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autoCompressPictures="0">
  <p:sldMasterIdLst>
    <p:sldMasterId id="2147483671" r:id="rId4"/>
  </p:sldMasterIdLst>
  <p:notesMasterIdLst>
    <p:notesMasterId r:id="rId26"/>
  </p:notesMasterIdLst>
  <p:handoutMasterIdLst>
    <p:handoutMasterId r:id="rId27"/>
  </p:handoutMasterIdLst>
  <p:sldIdLst>
    <p:sldId id="539" r:id="rId5"/>
    <p:sldId id="583" r:id="rId6"/>
    <p:sldId id="558" r:id="rId7"/>
    <p:sldId id="566" r:id="rId8"/>
    <p:sldId id="567" r:id="rId9"/>
    <p:sldId id="568" r:id="rId10"/>
    <p:sldId id="569" r:id="rId11"/>
    <p:sldId id="570" r:id="rId12"/>
    <p:sldId id="571" r:id="rId13"/>
    <p:sldId id="575" r:id="rId14"/>
    <p:sldId id="576" r:id="rId15"/>
    <p:sldId id="574" r:id="rId16"/>
    <p:sldId id="573" r:id="rId17"/>
    <p:sldId id="572" r:id="rId18"/>
    <p:sldId id="577" r:id="rId19"/>
    <p:sldId id="578" r:id="rId20"/>
    <p:sldId id="579" r:id="rId21"/>
    <p:sldId id="580" r:id="rId22"/>
    <p:sldId id="581" r:id="rId23"/>
    <p:sldId id="582" r:id="rId24"/>
    <p:sldId id="549"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ECD4E5-9067-CE94-1FB9-6B5DC060B8B0}" v="97" dt="2025-10-15T11:58:53.469"/>
  </p1510:revLst>
</p1510:revInfo>
</file>

<file path=ppt/tableStyles.xml><?xml version="1.0" encoding="utf-8"?>
<a:tblStyleLst xmlns:a="http://schemas.openxmlformats.org/drawingml/2006/main" def="{BDBED569-4797-4DF1-A0F4-6AAB3CD982D8}">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3972" autoAdjust="0"/>
    <p:restoredTop sz="94291" autoAdjust="0"/>
  </p:normalViewPr>
  <p:slideViewPr>
    <p:cSldViewPr snapToGrid="0">
      <p:cViewPr varScale="1">
        <p:scale>
          <a:sx n="72" d="100"/>
          <a:sy n="72" d="100"/>
        </p:scale>
        <p:origin x="294" y="78"/>
      </p:cViewPr>
      <p:guideLst/>
    </p:cSldViewPr>
  </p:slideViewPr>
  <p:outlineViewPr>
    <p:cViewPr>
      <p:scale>
        <a:sx n="33" d="100"/>
        <a:sy n="33" d="100"/>
      </p:scale>
      <p:origin x="0" y="-1440"/>
    </p:cViewPr>
  </p:outlin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58" d="100"/>
          <a:sy n="58" d="100"/>
        </p:scale>
        <p:origin x="3240" y="67"/>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4D0B883-0A39-E05B-61ED-5FE94E7E6C8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E71B2735-0E3E-EB93-68DA-1402951418E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54DA340-CA88-40FE-8D9F-FB95A67E2ACC}" type="datetimeFigureOut">
              <a:rPr lang="en-US" smtClean="0"/>
              <a:t>10/27/2025</a:t>
            </a:fld>
            <a:endParaRPr lang="en-US"/>
          </a:p>
        </p:txBody>
      </p:sp>
      <p:sp>
        <p:nvSpPr>
          <p:cNvPr id="4" name="Footer Placeholder 3">
            <a:extLst>
              <a:ext uri="{FF2B5EF4-FFF2-40B4-BE49-F238E27FC236}">
                <a16:creationId xmlns:a16="http://schemas.microsoft.com/office/drawing/2014/main" id="{001912F7-468D-0E8D-7580-A7ADE9D11BA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945DA9A4-3BA2-3E7F-4048-A9EB25D5A28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4C7120-FABF-42CA-85D1-839480B5B48F}" type="slidenum">
              <a:rPr lang="en-US" smtClean="0"/>
              <a:t>‹#›</a:t>
            </a:fld>
            <a:endParaRPr lang="en-US"/>
          </a:p>
        </p:txBody>
      </p:sp>
    </p:spTree>
    <p:extLst>
      <p:ext uri="{BB962C8B-B14F-4D97-AF65-F5344CB8AC3E}">
        <p14:creationId xmlns:p14="http://schemas.microsoft.com/office/powerpoint/2010/main" val="19499998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0BC4F2-6A87-450D-AD53-D2188421BC53}" type="datetimeFigureOut">
              <a:rPr lang="en-US" smtClean="0"/>
              <a:t>10/27/2025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3B2649-7BD8-4005-A99E-30D13769A8BD}" type="slidenum">
              <a:rPr lang="en-US" smtClean="0"/>
              <a:t>‹#›</a:t>
            </a:fld>
            <a:endParaRPr lang="en-US" dirty="0"/>
          </a:p>
        </p:txBody>
      </p:sp>
    </p:spTree>
    <p:extLst>
      <p:ext uri="{BB962C8B-B14F-4D97-AF65-F5344CB8AC3E}">
        <p14:creationId xmlns:p14="http://schemas.microsoft.com/office/powerpoint/2010/main" val="244481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303401A8-3220-413E-B964-4A8659985FD3}" type="slidenum">
              <a:rPr lang="en-US" smtClean="0"/>
              <a:t>1</a:t>
            </a:fld>
            <a:endParaRPr lang="en-US" dirty="0"/>
          </a:p>
        </p:txBody>
      </p:sp>
    </p:spTree>
    <p:extLst>
      <p:ext uri="{BB962C8B-B14F-4D97-AF65-F5344CB8AC3E}">
        <p14:creationId xmlns:p14="http://schemas.microsoft.com/office/powerpoint/2010/main" val="3724187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presentation explains Artificial Intelligence (AI) relevance to the hotel sector. It explains who AI is and gives a brief picture of its application in hotels, specifically automation of customer services, better guest experiences and operational efficiencies. The slide contextualises the significance of AI in restructuring hotel operations by adapting to the increasing customer demand of faster and more customised services. It provides the basis of one of the main lines of the research paper and presentation, which addresses the balance between AI technology and human interaction.</a:t>
            </a:r>
          </a:p>
          <a:p>
            <a:pPr algn="just"/>
            <a:endParaRPr lang="en-GB" dirty="0"/>
          </a:p>
        </p:txBody>
      </p:sp>
      <p:sp>
        <p:nvSpPr>
          <p:cNvPr id="4" name="Slide Number Placeholder 3"/>
          <p:cNvSpPr>
            <a:spLocks noGrp="1"/>
          </p:cNvSpPr>
          <p:nvPr>
            <p:ph type="sldNum" sz="quarter" idx="5"/>
          </p:nvPr>
        </p:nvSpPr>
        <p:spPr/>
        <p:txBody>
          <a:bodyPr/>
          <a:lstStyle/>
          <a:p>
            <a:fld id="{4C3B2649-7BD8-4005-A99E-30D13769A8BD}" type="slidenum">
              <a:rPr lang="en-US" smtClean="0"/>
              <a:t>3</a:t>
            </a:fld>
            <a:endParaRPr lang="en-US" dirty="0"/>
          </a:p>
        </p:txBody>
      </p:sp>
    </p:spTree>
    <p:extLst>
      <p:ext uri="{BB962C8B-B14F-4D97-AF65-F5344CB8AC3E}">
        <p14:creationId xmlns:p14="http://schemas.microsoft.com/office/powerpoint/2010/main" val="3992154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is a growing expectation of guests in the hospitality industry to receive service faster and with a personalised approach. Chatbots, self-cheque-in systems, and predictive analytics are such AI technologies, which allow hotels to fulfil these expectations and enhance the efficiency of their operations. This slide is a conversation about the way AI will allow hotels to provide round-the-clock services and make data-driven decisions to create personalised experiences. It further refers to the wider industry trend of adopting AI in large chains and small independent hotels, which is important in the future of hospitality since it will improve service delivery and operational optimization.</a:t>
            </a:r>
          </a:p>
          <a:p>
            <a:pPr algn="just"/>
            <a:endParaRPr lang="en-GB" dirty="0"/>
          </a:p>
        </p:txBody>
      </p:sp>
      <p:sp>
        <p:nvSpPr>
          <p:cNvPr id="4" name="Slide Number Placeholder 3"/>
          <p:cNvSpPr>
            <a:spLocks noGrp="1"/>
          </p:cNvSpPr>
          <p:nvPr>
            <p:ph type="sldNum" sz="quarter" idx="5"/>
          </p:nvPr>
        </p:nvSpPr>
        <p:spPr/>
        <p:txBody>
          <a:bodyPr/>
          <a:lstStyle/>
          <a:p>
            <a:fld id="{4C3B2649-7BD8-4005-A99E-30D13769A8BD}" type="slidenum">
              <a:rPr lang="en-US" smtClean="0"/>
              <a:t>4</a:t>
            </a:fld>
            <a:endParaRPr lang="en-US" dirty="0"/>
          </a:p>
        </p:txBody>
      </p:sp>
    </p:spTree>
    <p:extLst>
      <p:ext uri="{BB962C8B-B14F-4D97-AF65-F5344CB8AC3E}">
        <p14:creationId xmlns:p14="http://schemas.microsoft.com/office/powerpoint/2010/main" val="37239960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Premier Inn has already implemented an AI chatbot, known as Priya, to respond to customer requests and bookings and to save on front desk staff. This case illustrates the role of AI in simplifying the processes of hotels and enable human workers to devote more time to more sophisticated activities, including problems of guests or customised suggestions. Priya will also be serving customers during off time thereby making the service round 24/7. Automation of routine processes helps the Premier Inn to improve the efficiency and customer satisfaction, which demonstrates how AI can optimise operations efficiency without compromising the quality of services provided.</a:t>
            </a:r>
          </a:p>
          <a:p>
            <a:pPr algn="just"/>
            <a:endParaRPr lang="en-GB" dirty="0"/>
          </a:p>
        </p:txBody>
      </p:sp>
      <p:sp>
        <p:nvSpPr>
          <p:cNvPr id="4" name="Slide Number Placeholder 3"/>
          <p:cNvSpPr>
            <a:spLocks noGrp="1"/>
          </p:cNvSpPr>
          <p:nvPr>
            <p:ph type="sldNum" sz="quarter" idx="5"/>
          </p:nvPr>
        </p:nvSpPr>
        <p:spPr/>
        <p:txBody>
          <a:bodyPr/>
          <a:lstStyle/>
          <a:p>
            <a:fld id="{4C3B2649-7BD8-4005-A99E-30D13769A8BD}" type="slidenum">
              <a:rPr lang="en-US" smtClean="0"/>
              <a:t>5</a:t>
            </a:fld>
            <a:endParaRPr lang="en-US" dirty="0"/>
          </a:p>
        </p:txBody>
      </p:sp>
    </p:spTree>
    <p:extLst>
      <p:ext uri="{BB962C8B-B14F-4D97-AF65-F5344CB8AC3E}">
        <p14:creationId xmlns:p14="http://schemas.microsoft.com/office/powerpoint/2010/main" val="29784091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example of AI robot Connie at Hilton, which is implemented on IBM Watson, is an example of AI use in guest interaction. Connie is a concierge, providing service to supply information on the hotel facilities, local City attractions, etc. The primary role of the robot is automatization of information distribution to decrease the number of visitors at the front desk and allow employees to concentrate on more individualised services. This is an example of how AI will be used to provide more personalised guest experiences and make operations more efficient, providing automation and a human quality to hospitality services.</a:t>
            </a:r>
          </a:p>
          <a:p>
            <a:pPr algn="just"/>
            <a:endParaRPr lang="en-GB" dirty="0"/>
          </a:p>
        </p:txBody>
      </p:sp>
      <p:sp>
        <p:nvSpPr>
          <p:cNvPr id="4" name="Slide Number Placeholder 3"/>
          <p:cNvSpPr>
            <a:spLocks noGrp="1"/>
          </p:cNvSpPr>
          <p:nvPr>
            <p:ph type="sldNum" sz="quarter" idx="5"/>
          </p:nvPr>
        </p:nvSpPr>
        <p:spPr/>
        <p:txBody>
          <a:bodyPr/>
          <a:lstStyle/>
          <a:p>
            <a:fld id="{4C3B2649-7BD8-4005-A99E-30D13769A8BD}" type="slidenum">
              <a:rPr lang="en-US" smtClean="0"/>
              <a:t>6</a:t>
            </a:fld>
            <a:endParaRPr lang="en-US" dirty="0"/>
          </a:p>
        </p:txBody>
      </p:sp>
    </p:spTree>
    <p:extLst>
      <p:ext uri="{BB962C8B-B14F-4D97-AF65-F5344CB8AC3E}">
        <p14:creationId xmlns:p14="http://schemas.microsoft.com/office/powerpoint/2010/main" val="5147699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essential theories involved include the Sociotechnical Systems Theory, and the Technology Acceptance Model (TAM), which offer the frameworks to comprehend the AI integration in hospitality. The Sociotechnical Systems Theory focuses on the harmonisation of the role of technology and human interactions, whereas TAM is concerned with the acceptance of AI technologies by the guests and employees. These theories back the assessment of how AI is helping to transform the hospitality industry, where effective adoption of AI requires the adoption of human service alongside its acceptance by both clients and employees to achieve the best outcomes.</a:t>
            </a:r>
          </a:p>
          <a:p>
            <a:pPr algn="just"/>
            <a:endParaRPr lang="en-GB" dirty="0"/>
          </a:p>
        </p:txBody>
      </p:sp>
      <p:sp>
        <p:nvSpPr>
          <p:cNvPr id="4" name="Slide Number Placeholder 3"/>
          <p:cNvSpPr>
            <a:spLocks noGrp="1"/>
          </p:cNvSpPr>
          <p:nvPr>
            <p:ph type="sldNum" sz="quarter" idx="5"/>
          </p:nvPr>
        </p:nvSpPr>
        <p:spPr/>
        <p:txBody>
          <a:bodyPr/>
          <a:lstStyle/>
          <a:p>
            <a:fld id="{4C3B2649-7BD8-4005-A99E-30D13769A8BD}" type="slidenum">
              <a:rPr lang="en-US" smtClean="0"/>
              <a:t>7</a:t>
            </a:fld>
            <a:endParaRPr lang="en-US" dirty="0"/>
          </a:p>
        </p:txBody>
      </p:sp>
    </p:spTree>
    <p:extLst>
      <p:ext uri="{BB962C8B-B14F-4D97-AF65-F5344CB8AC3E}">
        <p14:creationId xmlns:p14="http://schemas.microsoft.com/office/powerpoint/2010/main" val="41894395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AI is much more efficient in terms of hospitality. Such technology as chatbots, automated cheque-ins, and predictive analytics minimises human involvement in daily operations. An example is the automated booking, cheque-in, and customer queries, resulting in a reduced response time and cost saving of operation. AI is also useful in optimising room management, inventory control, and making hotel operations of the business run smoothly and in a cost-effective manner. This slide highlights how AI makes processes simpler, improving the guest experience but minimising the costs required in labour making the operation more efficient.</a:t>
            </a:r>
          </a:p>
          <a:p>
            <a:pPr algn="just"/>
            <a:endParaRPr lang="en-GB" dirty="0"/>
          </a:p>
        </p:txBody>
      </p:sp>
      <p:sp>
        <p:nvSpPr>
          <p:cNvPr id="4" name="Slide Number Placeholder 3"/>
          <p:cNvSpPr>
            <a:spLocks noGrp="1"/>
          </p:cNvSpPr>
          <p:nvPr>
            <p:ph type="sldNum" sz="quarter" idx="5"/>
          </p:nvPr>
        </p:nvSpPr>
        <p:spPr/>
        <p:txBody>
          <a:bodyPr/>
          <a:lstStyle/>
          <a:p>
            <a:fld id="{4C3B2649-7BD8-4005-A99E-30D13769A8BD}" type="slidenum">
              <a:rPr lang="en-US" smtClean="0"/>
              <a:t>8</a:t>
            </a:fld>
            <a:endParaRPr lang="en-US" dirty="0"/>
          </a:p>
        </p:txBody>
      </p:sp>
    </p:spTree>
    <p:extLst>
      <p:ext uri="{BB962C8B-B14F-4D97-AF65-F5344CB8AC3E}">
        <p14:creationId xmlns:p14="http://schemas.microsoft.com/office/powerpoint/2010/main" val="12620081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AI can help to increase customer experience though personalised recommendations and responsiveness of services. With predictive analytics, hotels can know the preferences of their guests, including the room type or type of food to eat, prior to arrival. Personalization formed by AI provides a customised experience, thus enhancing guest satisfaction. Also, AI applications such as chatbots can respond to questions immediately and add another layer to the experience. Guest data help AI systems to provide more specific and up-to-date, and therefore, more valuable services, which are better at fostering loyalty and inviting repeat visits. This slide highlights how AI works to improve the journey of the guest.</a:t>
            </a:r>
          </a:p>
          <a:p>
            <a:pPr algn="just"/>
            <a:endParaRPr lang="en-GB" dirty="0"/>
          </a:p>
        </p:txBody>
      </p:sp>
      <p:sp>
        <p:nvSpPr>
          <p:cNvPr id="4" name="Slide Number Placeholder 3"/>
          <p:cNvSpPr>
            <a:spLocks noGrp="1"/>
          </p:cNvSpPr>
          <p:nvPr>
            <p:ph type="sldNum" sz="quarter" idx="5"/>
          </p:nvPr>
        </p:nvSpPr>
        <p:spPr/>
        <p:txBody>
          <a:bodyPr/>
          <a:lstStyle/>
          <a:p>
            <a:fld id="{4C3B2649-7BD8-4005-A99E-30D13769A8BD}" type="slidenum">
              <a:rPr lang="en-US" smtClean="0"/>
              <a:t>9</a:t>
            </a:fld>
            <a:endParaRPr lang="en-US" dirty="0"/>
          </a:p>
        </p:txBody>
      </p:sp>
    </p:spTree>
    <p:extLst>
      <p:ext uri="{BB962C8B-B14F-4D97-AF65-F5344CB8AC3E}">
        <p14:creationId xmlns:p14="http://schemas.microsoft.com/office/powerpoint/2010/main" val="38706003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Although AI can be effective in improving efficiency, the human touch is very essential in the hospitality industry particularly in luxury services. Emotional connexions, empathy, and individual attention are usually demanded by the guests, and AI cannot emulate them. The factors to consider about the sociocultural implications of AI in hospitality are indicative of resistance, especially in luxury hotels, where emotional intelligence and personal service is part of the guest retention process. The next slide deals with the idea of integrating AI with the field of human service, not substituting it, posing the idea of a hybrid approach in balancing with automation and human contact to achieve maximum customer satisfaction in both regular and complex service cases.</a:t>
            </a:r>
          </a:p>
          <a:p>
            <a:pPr algn="just"/>
            <a:endParaRPr lang="en-GB" dirty="0"/>
          </a:p>
        </p:txBody>
      </p:sp>
      <p:sp>
        <p:nvSpPr>
          <p:cNvPr id="4" name="Slide Number Placeholder 3"/>
          <p:cNvSpPr>
            <a:spLocks noGrp="1"/>
          </p:cNvSpPr>
          <p:nvPr>
            <p:ph type="sldNum" sz="quarter" idx="5"/>
          </p:nvPr>
        </p:nvSpPr>
        <p:spPr/>
        <p:txBody>
          <a:bodyPr/>
          <a:lstStyle/>
          <a:p>
            <a:fld id="{4C3B2649-7BD8-4005-A99E-30D13769A8BD}" type="slidenum">
              <a:rPr lang="en-US" smtClean="0"/>
              <a:t>10</a:t>
            </a:fld>
            <a:endParaRPr lang="en-US" dirty="0"/>
          </a:p>
        </p:txBody>
      </p:sp>
    </p:spTree>
    <p:extLst>
      <p:ext uri="{BB962C8B-B14F-4D97-AF65-F5344CB8AC3E}">
        <p14:creationId xmlns:p14="http://schemas.microsoft.com/office/powerpoint/2010/main" val="11494651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analyse the effects of the adoption of AI in hospitality in the broad, the PESTEL framework is employed. In this slide the 6 main factors have been described namely, Political, Economic, Sociocultural, Technological, Environmental and Legal. With PESTEL, we evaluate how the hospitality industry is exposed to AI concerning labour policies, cost-saving, data security and customer experience. This framework enables one to have a thorough overview of the strategic aspects that hotels should consider during the implementation of AI technology, to make informed decisions with regards to the technological adoption, implications of the policy as well as positioning in the market.</a:t>
            </a:r>
          </a:p>
          <a:p>
            <a:pPr algn="just"/>
            <a:endParaRPr lang="en-GB" dirty="0"/>
          </a:p>
        </p:txBody>
      </p:sp>
      <p:sp>
        <p:nvSpPr>
          <p:cNvPr id="4" name="Slide Number Placeholder 3"/>
          <p:cNvSpPr>
            <a:spLocks noGrp="1"/>
          </p:cNvSpPr>
          <p:nvPr>
            <p:ph type="sldNum" sz="quarter" idx="5"/>
          </p:nvPr>
        </p:nvSpPr>
        <p:spPr/>
        <p:txBody>
          <a:bodyPr/>
          <a:lstStyle/>
          <a:p>
            <a:fld id="{4C3B2649-7BD8-4005-A99E-30D13769A8BD}" type="slidenum">
              <a:rPr lang="en-US" smtClean="0"/>
              <a:t>11</a:t>
            </a:fld>
            <a:endParaRPr lang="en-US" dirty="0"/>
          </a:p>
        </p:txBody>
      </p:sp>
    </p:spTree>
    <p:extLst>
      <p:ext uri="{BB962C8B-B14F-4D97-AF65-F5344CB8AC3E}">
        <p14:creationId xmlns:p14="http://schemas.microsoft.com/office/powerpoint/2010/main" val="35510196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Political impacts of AI implementation in hospitality are the potential loss of jobs and the possibility of employees requiring retraining. As machine intelligence (AI) applications such as chatbots and self-cheque-in kiosks replace the work of front desk employees, labour unions and policymakers might be worried about the possibility of workforce shrinkage. The political reaction could be development of policies to facilitate reskilling of workers and make AI adoption not deterrent of job security. Data privacy and data regulatory regulations also prove to be essential and governments are likely to concentrate on GDPR regulations and data protection in AI systems in the hospitality sector.</a:t>
            </a:r>
          </a:p>
          <a:p>
            <a:pPr algn="just"/>
            <a:endParaRPr lang="en-GB" dirty="0"/>
          </a:p>
        </p:txBody>
      </p:sp>
      <p:sp>
        <p:nvSpPr>
          <p:cNvPr id="4" name="Slide Number Placeholder 3"/>
          <p:cNvSpPr>
            <a:spLocks noGrp="1"/>
          </p:cNvSpPr>
          <p:nvPr>
            <p:ph type="sldNum" sz="quarter" idx="5"/>
          </p:nvPr>
        </p:nvSpPr>
        <p:spPr/>
        <p:txBody>
          <a:bodyPr/>
          <a:lstStyle/>
          <a:p>
            <a:fld id="{4C3B2649-7BD8-4005-A99E-30D13769A8BD}" type="slidenum">
              <a:rPr lang="en-US" smtClean="0"/>
              <a:t>12</a:t>
            </a:fld>
            <a:endParaRPr lang="en-US" dirty="0"/>
          </a:p>
        </p:txBody>
      </p:sp>
    </p:spTree>
    <p:extLst>
      <p:ext uri="{BB962C8B-B14F-4D97-AF65-F5344CB8AC3E}">
        <p14:creationId xmlns:p14="http://schemas.microsoft.com/office/powerpoint/2010/main" val="28394417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AI in the hospitality industry is associated with significant economics. Through automation of the repetitive jobs, hotels are able to save on staff costs and use the funds better. The use of AI technologies, such as Hilton, Connie, allows the staff to work on more challenging jobs, which maximise human resources. Personalization via AI can boost satisfaction of a guest, increase revenues, including suggesting room upgrades or personalised experiences. Nonetheless, the initial expense entailed to apply to AI systems might be a problem especially to smaller hotels, the economic decision to implement AI is thus a complicated one that needs critical cost-benefit assessment.</a:t>
            </a:r>
            <a:endParaRPr lang="en-GB" dirty="0"/>
          </a:p>
        </p:txBody>
      </p:sp>
      <p:sp>
        <p:nvSpPr>
          <p:cNvPr id="4" name="Slide Number Placeholder 3"/>
          <p:cNvSpPr>
            <a:spLocks noGrp="1"/>
          </p:cNvSpPr>
          <p:nvPr>
            <p:ph type="sldNum" sz="quarter" idx="5"/>
          </p:nvPr>
        </p:nvSpPr>
        <p:spPr/>
        <p:txBody>
          <a:bodyPr/>
          <a:lstStyle/>
          <a:p>
            <a:fld id="{4C3B2649-7BD8-4005-A99E-30D13769A8BD}" type="slidenum">
              <a:rPr lang="en-US" smtClean="0"/>
              <a:t>13</a:t>
            </a:fld>
            <a:endParaRPr lang="en-US" dirty="0"/>
          </a:p>
        </p:txBody>
      </p:sp>
    </p:spTree>
    <p:extLst>
      <p:ext uri="{BB962C8B-B14F-4D97-AF65-F5344CB8AC3E}">
        <p14:creationId xmlns:p14="http://schemas.microsoft.com/office/powerpoint/2010/main" val="19401142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processes of AI adoption in hospitality are socio cultural because they need to be balanced with the necessity of human connexion. Although AI is efficient in allowing routine and automatic processes, guests continue to appreciate emotional involvement and personalised attention to human employees, particularly in the luxury hotel industry. This balance is reflected in the Z Hotels, as the cheque-in is done by AI, whereas human interaction is preserved when working on the services to the guests. This hybrid approach maintains the human touch in building relationships and problem solving, so that AI is used to supplement human service to keep pace with the changing expectations of modern guests and especially those desiring personalised service.</a:t>
            </a:r>
          </a:p>
          <a:p>
            <a:pPr algn="just"/>
            <a:endParaRPr lang="en-GB" dirty="0"/>
          </a:p>
        </p:txBody>
      </p:sp>
      <p:sp>
        <p:nvSpPr>
          <p:cNvPr id="4" name="Slide Number Placeholder 3"/>
          <p:cNvSpPr>
            <a:spLocks noGrp="1"/>
          </p:cNvSpPr>
          <p:nvPr>
            <p:ph type="sldNum" sz="quarter" idx="5"/>
          </p:nvPr>
        </p:nvSpPr>
        <p:spPr/>
        <p:txBody>
          <a:bodyPr/>
          <a:lstStyle/>
          <a:p>
            <a:fld id="{4C3B2649-7BD8-4005-A99E-30D13769A8BD}" type="slidenum">
              <a:rPr lang="en-US" smtClean="0"/>
              <a:t>14</a:t>
            </a:fld>
            <a:endParaRPr lang="en-US" dirty="0"/>
          </a:p>
        </p:txBody>
      </p:sp>
    </p:spTree>
    <p:extLst>
      <p:ext uri="{BB962C8B-B14F-4D97-AF65-F5344CB8AC3E}">
        <p14:creationId xmlns:p14="http://schemas.microsoft.com/office/powerpoint/2010/main" val="2923048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technological application of AI in the hotel industry is enormous, as it will improve business processes such as room rates, supply chain, and energy efficiency. Chatbots and predictive analytics will allow hotels to provide a more personalised and responsive service. Nevertheless, the integration of AI in the current hotel management systems may be difficult, and both technical knowledge and investments in the new infrastructure are required. Another thing that hotels should consider is to make sure that the AI they use is both dynamic and easy to use, balancing the automaton and human interaction. This slide emphasises the advantages as well as the issue in hospitality AI.</a:t>
            </a:r>
          </a:p>
          <a:p>
            <a:pPr algn="just"/>
            <a:endParaRPr lang="en-GB" dirty="0"/>
          </a:p>
        </p:txBody>
      </p:sp>
      <p:sp>
        <p:nvSpPr>
          <p:cNvPr id="4" name="Slide Number Placeholder 3"/>
          <p:cNvSpPr>
            <a:spLocks noGrp="1"/>
          </p:cNvSpPr>
          <p:nvPr>
            <p:ph type="sldNum" sz="quarter" idx="5"/>
          </p:nvPr>
        </p:nvSpPr>
        <p:spPr/>
        <p:txBody>
          <a:bodyPr/>
          <a:lstStyle/>
          <a:p>
            <a:fld id="{4C3B2649-7BD8-4005-A99E-30D13769A8BD}" type="slidenum">
              <a:rPr lang="en-US" smtClean="0"/>
              <a:t>15</a:t>
            </a:fld>
            <a:endParaRPr lang="en-US" dirty="0"/>
          </a:p>
        </p:txBody>
      </p:sp>
    </p:spTree>
    <p:extLst>
      <p:ext uri="{BB962C8B-B14F-4D97-AF65-F5344CB8AC3E}">
        <p14:creationId xmlns:p14="http://schemas.microsoft.com/office/powerpoint/2010/main" val="10682172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AI is also be useful in enhancing sustainability in the hospitality sector, as the system will contribute to improving resource utilisation and minimising energy consumption. The systems such as AI-based room occupancy sensors change the lighting and temperature according to the presence of guests helping to dramatically reduce the use of energy. Artificial intelligence also helps minimise the amount of food waste and control water usage. Nevertheless, AI has a two-fold environmental effect; its dependence on computing capabilities and data processing generates another carbon footprint. The hospitality sector needs to reconcile between the environmental value of AI and the energy requirements of AI so that AI implementation does not come at the cost of sustainability.</a:t>
            </a:r>
          </a:p>
          <a:p>
            <a:pPr algn="just"/>
            <a:endParaRPr lang="en-GB" dirty="0"/>
          </a:p>
        </p:txBody>
      </p:sp>
      <p:sp>
        <p:nvSpPr>
          <p:cNvPr id="4" name="Slide Number Placeholder 3"/>
          <p:cNvSpPr>
            <a:spLocks noGrp="1"/>
          </p:cNvSpPr>
          <p:nvPr>
            <p:ph type="sldNum" sz="quarter" idx="5"/>
          </p:nvPr>
        </p:nvSpPr>
        <p:spPr/>
        <p:txBody>
          <a:bodyPr/>
          <a:lstStyle/>
          <a:p>
            <a:fld id="{4C3B2649-7BD8-4005-A99E-30D13769A8BD}" type="slidenum">
              <a:rPr lang="en-US" smtClean="0"/>
              <a:t>16</a:t>
            </a:fld>
            <a:endParaRPr lang="en-US" dirty="0"/>
          </a:p>
        </p:txBody>
      </p:sp>
    </p:spTree>
    <p:extLst>
      <p:ext uri="{BB962C8B-B14F-4D97-AF65-F5344CB8AC3E}">
        <p14:creationId xmlns:p14="http://schemas.microsoft.com/office/powerpoint/2010/main" val="14384501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Legally, AI-based data collection in the hospitality sphere brings in the issue of data privacy and data security. It is not uncommon that AI systems gather important insights about their guests to personalise their experience and this can be dangerous when used improperly. Adherence to the data protection laws like the GDPR is critical towards guest privacy and in avoiding fines. The hotels should take formidable data security and direct data usage guidelines. Such a legally binding obligation is essential in ensuring the confidence of its guests and the legal implications of the potential data breach that can spoil reputation of a hotel and its business integrity.</a:t>
            </a:r>
          </a:p>
          <a:p>
            <a:pPr algn="just"/>
            <a:endParaRPr lang="en-GB" dirty="0"/>
          </a:p>
        </p:txBody>
      </p:sp>
      <p:sp>
        <p:nvSpPr>
          <p:cNvPr id="4" name="Slide Number Placeholder 3"/>
          <p:cNvSpPr>
            <a:spLocks noGrp="1"/>
          </p:cNvSpPr>
          <p:nvPr>
            <p:ph type="sldNum" sz="quarter" idx="5"/>
          </p:nvPr>
        </p:nvSpPr>
        <p:spPr/>
        <p:txBody>
          <a:bodyPr/>
          <a:lstStyle/>
          <a:p>
            <a:fld id="{4C3B2649-7BD8-4005-A99E-30D13769A8BD}" type="slidenum">
              <a:rPr lang="en-US" smtClean="0"/>
              <a:t>17</a:t>
            </a:fld>
            <a:endParaRPr lang="en-US" dirty="0"/>
          </a:p>
        </p:txBody>
      </p:sp>
    </p:spTree>
    <p:extLst>
      <p:ext uri="{BB962C8B-B14F-4D97-AF65-F5344CB8AC3E}">
        <p14:creationId xmlns:p14="http://schemas.microsoft.com/office/powerpoint/2010/main" val="35639188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Maximisation of the AI benefits in the hospitality industry is achievable through the prioritisation of five moves. To start with, it is necessary to re-investigate the employees in new roles in AI assistance, and the teams will be able to decipher insights and monitor systems. Second, embrace new hybrid service models that incorporate automation to provide speed and human expectations to personalise a service. Third, enhance data-privacy best practises such as minimisation, encryption, and explicit consent to defend guests and adhere to the regulations. Fourth, implement AI to build sustainability through intelligent energy management, predictive demand, and analytics on reducing waste. Lastly, establish collaboration with technological companies to co-create pilots, upgrade more promptly, and maintain the steady rise of service quality and satisfaction of guests. </a:t>
            </a:r>
          </a:p>
          <a:p>
            <a:pPr algn="just"/>
            <a:endParaRPr lang="en-GB" dirty="0"/>
          </a:p>
        </p:txBody>
      </p:sp>
      <p:sp>
        <p:nvSpPr>
          <p:cNvPr id="4" name="Slide Number Placeholder 3"/>
          <p:cNvSpPr>
            <a:spLocks noGrp="1"/>
          </p:cNvSpPr>
          <p:nvPr>
            <p:ph type="sldNum" sz="quarter" idx="5"/>
          </p:nvPr>
        </p:nvSpPr>
        <p:spPr/>
        <p:txBody>
          <a:bodyPr/>
          <a:lstStyle/>
          <a:p>
            <a:fld id="{4C3B2649-7BD8-4005-A99E-30D13769A8BD}" type="slidenum">
              <a:rPr lang="en-US" smtClean="0"/>
              <a:t>18</a:t>
            </a:fld>
            <a:endParaRPr lang="en-US" dirty="0"/>
          </a:p>
        </p:txBody>
      </p:sp>
    </p:spTree>
    <p:extLst>
      <p:ext uri="{BB962C8B-B14F-4D97-AF65-F5344CB8AC3E}">
        <p14:creationId xmlns:p14="http://schemas.microsoft.com/office/powerpoint/2010/main" val="13061994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conclude, AI has an enormous opportunity of enhancing the efficiency of the operations carried out by the hospitality industry and their satisfaction to the guests. Nevertheless, human touch is not that replaceable, particularly in places where people should employ emotive intelligence and person-centeredness. The apprehension to the real success of AI is that it is a human service growth opportunity and not a substitution. This is the way forward as technology changes and allows hospitality to find this balance.</a:t>
            </a:r>
          </a:p>
          <a:p>
            <a:pPr algn="just"/>
            <a:endParaRPr lang="en-GB" dirty="0"/>
          </a:p>
        </p:txBody>
      </p:sp>
      <p:sp>
        <p:nvSpPr>
          <p:cNvPr id="4" name="Slide Number Placeholder 3"/>
          <p:cNvSpPr>
            <a:spLocks noGrp="1"/>
          </p:cNvSpPr>
          <p:nvPr>
            <p:ph type="sldNum" sz="quarter" idx="5"/>
          </p:nvPr>
        </p:nvSpPr>
        <p:spPr/>
        <p:txBody>
          <a:bodyPr/>
          <a:lstStyle/>
          <a:p>
            <a:fld id="{4C3B2649-7BD8-4005-A99E-30D13769A8BD}" type="slidenum">
              <a:rPr lang="en-US" smtClean="0"/>
              <a:t>19</a:t>
            </a:fld>
            <a:endParaRPr lang="en-US" dirty="0"/>
          </a:p>
        </p:txBody>
      </p:sp>
    </p:spTree>
    <p:extLst>
      <p:ext uri="{BB962C8B-B14F-4D97-AF65-F5344CB8AC3E}">
        <p14:creationId xmlns:p14="http://schemas.microsoft.com/office/powerpoint/2010/main" val="30781304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userDrawn="1">
  <p:cSld name="Titl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51A4182-6276-41ED-8EAF-0C6A4D8FF0A8}"/>
              </a:ext>
              <a:ext uri="{C183D7F6-B498-43B3-948B-1728B52AA6E4}">
                <adec:decorative xmlns:adec="http://schemas.microsoft.com/office/drawing/2017/decorative" val="1"/>
              </a:ext>
            </a:extLst>
          </p:cNvPr>
          <p:cNvSpPr/>
          <p:nvPr userDrawn="1"/>
        </p:nvSpPr>
        <p:spPr>
          <a:xfrm>
            <a:off x="0" y="0"/>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7" name="Rectangle 6">
            <a:extLst>
              <a:ext uri="{FF2B5EF4-FFF2-40B4-BE49-F238E27FC236}">
                <a16:creationId xmlns:a16="http://schemas.microsoft.com/office/drawing/2014/main" id="{EF4B644F-A23D-409C-9540-B41AC18DB546}"/>
              </a:ext>
              <a:ext uri="{C183D7F6-B498-43B3-948B-1728B52AA6E4}">
                <adec:decorative xmlns:adec="http://schemas.microsoft.com/office/drawing/2017/decorative" val="1"/>
              </a:ext>
            </a:extLst>
          </p:cNvPr>
          <p:cNvSpPr/>
          <p:nvPr userDrawn="1"/>
        </p:nvSpPr>
        <p:spPr>
          <a:xfrm>
            <a:off x="0" y="0"/>
            <a:ext cx="5334003" cy="617561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70AF812-9F51-0D2C-2EA5-A8D6DA66275F}"/>
              </a:ext>
            </a:extLst>
          </p:cNvPr>
          <p:cNvSpPr>
            <a:spLocks noGrp="1"/>
          </p:cNvSpPr>
          <p:nvPr>
            <p:ph type="title"/>
          </p:nvPr>
        </p:nvSpPr>
        <p:spPr>
          <a:xfrm>
            <a:off x="758952" y="841248"/>
            <a:ext cx="4114800" cy="3474720"/>
          </a:xfrm>
        </p:spPr>
        <p:txBody>
          <a:bodyPr anchor="ctr">
            <a:normAutofit/>
          </a:bodyPr>
          <a:lstStyle>
            <a:lvl1pPr>
              <a:defRPr sz="4400"/>
            </a:lvl1pPr>
          </a:lstStyle>
          <a:p>
            <a:r>
              <a:rPr lang="en-US" dirty="0"/>
              <a:t>Click to edit Master title style</a:t>
            </a:r>
          </a:p>
        </p:txBody>
      </p:sp>
      <p:sp>
        <p:nvSpPr>
          <p:cNvPr id="9" name="Subtitle 19">
            <a:extLst>
              <a:ext uri="{FF2B5EF4-FFF2-40B4-BE49-F238E27FC236}">
                <a16:creationId xmlns:a16="http://schemas.microsoft.com/office/drawing/2014/main" id="{E8F46CAD-D4FF-4BBC-937E-CBBD034A180B}"/>
              </a:ext>
            </a:extLst>
          </p:cNvPr>
          <p:cNvSpPr>
            <a:spLocks noGrp="1"/>
          </p:cNvSpPr>
          <p:nvPr>
            <p:ph type="subTitle" idx="1" hasCustomPrompt="1"/>
          </p:nvPr>
        </p:nvSpPr>
        <p:spPr>
          <a:xfrm>
            <a:off x="762000" y="4570807"/>
            <a:ext cx="4123899" cy="1524000"/>
          </a:xfrm>
        </p:spPr>
        <p:txBody>
          <a:bodyPr>
            <a:normAutofit/>
          </a:bodyPr>
          <a:lstStyle>
            <a:lvl1pPr marL="0" indent="0">
              <a:buNone/>
              <a:defRPr sz="2400"/>
            </a:lvl1pPr>
          </a:lstStyle>
          <a:p>
            <a:pPr algn="l"/>
            <a:r>
              <a:rPr lang="en-US" dirty="0"/>
              <a:t>Click to add subtitle</a:t>
            </a:r>
          </a:p>
        </p:txBody>
      </p:sp>
      <p:sp>
        <p:nvSpPr>
          <p:cNvPr id="15" name="Picture Placeholder 14">
            <a:extLst>
              <a:ext uri="{FF2B5EF4-FFF2-40B4-BE49-F238E27FC236}">
                <a16:creationId xmlns:a16="http://schemas.microsoft.com/office/drawing/2014/main" id="{A2750E7C-D01B-4533-A0B8-2E7EF2B168DC}"/>
              </a:ext>
            </a:extLst>
          </p:cNvPr>
          <p:cNvSpPr>
            <a:spLocks noGrp="1"/>
          </p:cNvSpPr>
          <p:nvPr>
            <p:ph type="pic" sz="quarter" idx="13"/>
          </p:nvPr>
        </p:nvSpPr>
        <p:spPr>
          <a:xfrm>
            <a:off x="5330952" y="754711"/>
            <a:ext cx="6099048" cy="5340096"/>
          </a:xfrm>
          <a:solidFill>
            <a:schemeClr val="accent6"/>
          </a:solidFill>
        </p:spPr>
        <p:txBody>
          <a:bodyPr/>
          <a:lstStyle/>
          <a:p>
            <a:endParaRPr lang="en-US" dirty="0"/>
          </a:p>
        </p:txBody>
      </p:sp>
    </p:spTree>
    <p:extLst>
      <p:ext uri="{BB962C8B-B14F-4D97-AF65-F5344CB8AC3E}">
        <p14:creationId xmlns:p14="http://schemas.microsoft.com/office/powerpoint/2010/main" val="17727379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FAC5ABB9-3EAC-446C-B128-CFDB09B2476A}"/>
              </a:ext>
              <a:ext uri="{C183D7F6-B498-43B3-948B-1728B52AA6E4}">
                <adec:decorative xmlns:adec="http://schemas.microsoft.com/office/drawing/2017/decorative" val="1"/>
              </a:ext>
            </a:extLst>
          </p:cNvPr>
          <p:cNvSpPr/>
          <p:nvPr userDrawn="1"/>
        </p:nvSpPr>
        <p:spPr>
          <a:xfrm>
            <a:off x="0" y="2"/>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70DED2D7-7BC9-473D-8241-8289B5821CF4}"/>
              </a:ext>
              <a:ext uri="{C183D7F6-B498-43B3-948B-1728B52AA6E4}">
                <adec:decorative xmlns:adec="http://schemas.microsoft.com/office/drawing/2017/decorative" val="1"/>
              </a:ext>
            </a:extLst>
          </p:cNvPr>
          <p:cNvSpPr/>
          <p:nvPr userDrawn="1"/>
        </p:nvSpPr>
        <p:spPr>
          <a:xfrm>
            <a:off x="0" y="0"/>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7" name="Rectangle 6">
            <a:extLst>
              <a:ext uri="{FF2B5EF4-FFF2-40B4-BE49-F238E27FC236}">
                <a16:creationId xmlns:a16="http://schemas.microsoft.com/office/drawing/2014/main" id="{19C2616F-4436-4A60-BB08-54EC762C53BE}"/>
              </a:ext>
              <a:ext uri="{C183D7F6-B498-43B3-948B-1728B52AA6E4}">
                <adec:decorative xmlns:adec="http://schemas.microsoft.com/office/drawing/2017/decorative" val="1"/>
              </a:ext>
            </a:extLst>
          </p:cNvPr>
          <p:cNvSpPr/>
          <p:nvPr userDrawn="1"/>
        </p:nvSpPr>
        <p:spPr>
          <a:xfrm>
            <a:off x="0" y="762001"/>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8">
            <a:extLst>
              <a:ext uri="{FF2B5EF4-FFF2-40B4-BE49-F238E27FC236}">
                <a16:creationId xmlns:a16="http://schemas.microsoft.com/office/drawing/2014/main" id="{62A5B690-D47A-166B-0BEE-8CDC1BB59826}"/>
              </a:ext>
            </a:extLst>
          </p:cNvPr>
          <p:cNvSpPr>
            <a:spLocks noGrp="1"/>
          </p:cNvSpPr>
          <p:nvPr>
            <p:ph type="title"/>
          </p:nvPr>
        </p:nvSpPr>
        <p:spPr>
          <a:xfrm>
            <a:off x="758952" y="1517904"/>
            <a:ext cx="4114800" cy="4572000"/>
          </a:xfrm>
        </p:spPr>
        <p:txBody>
          <a:bodyPr>
            <a:normAutofit/>
          </a:bodyPr>
          <a:lstStyle>
            <a:lvl1pPr>
              <a:defRPr sz="3200"/>
            </a:lvl1pPr>
          </a:lstStyle>
          <a:p>
            <a:r>
              <a:rPr lang="en-US" dirty="0"/>
              <a:t>Click to edit Master title style</a:t>
            </a:r>
          </a:p>
        </p:txBody>
      </p:sp>
      <p:sp>
        <p:nvSpPr>
          <p:cNvPr id="11" name="Content Placeholder 10">
            <a:extLst>
              <a:ext uri="{FF2B5EF4-FFF2-40B4-BE49-F238E27FC236}">
                <a16:creationId xmlns:a16="http://schemas.microsoft.com/office/drawing/2014/main" id="{D99B7A4E-1E73-5148-8EF4-5232DBEAFE0B}"/>
              </a:ext>
            </a:extLst>
          </p:cNvPr>
          <p:cNvSpPr>
            <a:spLocks noGrp="1"/>
          </p:cNvSpPr>
          <p:nvPr>
            <p:ph sz="quarter" idx="13"/>
          </p:nvPr>
        </p:nvSpPr>
        <p:spPr>
          <a:xfrm>
            <a:off x="6096000" y="1517904"/>
            <a:ext cx="5212080" cy="4572000"/>
          </a:xfrm>
        </p:spPr>
        <p:txBody>
          <a:bodyPr/>
          <a:lstStyle>
            <a:lvl1pPr marL="0" indent="0">
              <a:lnSpc>
                <a:spcPct val="150000"/>
              </a:lnSpc>
              <a:spcBef>
                <a:spcPts val="0"/>
              </a:spcBef>
              <a:spcAft>
                <a:spcPts val="1000"/>
              </a:spcAft>
              <a:buNone/>
              <a:defRPr sz="2400"/>
            </a:lvl1pPr>
            <a:lvl2pPr>
              <a:defRPr sz="1800"/>
            </a:lvl2pPr>
            <a:lvl3pPr>
              <a:defRPr sz="18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a:xfrm>
            <a:off x="758952" y="6400800"/>
            <a:ext cx="6099048" cy="365125"/>
          </a:xfrm>
          <a:prstGeom prst="rect">
            <a:avLst/>
          </a:prstGeom>
        </p:spPr>
        <p:txBody>
          <a:bodyPr/>
          <a:lstStyle/>
          <a:p>
            <a:endParaRPr lang="en-US" dirty="0"/>
          </a:p>
        </p:txBody>
      </p:sp>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r>
              <a:rPr lang="en-US" dirty="0"/>
              <a:t>3/1/20XX</a:t>
            </a:r>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2909613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break with subtitl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51A4182-6276-41ED-8EAF-0C6A4D8FF0A8}"/>
              </a:ext>
              <a:ext uri="{C183D7F6-B498-43B3-948B-1728B52AA6E4}">
                <adec:decorative xmlns:adec="http://schemas.microsoft.com/office/drawing/2017/decorative" val="1"/>
              </a:ext>
            </a:extLst>
          </p:cNvPr>
          <p:cNvSpPr/>
          <p:nvPr userDrawn="1"/>
        </p:nvSpPr>
        <p:spPr>
          <a:xfrm>
            <a:off x="0" y="0"/>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7" name="Rectangle 6">
            <a:extLst>
              <a:ext uri="{FF2B5EF4-FFF2-40B4-BE49-F238E27FC236}">
                <a16:creationId xmlns:a16="http://schemas.microsoft.com/office/drawing/2014/main" id="{EF4B644F-A23D-409C-9540-B41AC18DB546}"/>
              </a:ext>
              <a:ext uri="{C183D7F6-B498-43B3-948B-1728B52AA6E4}">
                <adec:decorative xmlns:adec="http://schemas.microsoft.com/office/drawing/2017/decorative" val="1"/>
              </a:ext>
            </a:extLst>
          </p:cNvPr>
          <p:cNvSpPr/>
          <p:nvPr userDrawn="1"/>
        </p:nvSpPr>
        <p:spPr>
          <a:xfrm>
            <a:off x="6857997" y="0"/>
            <a:ext cx="5334003" cy="617561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5C320B4-1D6E-D480-A44F-13517DFF7CF5}"/>
              </a:ext>
            </a:extLst>
          </p:cNvPr>
          <p:cNvSpPr>
            <a:spLocks noGrp="1"/>
          </p:cNvSpPr>
          <p:nvPr>
            <p:ph type="title"/>
          </p:nvPr>
        </p:nvSpPr>
        <p:spPr>
          <a:xfrm>
            <a:off x="7406640" y="841248"/>
            <a:ext cx="4114800" cy="3474720"/>
          </a:xfrm>
        </p:spPr>
        <p:txBody>
          <a:bodyPr anchor="ctr">
            <a:normAutofit/>
          </a:bodyPr>
          <a:lstStyle>
            <a:lvl1pPr>
              <a:defRPr sz="4400"/>
            </a:lvl1pPr>
          </a:lstStyle>
          <a:p>
            <a:r>
              <a:rPr lang="en-US"/>
              <a:t>Click to edit Master title style</a:t>
            </a:r>
          </a:p>
        </p:txBody>
      </p:sp>
      <p:sp>
        <p:nvSpPr>
          <p:cNvPr id="9" name="Subtitle 19">
            <a:extLst>
              <a:ext uri="{FF2B5EF4-FFF2-40B4-BE49-F238E27FC236}">
                <a16:creationId xmlns:a16="http://schemas.microsoft.com/office/drawing/2014/main" id="{E8F46CAD-D4FF-4BBC-937E-CBBD034A180B}"/>
              </a:ext>
            </a:extLst>
          </p:cNvPr>
          <p:cNvSpPr>
            <a:spLocks noGrp="1"/>
          </p:cNvSpPr>
          <p:nvPr>
            <p:ph type="subTitle" idx="1" hasCustomPrompt="1"/>
          </p:nvPr>
        </p:nvSpPr>
        <p:spPr>
          <a:xfrm>
            <a:off x="7406641" y="4570807"/>
            <a:ext cx="4114800" cy="1524000"/>
          </a:xfrm>
        </p:spPr>
        <p:txBody>
          <a:bodyPr>
            <a:normAutofit/>
          </a:bodyPr>
          <a:lstStyle>
            <a:lvl1pPr marL="0" indent="0">
              <a:buNone/>
              <a:defRPr sz="2400"/>
            </a:lvl1pPr>
          </a:lstStyle>
          <a:p>
            <a:pPr algn="l"/>
            <a:r>
              <a:rPr lang="en-US" dirty="0"/>
              <a:t>Click to add subtitle</a:t>
            </a:r>
          </a:p>
        </p:txBody>
      </p:sp>
      <p:sp>
        <p:nvSpPr>
          <p:cNvPr id="15" name="Picture Placeholder 14">
            <a:extLst>
              <a:ext uri="{FF2B5EF4-FFF2-40B4-BE49-F238E27FC236}">
                <a16:creationId xmlns:a16="http://schemas.microsoft.com/office/drawing/2014/main" id="{A2750E7C-D01B-4533-A0B8-2E7EF2B168DC}"/>
              </a:ext>
            </a:extLst>
          </p:cNvPr>
          <p:cNvSpPr>
            <a:spLocks noGrp="1"/>
          </p:cNvSpPr>
          <p:nvPr>
            <p:ph type="pic" sz="quarter" idx="13"/>
          </p:nvPr>
        </p:nvSpPr>
        <p:spPr>
          <a:xfrm>
            <a:off x="758952" y="758952"/>
            <a:ext cx="6099048" cy="5340096"/>
          </a:xfrm>
          <a:solidFill>
            <a:schemeClr val="accent6"/>
          </a:solidFill>
        </p:spPr>
        <p:txBody>
          <a:bodyPr/>
          <a:lstStyle/>
          <a:p>
            <a:endParaRPr lang="en-US" dirty="0"/>
          </a:p>
        </p:txBody>
      </p:sp>
    </p:spTree>
    <p:extLst>
      <p:ext uri="{BB962C8B-B14F-4D97-AF65-F5344CB8AC3E}">
        <p14:creationId xmlns:p14="http://schemas.microsoft.com/office/powerpoint/2010/main" val="3520027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with subtitle 2">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1D03AAFC-F6FA-4A24-BE1D-34AE6AD64CD3}"/>
              </a:ext>
              <a:ext uri="{C183D7F6-B498-43B3-948B-1728B52AA6E4}">
                <adec:decorative xmlns:adec="http://schemas.microsoft.com/office/drawing/2017/decorative" val="1"/>
              </a:ext>
            </a:extLst>
          </p:cNvPr>
          <p:cNvSpPr/>
          <p:nvPr userDrawn="1"/>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Title 16">
            <a:extLst>
              <a:ext uri="{FF2B5EF4-FFF2-40B4-BE49-F238E27FC236}">
                <a16:creationId xmlns:a16="http://schemas.microsoft.com/office/drawing/2014/main" id="{8950CCE3-163E-46A1-B489-395F3F75FE34}"/>
              </a:ext>
            </a:extLst>
          </p:cNvPr>
          <p:cNvSpPr>
            <a:spLocks noGrp="1"/>
          </p:cNvSpPr>
          <p:nvPr>
            <p:ph type="ctrTitle"/>
          </p:nvPr>
        </p:nvSpPr>
        <p:spPr>
          <a:xfrm>
            <a:off x="1517904" y="1517904"/>
            <a:ext cx="5212080" cy="2788920"/>
          </a:xfrm>
        </p:spPr>
        <p:txBody>
          <a:bodyPr anchor="b">
            <a:normAutofit/>
          </a:bodyPr>
          <a:lstStyle>
            <a:lvl1pPr>
              <a:defRPr sz="4400"/>
            </a:lvl1pPr>
          </a:lstStyle>
          <a:p>
            <a:pPr algn="l"/>
            <a:endParaRPr lang="en-US" dirty="0"/>
          </a:p>
        </p:txBody>
      </p:sp>
      <p:sp>
        <p:nvSpPr>
          <p:cNvPr id="16" name="Subtitle 17">
            <a:extLst>
              <a:ext uri="{FF2B5EF4-FFF2-40B4-BE49-F238E27FC236}">
                <a16:creationId xmlns:a16="http://schemas.microsoft.com/office/drawing/2014/main" id="{81E38157-454C-44D5-8D2B-A220A53D780E}"/>
              </a:ext>
            </a:extLst>
          </p:cNvPr>
          <p:cNvSpPr>
            <a:spLocks noGrp="1"/>
          </p:cNvSpPr>
          <p:nvPr>
            <p:ph type="subTitle" idx="1"/>
          </p:nvPr>
        </p:nvSpPr>
        <p:spPr>
          <a:xfrm>
            <a:off x="1517904" y="4571999"/>
            <a:ext cx="5212080" cy="1645920"/>
          </a:xfrm>
        </p:spPr>
        <p:txBody>
          <a:bodyPr>
            <a:normAutofit/>
          </a:bodyPr>
          <a:lstStyle>
            <a:lvl1pPr marL="0" indent="0">
              <a:buNone/>
              <a:defRPr sz="2400"/>
            </a:lvl1pPr>
          </a:lstStyle>
          <a:p>
            <a:pPr algn="l"/>
            <a:endParaRPr lang="en-US" dirty="0"/>
          </a:p>
        </p:txBody>
      </p:sp>
      <p:sp>
        <p:nvSpPr>
          <p:cNvPr id="12" name="Picture Placeholder 11">
            <a:extLst>
              <a:ext uri="{FF2B5EF4-FFF2-40B4-BE49-F238E27FC236}">
                <a16:creationId xmlns:a16="http://schemas.microsoft.com/office/drawing/2014/main" id="{82190B39-D040-425A-9AD6-58A7533FEA6D}"/>
              </a:ext>
            </a:extLst>
          </p:cNvPr>
          <p:cNvSpPr>
            <a:spLocks noGrp="1"/>
          </p:cNvSpPr>
          <p:nvPr>
            <p:ph type="pic" sz="quarter" idx="13"/>
          </p:nvPr>
        </p:nvSpPr>
        <p:spPr>
          <a:xfrm>
            <a:off x="7013448" y="756284"/>
            <a:ext cx="4434840" cy="5349240"/>
          </a:xfrm>
          <a:solidFill>
            <a:schemeClr val="accent6"/>
          </a:solidFill>
        </p:spPr>
        <p:txBody>
          <a:bodyPr/>
          <a:lstStyle/>
          <a:p>
            <a:endParaRPr lang="en-US" dirty="0"/>
          </a:p>
        </p:txBody>
      </p:sp>
    </p:spTree>
    <p:extLst>
      <p:ext uri="{BB962C8B-B14F-4D97-AF65-F5344CB8AC3E}">
        <p14:creationId xmlns:p14="http://schemas.microsoft.com/office/powerpoint/2010/main" val="2523064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content, and picture">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24A1CC7-4419-4A64-9DC9-AE157407AFB8}"/>
              </a:ext>
              <a:ext uri="{C183D7F6-B498-43B3-948B-1728B52AA6E4}">
                <adec:decorative xmlns:adec="http://schemas.microsoft.com/office/drawing/2017/decorative" val="1"/>
              </a:ext>
            </a:extLst>
          </p:cNvPr>
          <p:cNvSpPr/>
          <p:nvPr userDrawn="1"/>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A2F8EC6-DD66-475C-B129-22B374F49A70}"/>
              </a:ext>
              <a:ext uri="{C183D7F6-B498-43B3-948B-1728B52AA6E4}">
                <adec:decorative xmlns:adec="http://schemas.microsoft.com/office/drawing/2017/decorative" val="1"/>
              </a:ext>
            </a:extLst>
          </p:cNvPr>
          <p:cNvSpPr/>
          <p:nvPr userDrawn="1"/>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Freeform: Shape 11">
            <a:extLst>
              <a:ext uri="{FF2B5EF4-FFF2-40B4-BE49-F238E27FC236}">
                <a16:creationId xmlns:a16="http://schemas.microsoft.com/office/drawing/2014/main" id="{86FA963F-8B94-469B-B1A5-890D9134FB50}"/>
              </a:ext>
              <a:ext uri="{C183D7F6-B498-43B3-948B-1728B52AA6E4}">
                <adec:decorative xmlns:adec="http://schemas.microsoft.com/office/drawing/2017/decorative" val="1"/>
              </a:ext>
            </a:extLst>
          </p:cNvPr>
          <p:cNvSpPr/>
          <p:nvPr userDrawn="1"/>
        </p:nvSpPr>
        <p:spPr>
          <a:xfrm flipH="1">
            <a:off x="761999" y="0"/>
            <a:ext cx="11430001" cy="6168789"/>
          </a:xfrm>
          <a:custGeom>
            <a:avLst/>
            <a:gdLst>
              <a:gd name="connsiteX0" fmla="*/ 0 w 11430001"/>
              <a:gd name="connsiteY0" fmla="*/ 0 h 6168789"/>
              <a:gd name="connsiteX1" fmla="*/ 5334002 w 11430001"/>
              <a:gd name="connsiteY1" fmla="*/ 0 h 6168789"/>
              <a:gd name="connsiteX2" fmla="*/ 5334002 w 11430001"/>
              <a:gd name="connsiteY2" fmla="*/ 771523 h 6168789"/>
              <a:gd name="connsiteX3" fmla="*/ 11430001 w 11430001"/>
              <a:gd name="connsiteY3" fmla="*/ 771523 h 6168789"/>
              <a:gd name="connsiteX4" fmla="*/ 11430001 w 11430001"/>
              <a:gd name="connsiteY4" fmla="*/ 6168789 h 6168789"/>
              <a:gd name="connsiteX5" fmla="*/ 0 w 11430001"/>
              <a:gd name="connsiteY5" fmla="*/ 6168789 h 6168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430001" h="6168789">
                <a:moveTo>
                  <a:pt x="0" y="0"/>
                </a:moveTo>
                <a:lnTo>
                  <a:pt x="5334002" y="0"/>
                </a:lnTo>
                <a:lnTo>
                  <a:pt x="5334002" y="771523"/>
                </a:lnTo>
                <a:lnTo>
                  <a:pt x="11430001" y="771523"/>
                </a:lnTo>
                <a:lnTo>
                  <a:pt x="11430001" y="6168789"/>
                </a:lnTo>
                <a:lnTo>
                  <a:pt x="0" y="6168789"/>
                </a:lnTo>
                <a:close/>
              </a:path>
            </a:pathLst>
          </a:custGeom>
          <a:ln w="762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Title 5">
            <a:extLst>
              <a:ext uri="{FF2B5EF4-FFF2-40B4-BE49-F238E27FC236}">
                <a16:creationId xmlns:a16="http://schemas.microsoft.com/office/drawing/2014/main" id="{4CD44A43-6E39-4FE6-87BB-C65CE8FC6B1A}"/>
              </a:ext>
            </a:extLst>
          </p:cNvPr>
          <p:cNvSpPr>
            <a:spLocks noGrp="1"/>
          </p:cNvSpPr>
          <p:nvPr>
            <p:ph type="title"/>
          </p:nvPr>
        </p:nvSpPr>
        <p:spPr>
          <a:xfrm>
            <a:off x="1517904" y="1517649"/>
            <a:ext cx="4754880" cy="1645920"/>
          </a:xfrm>
        </p:spPr>
        <p:txBody>
          <a:bodyPr>
            <a:normAutofit/>
          </a:bodyPr>
          <a:lstStyle>
            <a:lvl1pPr>
              <a:defRPr sz="3200"/>
            </a:lvl1pPr>
          </a:lstStyle>
          <a:p>
            <a:endParaRPr lang="en-US" dirty="0"/>
          </a:p>
        </p:txBody>
      </p:sp>
      <p:sp>
        <p:nvSpPr>
          <p:cNvPr id="5" name="Content Placeholder 5">
            <a:extLst>
              <a:ext uri="{FF2B5EF4-FFF2-40B4-BE49-F238E27FC236}">
                <a16:creationId xmlns:a16="http://schemas.microsoft.com/office/drawing/2014/main" id="{0C795068-4EB8-AD75-B4FA-E0676D823527}"/>
              </a:ext>
            </a:extLst>
          </p:cNvPr>
          <p:cNvSpPr>
            <a:spLocks noGrp="1"/>
          </p:cNvSpPr>
          <p:nvPr>
            <p:ph sz="quarter" idx="14"/>
          </p:nvPr>
        </p:nvSpPr>
        <p:spPr>
          <a:xfrm>
            <a:off x="1517904" y="3291840"/>
            <a:ext cx="4754880" cy="2743200"/>
          </a:xfrm>
        </p:spPr>
        <p:txBody>
          <a:bodyPr>
            <a:normAutofit/>
          </a:bodyPr>
          <a:lstStyle>
            <a:lvl1pPr>
              <a:defRPr sz="1800"/>
            </a:lvl1pPr>
            <a:lvl2pPr>
              <a:defRPr sz="14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Picture Placeholder 17">
            <a:extLst>
              <a:ext uri="{FF2B5EF4-FFF2-40B4-BE49-F238E27FC236}">
                <a16:creationId xmlns:a16="http://schemas.microsoft.com/office/drawing/2014/main" id="{5229EB0D-B986-4E26-BDF3-305AE3233EB7}"/>
              </a:ext>
            </a:extLst>
          </p:cNvPr>
          <p:cNvSpPr>
            <a:spLocks noGrp="1"/>
          </p:cNvSpPr>
          <p:nvPr>
            <p:ph type="pic" sz="quarter" idx="13"/>
          </p:nvPr>
        </p:nvSpPr>
        <p:spPr>
          <a:xfrm>
            <a:off x="6900954" y="883486"/>
            <a:ext cx="4562856" cy="5212513"/>
          </a:xfrm>
          <a:solidFill>
            <a:schemeClr val="accent6"/>
          </a:solidFill>
        </p:spPr>
        <p:txBody>
          <a:bodyPr/>
          <a:lstStyle/>
          <a:p>
            <a:endParaRPr lang="en-US" dirty="0"/>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a:xfrm>
            <a:off x="758952" y="6400800"/>
            <a:ext cx="6099048" cy="365125"/>
          </a:xfrm>
          <a:prstGeom prst="rect">
            <a:avLst/>
          </a:prstGeom>
        </p:spPr>
        <p:txBody>
          <a:bodyPr/>
          <a:lstStyle/>
          <a:p>
            <a:endParaRPr lang="en-US" dirty="0"/>
          </a:p>
        </p:txBody>
      </p:sp>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r>
              <a:rPr lang="en-US" dirty="0"/>
              <a:t>3/1/20XX</a:t>
            </a:r>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40439070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Two content">
    <p:bg>
      <p:bgPr>
        <a:gradFill>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47E0814-6B26-FB38-93C1-BA5A000BD034}"/>
              </a:ext>
              <a:ext uri="{C183D7F6-B498-43B3-948B-1728B52AA6E4}">
                <adec:decorative xmlns:adec="http://schemas.microsoft.com/office/drawing/2017/decorative" val="1"/>
              </a:ext>
            </a:extLst>
          </p:cNvPr>
          <p:cNvSpPr/>
          <p:nvPr userDrawn="1"/>
        </p:nvSpPr>
        <p:spPr>
          <a:xfrm>
            <a:off x="0" y="762001"/>
            <a:ext cx="12192000" cy="6095999"/>
          </a:xfrm>
          <a:prstGeom prst="rect">
            <a:avLst/>
          </a:prstGeom>
          <a:solidFill>
            <a:schemeClr val="bg1"/>
          </a:solid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a:xfrm>
            <a:off x="758952" y="1517904"/>
            <a:ext cx="5340096" cy="1911096"/>
          </a:xfrm>
        </p:spPr>
        <p:txBody>
          <a:bodyPr>
            <a:normAutofit/>
          </a:bodyPr>
          <a:lstStyle>
            <a:lvl1pPr>
              <a:defRPr sz="3200"/>
            </a:lvl1pPr>
          </a:lstStyle>
          <a:p>
            <a:r>
              <a:rPr lang="en-US" dirty="0"/>
              <a:t>Click to edit Master title style</a:t>
            </a:r>
          </a:p>
        </p:txBody>
      </p:sp>
      <p:sp>
        <p:nvSpPr>
          <p:cNvPr id="2" name="Content Placeholder 5">
            <a:extLst>
              <a:ext uri="{FF2B5EF4-FFF2-40B4-BE49-F238E27FC236}">
                <a16:creationId xmlns:a16="http://schemas.microsoft.com/office/drawing/2014/main" id="{56DDD407-AEC1-3D37-ADE9-45D0416B2084}"/>
              </a:ext>
            </a:extLst>
          </p:cNvPr>
          <p:cNvSpPr>
            <a:spLocks noGrp="1"/>
          </p:cNvSpPr>
          <p:nvPr>
            <p:ph sz="quarter" idx="14"/>
          </p:nvPr>
        </p:nvSpPr>
        <p:spPr>
          <a:xfrm>
            <a:off x="6099048" y="1517904"/>
            <a:ext cx="5340096" cy="1911096"/>
          </a:xfrm>
        </p:spPr>
        <p:txBody>
          <a:bodyPr>
            <a:normAutofit/>
          </a:bodyPr>
          <a:lstStyle>
            <a:lvl1pPr>
              <a:defRPr sz="1800"/>
            </a:lvl1pPr>
            <a:lvl2pPr>
              <a:defRPr sz="14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Content Placeholder 5">
            <a:extLst>
              <a:ext uri="{FF2B5EF4-FFF2-40B4-BE49-F238E27FC236}">
                <a16:creationId xmlns:a16="http://schemas.microsoft.com/office/drawing/2014/main" id="{6200E1C4-7A2D-07AE-8DB0-52CEF088A187}"/>
              </a:ext>
            </a:extLst>
          </p:cNvPr>
          <p:cNvSpPr>
            <a:spLocks noGrp="1"/>
          </p:cNvSpPr>
          <p:nvPr>
            <p:ph sz="quarter" idx="15"/>
          </p:nvPr>
        </p:nvSpPr>
        <p:spPr>
          <a:xfrm>
            <a:off x="886968" y="3867912"/>
            <a:ext cx="10424160" cy="2377440"/>
          </a:xfrm>
        </p:spPr>
        <p:txBody>
          <a:bodyPr>
            <a:normAutofit/>
          </a:bodyPr>
          <a:lstStyle>
            <a:lvl1pPr>
              <a:defRPr sz="1800"/>
            </a:lvl1pPr>
            <a:lvl2pPr>
              <a:defRPr sz="14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a:xfrm>
            <a:off x="758952" y="6400800"/>
            <a:ext cx="6099048" cy="365125"/>
          </a:xfrm>
          <a:prstGeom prst="rect">
            <a:avLst/>
          </a:prstGeom>
        </p:spPr>
        <p:txBody>
          <a:bodyPr/>
          <a:lstStyle/>
          <a:p>
            <a:endParaRPr lang="en-US" dirty="0"/>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r>
              <a:rPr lang="en-US" dirty="0"/>
              <a:t>3/1/20XX</a:t>
            </a:r>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13295100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a:xfrm>
            <a:off x="1517904" y="1517904"/>
            <a:ext cx="9144000" cy="1280160"/>
          </a:xfrm>
        </p:spPr>
        <p:txBody>
          <a:bodyPr>
            <a:normAutofit/>
          </a:bodyPr>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a:xfrm>
            <a:off x="1517904" y="3108960"/>
            <a:ext cx="9144000" cy="2926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pPr algn="r"/>
            <a:r>
              <a:rPr lang="en-US" dirty="0"/>
              <a:t>3/1/20XX</a:t>
            </a:r>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4190543569"/>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Closin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53A25B7-A924-4C03-8022-000A9EA88D1A}"/>
              </a:ext>
              <a:ext uri="{C183D7F6-B498-43B3-948B-1728B52AA6E4}">
                <adec:decorative xmlns:adec="http://schemas.microsoft.com/office/drawing/2017/decorative" val="1"/>
              </a:ext>
            </a:extLst>
          </p:cNvPr>
          <p:cNvSpPr/>
          <p:nvPr userDrawn="1"/>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4E3A68D8-CB71-4A41-B029-626BD6912875}"/>
              </a:ext>
              <a:ext uri="{C183D7F6-B498-43B3-948B-1728B52AA6E4}">
                <adec:decorative xmlns:adec="http://schemas.microsoft.com/office/drawing/2017/decorative" val="1"/>
              </a:ext>
            </a:extLst>
          </p:cNvPr>
          <p:cNvSpPr/>
          <p:nvPr userDrawn="1"/>
        </p:nvSpPr>
        <p:spPr>
          <a:xfrm>
            <a:off x="-1" y="-9524"/>
            <a:ext cx="12192000" cy="6105524"/>
          </a:xfrm>
          <a:prstGeom prst="rect">
            <a:avLst/>
          </a:prstGeom>
          <a:gradFill flip="none" rotWithShape="1">
            <a:gsLst>
              <a:gs pos="10000">
                <a:schemeClr val="accent5"/>
              </a:gs>
              <a:gs pos="90000">
                <a:schemeClr val="accent1"/>
              </a:gs>
              <a:gs pos="70000">
                <a:schemeClr val="accent2"/>
              </a:gs>
              <a:gs pos="30000">
                <a:schemeClr val="accent4"/>
              </a:gs>
              <a:gs pos="50000">
                <a:srgbClr val="FCEA37"/>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4" name="Freeform: Shape 13">
            <a:extLst>
              <a:ext uri="{FF2B5EF4-FFF2-40B4-BE49-F238E27FC236}">
                <a16:creationId xmlns:a16="http://schemas.microsoft.com/office/drawing/2014/main" id="{9ECFC55D-2CEE-47A4-9ACA-D6C78D236982}"/>
              </a:ext>
              <a:ext uri="{C183D7F6-B498-43B3-948B-1728B52AA6E4}">
                <adec:decorative xmlns:adec="http://schemas.microsoft.com/office/drawing/2017/decorative" val="1"/>
              </a:ext>
            </a:extLst>
          </p:cNvPr>
          <p:cNvSpPr/>
          <p:nvPr userDrawn="1"/>
        </p:nvSpPr>
        <p:spPr>
          <a:xfrm>
            <a:off x="-2" y="-9523"/>
            <a:ext cx="11430001" cy="6105523"/>
          </a:xfrm>
          <a:custGeom>
            <a:avLst/>
            <a:gdLst>
              <a:gd name="connsiteX0" fmla="*/ 0 w 11430001"/>
              <a:gd name="connsiteY0" fmla="*/ 0 h 6105523"/>
              <a:gd name="connsiteX1" fmla="*/ 7874003 w 11430001"/>
              <a:gd name="connsiteY1" fmla="*/ 0 h 6105523"/>
              <a:gd name="connsiteX2" fmla="*/ 7874003 w 11430001"/>
              <a:gd name="connsiteY2" fmla="*/ 771522 h 6105523"/>
              <a:gd name="connsiteX3" fmla="*/ 11430001 w 11430001"/>
              <a:gd name="connsiteY3" fmla="*/ 771522 h 6105523"/>
              <a:gd name="connsiteX4" fmla="*/ 11430001 w 11430001"/>
              <a:gd name="connsiteY4" fmla="*/ 6105523 h 6105523"/>
              <a:gd name="connsiteX5" fmla="*/ 7874003 w 11430001"/>
              <a:gd name="connsiteY5" fmla="*/ 6105523 h 6105523"/>
              <a:gd name="connsiteX6" fmla="*/ 5334002 w 11430001"/>
              <a:gd name="connsiteY6" fmla="*/ 6105523 h 6105523"/>
              <a:gd name="connsiteX7" fmla="*/ 0 w 11430001"/>
              <a:gd name="connsiteY7" fmla="*/ 6105523 h 6105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30001" h="6105523">
                <a:moveTo>
                  <a:pt x="0" y="0"/>
                </a:moveTo>
                <a:lnTo>
                  <a:pt x="7874003" y="0"/>
                </a:lnTo>
                <a:lnTo>
                  <a:pt x="7874003" y="771522"/>
                </a:lnTo>
                <a:lnTo>
                  <a:pt x="11430001" y="771522"/>
                </a:lnTo>
                <a:lnTo>
                  <a:pt x="11430001" y="6105523"/>
                </a:lnTo>
                <a:lnTo>
                  <a:pt x="7874003" y="6105523"/>
                </a:lnTo>
                <a:lnTo>
                  <a:pt x="5334002" y="6105523"/>
                </a:lnTo>
                <a:lnTo>
                  <a:pt x="0" y="6105523"/>
                </a:lnTo>
                <a:close/>
              </a:path>
            </a:pathLst>
          </a:custGeom>
          <a:ln w="508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Title 5">
            <a:extLst>
              <a:ext uri="{FF2B5EF4-FFF2-40B4-BE49-F238E27FC236}">
                <a16:creationId xmlns:a16="http://schemas.microsoft.com/office/drawing/2014/main" id="{00406F9C-B330-46B3-A03C-15F85CD76061}"/>
              </a:ext>
            </a:extLst>
          </p:cNvPr>
          <p:cNvSpPr>
            <a:spLocks noGrp="1"/>
          </p:cNvSpPr>
          <p:nvPr>
            <p:ph type="title"/>
          </p:nvPr>
        </p:nvSpPr>
        <p:spPr>
          <a:xfrm>
            <a:off x="762000" y="3822282"/>
            <a:ext cx="10241280" cy="1554480"/>
          </a:xfrm>
        </p:spPr>
        <p:txBody>
          <a:bodyPr anchor="t">
            <a:normAutofit/>
          </a:bodyPr>
          <a:lstStyle>
            <a:lvl1pPr>
              <a:defRPr sz="4400"/>
            </a:lvl1pPr>
          </a:lstStyle>
          <a:p>
            <a:endParaRPr lang="en-US" dirty="0"/>
          </a:p>
        </p:txBody>
      </p:sp>
      <p:sp>
        <p:nvSpPr>
          <p:cNvPr id="21" name="Picture Placeholder 20">
            <a:extLst>
              <a:ext uri="{FF2B5EF4-FFF2-40B4-BE49-F238E27FC236}">
                <a16:creationId xmlns:a16="http://schemas.microsoft.com/office/drawing/2014/main" id="{34FC9061-555D-4FE2-ABE9-07A195BC022E}"/>
              </a:ext>
            </a:extLst>
          </p:cNvPr>
          <p:cNvSpPr>
            <a:spLocks noGrp="1"/>
          </p:cNvSpPr>
          <p:nvPr>
            <p:ph type="pic" sz="quarter" idx="13"/>
          </p:nvPr>
        </p:nvSpPr>
        <p:spPr>
          <a:xfrm>
            <a:off x="758952" y="761988"/>
            <a:ext cx="10689336" cy="2660904"/>
          </a:xfrm>
          <a:solidFill>
            <a:schemeClr val="accent6"/>
          </a:solidFill>
        </p:spPr>
        <p:txBody>
          <a:bodyPr/>
          <a:lstStyle/>
          <a:p>
            <a:endParaRPr lang="en-US" dirty="0"/>
          </a:p>
        </p:txBody>
      </p:sp>
      <p:sp>
        <p:nvSpPr>
          <p:cNvPr id="5" name="Content Placeholder 2">
            <a:extLst>
              <a:ext uri="{FF2B5EF4-FFF2-40B4-BE49-F238E27FC236}">
                <a16:creationId xmlns:a16="http://schemas.microsoft.com/office/drawing/2014/main" id="{6B179E90-1F70-6673-6D11-A0CDD3C3BF0C}"/>
              </a:ext>
            </a:extLst>
          </p:cNvPr>
          <p:cNvSpPr>
            <a:spLocks noGrp="1"/>
          </p:cNvSpPr>
          <p:nvPr>
            <p:ph idx="1"/>
          </p:nvPr>
        </p:nvSpPr>
        <p:spPr>
          <a:xfrm>
            <a:off x="758952" y="5486400"/>
            <a:ext cx="10241280" cy="548640"/>
          </a:xfrm>
        </p:spPr>
        <p:txBody>
          <a:bodyPr anchor="b"/>
          <a:lstStyle>
            <a:lvl1pPr marL="0" indent="0">
              <a:buNone/>
              <a:defRPr/>
            </a:lvl1pPr>
          </a:lstStyle>
          <a:p>
            <a:pPr lvl="0"/>
            <a:r>
              <a:rPr lang="en-US" dirty="0"/>
              <a:t>Click to edit Master text styles</a:t>
            </a:r>
          </a:p>
        </p:txBody>
      </p:sp>
    </p:spTree>
    <p:extLst>
      <p:ext uri="{BB962C8B-B14F-4D97-AF65-F5344CB8AC3E}">
        <p14:creationId xmlns:p14="http://schemas.microsoft.com/office/powerpoint/2010/main" val="3971666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r>
              <a:rPr lang="en-US" dirty="0"/>
              <a:t>3/1/20XX</a:t>
            </a:r>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dirty="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dirty="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097515718"/>
      </p:ext>
    </p:extLst>
  </p:cSld>
  <p:clrMap bg1="lt1" tx1="dk1" bg2="lt2" tx2="dk2" accent1="accent1" accent2="accent2" accent3="accent3" accent4="accent4" accent5="accent5" accent6="accent6" hlink="hlink" folHlink="folHlink"/>
  <p:sldLayoutIdLst>
    <p:sldLayoutId id="2147483683" r:id="rId1"/>
    <p:sldLayoutId id="2147483696" r:id="rId2"/>
    <p:sldLayoutId id="2147483694" r:id="rId3"/>
    <p:sldLayoutId id="2147483697" r:id="rId4"/>
    <p:sldLayoutId id="2147483695" r:id="rId5"/>
    <p:sldLayoutId id="2147483698" r:id="rId6"/>
    <p:sldLayoutId id="2147483673" r:id="rId7"/>
    <p:sldLayoutId id="2147483691" r:id="rId8"/>
  </p:sldLayoutIdLst>
  <p:hf sldNum="0" hdr="0" ftr="0" dt="0"/>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8" Type="http://schemas.openxmlformats.org/officeDocument/2006/relationships/hyperlink" Target="https://www.mews.com/en/blog/artificial-intelligence-hotel" TargetMode="External"/><Relationship Id="rId13" Type="http://schemas.openxmlformats.org/officeDocument/2006/relationships/hyperlink" Target="https://www.ncbi.nlm.nih.gov/pmc/articles/PMC12292075/" TargetMode="External"/><Relationship Id="rId3" Type="http://schemas.openxmlformats.org/officeDocument/2006/relationships/hyperlink" Target="https://stockton.edu/light/documents/ijght_vol.5no.1/impact_ai_automation_hospitality_industry_9.8.25.pdf" TargetMode="External"/><Relationship Id="rId7" Type="http://schemas.openxmlformats.org/officeDocument/2006/relationships/hyperlink" Target="https://www.sciencedirect.com/science/article/pii/S0278431924002986?utm_source=chatgpt.com" TargetMode="External"/><Relationship Id="rId12" Type="http://schemas.openxmlformats.org/officeDocument/2006/relationships/hyperlink" Target="https://www.sciencedirect.com/science/article/abs/pii/S1447677025000257?utm_source=chatgpt.com" TargetMode="External"/><Relationship Id="rId2" Type="http://schemas.openxmlformats.org/officeDocument/2006/relationships/hyperlink" Target="https://callin.io/ai-chatbots-for-hotels/" TargetMode="External"/><Relationship Id="rId1" Type="http://schemas.openxmlformats.org/officeDocument/2006/relationships/slideLayout" Target="../slideLayouts/slideLayout7.xml"/><Relationship Id="rId6" Type="http://schemas.openxmlformats.org/officeDocument/2006/relationships/hyperlink" Target="https://explodingtopics.com/blog/ai-hospitality-trends" TargetMode="External"/><Relationship Id="rId11" Type="http://schemas.openxmlformats.org/officeDocument/2006/relationships/hyperlink" Target="https://www.frontiersin.org/articles/10.3389/forgp.2025.1419403/full" TargetMode="External"/><Relationship Id="rId5" Type="http://schemas.openxmlformats.org/officeDocument/2006/relationships/hyperlink" Target="https://www.ey.com/en_us/insights/hospitality/ai-in-hospitality-enhancing-hotel-guest-experiences" TargetMode="External"/><Relationship Id="rId10" Type="http://schemas.openxmlformats.org/officeDocument/2006/relationships/hyperlink" Target="https://www.emerald.com/whatt/article/17/1/132/1244094/AI-and-hotel-employees-coexistence-a-helpful-tool" TargetMode="External"/><Relationship Id="rId4" Type="http://schemas.openxmlformats.org/officeDocument/2006/relationships/hyperlink" Target="https://duve.com/the-evolution-of-ai-in-hospitality-enhancing-guest-experience/" TargetMode="External"/><Relationship Id="rId9" Type="http://schemas.openxmlformats.org/officeDocument/2006/relationships/hyperlink" Target="https://www.oracle.com/in/a/ocom/docs/industries/hospitality/hospitality-industry-trends-for-2025.pdf?utm_source=chatgpt.com"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id="{C60B4E40-ED59-4DFA-97D2-04570E2808BD}"/>
              </a:ext>
            </a:extLst>
          </p:cNvPr>
          <p:cNvSpPr>
            <a:spLocks noGrp="1"/>
          </p:cNvSpPr>
          <p:nvPr>
            <p:ph type="title"/>
          </p:nvPr>
        </p:nvSpPr>
        <p:spPr>
          <a:xfrm>
            <a:off x="69099" y="380937"/>
            <a:ext cx="5190979" cy="1934817"/>
          </a:xfrm>
        </p:spPr>
        <p:txBody>
          <a:bodyPr anchor="ctr">
            <a:noAutofit/>
          </a:bodyPr>
          <a:lstStyle/>
          <a:p>
            <a:pPr algn="ctr"/>
            <a:r>
              <a:rPr lang="en-US" sz="4000" b="1" u="sng" dirty="0">
                <a:latin typeface="Arial Narrow"/>
              </a:rPr>
              <a:t> </a:t>
            </a:r>
            <a:br>
              <a:rPr lang="en-US" sz="4000" b="1" u="sng" dirty="0">
                <a:latin typeface="Arial Narrow" panose="020B0606020202030204" pitchFamily="34" charset="0"/>
              </a:rPr>
            </a:br>
            <a:r>
              <a:rPr lang="en-US" sz="4000" b="1" dirty="0">
                <a:latin typeface="Arial Narrow"/>
              </a:rPr>
              <a:t>Artificial Intelligence and human collaboration</a:t>
            </a:r>
            <a:endParaRPr lang="en-US" sz="4000" dirty="0">
              <a:latin typeface="Arial Narrow"/>
            </a:endParaRPr>
          </a:p>
        </p:txBody>
      </p:sp>
      <p:sp>
        <p:nvSpPr>
          <p:cNvPr id="20" name="Subtitle 19">
            <a:extLst>
              <a:ext uri="{FF2B5EF4-FFF2-40B4-BE49-F238E27FC236}">
                <a16:creationId xmlns:a16="http://schemas.microsoft.com/office/drawing/2014/main" id="{35E6FB68-BA70-4F6F-9874-1F349422D895}"/>
              </a:ext>
            </a:extLst>
          </p:cNvPr>
          <p:cNvSpPr>
            <a:spLocks noGrp="1"/>
          </p:cNvSpPr>
          <p:nvPr>
            <p:ph type="subTitle" idx="1"/>
          </p:nvPr>
        </p:nvSpPr>
        <p:spPr>
          <a:xfrm>
            <a:off x="60081" y="3416287"/>
            <a:ext cx="5209013" cy="3065207"/>
          </a:xfrm>
        </p:spPr>
        <p:txBody>
          <a:bodyPr vert="horz" lIns="91440" tIns="45720" rIns="91440" bIns="45720" rtlCol="0" anchor="t">
            <a:normAutofit/>
          </a:bodyPr>
          <a:lstStyle/>
          <a:p>
            <a:r>
              <a:rPr lang="en-US" sz="2000" b="1" i="1" dirty="0">
                <a:latin typeface="Times New Roman"/>
                <a:cs typeface="Times New Roman"/>
              </a:rPr>
              <a:t>Student name: Constantin-Daniel Andronache</a:t>
            </a:r>
            <a:endParaRPr lang="en-GB" sz="2000">
              <a:latin typeface="Times New Roman"/>
              <a:cs typeface="Times New Roman"/>
            </a:endParaRPr>
          </a:p>
          <a:p>
            <a:r>
              <a:rPr lang="en-US" sz="2000" b="1" i="1" dirty="0">
                <a:latin typeface="Times New Roman"/>
                <a:cs typeface="Times New Roman"/>
              </a:rPr>
              <a:t>Student number: 2222788</a:t>
            </a:r>
            <a:endParaRPr lang="en-GB" sz="2000">
              <a:latin typeface="Times New Roman"/>
              <a:cs typeface="Times New Roman"/>
            </a:endParaRPr>
          </a:p>
          <a:p>
            <a:r>
              <a:rPr lang="en-US" sz="2000" b="1" i="1" dirty="0">
                <a:latin typeface="Times New Roman"/>
                <a:cs typeface="Times New Roman"/>
              </a:rPr>
              <a:t>Module title: Contemporary Themes in the Hotel and Hospitality sector</a:t>
            </a:r>
            <a:endParaRPr lang="en-GB" sz="2000">
              <a:latin typeface="Times New Roman"/>
              <a:cs typeface="Times New Roman"/>
            </a:endParaRPr>
          </a:p>
          <a:p>
            <a:r>
              <a:rPr lang="en-US" sz="2000" b="1" i="1" dirty="0">
                <a:latin typeface="Times New Roman"/>
                <a:cs typeface="Times New Roman"/>
              </a:rPr>
              <a:t>Module code: BMIH6001</a:t>
            </a:r>
            <a:endParaRPr lang="en-GB" sz="2000">
              <a:latin typeface="Times New Roman"/>
              <a:cs typeface="Times New Roman"/>
            </a:endParaRPr>
          </a:p>
          <a:p>
            <a:r>
              <a:rPr lang="en-US" sz="2000" b="1" i="1" dirty="0">
                <a:latin typeface="Times New Roman"/>
                <a:cs typeface="Times New Roman"/>
              </a:rPr>
              <a:t>Lecturer’s name: Natalie Brailsford</a:t>
            </a:r>
            <a:endParaRPr lang="en-GB" sz="2000">
              <a:latin typeface="Times New Roman"/>
              <a:cs typeface="Times New Roman"/>
            </a:endParaRPr>
          </a:p>
          <a:p>
            <a:pPr algn="ctr"/>
            <a:endParaRPr lang="en-US" sz="2000" dirty="0">
              <a:latin typeface="Arial Narrow"/>
            </a:endParaRPr>
          </a:p>
        </p:txBody>
      </p:sp>
      <p:pic>
        <p:nvPicPr>
          <p:cNvPr id="4" name="Picture 3">
            <a:extLst>
              <a:ext uri="{FF2B5EF4-FFF2-40B4-BE49-F238E27FC236}">
                <a16:creationId xmlns:a16="http://schemas.microsoft.com/office/drawing/2014/main" id="{E4AE77E7-2A41-71A0-2EE6-C378441AAB47}"/>
              </a:ext>
            </a:extLst>
          </p:cNvPr>
          <p:cNvPicPr>
            <a:picLocks noChangeAspect="1"/>
          </p:cNvPicPr>
          <p:nvPr/>
        </p:nvPicPr>
        <p:blipFill>
          <a:blip r:embed="rId3"/>
          <a:stretch>
            <a:fillRect/>
          </a:stretch>
        </p:blipFill>
        <p:spPr>
          <a:xfrm>
            <a:off x="5867400" y="996692"/>
            <a:ext cx="6015110" cy="5685462"/>
          </a:xfrm>
          <a:prstGeom prst="rect">
            <a:avLst/>
          </a:prstGeom>
        </p:spPr>
      </p:pic>
    </p:spTree>
    <p:extLst>
      <p:ext uri="{BB962C8B-B14F-4D97-AF65-F5344CB8AC3E}">
        <p14:creationId xmlns:p14="http://schemas.microsoft.com/office/powerpoint/2010/main" val="9014015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FC418-1F3F-F57B-F32E-597A6D3CE5C3}"/>
              </a:ext>
            </a:extLst>
          </p:cNvPr>
          <p:cNvSpPr>
            <a:spLocks noGrp="1"/>
          </p:cNvSpPr>
          <p:nvPr>
            <p:ph type="title"/>
          </p:nvPr>
        </p:nvSpPr>
        <p:spPr/>
        <p:txBody>
          <a:bodyPr/>
          <a:lstStyle/>
          <a:p>
            <a:r>
              <a:rPr lang="en-GB" dirty="0">
                <a:cs typeface="Aharoni"/>
              </a:rPr>
              <a:t>AI </a:t>
            </a:r>
            <a:r>
              <a:rPr lang="en-GB" dirty="0" err="1">
                <a:cs typeface="Aharoni"/>
              </a:rPr>
              <a:t>Acknoledgement</a:t>
            </a:r>
            <a:endParaRPr lang="en-GB" dirty="0" err="1"/>
          </a:p>
        </p:txBody>
      </p:sp>
      <p:sp>
        <p:nvSpPr>
          <p:cNvPr id="3" name="Content Placeholder 2">
            <a:extLst>
              <a:ext uri="{FF2B5EF4-FFF2-40B4-BE49-F238E27FC236}">
                <a16:creationId xmlns:a16="http://schemas.microsoft.com/office/drawing/2014/main" id="{1629F635-41B2-C9A8-CA37-31D3771A1A12}"/>
              </a:ext>
            </a:extLst>
          </p:cNvPr>
          <p:cNvSpPr>
            <a:spLocks noGrp="1"/>
          </p:cNvSpPr>
          <p:nvPr>
            <p:ph sz="quarter" idx="13"/>
          </p:nvPr>
        </p:nvSpPr>
        <p:spPr>
          <a:xfrm>
            <a:off x="733246" y="2323036"/>
            <a:ext cx="10574834" cy="3766868"/>
          </a:xfrm>
        </p:spPr>
        <p:txBody>
          <a:bodyPr vert="horz" lIns="91440" tIns="45720" rIns="91440" bIns="45720" rtlCol="0" anchor="t">
            <a:normAutofit/>
          </a:bodyPr>
          <a:lstStyle/>
          <a:p>
            <a:pPr algn="just"/>
            <a:r>
              <a:rPr lang="en-GB" sz="2000" dirty="0">
                <a:latin typeface="Times New Roman"/>
                <a:cs typeface="Times New Roman"/>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endParaRPr lang="en-GB" sz="2000" dirty="0">
              <a:latin typeface="Times New Roman"/>
              <a:cs typeface="Times New Roman"/>
            </a:endParaRPr>
          </a:p>
          <a:p>
            <a:endParaRPr lang="en-GB" sz="2000" dirty="0">
              <a:latin typeface="Times New Roman"/>
              <a:cs typeface="Times New Roman"/>
            </a:endParaRPr>
          </a:p>
        </p:txBody>
      </p:sp>
    </p:spTree>
    <p:extLst>
      <p:ext uri="{BB962C8B-B14F-4D97-AF65-F5344CB8AC3E}">
        <p14:creationId xmlns:p14="http://schemas.microsoft.com/office/powerpoint/2010/main" val="41966552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5E3A2-D7AF-4CD5-A5F2-A7655264A3DF}"/>
              </a:ext>
            </a:extLst>
          </p:cNvPr>
          <p:cNvSpPr>
            <a:spLocks noGrp="1"/>
          </p:cNvSpPr>
          <p:nvPr>
            <p:ph type="title"/>
          </p:nvPr>
        </p:nvSpPr>
        <p:spPr>
          <a:xfrm>
            <a:off x="1363159" y="1081805"/>
            <a:ext cx="6104441" cy="592250"/>
          </a:xfrm>
        </p:spPr>
        <p:txBody>
          <a:bodyPr/>
          <a:lstStyle/>
          <a:p>
            <a:r>
              <a:rPr lang="en-GB" b="1" dirty="0"/>
              <a:t>Introduction to AI in Hospitality</a:t>
            </a:r>
            <a:endParaRPr lang="en-US" dirty="0"/>
          </a:p>
        </p:txBody>
      </p:sp>
      <p:sp>
        <p:nvSpPr>
          <p:cNvPr id="4" name="Content Placeholder 3">
            <a:extLst>
              <a:ext uri="{FF2B5EF4-FFF2-40B4-BE49-F238E27FC236}">
                <a16:creationId xmlns:a16="http://schemas.microsoft.com/office/drawing/2014/main" id="{87CD2633-70F1-83DD-A2CB-4AFD46CEC8F5}"/>
              </a:ext>
            </a:extLst>
          </p:cNvPr>
          <p:cNvSpPr>
            <a:spLocks noGrp="1"/>
          </p:cNvSpPr>
          <p:nvPr>
            <p:ph idx="1"/>
          </p:nvPr>
        </p:nvSpPr>
        <p:spPr>
          <a:xfrm>
            <a:off x="1363159" y="1913206"/>
            <a:ext cx="6104441" cy="4121834"/>
          </a:xfrm>
        </p:spPr>
        <p:txBody>
          <a:bodyPr>
            <a:normAutofit/>
          </a:bodyPr>
          <a:lstStyle/>
          <a:p>
            <a:pPr algn="just">
              <a:buFont typeface="Wingdings" panose="05000000000000000000" pitchFamily="2" charset="2"/>
              <a:buChar char="q"/>
            </a:pPr>
            <a:r>
              <a:rPr lang="en-GB" sz="2000" dirty="0">
                <a:latin typeface="Arial Narrow" panose="020B0606020202030204" pitchFamily="34" charset="0"/>
              </a:rPr>
              <a:t>Artificial Intelligence (AI) is transforming the hospitality business by making it more efficient and better in serving the guests. </a:t>
            </a:r>
          </a:p>
          <a:p>
            <a:pPr algn="just">
              <a:buFont typeface="Wingdings" panose="05000000000000000000" pitchFamily="2" charset="2"/>
              <a:buChar char="q"/>
            </a:pPr>
            <a:r>
              <a:rPr lang="en-GB" sz="2000" dirty="0">
                <a:latin typeface="Arial Narrow" panose="020B0606020202030204" pitchFamily="34" charset="0"/>
              </a:rPr>
              <a:t>Chatbots and automation tools are examples of AI technologies that are becoming more and more incorporated into hotel business (Kumawat, 2025). </a:t>
            </a:r>
          </a:p>
          <a:p>
            <a:pPr algn="just">
              <a:buFont typeface="Wingdings" panose="05000000000000000000" pitchFamily="2" charset="2"/>
              <a:buChar char="q"/>
            </a:pPr>
            <a:r>
              <a:rPr lang="en-GB" sz="2000" dirty="0">
                <a:latin typeface="Arial Narrow" panose="020B0606020202030204" pitchFamily="34" charset="0"/>
              </a:rPr>
              <a:t>This presentation addresses the role of AI in customer service and its equilibrium with human interaction, one of the central issues of the contemporary hospitality.</a:t>
            </a:r>
          </a:p>
        </p:txBody>
      </p:sp>
      <p:pic>
        <p:nvPicPr>
          <p:cNvPr id="7" name="Picture 6">
            <a:extLst>
              <a:ext uri="{FF2B5EF4-FFF2-40B4-BE49-F238E27FC236}">
                <a16:creationId xmlns:a16="http://schemas.microsoft.com/office/drawing/2014/main" id="{44AC8FC2-E040-0853-88F0-9252AF514484}"/>
              </a:ext>
            </a:extLst>
          </p:cNvPr>
          <p:cNvPicPr>
            <a:picLocks noChangeAspect="1"/>
          </p:cNvPicPr>
          <p:nvPr/>
        </p:nvPicPr>
        <p:blipFill>
          <a:blip r:embed="rId3"/>
          <a:stretch>
            <a:fillRect/>
          </a:stretch>
        </p:blipFill>
        <p:spPr>
          <a:xfrm>
            <a:off x="7779024" y="1377930"/>
            <a:ext cx="4204667" cy="4485250"/>
          </a:xfrm>
          <a:prstGeom prst="rect">
            <a:avLst/>
          </a:prstGeom>
        </p:spPr>
      </p:pic>
    </p:spTree>
    <p:extLst>
      <p:ext uri="{BB962C8B-B14F-4D97-AF65-F5344CB8AC3E}">
        <p14:creationId xmlns:p14="http://schemas.microsoft.com/office/powerpoint/2010/main" val="3349492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A0235-55A5-76B8-DDDF-65A53A791505}"/>
              </a:ext>
            </a:extLst>
          </p:cNvPr>
          <p:cNvSpPr>
            <a:spLocks noGrp="1"/>
          </p:cNvSpPr>
          <p:nvPr>
            <p:ph type="title"/>
          </p:nvPr>
        </p:nvSpPr>
        <p:spPr>
          <a:xfrm>
            <a:off x="1517904" y="997400"/>
            <a:ext cx="9144000" cy="592250"/>
          </a:xfrm>
        </p:spPr>
        <p:txBody>
          <a:bodyPr/>
          <a:lstStyle/>
          <a:p>
            <a:r>
              <a:rPr lang="en-US" dirty="0"/>
              <a:t>Industry Context – Why AI Matters</a:t>
            </a:r>
            <a:endParaRPr lang="en-GB" dirty="0"/>
          </a:p>
        </p:txBody>
      </p:sp>
      <p:sp>
        <p:nvSpPr>
          <p:cNvPr id="3" name="Content Placeholder 2">
            <a:extLst>
              <a:ext uri="{FF2B5EF4-FFF2-40B4-BE49-F238E27FC236}">
                <a16:creationId xmlns:a16="http://schemas.microsoft.com/office/drawing/2014/main" id="{C1E2D092-6829-E5F0-1F6E-2A8242164D1A}"/>
              </a:ext>
            </a:extLst>
          </p:cNvPr>
          <p:cNvSpPr>
            <a:spLocks noGrp="1"/>
          </p:cNvSpPr>
          <p:nvPr>
            <p:ph idx="1"/>
          </p:nvPr>
        </p:nvSpPr>
        <p:spPr>
          <a:xfrm>
            <a:off x="1517904" y="1758462"/>
            <a:ext cx="5267209" cy="4276578"/>
          </a:xfrm>
        </p:spPr>
        <p:txBody>
          <a:bodyPr vert="horz" lIns="91440" tIns="45720" rIns="91440" bIns="45720" rtlCol="0" anchor="t">
            <a:normAutofit/>
          </a:bodyPr>
          <a:lstStyle/>
          <a:p>
            <a:pPr algn="just">
              <a:buFont typeface="Wingdings" panose="05000000000000000000" pitchFamily="2" charset="2"/>
              <a:buChar char="q"/>
            </a:pPr>
            <a:r>
              <a:rPr lang="en-GB" sz="2000" dirty="0">
                <a:latin typeface="Arial Narrow" panose="020B0606020202030204" pitchFamily="34" charset="0"/>
              </a:rPr>
              <a:t>AI within the sphere of hospitality is important since customer expectations are changing. </a:t>
            </a:r>
          </a:p>
          <a:p>
            <a:pPr algn="just">
              <a:buFont typeface="Wingdings" panose="05000000000000000000" pitchFamily="2" charset="2"/>
              <a:buChar char="q"/>
            </a:pPr>
            <a:r>
              <a:rPr lang="en-GB" sz="2000" dirty="0">
                <a:latin typeface="Arial Narrow"/>
              </a:rPr>
              <a:t>Increased personalisation, expedited services and smooth interaction among guests are the things they are requesting with the development of technology. </a:t>
            </a:r>
          </a:p>
          <a:p>
            <a:pPr algn="just">
              <a:buFont typeface="Wingdings" panose="05000000000000000000" pitchFamily="2" charset="2"/>
              <a:buChar char="q"/>
            </a:pPr>
            <a:r>
              <a:rPr lang="en-GB" sz="2000" dirty="0">
                <a:latin typeface="Arial Narrow" panose="020B0606020202030204" pitchFamily="34" charset="0"/>
              </a:rPr>
              <a:t>AI enables hotels to fulfil such demands yet keeping operational costs down. </a:t>
            </a:r>
          </a:p>
          <a:p>
            <a:pPr algn="just">
              <a:buFont typeface="Wingdings" panose="05000000000000000000" pitchFamily="2" charset="2"/>
              <a:buChar char="q"/>
            </a:pPr>
            <a:r>
              <a:rPr lang="en-GB" sz="2000" dirty="0">
                <a:latin typeface="Arial Narrow" panose="020B0606020202030204" pitchFamily="34" charset="0"/>
              </a:rPr>
              <a:t>AI streamlines normal procedures, which improves efficiency as human personnel can concentrate on sophisticated service functions (Oracle Hospitality, 2022). </a:t>
            </a:r>
          </a:p>
          <a:p>
            <a:pPr algn="just">
              <a:buFont typeface="Wingdings" panose="05000000000000000000" pitchFamily="2" charset="2"/>
              <a:buChar char="q"/>
            </a:pPr>
            <a:endParaRPr lang="en-GB" sz="2000" dirty="0">
              <a:latin typeface="Arial Narrow" panose="020B0606020202030204" pitchFamily="34" charset="0"/>
            </a:endParaRPr>
          </a:p>
        </p:txBody>
      </p:sp>
      <p:pic>
        <p:nvPicPr>
          <p:cNvPr id="4" name="Picture 3">
            <a:extLst>
              <a:ext uri="{FF2B5EF4-FFF2-40B4-BE49-F238E27FC236}">
                <a16:creationId xmlns:a16="http://schemas.microsoft.com/office/drawing/2014/main" id="{2F2D5DFC-9618-0B10-B8AC-AD1D52054EA3}"/>
              </a:ext>
            </a:extLst>
          </p:cNvPr>
          <p:cNvPicPr>
            <a:picLocks noChangeAspect="1"/>
          </p:cNvPicPr>
          <p:nvPr/>
        </p:nvPicPr>
        <p:blipFill>
          <a:blip r:embed="rId3"/>
          <a:stretch>
            <a:fillRect/>
          </a:stretch>
        </p:blipFill>
        <p:spPr>
          <a:xfrm>
            <a:off x="7023653" y="1947459"/>
            <a:ext cx="4949686" cy="3913141"/>
          </a:xfrm>
          <a:prstGeom prst="rect">
            <a:avLst/>
          </a:prstGeom>
        </p:spPr>
      </p:pic>
    </p:spTree>
    <p:extLst>
      <p:ext uri="{BB962C8B-B14F-4D97-AF65-F5344CB8AC3E}">
        <p14:creationId xmlns:p14="http://schemas.microsoft.com/office/powerpoint/2010/main" val="9898689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EBBF6-C771-D154-5D8A-2FE80E229CE1}"/>
              </a:ext>
            </a:extLst>
          </p:cNvPr>
          <p:cNvSpPr>
            <a:spLocks noGrp="1"/>
          </p:cNvSpPr>
          <p:nvPr>
            <p:ph type="title"/>
          </p:nvPr>
        </p:nvSpPr>
        <p:spPr>
          <a:xfrm>
            <a:off x="1524000" y="1025534"/>
            <a:ext cx="9144000" cy="550047"/>
          </a:xfrm>
        </p:spPr>
        <p:txBody>
          <a:bodyPr>
            <a:normAutofit fontScale="90000"/>
          </a:bodyPr>
          <a:lstStyle/>
          <a:p>
            <a:r>
              <a:rPr lang="en-GB" dirty="0"/>
              <a:t>Example 1 – Premier Inn's AI Chatbot</a:t>
            </a:r>
          </a:p>
        </p:txBody>
      </p:sp>
      <p:sp>
        <p:nvSpPr>
          <p:cNvPr id="3" name="Content Placeholder 2">
            <a:extLst>
              <a:ext uri="{FF2B5EF4-FFF2-40B4-BE49-F238E27FC236}">
                <a16:creationId xmlns:a16="http://schemas.microsoft.com/office/drawing/2014/main" id="{A70145D6-9634-A877-D43C-633611689D15}"/>
              </a:ext>
            </a:extLst>
          </p:cNvPr>
          <p:cNvSpPr>
            <a:spLocks noGrp="1"/>
          </p:cNvSpPr>
          <p:nvPr>
            <p:ph idx="1"/>
          </p:nvPr>
        </p:nvSpPr>
        <p:spPr>
          <a:xfrm>
            <a:off x="1517904" y="1688123"/>
            <a:ext cx="9144000" cy="2356264"/>
          </a:xfrm>
        </p:spPr>
        <p:txBody>
          <a:bodyPr>
            <a:normAutofit lnSpcReduction="10000"/>
          </a:bodyPr>
          <a:lstStyle/>
          <a:p>
            <a:pPr algn="just">
              <a:buFont typeface="Wingdings" panose="05000000000000000000" pitchFamily="2" charset="2"/>
              <a:buChar char="q"/>
            </a:pPr>
            <a:r>
              <a:rPr lang="en-GB" sz="2000" dirty="0">
                <a:latin typeface="Arial Narrow" panose="020B0606020202030204" pitchFamily="34" charset="0"/>
              </a:rPr>
              <a:t>Premier Inn chatbot is a perfect example of AI improving the work of the guest service by automating the process of reservation and responding to questions. </a:t>
            </a:r>
          </a:p>
          <a:p>
            <a:pPr algn="just">
              <a:buFont typeface="Wingdings" panose="05000000000000000000" pitchFamily="2" charset="2"/>
              <a:buChar char="q"/>
            </a:pPr>
            <a:r>
              <a:rPr lang="en-GB" sz="2000" dirty="0">
                <a:latin typeface="Arial Narrow" panose="020B0606020202030204" pitchFamily="34" charset="0"/>
              </a:rPr>
              <a:t>The chatbot can be used to minimise front desk workloads which enhance efficiency and speed. </a:t>
            </a:r>
          </a:p>
          <a:p>
            <a:pPr algn="just">
              <a:buFont typeface="Wingdings" panose="05000000000000000000" pitchFamily="2" charset="2"/>
              <a:buChar char="q"/>
            </a:pPr>
            <a:r>
              <a:rPr lang="en-GB" sz="2000" dirty="0">
                <a:latin typeface="Arial Narrow" panose="020B0606020202030204" pitchFamily="34" charset="0"/>
              </a:rPr>
              <a:t>This will enable human personnel to redirect their energies in customer service tasks at higher levels and will provide a smooth customer experience at a cost-effective cost (Mews, 2025). </a:t>
            </a:r>
          </a:p>
          <a:p>
            <a:pPr algn="just">
              <a:buFont typeface="Wingdings" panose="05000000000000000000" pitchFamily="2" charset="2"/>
              <a:buChar char="q"/>
            </a:pPr>
            <a:endParaRPr lang="en-GB" sz="2000" dirty="0">
              <a:latin typeface="Arial Narrow" panose="020B0606020202030204" pitchFamily="34" charset="0"/>
            </a:endParaRPr>
          </a:p>
        </p:txBody>
      </p:sp>
      <p:pic>
        <p:nvPicPr>
          <p:cNvPr id="4" name="Picture 3">
            <a:extLst>
              <a:ext uri="{FF2B5EF4-FFF2-40B4-BE49-F238E27FC236}">
                <a16:creationId xmlns:a16="http://schemas.microsoft.com/office/drawing/2014/main" id="{0C9C2088-6C5E-3021-1AE2-DA9C5026790A}"/>
              </a:ext>
            </a:extLst>
          </p:cNvPr>
          <p:cNvPicPr>
            <a:picLocks noChangeAspect="1"/>
          </p:cNvPicPr>
          <p:nvPr/>
        </p:nvPicPr>
        <p:blipFill>
          <a:blip r:embed="rId3"/>
          <a:stretch>
            <a:fillRect/>
          </a:stretch>
        </p:blipFill>
        <p:spPr>
          <a:xfrm>
            <a:off x="3828751" y="4128605"/>
            <a:ext cx="7941365" cy="2356264"/>
          </a:xfrm>
          <a:prstGeom prst="rect">
            <a:avLst/>
          </a:prstGeom>
        </p:spPr>
      </p:pic>
    </p:spTree>
    <p:extLst>
      <p:ext uri="{BB962C8B-B14F-4D97-AF65-F5344CB8AC3E}">
        <p14:creationId xmlns:p14="http://schemas.microsoft.com/office/powerpoint/2010/main" val="36654426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7527C-81A2-0165-9DA6-BCB029F370A1}"/>
              </a:ext>
            </a:extLst>
          </p:cNvPr>
          <p:cNvSpPr>
            <a:spLocks noGrp="1"/>
          </p:cNvSpPr>
          <p:nvPr>
            <p:ph type="title"/>
          </p:nvPr>
        </p:nvSpPr>
        <p:spPr>
          <a:xfrm>
            <a:off x="1524000" y="1067738"/>
            <a:ext cx="9144000" cy="578182"/>
          </a:xfrm>
        </p:spPr>
        <p:txBody>
          <a:bodyPr/>
          <a:lstStyle/>
          <a:p>
            <a:r>
              <a:rPr lang="en-US" dirty="0"/>
              <a:t>Example 2 – Hilton's AI Robot "Connie"</a:t>
            </a:r>
            <a:endParaRPr lang="en-GB" dirty="0"/>
          </a:p>
        </p:txBody>
      </p:sp>
      <p:sp>
        <p:nvSpPr>
          <p:cNvPr id="3" name="Content Placeholder 2">
            <a:extLst>
              <a:ext uri="{FF2B5EF4-FFF2-40B4-BE49-F238E27FC236}">
                <a16:creationId xmlns:a16="http://schemas.microsoft.com/office/drawing/2014/main" id="{2F386883-BFF2-9AFF-51B8-B305742FDB77}"/>
              </a:ext>
            </a:extLst>
          </p:cNvPr>
          <p:cNvSpPr>
            <a:spLocks noGrp="1"/>
          </p:cNvSpPr>
          <p:nvPr>
            <p:ph idx="1"/>
          </p:nvPr>
        </p:nvSpPr>
        <p:spPr>
          <a:xfrm>
            <a:off x="1517904" y="1871004"/>
            <a:ext cx="9144000" cy="2290180"/>
          </a:xfrm>
        </p:spPr>
        <p:txBody>
          <a:bodyPr>
            <a:normAutofit/>
          </a:bodyPr>
          <a:lstStyle/>
          <a:p>
            <a:pPr algn="just">
              <a:buFont typeface="Wingdings" panose="05000000000000000000" pitchFamily="2" charset="2"/>
              <a:buChar char="q"/>
            </a:pPr>
            <a:r>
              <a:rPr lang="en-GB" sz="2000" dirty="0">
                <a:latin typeface="Arial Narrow" panose="020B0606020202030204" pitchFamily="34" charset="0"/>
              </a:rPr>
              <a:t>Connie, a robot by Hilton which runs on IBM Watson, helps guests to have instant access to information on amenities, local attractions and so on. </a:t>
            </a:r>
          </a:p>
          <a:p>
            <a:pPr algn="just">
              <a:buFont typeface="Wingdings" panose="05000000000000000000" pitchFamily="2" charset="2"/>
              <a:buChar char="q"/>
            </a:pPr>
            <a:r>
              <a:rPr lang="en-GB" sz="2000" dirty="0">
                <a:latin typeface="Arial Narrow" panose="020B0606020202030204" pitchFamily="34" charset="0"/>
              </a:rPr>
              <a:t>Connie improves the experience of guests and the efficiency of staff through the automation of regular informational delivery. </a:t>
            </a:r>
          </a:p>
          <a:p>
            <a:pPr algn="just">
              <a:buFont typeface="Wingdings" panose="05000000000000000000" pitchFamily="2" charset="2"/>
              <a:buChar char="q"/>
            </a:pPr>
            <a:r>
              <a:rPr lang="en-GB" sz="2000" dirty="0">
                <a:latin typeface="Arial Narrow" panose="020B0606020202030204" pitchFamily="34" charset="0"/>
              </a:rPr>
              <a:t>This integration demonstrates the way AI can supplement the work of humans and establish a personalised, technology-enhanced guest service (Carr, 2025).</a:t>
            </a:r>
          </a:p>
          <a:p>
            <a:pPr algn="just">
              <a:buFont typeface="Wingdings" panose="05000000000000000000" pitchFamily="2" charset="2"/>
              <a:buChar char="q"/>
            </a:pPr>
            <a:endParaRPr lang="en-GB" sz="2000" dirty="0">
              <a:latin typeface="Arial Narrow" panose="020B0606020202030204" pitchFamily="34" charset="0"/>
            </a:endParaRPr>
          </a:p>
        </p:txBody>
      </p:sp>
      <p:pic>
        <p:nvPicPr>
          <p:cNvPr id="4" name="Picture 3">
            <a:extLst>
              <a:ext uri="{FF2B5EF4-FFF2-40B4-BE49-F238E27FC236}">
                <a16:creationId xmlns:a16="http://schemas.microsoft.com/office/drawing/2014/main" id="{70DACCDA-B62D-6541-4B46-9F7765B204F7}"/>
              </a:ext>
            </a:extLst>
          </p:cNvPr>
          <p:cNvPicPr>
            <a:picLocks noChangeAspect="1"/>
          </p:cNvPicPr>
          <p:nvPr/>
        </p:nvPicPr>
        <p:blipFill>
          <a:blip r:embed="rId3"/>
          <a:stretch>
            <a:fillRect/>
          </a:stretch>
        </p:blipFill>
        <p:spPr>
          <a:xfrm>
            <a:off x="2920978" y="4386268"/>
            <a:ext cx="8908773" cy="2255934"/>
          </a:xfrm>
          <a:prstGeom prst="rect">
            <a:avLst/>
          </a:prstGeom>
        </p:spPr>
      </p:pic>
    </p:spTree>
    <p:extLst>
      <p:ext uri="{BB962C8B-B14F-4D97-AF65-F5344CB8AC3E}">
        <p14:creationId xmlns:p14="http://schemas.microsoft.com/office/powerpoint/2010/main" val="22629525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9D63D-94E5-F11E-DFD6-A3ED313B10EE}"/>
              </a:ext>
            </a:extLst>
          </p:cNvPr>
          <p:cNvSpPr>
            <a:spLocks noGrp="1"/>
          </p:cNvSpPr>
          <p:nvPr>
            <p:ph type="title"/>
          </p:nvPr>
        </p:nvSpPr>
        <p:spPr>
          <a:xfrm>
            <a:off x="1517904" y="997399"/>
            <a:ext cx="9144000" cy="883985"/>
          </a:xfrm>
        </p:spPr>
        <p:txBody>
          <a:bodyPr>
            <a:normAutofit fontScale="90000"/>
          </a:bodyPr>
          <a:lstStyle/>
          <a:p>
            <a:r>
              <a:rPr lang="en-GB" dirty="0"/>
              <a:t>Literature Review – </a:t>
            </a:r>
            <a:br>
              <a:rPr lang="en-GB" dirty="0"/>
            </a:br>
            <a:r>
              <a:rPr lang="en-GB" dirty="0"/>
              <a:t>Key Theories</a:t>
            </a:r>
          </a:p>
        </p:txBody>
      </p:sp>
      <p:sp>
        <p:nvSpPr>
          <p:cNvPr id="3" name="Content Placeholder 2">
            <a:extLst>
              <a:ext uri="{FF2B5EF4-FFF2-40B4-BE49-F238E27FC236}">
                <a16:creationId xmlns:a16="http://schemas.microsoft.com/office/drawing/2014/main" id="{D36BFA5E-33F8-4653-B14D-92B2B2EAD2D0}"/>
              </a:ext>
            </a:extLst>
          </p:cNvPr>
          <p:cNvSpPr>
            <a:spLocks noGrp="1"/>
          </p:cNvSpPr>
          <p:nvPr>
            <p:ph idx="1"/>
          </p:nvPr>
        </p:nvSpPr>
        <p:spPr>
          <a:xfrm>
            <a:off x="1517904" y="2237171"/>
            <a:ext cx="5717783" cy="4074003"/>
          </a:xfrm>
        </p:spPr>
        <p:txBody>
          <a:bodyPr>
            <a:normAutofit/>
          </a:bodyPr>
          <a:lstStyle/>
          <a:p>
            <a:pPr algn="just">
              <a:buFont typeface="Wingdings" panose="05000000000000000000" pitchFamily="2" charset="2"/>
              <a:buChar char="q"/>
            </a:pPr>
            <a:r>
              <a:rPr lang="en-GB" sz="2000" dirty="0">
                <a:latin typeface="Arial Narrow" panose="020B0606020202030204" pitchFamily="34" charset="0"/>
              </a:rPr>
              <a:t>Sociotechnical Systems Theory and Technology Acceptance Model (TAM) are key theories, which will be used in this research. </a:t>
            </a:r>
          </a:p>
          <a:p>
            <a:pPr algn="just">
              <a:buFont typeface="Wingdings" panose="05000000000000000000" pitchFamily="2" charset="2"/>
              <a:buChar char="q"/>
            </a:pPr>
            <a:r>
              <a:rPr lang="en-GB" sz="2000" dirty="0">
                <a:latin typeface="Arial Narrow" panose="020B0606020202030204" pitchFamily="34" charset="0"/>
              </a:rPr>
              <a:t>These models discuss the ways that AI systems can be incorporated into the hospitality industry in a manner that will not endanger human jobs. </a:t>
            </a:r>
          </a:p>
          <a:p>
            <a:pPr algn="just">
              <a:buFont typeface="Wingdings" panose="05000000000000000000" pitchFamily="2" charset="2"/>
              <a:buChar char="q"/>
            </a:pPr>
            <a:r>
              <a:rPr lang="en-GB" sz="2000" dirty="0">
                <a:latin typeface="Arial Narrow" panose="020B0606020202030204" pitchFamily="34" charset="0"/>
              </a:rPr>
              <a:t>Both theories allow to evaluate how AI can influence the work of the staff, the experience of guests, and efficiency of operation (Wen, Wang and Chen, 2025).</a:t>
            </a:r>
          </a:p>
        </p:txBody>
      </p:sp>
      <p:pic>
        <p:nvPicPr>
          <p:cNvPr id="4" name="Picture 3">
            <a:extLst>
              <a:ext uri="{FF2B5EF4-FFF2-40B4-BE49-F238E27FC236}">
                <a16:creationId xmlns:a16="http://schemas.microsoft.com/office/drawing/2014/main" id="{8BE91653-E44B-71A5-E1FE-0C8899796B06}"/>
              </a:ext>
            </a:extLst>
          </p:cNvPr>
          <p:cNvPicPr>
            <a:picLocks noChangeAspect="1"/>
          </p:cNvPicPr>
          <p:nvPr/>
        </p:nvPicPr>
        <p:blipFill>
          <a:blip r:embed="rId3"/>
          <a:stretch>
            <a:fillRect/>
          </a:stretch>
        </p:blipFill>
        <p:spPr>
          <a:xfrm>
            <a:off x="7765773" y="1209860"/>
            <a:ext cx="4192882" cy="4488575"/>
          </a:xfrm>
          <a:prstGeom prst="rect">
            <a:avLst/>
          </a:prstGeom>
          <a:ln w="28575">
            <a:solidFill>
              <a:schemeClr val="accent1"/>
            </a:solidFill>
          </a:ln>
        </p:spPr>
      </p:pic>
    </p:spTree>
    <p:extLst>
      <p:ext uri="{BB962C8B-B14F-4D97-AF65-F5344CB8AC3E}">
        <p14:creationId xmlns:p14="http://schemas.microsoft.com/office/powerpoint/2010/main" val="29452868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828C4-2D8B-6A74-9870-8C9C076AD05F}"/>
              </a:ext>
            </a:extLst>
          </p:cNvPr>
          <p:cNvSpPr>
            <a:spLocks noGrp="1"/>
          </p:cNvSpPr>
          <p:nvPr>
            <p:ph type="title"/>
          </p:nvPr>
        </p:nvSpPr>
        <p:spPr>
          <a:xfrm>
            <a:off x="1517904" y="1470992"/>
            <a:ext cx="9144000" cy="1060174"/>
          </a:xfrm>
        </p:spPr>
        <p:txBody>
          <a:bodyPr>
            <a:normAutofit/>
          </a:bodyPr>
          <a:lstStyle/>
          <a:p>
            <a:r>
              <a:rPr lang="en-GB" dirty="0"/>
              <a:t>Literature Review – </a:t>
            </a:r>
            <a:br>
              <a:rPr lang="en-GB" dirty="0"/>
            </a:br>
            <a:r>
              <a:rPr lang="en-US" dirty="0"/>
              <a:t>AI’s Impact on Operational Efficiency</a:t>
            </a:r>
            <a:endParaRPr lang="en-GB" dirty="0"/>
          </a:p>
        </p:txBody>
      </p:sp>
      <p:sp>
        <p:nvSpPr>
          <p:cNvPr id="3" name="Content Placeholder 2">
            <a:extLst>
              <a:ext uri="{FF2B5EF4-FFF2-40B4-BE49-F238E27FC236}">
                <a16:creationId xmlns:a16="http://schemas.microsoft.com/office/drawing/2014/main" id="{C9C9CE85-DE80-8C2F-3F26-5D7D2091FB2E}"/>
              </a:ext>
            </a:extLst>
          </p:cNvPr>
          <p:cNvSpPr>
            <a:spLocks noGrp="1"/>
          </p:cNvSpPr>
          <p:nvPr>
            <p:ph idx="1"/>
          </p:nvPr>
        </p:nvSpPr>
        <p:spPr>
          <a:xfrm>
            <a:off x="1517904" y="3008242"/>
            <a:ext cx="9144000" cy="3026797"/>
          </a:xfrm>
        </p:spPr>
        <p:txBody>
          <a:bodyPr vert="horz" lIns="91440" tIns="45720" rIns="91440" bIns="45720" rtlCol="0" anchor="t">
            <a:normAutofit/>
          </a:bodyPr>
          <a:lstStyle/>
          <a:p>
            <a:pPr algn="just">
              <a:buFont typeface="Wingdings" panose="05000000000000000000" pitchFamily="2" charset="2"/>
              <a:buChar char="q"/>
            </a:pPr>
            <a:r>
              <a:rPr lang="en-GB" sz="2000" dirty="0">
                <a:latin typeface="Arial Narrow"/>
              </a:rPr>
              <a:t>AI optimisation is applied in hospitality to streamline its processes (research, cheque-ins, or reservations) by engaging in routine </a:t>
            </a:r>
            <a:r>
              <a:rPr lang="en-GB" sz="2000" dirty="0" err="1">
                <a:latin typeface="Arial Narrow"/>
              </a:rPr>
              <a:t>automatisation</a:t>
            </a:r>
            <a:r>
              <a:rPr lang="en-GB" sz="2000" dirty="0">
                <a:latin typeface="Arial Narrow"/>
              </a:rPr>
              <a:t>. </a:t>
            </a:r>
          </a:p>
          <a:p>
            <a:pPr algn="just">
              <a:buFont typeface="Wingdings" panose="05000000000000000000" pitchFamily="2" charset="2"/>
              <a:buChar char="q"/>
            </a:pPr>
            <a:r>
              <a:rPr lang="en-GB" sz="2000" dirty="0">
                <a:latin typeface="Arial Narrow" panose="020B0606020202030204" pitchFamily="34" charset="0"/>
              </a:rPr>
              <a:t>Automated systems such as chatbots, self-cheque-in kiosks need minimal manual labour and are fast to deliver services. </a:t>
            </a:r>
          </a:p>
          <a:p>
            <a:pPr algn="just">
              <a:buFont typeface="Wingdings" panose="05000000000000000000" pitchFamily="2" charset="2"/>
              <a:buChar char="q"/>
            </a:pPr>
            <a:r>
              <a:rPr lang="en-GB" sz="2000" dirty="0">
                <a:latin typeface="Arial Narrow" panose="020B0606020202030204" pitchFamily="34" charset="0"/>
              </a:rPr>
              <a:t>The improvements lead to increased efficiency in operational processes and improved utilisation of resources, and this translates to profitability and streamlined hotel operations (EY, 2024).</a:t>
            </a:r>
          </a:p>
          <a:p>
            <a:pPr algn="just">
              <a:buFont typeface="Wingdings" panose="05000000000000000000" pitchFamily="2" charset="2"/>
              <a:buChar char="q"/>
            </a:pPr>
            <a:endParaRPr lang="en-GB" sz="2000" dirty="0">
              <a:latin typeface="Arial Narrow" panose="020B0606020202030204" pitchFamily="34" charset="0"/>
            </a:endParaRPr>
          </a:p>
        </p:txBody>
      </p:sp>
    </p:spTree>
    <p:extLst>
      <p:ext uri="{BB962C8B-B14F-4D97-AF65-F5344CB8AC3E}">
        <p14:creationId xmlns:p14="http://schemas.microsoft.com/office/powerpoint/2010/main" val="36936715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299C2-17E8-2C62-1020-20C4AEF91690}"/>
              </a:ext>
            </a:extLst>
          </p:cNvPr>
          <p:cNvSpPr>
            <a:spLocks noGrp="1"/>
          </p:cNvSpPr>
          <p:nvPr>
            <p:ph type="title"/>
          </p:nvPr>
        </p:nvSpPr>
        <p:spPr>
          <a:xfrm>
            <a:off x="1311965" y="1010947"/>
            <a:ext cx="9144000" cy="973097"/>
          </a:xfrm>
        </p:spPr>
        <p:txBody>
          <a:bodyPr>
            <a:normAutofit fontScale="90000"/>
          </a:bodyPr>
          <a:lstStyle/>
          <a:p>
            <a:r>
              <a:rPr lang="en-GB" dirty="0"/>
              <a:t>Literature Review -</a:t>
            </a:r>
            <a:br>
              <a:rPr lang="en-GB" dirty="0"/>
            </a:br>
            <a:r>
              <a:rPr lang="en-US" dirty="0"/>
              <a:t>AI’s Impact on Customer Experience</a:t>
            </a:r>
            <a:endParaRPr lang="en-GB" dirty="0"/>
          </a:p>
        </p:txBody>
      </p:sp>
      <p:sp>
        <p:nvSpPr>
          <p:cNvPr id="3" name="Content Placeholder 2">
            <a:extLst>
              <a:ext uri="{FF2B5EF4-FFF2-40B4-BE49-F238E27FC236}">
                <a16:creationId xmlns:a16="http://schemas.microsoft.com/office/drawing/2014/main" id="{478DF817-4AAE-29E9-D7D6-1D7FDEF5ED2F}"/>
              </a:ext>
            </a:extLst>
          </p:cNvPr>
          <p:cNvSpPr>
            <a:spLocks noGrp="1"/>
          </p:cNvSpPr>
          <p:nvPr>
            <p:ph idx="1"/>
          </p:nvPr>
        </p:nvSpPr>
        <p:spPr>
          <a:xfrm>
            <a:off x="1311965" y="2272333"/>
            <a:ext cx="6029739" cy="4192172"/>
          </a:xfrm>
        </p:spPr>
        <p:txBody>
          <a:bodyPr>
            <a:normAutofit/>
          </a:bodyPr>
          <a:lstStyle/>
          <a:p>
            <a:pPr algn="just">
              <a:buFont typeface="Wingdings" panose="05000000000000000000" pitchFamily="2" charset="2"/>
              <a:buChar char="q"/>
            </a:pPr>
            <a:r>
              <a:rPr lang="en-GB" sz="2000" dirty="0">
                <a:latin typeface="Arial Narrow" panose="020B0606020202030204" pitchFamily="34" charset="0"/>
              </a:rPr>
              <a:t>AI has provided greater personalisation through the analysis of guest data, and creating experiences through personalised room settings, meal recommendations or activity suggestions. </a:t>
            </a:r>
          </a:p>
          <a:p>
            <a:pPr algn="just">
              <a:buFont typeface="Wingdings" panose="05000000000000000000" pitchFamily="2" charset="2"/>
              <a:buChar char="q"/>
            </a:pPr>
            <a:r>
              <a:rPr lang="en-GB" sz="2000" dirty="0">
                <a:latin typeface="Arial Narrow" panose="020B0606020202030204" pitchFamily="34" charset="0"/>
              </a:rPr>
              <a:t>This capability of meeting the needs of the customers enhances satisfaction. </a:t>
            </a:r>
          </a:p>
          <a:p>
            <a:pPr algn="just">
              <a:buFont typeface="Wingdings" panose="05000000000000000000" pitchFamily="2" charset="2"/>
              <a:buChar char="q"/>
            </a:pPr>
            <a:r>
              <a:rPr lang="en-GB" sz="2000" dirty="0">
                <a:latin typeface="Arial Narrow" panose="020B0606020202030204" pitchFamily="34" charset="0"/>
              </a:rPr>
              <a:t>Hotels on top of AI-powered recommendations would build a more personalised and dynamic guest experience that would greatly enhance their loyalty and satisfaction rates (Wu, 2025).</a:t>
            </a:r>
          </a:p>
          <a:p>
            <a:pPr algn="just">
              <a:buFont typeface="Wingdings" panose="05000000000000000000" pitchFamily="2" charset="2"/>
              <a:buChar char="q"/>
            </a:pPr>
            <a:endParaRPr lang="en-GB" sz="2000" dirty="0">
              <a:latin typeface="Arial Narrow" panose="020B0606020202030204" pitchFamily="34" charset="0"/>
            </a:endParaRPr>
          </a:p>
        </p:txBody>
      </p:sp>
      <p:pic>
        <p:nvPicPr>
          <p:cNvPr id="5" name="Picture 4">
            <a:extLst>
              <a:ext uri="{FF2B5EF4-FFF2-40B4-BE49-F238E27FC236}">
                <a16:creationId xmlns:a16="http://schemas.microsoft.com/office/drawing/2014/main" id="{AE8A5074-3B28-0C03-05BB-39801C018F9A}"/>
              </a:ext>
            </a:extLst>
          </p:cNvPr>
          <p:cNvPicPr>
            <a:picLocks noChangeAspect="1"/>
          </p:cNvPicPr>
          <p:nvPr/>
        </p:nvPicPr>
        <p:blipFill>
          <a:blip r:embed="rId3"/>
          <a:stretch>
            <a:fillRect/>
          </a:stretch>
        </p:blipFill>
        <p:spPr>
          <a:xfrm>
            <a:off x="7885043" y="1497496"/>
            <a:ext cx="4113558" cy="4419075"/>
          </a:xfrm>
          <a:prstGeom prst="rect">
            <a:avLst/>
          </a:prstGeom>
        </p:spPr>
      </p:pic>
    </p:spTree>
    <p:extLst>
      <p:ext uri="{BB962C8B-B14F-4D97-AF65-F5344CB8AC3E}">
        <p14:creationId xmlns:p14="http://schemas.microsoft.com/office/powerpoint/2010/main" val="2827687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3992A-96EA-00B0-628C-8A3FF0D8866F}"/>
              </a:ext>
            </a:extLst>
          </p:cNvPr>
          <p:cNvSpPr>
            <a:spLocks noGrp="1"/>
          </p:cNvSpPr>
          <p:nvPr>
            <p:ph type="title"/>
          </p:nvPr>
        </p:nvSpPr>
        <p:spPr>
          <a:xfrm>
            <a:off x="1517904" y="1020418"/>
            <a:ext cx="9150096" cy="934992"/>
          </a:xfrm>
        </p:spPr>
        <p:txBody>
          <a:bodyPr>
            <a:normAutofit fontScale="90000"/>
          </a:bodyPr>
          <a:lstStyle/>
          <a:p>
            <a:r>
              <a:rPr lang="en-GB" dirty="0"/>
              <a:t>Literature Review -</a:t>
            </a:r>
            <a:br>
              <a:rPr lang="en-GB" b="1" dirty="0"/>
            </a:br>
            <a:r>
              <a:rPr lang="en-GB" b="1" dirty="0"/>
              <a:t>The Need for Human Touch</a:t>
            </a:r>
            <a:endParaRPr lang="en-GB" dirty="0"/>
          </a:p>
        </p:txBody>
      </p:sp>
      <p:sp>
        <p:nvSpPr>
          <p:cNvPr id="3" name="Content Placeholder 2">
            <a:extLst>
              <a:ext uri="{FF2B5EF4-FFF2-40B4-BE49-F238E27FC236}">
                <a16:creationId xmlns:a16="http://schemas.microsoft.com/office/drawing/2014/main" id="{51258200-526B-C924-67AA-F7E48BAAA294}"/>
              </a:ext>
            </a:extLst>
          </p:cNvPr>
          <p:cNvSpPr>
            <a:spLocks noGrp="1"/>
          </p:cNvSpPr>
          <p:nvPr>
            <p:ph idx="1"/>
          </p:nvPr>
        </p:nvSpPr>
        <p:spPr>
          <a:xfrm>
            <a:off x="1517904" y="2133600"/>
            <a:ext cx="5678026" cy="4426226"/>
          </a:xfrm>
        </p:spPr>
        <p:txBody>
          <a:bodyPr>
            <a:normAutofit/>
          </a:bodyPr>
          <a:lstStyle/>
          <a:p>
            <a:pPr algn="just">
              <a:buFont typeface="Wingdings" panose="05000000000000000000" pitchFamily="2" charset="2"/>
              <a:buChar char="q"/>
            </a:pPr>
            <a:r>
              <a:rPr lang="en-GB" sz="2000" dirty="0">
                <a:latin typeface="Arial Narrow" panose="020B0606020202030204" pitchFamily="34" charset="0"/>
              </a:rPr>
              <a:t>Even with the efficiency of AI, several guests still prefer human interaction as the means of the personalised engagement and emotional involvement. </a:t>
            </a:r>
          </a:p>
          <a:p>
            <a:pPr algn="just">
              <a:buFont typeface="Wingdings" panose="05000000000000000000" pitchFamily="2" charset="2"/>
              <a:buChar char="q"/>
            </a:pPr>
            <a:r>
              <a:rPr lang="en-GB" sz="2000" dirty="0">
                <a:latin typeface="Arial Narrow" panose="020B0606020202030204" pitchFamily="34" charset="0"/>
              </a:rPr>
              <a:t>Sociocultural influence of AI can be seen in the luxury hotels sector where emotional intelligence and personal relationships are the determinants of guest satisfaction. </a:t>
            </a:r>
          </a:p>
          <a:p>
            <a:pPr algn="just">
              <a:buFont typeface="Wingdings" panose="05000000000000000000" pitchFamily="2" charset="2"/>
              <a:buChar char="q"/>
            </a:pPr>
            <a:r>
              <a:rPr lang="en-GB" sz="2000" dirty="0">
                <a:latin typeface="Arial Narrow" panose="020B0606020202030204" pitchFamily="34" charset="0"/>
              </a:rPr>
              <a:t>Although AI is making operations more efficient, it is not able to substitute human employees in terms of feelings and compassion (Duve, 2025).</a:t>
            </a:r>
          </a:p>
        </p:txBody>
      </p:sp>
      <p:pic>
        <p:nvPicPr>
          <p:cNvPr id="4" name="Picture 3">
            <a:extLst>
              <a:ext uri="{FF2B5EF4-FFF2-40B4-BE49-F238E27FC236}">
                <a16:creationId xmlns:a16="http://schemas.microsoft.com/office/drawing/2014/main" id="{7ABF1544-9442-357B-AE03-98F3E2DB5CEA}"/>
              </a:ext>
            </a:extLst>
          </p:cNvPr>
          <p:cNvPicPr>
            <a:picLocks noChangeAspect="1"/>
          </p:cNvPicPr>
          <p:nvPr/>
        </p:nvPicPr>
        <p:blipFill>
          <a:blip r:embed="rId3"/>
          <a:stretch>
            <a:fillRect/>
          </a:stretch>
        </p:blipFill>
        <p:spPr>
          <a:xfrm>
            <a:off x="7368209" y="1584671"/>
            <a:ext cx="4491658" cy="4252912"/>
          </a:xfrm>
          <a:prstGeom prst="rect">
            <a:avLst/>
          </a:prstGeom>
        </p:spPr>
      </p:pic>
    </p:spTree>
    <p:extLst>
      <p:ext uri="{BB962C8B-B14F-4D97-AF65-F5344CB8AC3E}">
        <p14:creationId xmlns:p14="http://schemas.microsoft.com/office/powerpoint/2010/main" val="26861998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6C5CF-45FF-8C51-0304-D48089D7D15E}"/>
              </a:ext>
            </a:extLst>
          </p:cNvPr>
          <p:cNvSpPr>
            <a:spLocks noGrp="1"/>
          </p:cNvSpPr>
          <p:nvPr>
            <p:ph type="title"/>
          </p:nvPr>
        </p:nvSpPr>
        <p:spPr>
          <a:xfrm>
            <a:off x="1524000" y="1067738"/>
            <a:ext cx="9144000" cy="479708"/>
          </a:xfrm>
        </p:spPr>
        <p:txBody>
          <a:bodyPr>
            <a:normAutofit fontScale="90000"/>
          </a:bodyPr>
          <a:lstStyle/>
          <a:p>
            <a:r>
              <a:rPr lang="en-GB" b="1" dirty="0"/>
              <a:t>PESTEL Overview</a:t>
            </a:r>
            <a:endParaRPr lang="en-GB" dirty="0"/>
          </a:p>
        </p:txBody>
      </p:sp>
      <p:sp>
        <p:nvSpPr>
          <p:cNvPr id="3" name="Content Placeholder 2">
            <a:extLst>
              <a:ext uri="{FF2B5EF4-FFF2-40B4-BE49-F238E27FC236}">
                <a16:creationId xmlns:a16="http://schemas.microsoft.com/office/drawing/2014/main" id="{5CB1C961-6F6D-22A0-A720-F023EAFEDCDB}"/>
              </a:ext>
            </a:extLst>
          </p:cNvPr>
          <p:cNvSpPr>
            <a:spLocks noGrp="1"/>
          </p:cNvSpPr>
          <p:nvPr>
            <p:ph idx="1"/>
          </p:nvPr>
        </p:nvSpPr>
        <p:spPr>
          <a:xfrm>
            <a:off x="1517904" y="1772529"/>
            <a:ext cx="5452739" cy="4017733"/>
          </a:xfrm>
        </p:spPr>
        <p:txBody>
          <a:bodyPr>
            <a:normAutofit/>
          </a:bodyPr>
          <a:lstStyle/>
          <a:p>
            <a:pPr algn="just">
              <a:buFont typeface="Wingdings" panose="05000000000000000000" pitchFamily="2" charset="2"/>
              <a:buChar char="q"/>
            </a:pPr>
            <a:r>
              <a:rPr lang="en-GB" sz="2000" dirty="0">
                <a:latin typeface="Arial Narrow" panose="020B0606020202030204" pitchFamily="34" charset="0"/>
              </a:rPr>
              <a:t>The PESTEL analysis (Political, Economic, Sociocultural, Technological, Environmental, Legal) is a holistic tool that can be used to evaluate the effects of AI within hospitality. </a:t>
            </a:r>
          </a:p>
          <a:p>
            <a:pPr algn="just">
              <a:buFont typeface="Wingdings" panose="05000000000000000000" pitchFamily="2" charset="2"/>
              <a:buChar char="q"/>
            </a:pPr>
            <a:r>
              <a:rPr lang="en-GB" sz="2000" dirty="0">
                <a:latin typeface="Arial Narrow" panose="020B0606020202030204" pitchFamily="34" charset="0"/>
              </a:rPr>
              <a:t>The comprehension of several factors affecting the adoption of AI in this analysis such as labour issues, economic feasibility, guest experience, technology integration, sustainability, and data privacy will enable informed decision making by hotels regarding whether to adopt AI or not (Callin, 2025).</a:t>
            </a:r>
          </a:p>
          <a:p>
            <a:pPr algn="just">
              <a:buFont typeface="Wingdings" panose="05000000000000000000" pitchFamily="2" charset="2"/>
              <a:buChar char="q"/>
            </a:pPr>
            <a:endParaRPr lang="en-GB" sz="2000" dirty="0">
              <a:latin typeface="Arial Narrow" panose="020B0606020202030204" pitchFamily="34" charset="0"/>
            </a:endParaRPr>
          </a:p>
        </p:txBody>
      </p:sp>
      <p:pic>
        <p:nvPicPr>
          <p:cNvPr id="4" name="Picture 3">
            <a:extLst>
              <a:ext uri="{FF2B5EF4-FFF2-40B4-BE49-F238E27FC236}">
                <a16:creationId xmlns:a16="http://schemas.microsoft.com/office/drawing/2014/main" id="{17E26FB6-3C22-B762-3631-74CF184799F7}"/>
              </a:ext>
            </a:extLst>
          </p:cNvPr>
          <p:cNvPicPr>
            <a:picLocks noChangeAspect="1"/>
          </p:cNvPicPr>
          <p:nvPr/>
        </p:nvPicPr>
        <p:blipFill>
          <a:blip r:embed="rId3"/>
          <a:stretch>
            <a:fillRect/>
          </a:stretch>
        </p:blipFill>
        <p:spPr>
          <a:xfrm>
            <a:off x="7377319" y="1307592"/>
            <a:ext cx="4600989" cy="4600989"/>
          </a:xfrm>
          <a:prstGeom prst="rect">
            <a:avLst/>
          </a:prstGeom>
          <a:ln w="28575">
            <a:solidFill>
              <a:schemeClr val="accent1"/>
            </a:solidFill>
          </a:ln>
        </p:spPr>
      </p:pic>
    </p:spTree>
    <p:extLst>
      <p:ext uri="{BB962C8B-B14F-4D97-AF65-F5344CB8AC3E}">
        <p14:creationId xmlns:p14="http://schemas.microsoft.com/office/powerpoint/2010/main" val="28535635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5B453-1A26-303B-0CA0-A81B705B487D}"/>
              </a:ext>
            </a:extLst>
          </p:cNvPr>
          <p:cNvSpPr>
            <a:spLocks noGrp="1"/>
          </p:cNvSpPr>
          <p:nvPr>
            <p:ph type="title"/>
          </p:nvPr>
        </p:nvSpPr>
        <p:spPr>
          <a:xfrm>
            <a:off x="1524000" y="1389051"/>
            <a:ext cx="9144000" cy="877069"/>
          </a:xfrm>
        </p:spPr>
        <p:txBody>
          <a:bodyPr/>
          <a:lstStyle/>
          <a:p>
            <a:r>
              <a:rPr lang="en-GB" b="1" dirty="0"/>
              <a:t>Political Impacts of AI in Hospitality</a:t>
            </a:r>
            <a:endParaRPr lang="en-GB" dirty="0"/>
          </a:p>
        </p:txBody>
      </p:sp>
      <p:sp>
        <p:nvSpPr>
          <p:cNvPr id="3" name="Content Placeholder 2">
            <a:extLst>
              <a:ext uri="{FF2B5EF4-FFF2-40B4-BE49-F238E27FC236}">
                <a16:creationId xmlns:a16="http://schemas.microsoft.com/office/drawing/2014/main" id="{E5048D88-1031-4EC9-74E5-FA208935045B}"/>
              </a:ext>
            </a:extLst>
          </p:cNvPr>
          <p:cNvSpPr>
            <a:spLocks noGrp="1"/>
          </p:cNvSpPr>
          <p:nvPr>
            <p:ph idx="1"/>
          </p:nvPr>
        </p:nvSpPr>
        <p:spPr>
          <a:xfrm>
            <a:off x="1517904" y="2491408"/>
            <a:ext cx="9144000" cy="2977541"/>
          </a:xfrm>
          <a:ln>
            <a:solidFill>
              <a:schemeClr val="accent1"/>
            </a:solidFill>
          </a:ln>
        </p:spPr>
        <p:txBody>
          <a:bodyPr>
            <a:normAutofit/>
          </a:bodyPr>
          <a:lstStyle/>
          <a:p>
            <a:pPr algn="just">
              <a:buFont typeface="Wingdings" panose="05000000000000000000" pitchFamily="2" charset="2"/>
              <a:buChar char="q"/>
            </a:pPr>
            <a:r>
              <a:rPr lang="en-GB" sz="2000" dirty="0">
                <a:latin typeface="Arial Narrow" panose="020B0606020202030204" pitchFamily="34" charset="0"/>
              </a:rPr>
              <a:t>The introduction of AI into the hospitality sector poses political issues especially in the issue of job displacement especially in areas such as front desk service. </a:t>
            </a:r>
          </a:p>
          <a:p>
            <a:pPr algn="just">
              <a:buFont typeface="Wingdings" panose="05000000000000000000" pitchFamily="2" charset="2"/>
              <a:buChar char="q"/>
            </a:pPr>
            <a:r>
              <a:rPr lang="en-GB" sz="2000" dirty="0">
                <a:latin typeface="Arial Narrow" panose="020B0606020202030204" pitchFamily="34" charset="0"/>
              </a:rPr>
              <a:t>Due to the automation of these functions by chatbots and self-cheque-in kiosks, there might be a decrease in employment opportunities, which will put strains on labour unions. </a:t>
            </a:r>
          </a:p>
          <a:p>
            <a:pPr algn="just">
              <a:buFont typeface="Wingdings" panose="05000000000000000000" pitchFamily="2" charset="2"/>
              <a:buChar char="q"/>
            </a:pPr>
            <a:r>
              <a:rPr lang="en-GB" sz="2000" dirty="0">
                <a:latin typeface="Arial Narrow" panose="020B0606020202030204" pitchFamily="34" charset="0"/>
              </a:rPr>
              <a:t>Governments might have to control the use of AI and develop retraining initiatives to employees (Kumawat, 2025).  </a:t>
            </a:r>
          </a:p>
        </p:txBody>
      </p:sp>
    </p:spTree>
    <p:extLst>
      <p:ext uri="{BB962C8B-B14F-4D97-AF65-F5344CB8AC3E}">
        <p14:creationId xmlns:p14="http://schemas.microsoft.com/office/powerpoint/2010/main" val="9256942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83B19-787E-F42E-14B3-73182672BECA}"/>
              </a:ext>
            </a:extLst>
          </p:cNvPr>
          <p:cNvSpPr>
            <a:spLocks noGrp="1"/>
          </p:cNvSpPr>
          <p:nvPr>
            <p:ph type="title"/>
          </p:nvPr>
        </p:nvSpPr>
        <p:spPr>
          <a:xfrm>
            <a:off x="1524000" y="1283034"/>
            <a:ext cx="9144000" cy="620385"/>
          </a:xfrm>
        </p:spPr>
        <p:txBody>
          <a:bodyPr/>
          <a:lstStyle/>
          <a:p>
            <a:r>
              <a:rPr lang="en-GB" b="1" dirty="0"/>
              <a:t>Economic Impacts of AI Adoption</a:t>
            </a:r>
            <a:endParaRPr lang="en-GB" dirty="0"/>
          </a:p>
        </p:txBody>
      </p:sp>
      <p:sp>
        <p:nvSpPr>
          <p:cNvPr id="3" name="Content Placeholder 2">
            <a:extLst>
              <a:ext uri="{FF2B5EF4-FFF2-40B4-BE49-F238E27FC236}">
                <a16:creationId xmlns:a16="http://schemas.microsoft.com/office/drawing/2014/main" id="{1B9C8938-48C5-D37D-EB03-D74BFB718117}"/>
              </a:ext>
            </a:extLst>
          </p:cNvPr>
          <p:cNvSpPr>
            <a:spLocks noGrp="1"/>
          </p:cNvSpPr>
          <p:nvPr>
            <p:ph idx="1"/>
          </p:nvPr>
        </p:nvSpPr>
        <p:spPr>
          <a:xfrm>
            <a:off x="1517904" y="2173357"/>
            <a:ext cx="9144000" cy="3008243"/>
          </a:xfrm>
          <a:ln>
            <a:solidFill>
              <a:schemeClr val="accent1"/>
            </a:solidFill>
          </a:ln>
        </p:spPr>
        <p:txBody>
          <a:bodyPr>
            <a:normAutofit/>
          </a:bodyPr>
          <a:lstStyle/>
          <a:p>
            <a:pPr algn="just">
              <a:buFont typeface="Wingdings" panose="05000000000000000000" pitchFamily="2" charset="2"/>
              <a:buChar char="q"/>
            </a:pPr>
            <a:r>
              <a:rPr lang="en-GB" sz="2000" dirty="0">
                <a:latin typeface="Arial Narrow" panose="020B0606020202030204" pitchFamily="34" charset="0"/>
              </a:rPr>
              <a:t>The adoption of AI in hospitality economically presents a way to save costs through labour and operational savings. </a:t>
            </a:r>
          </a:p>
          <a:p>
            <a:pPr algn="just">
              <a:buFont typeface="Wingdings" panose="05000000000000000000" pitchFamily="2" charset="2"/>
              <a:buChar char="q"/>
            </a:pPr>
            <a:r>
              <a:rPr lang="en-GB" sz="2000" dirty="0">
                <a:latin typeface="Arial Narrow" panose="020B0606020202030204" pitchFamily="34" charset="0"/>
              </a:rPr>
              <a:t>The methods such as Connie by Hilton will lead to a situation where the front desk will not need human employees but will shift funds to more productive areas. </a:t>
            </a:r>
          </a:p>
          <a:p>
            <a:pPr algn="just">
              <a:buFont typeface="Wingdings" panose="05000000000000000000" pitchFamily="2" charset="2"/>
              <a:buChar char="q"/>
            </a:pPr>
            <a:r>
              <a:rPr lang="en-GB" sz="2000" dirty="0">
                <a:latin typeface="Arial Narrow" panose="020B0606020202030204" pitchFamily="34" charset="0"/>
              </a:rPr>
              <a:t>But initial costs in AI technologies might be an issue when it comes to smaller or autonomous hotels (Duve, 2025).</a:t>
            </a:r>
          </a:p>
          <a:p>
            <a:pPr algn="just">
              <a:buFont typeface="Wingdings" panose="05000000000000000000" pitchFamily="2" charset="2"/>
              <a:buChar char="q"/>
            </a:pPr>
            <a:endParaRPr lang="en-GB" sz="2000" dirty="0">
              <a:latin typeface="Arial Narrow" panose="020B0606020202030204" pitchFamily="34" charset="0"/>
            </a:endParaRPr>
          </a:p>
        </p:txBody>
      </p:sp>
    </p:spTree>
    <p:extLst>
      <p:ext uri="{BB962C8B-B14F-4D97-AF65-F5344CB8AC3E}">
        <p14:creationId xmlns:p14="http://schemas.microsoft.com/office/powerpoint/2010/main" val="24761517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5B5D5-8FA0-CCD7-1A39-8566EC586899}"/>
              </a:ext>
            </a:extLst>
          </p:cNvPr>
          <p:cNvSpPr>
            <a:spLocks noGrp="1"/>
          </p:cNvSpPr>
          <p:nvPr>
            <p:ph type="title"/>
          </p:nvPr>
        </p:nvSpPr>
        <p:spPr>
          <a:xfrm>
            <a:off x="876886" y="1356839"/>
            <a:ext cx="10438227" cy="648521"/>
          </a:xfrm>
        </p:spPr>
        <p:txBody>
          <a:bodyPr/>
          <a:lstStyle/>
          <a:p>
            <a:r>
              <a:rPr lang="en-GB" b="1" dirty="0"/>
              <a:t>Sociocultural Impacts – Maintaining Human Connection</a:t>
            </a:r>
            <a:endParaRPr lang="en-GB" dirty="0"/>
          </a:p>
        </p:txBody>
      </p:sp>
      <p:sp>
        <p:nvSpPr>
          <p:cNvPr id="3" name="Content Placeholder 2">
            <a:extLst>
              <a:ext uri="{FF2B5EF4-FFF2-40B4-BE49-F238E27FC236}">
                <a16:creationId xmlns:a16="http://schemas.microsoft.com/office/drawing/2014/main" id="{DADB59E8-C4BD-5443-E784-9BCC6E739C23}"/>
              </a:ext>
            </a:extLst>
          </p:cNvPr>
          <p:cNvSpPr>
            <a:spLocks noGrp="1"/>
          </p:cNvSpPr>
          <p:nvPr>
            <p:ph idx="1"/>
          </p:nvPr>
        </p:nvSpPr>
        <p:spPr>
          <a:xfrm>
            <a:off x="1055076" y="2252870"/>
            <a:ext cx="9606827" cy="3074504"/>
          </a:xfrm>
          <a:ln>
            <a:solidFill>
              <a:schemeClr val="accent1"/>
            </a:solidFill>
          </a:ln>
        </p:spPr>
        <p:txBody>
          <a:bodyPr>
            <a:normAutofit/>
          </a:bodyPr>
          <a:lstStyle/>
          <a:p>
            <a:pPr algn="just">
              <a:buFont typeface="Wingdings" panose="05000000000000000000" pitchFamily="2" charset="2"/>
              <a:buChar char="q"/>
            </a:pPr>
            <a:r>
              <a:rPr lang="en-GB" sz="2000" dirty="0">
                <a:latin typeface="Arial Narrow" panose="020B0606020202030204" pitchFamily="34" charset="0"/>
              </a:rPr>
              <a:t>Artificial intelligence could destroy the human touch that forms the key part of the guest experience, especially in luxury hotels. </a:t>
            </a:r>
          </a:p>
          <a:p>
            <a:pPr algn="just">
              <a:buFont typeface="Wingdings" panose="05000000000000000000" pitchFamily="2" charset="2"/>
              <a:buChar char="q"/>
            </a:pPr>
            <a:r>
              <a:rPr lang="en-GB" sz="2000" dirty="0">
                <a:latin typeface="Arial Narrow" panose="020B0606020202030204" pitchFamily="34" charset="0"/>
              </a:rPr>
              <a:t>Individual attention, empathy, and emotional connexion are important aspects and they cannot be trained to be simulated by AI. </a:t>
            </a:r>
          </a:p>
          <a:p>
            <a:pPr algn="just">
              <a:buFont typeface="Wingdings" panose="05000000000000000000" pitchFamily="2" charset="2"/>
              <a:buChar char="q"/>
            </a:pPr>
            <a:r>
              <a:rPr lang="en-GB" sz="2000" dirty="0">
                <a:latin typeface="Arial Narrow" panose="020B0606020202030204" pitchFamily="34" charset="0"/>
              </a:rPr>
              <a:t>The hybrid combining AI with human interaction offered by Z Hotels to achieve efficiency does not compromise on individualised service, which explains how these two can coexist and work well (Xu, 2025).</a:t>
            </a:r>
          </a:p>
          <a:p>
            <a:pPr algn="just">
              <a:buFont typeface="Wingdings" panose="05000000000000000000" pitchFamily="2" charset="2"/>
              <a:buChar char="q"/>
            </a:pPr>
            <a:endParaRPr lang="en-GB" sz="2000" dirty="0">
              <a:latin typeface="Arial Narrow" panose="020B0606020202030204" pitchFamily="34" charset="0"/>
            </a:endParaRPr>
          </a:p>
        </p:txBody>
      </p:sp>
    </p:spTree>
    <p:extLst>
      <p:ext uri="{BB962C8B-B14F-4D97-AF65-F5344CB8AC3E}">
        <p14:creationId xmlns:p14="http://schemas.microsoft.com/office/powerpoint/2010/main" val="42404303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A6B40-4D55-EDD6-E6EE-5049F3723F30}"/>
              </a:ext>
            </a:extLst>
          </p:cNvPr>
          <p:cNvSpPr>
            <a:spLocks noGrp="1"/>
          </p:cNvSpPr>
          <p:nvPr>
            <p:ph type="title"/>
          </p:nvPr>
        </p:nvSpPr>
        <p:spPr>
          <a:xfrm>
            <a:off x="1517904" y="1544817"/>
            <a:ext cx="9144000" cy="634453"/>
          </a:xfrm>
        </p:spPr>
        <p:txBody>
          <a:bodyPr/>
          <a:lstStyle/>
          <a:p>
            <a:r>
              <a:rPr lang="en-GB" b="1" dirty="0"/>
              <a:t>Technological Impacts of AI in Hotels</a:t>
            </a:r>
            <a:endParaRPr lang="en-GB" dirty="0"/>
          </a:p>
        </p:txBody>
      </p:sp>
      <p:sp>
        <p:nvSpPr>
          <p:cNvPr id="3" name="Content Placeholder 2">
            <a:extLst>
              <a:ext uri="{FF2B5EF4-FFF2-40B4-BE49-F238E27FC236}">
                <a16:creationId xmlns:a16="http://schemas.microsoft.com/office/drawing/2014/main" id="{00BA463D-09B1-337F-AD2A-800E0993FEC8}"/>
              </a:ext>
            </a:extLst>
          </p:cNvPr>
          <p:cNvSpPr>
            <a:spLocks noGrp="1"/>
          </p:cNvSpPr>
          <p:nvPr>
            <p:ph idx="1"/>
          </p:nvPr>
        </p:nvSpPr>
        <p:spPr>
          <a:xfrm>
            <a:off x="1517904" y="2531166"/>
            <a:ext cx="9144000" cy="3008244"/>
          </a:xfrm>
          <a:ln>
            <a:solidFill>
              <a:schemeClr val="accent1"/>
            </a:solidFill>
          </a:ln>
        </p:spPr>
        <p:txBody>
          <a:bodyPr vert="horz" lIns="91440" tIns="45720" rIns="91440" bIns="45720" rtlCol="0" anchor="t">
            <a:normAutofit/>
          </a:bodyPr>
          <a:lstStyle/>
          <a:p>
            <a:pPr algn="just"/>
            <a:r>
              <a:rPr lang="en-GB" sz="2000" dirty="0">
                <a:latin typeface="Arial Narrow"/>
              </a:rPr>
              <a:t>AI provides tremendous technological advancements in the hotel operations such as predictive analytics, chatbots, and energy optimisation systems. </a:t>
            </a:r>
          </a:p>
          <a:p>
            <a:pPr algn="just"/>
            <a:r>
              <a:rPr lang="en-GB" sz="2000" dirty="0">
                <a:latin typeface="Arial Narrow" panose="020B0606020202030204" pitchFamily="34" charset="0"/>
              </a:rPr>
              <a:t>These technologies facilitate and automate processes, minimise wastage and enhance resources distribution. </a:t>
            </a:r>
          </a:p>
          <a:p>
            <a:pPr algn="just"/>
            <a:r>
              <a:rPr lang="en-GB" sz="2000" dirty="0">
                <a:latin typeface="Arial Narrow" panose="020B0606020202030204" pitchFamily="34" charset="0"/>
              </a:rPr>
              <a:t>Nevertheless, challenges to integration arising may be required when new AI systems need to be compatible with the current hotel management software and infrastructure that require thorough planning (Callin, 2025).</a:t>
            </a:r>
          </a:p>
          <a:p>
            <a:pPr algn="just"/>
            <a:endParaRPr lang="en-GB" sz="2000" dirty="0">
              <a:latin typeface="Arial Narrow" panose="020B0606020202030204" pitchFamily="34" charset="0"/>
            </a:endParaRPr>
          </a:p>
        </p:txBody>
      </p:sp>
    </p:spTree>
    <p:extLst>
      <p:ext uri="{BB962C8B-B14F-4D97-AF65-F5344CB8AC3E}">
        <p14:creationId xmlns:p14="http://schemas.microsoft.com/office/powerpoint/2010/main" val="34063532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6BD7C-B67F-9D10-312B-B7EAEDA77E81}"/>
              </a:ext>
            </a:extLst>
          </p:cNvPr>
          <p:cNvSpPr>
            <a:spLocks noGrp="1"/>
          </p:cNvSpPr>
          <p:nvPr>
            <p:ph type="title"/>
          </p:nvPr>
        </p:nvSpPr>
        <p:spPr>
          <a:xfrm>
            <a:off x="1524000" y="1399042"/>
            <a:ext cx="9144000" cy="676656"/>
          </a:xfrm>
        </p:spPr>
        <p:txBody>
          <a:bodyPr/>
          <a:lstStyle/>
          <a:p>
            <a:r>
              <a:rPr lang="en-GB" b="1" dirty="0"/>
              <a:t>Environmental Impacts of AI</a:t>
            </a:r>
            <a:endParaRPr lang="en-GB" dirty="0"/>
          </a:p>
        </p:txBody>
      </p:sp>
      <p:sp>
        <p:nvSpPr>
          <p:cNvPr id="3" name="Content Placeholder 2">
            <a:extLst>
              <a:ext uri="{FF2B5EF4-FFF2-40B4-BE49-F238E27FC236}">
                <a16:creationId xmlns:a16="http://schemas.microsoft.com/office/drawing/2014/main" id="{8B5D379D-4633-7B00-451F-85C71448B82C}"/>
              </a:ext>
            </a:extLst>
          </p:cNvPr>
          <p:cNvSpPr>
            <a:spLocks noGrp="1"/>
          </p:cNvSpPr>
          <p:nvPr>
            <p:ph idx="1"/>
          </p:nvPr>
        </p:nvSpPr>
        <p:spPr>
          <a:xfrm>
            <a:off x="1517904" y="2517913"/>
            <a:ext cx="9144000" cy="2690192"/>
          </a:xfrm>
          <a:ln>
            <a:solidFill>
              <a:schemeClr val="accent1"/>
            </a:solidFill>
          </a:ln>
        </p:spPr>
        <p:txBody>
          <a:bodyPr>
            <a:normAutofit/>
          </a:bodyPr>
          <a:lstStyle/>
          <a:p>
            <a:pPr algn="just">
              <a:buFont typeface="Wingdings" panose="05000000000000000000" pitchFamily="2" charset="2"/>
              <a:buChar char="q"/>
            </a:pPr>
            <a:r>
              <a:rPr lang="en-GB" sz="2000" dirty="0">
                <a:latin typeface="Arial Narrow" panose="020B0606020202030204" pitchFamily="34" charset="0"/>
              </a:rPr>
              <a:t>AI can be used to make hotels more sustainable by reducing their energy consumption and handling waste in a more efficient way. </a:t>
            </a:r>
          </a:p>
          <a:p>
            <a:pPr algn="just">
              <a:buFont typeface="Wingdings" panose="05000000000000000000" pitchFamily="2" charset="2"/>
              <a:buChar char="q"/>
            </a:pPr>
            <a:r>
              <a:rPr lang="en-GB" sz="2000" dirty="0">
                <a:latin typeface="Arial Narrow" panose="020B0606020202030204" pitchFamily="34" charset="0"/>
              </a:rPr>
              <a:t>AI systems are able to regulate room temperatures depending on the people present in them, which minimises energy usage. </a:t>
            </a:r>
          </a:p>
          <a:p>
            <a:pPr algn="just">
              <a:buFont typeface="Wingdings" panose="05000000000000000000" pitchFamily="2" charset="2"/>
              <a:buChar char="q"/>
            </a:pPr>
            <a:r>
              <a:rPr lang="en-GB" sz="2000" dirty="0">
                <a:latin typeface="Arial Narrow" panose="020B0606020202030204" pitchFamily="34" charset="0"/>
              </a:rPr>
              <a:t>Nevertheless, AI should be discussed through the prism of its environmental cost because the data processing and storage may sustainably benefit only when properly addressed (Xu, 2025).</a:t>
            </a:r>
          </a:p>
        </p:txBody>
      </p:sp>
    </p:spTree>
    <p:extLst>
      <p:ext uri="{BB962C8B-B14F-4D97-AF65-F5344CB8AC3E}">
        <p14:creationId xmlns:p14="http://schemas.microsoft.com/office/powerpoint/2010/main" val="18195072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2B031-F330-5083-C81F-F985644CED67}"/>
              </a:ext>
            </a:extLst>
          </p:cNvPr>
          <p:cNvSpPr>
            <a:spLocks noGrp="1"/>
          </p:cNvSpPr>
          <p:nvPr>
            <p:ph type="title"/>
          </p:nvPr>
        </p:nvSpPr>
        <p:spPr>
          <a:xfrm>
            <a:off x="1391295" y="1011467"/>
            <a:ext cx="9144000" cy="648521"/>
          </a:xfrm>
        </p:spPr>
        <p:txBody>
          <a:bodyPr/>
          <a:lstStyle/>
          <a:p>
            <a:r>
              <a:rPr lang="en-GB" b="1" dirty="0"/>
              <a:t>Legal Impacts of AI</a:t>
            </a:r>
            <a:endParaRPr lang="en-GB" dirty="0"/>
          </a:p>
        </p:txBody>
      </p:sp>
      <p:sp>
        <p:nvSpPr>
          <p:cNvPr id="3" name="Content Placeholder 2">
            <a:extLst>
              <a:ext uri="{FF2B5EF4-FFF2-40B4-BE49-F238E27FC236}">
                <a16:creationId xmlns:a16="http://schemas.microsoft.com/office/drawing/2014/main" id="{9541B3CE-8481-1EDF-06AD-FBB986108015}"/>
              </a:ext>
            </a:extLst>
          </p:cNvPr>
          <p:cNvSpPr>
            <a:spLocks noGrp="1"/>
          </p:cNvSpPr>
          <p:nvPr>
            <p:ph idx="1"/>
          </p:nvPr>
        </p:nvSpPr>
        <p:spPr>
          <a:xfrm>
            <a:off x="1517904" y="1814732"/>
            <a:ext cx="6380392" cy="4220308"/>
          </a:xfrm>
        </p:spPr>
        <p:txBody>
          <a:bodyPr>
            <a:normAutofit/>
          </a:bodyPr>
          <a:lstStyle/>
          <a:p>
            <a:pPr algn="just">
              <a:buFont typeface="Wingdings" panose="05000000000000000000" pitchFamily="2" charset="2"/>
              <a:buChar char="q"/>
            </a:pPr>
            <a:r>
              <a:rPr lang="en-GB" sz="2000" dirty="0">
                <a:latin typeface="Arial Narrow" panose="020B0606020202030204" pitchFamily="34" charset="0"/>
              </a:rPr>
              <a:t>Guest data gathering and analysis with the aim to personalise guests raises issues of privacy in AI within the hospitality sector. </a:t>
            </a:r>
          </a:p>
          <a:p>
            <a:pPr algn="just">
              <a:buFont typeface="Wingdings" panose="05000000000000000000" pitchFamily="2" charset="2"/>
              <a:buChar char="q"/>
            </a:pPr>
            <a:r>
              <a:rPr lang="en-GB" sz="2000" dirty="0">
                <a:latin typeface="Arial Narrow" panose="020B0606020202030204" pitchFamily="34" charset="0"/>
              </a:rPr>
              <a:t>The adherence to the data protection laws, including GDPR, is crucial to prevent lawsuits and prevent the loss of confidence of the guests. </a:t>
            </a:r>
          </a:p>
          <a:p>
            <a:pPr algn="just">
              <a:buFont typeface="Wingdings" panose="05000000000000000000" pitchFamily="2" charset="2"/>
              <a:buChar char="q"/>
            </a:pPr>
            <a:r>
              <a:rPr lang="en-GB" sz="2000" dirty="0">
                <a:latin typeface="Arial Narrow" panose="020B0606020202030204" pitchFamily="34" charset="0"/>
              </a:rPr>
              <a:t>Hotels should also ensure that robust security measures are put in place and that they are also open with how the data is handled to prevent chances of breaches (</a:t>
            </a:r>
            <a:r>
              <a:rPr lang="en-GB" sz="2000" dirty="0" err="1">
                <a:latin typeface="Arial Narrow" panose="020B0606020202030204" pitchFamily="34" charset="0"/>
              </a:rPr>
              <a:t>Gertenbach</a:t>
            </a:r>
            <a:r>
              <a:rPr lang="en-GB" sz="2000" dirty="0">
                <a:latin typeface="Arial Narrow" panose="020B0606020202030204" pitchFamily="34" charset="0"/>
              </a:rPr>
              <a:t>, 2025).</a:t>
            </a:r>
          </a:p>
        </p:txBody>
      </p:sp>
      <p:pic>
        <p:nvPicPr>
          <p:cNvPr id="4" name="Picture 3">
            <a:extLst>
              <a:ext uri="{FF2B5EF4-FFF2-40B4-BE49-F238E27FC236}">
                <a16:creationId xmlns:a16="http://schemas.microsoft.com/office/drawing/2014/main" id="{70643893-03D8-ED13-38D7-1FA6255C0B50}"/>
              </a:ext>
            </a:extLst>
          </p:cNvPr>
          <p:cNvPicPr>
            <a:picLocks noChangeAspect="1"/>
          </p:cNvPicPr>
          <p:nvPr/>
        </p:nvPicPr>
        <p:blipFill>
          <a:blip r:embed="rId3"/>
          <a:stretch>
            <a:fillRect/>
          </a:stretch>
        </p:blipFill>
        <p:spPr>
          <a:xfrm>
            <a:off x="8110330" y="1444487"/>
            <a:ext cx="3763617" cy="4402045"/>
          </a:xfrm>
          <a:prstGeom prst="rect">
            <a:avLst/>
          </a:prstGeom>
        </p:spPr>
      </p:pic>
    </p:spTree>
    <p:extLst>
      <p:ext uri="{BB962C8B-B14F-4D97-AF65-F5344CB8AC3E}">
        <p14:creationId xmlns:p14="http://schemas.microsoft.com/office/powerpoint/2010/main" val="16340254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B42F6-EAA0-6C3C-60BE-BB52C5455D38}"/>
              </a:ext>
            </a:extLst>
          </p:cNvPr>
          <p:cNvSpPr>
            <a:spLocks noGrp="1"/>
          </p:cNvSpPr>
          <p:nvPr>
            <p:ph type="title"/>
          </p:nvPr>
        </p:nvSpPr>
        <p:spPr>
          <a:xfrm>
            <a:off x="1272209" y="1011467"/>
            <a:ext cx="9389695" cy="592250"/>
          </a:xfrm>
        </p:spPr>
        <p:txBody>
          <a:bodyPr/>
          <a:lstStyle/>
          <a:p>
            <a:r>
              <a:rPr lang="en-GB" b="1" dirty="0"/>
              <a:t>Recommendations</a:t>
            </a:r>
            <a:endParaRPr lang="en-GB" dirty="0"/>
          </a:p>
        </p:txBody>
      </p:sp>
      <p:sp>
        <p:nvSpPr>
          <p:cNvPr id="3" name="Content Placeholder 2">
            <a:extLst>
              <a:ext uri="{FF2B5EF4-FFF2-40B4-BE49-F238E27FC236}">
                <a16:creationId xmlns:a16="http://schemas.microsoft.com/office/drawing/2014/main" id="{5BCB43CD-6F74-D500-CE2D-E59C4C036815}"/>
              </a:ext>
            </a:extLst>
          </p:cNvPr>
          <p:cNvSpPr>
            <a:spLocks noGrp="1"/>
          </p:cNvSpPr>
          <p:nvPr>
            <p:ph idx="1"/>
          </p:nvPr>
        </p:nvSpPr>
        <p:spPr>
          <a:xfrm>
            <a:off x="1272209" y="1814732"/>
            <a:ext cx="6056243" cy="4220308"/>
          </a:xfrm>
        </p:spPr>
        <p:txBody>
          <a:bodyPr vert="horz" lIns="91440" tIns="45720" rIns="91440" bIns="45720" rtlCol="0" anchor="t">
            <a:normAutofit/>
          </a:bodyPr>
          <a:lstStyle/>
          <a:p>
            <a:pPr algn="just">
              <a:buFont typeface="Wingdings" panose="05000000000000000000" pitchFamily="2" charset="2"/>
              <a:buChar char="q"/>
            </a:pPr>
            <a:r>
              <a:rPr lang="en-GB" sz="2000" dirty="0">
                <a:solidFill>
                  <a:schemeClr val="tx2"/>
                </a:solidFill>
                <a:latin typeface="Arial Narrow"/>
              </a:rPr>
              <a:t>To address AI's challenges and leverage its benefits, hotels should:</a:t>
            </a:r>
          </a:p>
          <a:p>
            <a:pPr marL="886460" lvl="4" algn="just">
              <a:buFont typeface="Wingdings" panose="05000000000000000000" pitchFamily="2" charset="2"/>
              <a:buChar char="q"/>
            </a:pPr>
            <a:r>
              <a:rPr lang="en-GB" sz="2000" dirty="0">
                <a:solidFill>
                  <a:schemeClr val="tx2"/>
                </a:solidFill>
                <a:latin typeface="Arial Narrow" panose="020B0606020202030204" pitchFamily="34" charset="0"/>
              </a:rPr>
              <a:t>Invest in employee retraining to align with AI technologies.</a:t>
            </a:r>
          </a:p>
          <a:p>
            <a:pPr marL="886460" lvl="4" algn="just">
              <a:buFont typeface="Wingdings" panose="05000000000000000000" pitchFamily="2" charset="2"/>
              <a:buChar char="q"/>
            </a:pPr>
            <a:r>
              <a:rPr lang="en-GB" sz="2000" dirty="0">
                <a:solidFill>
                  <a:schemeClr val="tx2"/>
                </a:solidFill>
                <a:latin typeface="Arial Narrow" panose="020B0606020202030204" pitchFamily="34" charset="0"/>
              </a:rPr>
              <a:t>Adopt hybrid models combining AI with human roles.</a:t>
            </a:r>
          </a:p>
          <a:p>
            <a:pPr marL="886460" lvl="4" algn="just">
              <a:buFont typeface="Wingdings" panose="05000000000000000000" pitchFamily="2" charset="2"/>
              <a:buChar char="q"/>
            </a:pPr>
            <a:r>
              <a:rPr lang="en-GB" sz="2000" dirty="0">
                <a:solidFill>
                  <a:schemeClr val="tx2"/>
                </a:solidFill>
                <a:latin typeface="Arial Narrow" panose="020B0606020202030204" pitchFamily="34" charset="0"/>
              </a:rPr>
              <a:t>Ensure data privacy by implementing strong security protocols.</a:t>
            </a:r>
          </a:p>
          <a:p>
            <a:pPr marL="886460" lvl="4" algn="just">
              <a:buFont typeface="Wingdings" panose="05000000000000000000" pitchFamily="2" charset="2"/>
              <a:buChar char="q"/>
            </a:pPr>
            <a:r>
              <a:rPr lang="en-GB" sz="2000" dirty="0">
                <a:solidFill>
                  <a:schemeClr val="tx2"/>
                </a:solidFill>
                <a:latin typeface="Arial Narrow" panose="020B0606020202030204" pitchFamily="34" charset="0"/>
              </a:rPr>
              <a:t>Use AI for sustainability in energy management.</a:t>
            </a:r>
          </a:p>
          <a:p>
            <a:pPr marL="886460" lvl="4" algn="just">
              <a:buFont typeface="Wingdings" panose="05000000000000000000" pitchFamily="2" charset="2"/>
              <a:buChar char="q"/>
            </a:pPr>
            <a:r>
              <a:rPr lang="en-GB" sz="2000" dirty="0">
                <a:solidFill>
                  <a:schemeClr val="tx2"/>
                </a:solidFill>
                <a:latin typeface="Arial Narrow" panose="020B0606020202030204" pitchFamily="34" charset="0"/>
              </a:rPr>
              <a:t>Foster innovation by collaborating with technology partners to integrate cutting-edge AI solutions (</a:t>
            </a:r>
            <a:r>
              <a:rPr lang="en-GB" sz="2000" dirty="0" err="1">
                <a:latin typeface="Arial Narrow" panose="020B0606020202030204" pitchFamily="34" charset="0"/>
              </a:rPr>
              <a:t>Pericleous</a:t>
            </a:r>
            <a:r>
              <a:rPr lang="en-GB" sz="2000" dirty="0">
                <a:latin typeface="Arial Narrow" panose="020B0606020202030204" pitchFamily="34" charset="0"/>
              </a:rPr>
              <a:t>, 2025).</a:t>
            </a:r>
            <a:endParaRPr lang="en-GB" sz="2000" dirty="0">
              <a:solidFill>
                <a:schemeClr val="tx2"/>
              </a:solidFill>
              <a:latin typeface="Arial Narrow" panose="020B0606020202030204" pitchFamily="34" charset="0"/>
            </a:endParaRPr>
          </a:p>
        </p:txBody>
      </p:sp>
      <p:pic>
        <p:nvPicPr>
          <p:cNvPr id="4" name="Picture 3">
            <a:extLst>
              <a:ext uri="{FF2B5EF4-FFF2-40B4-BE49-F238E27FC236}">
                <a16:creationId xmlns:a16="http://schemas.microsoft.com/office/drawing/2014/main" id="{6443F428-BE66-C44A-431E-623590A955FB}"/>
              </a:ext>
            </a:extLst>
          </p:cNvPr>
          <p:cNvPicPr>
            <a:picLocks noChangeAspect="1"/>
          </p:cNvPicPr>
          <p:nvPr/>
        </p:nvPicPr>
        <p:blipFill>
          <a:blip r:embed="rId3"/>
          <a:stretch>
            <a:fillRect/>
          </a:stretch>
        </p:blipFill>
        <p:spPr>
          <a:xfrm>
            <a:off x="7434470" y="1814731"/>
            <a:ext cx="4540526" cy="4031801"/>
          </a:xfrm>
          <a:prstGeom prst="rect">
            <a:avLst/>
          </a:prstGeom>
        </p:spPr>
      </p:pic>
    </p:spTree>
    <p:extLst>
      <p:ext uri="{BB962C8B-B14F-4D97-AF65-F5344CB8AC3E}">
        <p14:creationId xmlns:p14="http://schemas.microsoft.com/office/powerpoint/2010/main" val="24678865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A58E8-90DD-29CF-DBE7-DE2B2C882AFE}"/>
              </a:ext>
            </a:extLst>
          </p:cNvPr>
          <p:cNvSpPr>
            <a:spLocks noGrp="1"/>
          </p:cNvSpPr>
          <p:nvPr>
            <p:ph type="title"/>
          </p:nvPr>
        </p:nvSpPr>
        <p:spPr>
          <a:xfrm>
            <a:off x="1517904" y="1331151"/>
            <a:ext cx="9144000" cy="606318"/>
          </a:xfrm>
        </p:spPr>
        <p:txBody>
          <a:bodyPr/>
          <a:lstStyle/>
          <a:p>
            <a:r>
              <a:rPr lang="en-GB" b="1" dirty="0"/>
              <a:t>Conclusion</a:t>
            </a:r>
            <a:endParaRPr lang="en-GB" dirty="0"/>
          </a:p>
        </p:txBody>
      </p:sp>
      <p:sp>
        <p:nvSpPr>
          <p:cNvPr id="3" name="Content Placeholder 2">
            <a:extLst>
              <a:ext uri="{FF2B5EF4-FFF2-40B4-BE49-F238E27FC236}">
                <a16:creationId xmlns:a16="http://schemas.microsoft.com/office/drawing/2014/main" id="{BB6AD9FB-708B-BF46-253F-7801F1EC3EB5}"/>
              </a:ext>
            </a:extLst>
          </p:cNvPr>
          <p:cNvSpPr>
            <a:spLocks noGrp="1"/>
          </p:cNvSpPr>
          <p:nvPr>
            <p:ph idx="1"/>
          </p:nvPr>
        </p:nvSpPr>
        <p:spPr>
          <a:xfrm>
            <a:off x="1517904" y="2398644"/>
            <a:ext cx="9144000" cy="3034748"/>
          </a:xfrm>
        </p:spPr>
        <p:txBody>
          <a:bodyPr vert="horz" lIns="91440" tIns="45720" rIns="91440" bIns="45720" rtlCol="0" anchor="t">
            <a:normAutofit/>
          </a:bodyPr>
          <a:lstStyle/>
          <a:p>
            <a:pPr algn="just">
              <a:buFont typeface="Wingdings" panose="05000000000000000000" pitchFamily="2" charset="2"/>
              <a:buChar char="q"/>
            </a:pPr>
            <a:r>
              <a:rPr lang="en-GB" sz="2000" dirty="0">
                <a:latin typeface="Arial Narrow"/>
              </a:rPr>
              <a:t>To sum up, AI can transform the hospitality industry to a higher level by enhancing efficiency and personalisation of guests. </a:t>
            </a:r>
          </a:p>
          <a:p>
            <a:pPr algn="just">
              <a:buFont typeface="Wingdings" panose="05000000000000000000" pitchFamily="2" charset="2"/>
              <a:buChar char="q"/>
            </a:pPr>
            <a:r>
              <a:rPr lang="en-GB" sz="2000" dirty="0">
                <a:latin typeface="Arial Narrow" panose="020B0606020202030204" pitchFamily="34" charset="0"/>
              </a:rPr>
              <a:t>Nevertheless, this should be balanced between automation and human touch that will ensure high standards of customer services. </a:t>
            </a:r>
          </a:p>
          <a:p>
            <a:pPr algn="just">
              <a:buFont typeface="Wingdings" panose="05000000000000000000" pitchFamily="2" charset="2"/>
              <a:buChar char="q"/>
            </a:pPr>
            <a:r>
              <a:rPr lang="en-GB" sz="2000" dirty="0">
                <a:latin typeface="Arial Narrow" panose="020B0606020202030204" pitchFamily="34" charset="0"/>
              </a:rPr>
              <a:t>The hospitality industry can successfully live in a technological future because of the adoption of AI and human cooperation.</a:t>
            </a:r>
          </a:p>
          <a:p>
            <a:pPr algn="just">
              <a:buFont typeface="Wingdings" panose="05000000000000000000" pitchFamily="2" charset="2"/>
              <a:buChar char="q"/>
            </a:pPr>
            <a:endParaRPr lang="en-GB" sz="2000" dirty="0">
              <a:latin typeface="Arial Narrow" panose="020B0606020202030204" pitchFamily="34" charset="0"/>
            </a:endParaRPr>
          </a:p>
        </p:txBody>
      </p:sp>
    </p:spTree>
    <p:extLst>
      <p:ext uri="{BB962C8B-B14F-4D97-AF65-F5344CB8AC3E}">
        <p14:creationId xmlns:p14="http://schemas.microsoft.com/office/powerpoint/2010/main" val="31976535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8AA49-EC0E-245D-F089-5C5DBB5EDED5}"/>
              </a:ext>
            </a:extLst>
          </p:cNvPr>
          <p:cNvSpPr>
            <a:spLocks noGrp="1"/>
          </p:cNvSpPr>
          <p:nvPr>
            <p:ph type="title"/>
          </p:nvPr>
        </p:nvSpPr>
        <p:spPr>
          <a:xfrm>
            <a:off x="861391" y="850809"/>
            <a:ext cx="10420897" cy="408147"/>
          </a:xfrm>
        </p:spPr>
        <p:txBody>
          <a:bodyPr>
            <a:normAutofit fontScale="90000"/>
          </a:bodyPr>
          <a:lstStyle/>
          <a:p>
            <a:r>
              <a:rPr lang="en-GB" b="1" dirty="0"/>
              <a:t>References</a:t>
            </a:r>
            <a:endParaRPr lang="en-GB" dirty="0"/>
          </a:p>
        </p:txBody>
      </p:sp>
      <p:sp>
        <p:nvSpPr>
          <p:cNvPr id="3" name="Content Placeholder 2">
            <a:extLst>
              <a:ext uri="{FF2B5EF4-FFF2-40B4-BE49-F238E27FC236}">
                <a16:creationId xmlns:a16="http://schemas.microsoft.com/office/drawing/2014/main" id="{BD9FD248-EF82-6A8D-1035-7A2CEB59F8D8}"/>
              </a:ext>
            </a:extLst>
          </p:cNvPr>
          <p:cNvSpPr>
            <a:spLocks noGrp="1"/>
          </p:cNvSpPr>
          <p:nvPr>
            <p:ph idx="1"/>
          </p:nvPr>
        </p:nvSpPr>
        <p:spPr>
          <a:xfrm>
            <a:off x="861391" y="1457738"/>
            <a:ext cx="10420897" cy="5261113"/>
          </a:xfrm>
        </p:spPr>
        <p:txBody>
          <a:bodyPr>
            <a:normAutofit lnSpcReduction="10000"/>
          </a:bodyPr>
          <a:lstStyle/>
          <a:p>
            <a:pPr indent="-457200">
              <a:lnSpc>
                <a:spcPct val="120000"/>
              </a:lnSpc>
              <a:spcBef>
                <a:spcPts val="0"/>
              </a:spcBef>
              <a:buNone/>
            </a:pPr>
            <a:r>
              <a:rPr lang="en-GB" sz="1400" dirty="0">
                <a:latin typeface="Arial Narrow" panose="020B0606020202030204" pitchFamily="34" charset="0"/>
              </a:rPr>
              <a:t>Callin. (2025). </a:t>
            </a:r>
            <a:r>
              <a:rPr lang="en-GB" sz="1400" i="1" dirty="0">
                <a:latin typeface="Arial Narrow" panose="020B0606020202030204" pitchFamily="34" charset="0"/>
              </a:rPr>
              <a:t>AI Chatbots for Hotels in 2025</a:t>
            </a:r>
            <a:r>
              <a:rPr lang="en-GB" sz="1400" dirty="0">
                <a:latin typeface="Arial Narrow" panose="020B0606020202030204" pitchFamily="34" charset="0"/>
              </a:rPr>
              <a:t>. Callin Blog. </a:t>
            </a:r>
            <a:r>
              <a:rPr lang="en-GB" sz="1400" u="sng" dirty="0">
                <a:latin typeface="Arial Narrow" panose="020B0606020202030204" pitchFamily="34" charset="0"/>
                <a:hlinkClick r:id="rId2"/>
              </a:rPr>
              <a:t>https://callin.io/ai-chatbots-for-hotels/</a:t>
            </a:r>
            <a:endParaRPr lang="en-GB" sz="1400" dirty="0">
              <a:latin typeface="Arial Narrow" panose="020B0606020202030204" pitchFamily="34" charset="0"/>
            </a:endParaRPr>
          </a:p>
          <a:p>
            <a:pPr indent="-457200">
              <a:lnSpc>
                <a:spcPct val="120000"/>
              </a:lnSpc>
              <a:spcBef>
                <a:spcPts val="0"/>
              </a:spcBef>
              <a:buNone/>
            </a:pPr>
            <a:r>
              <a:rPr lang="en-GB" sz="1400" dirty="0">
                <a:latin typeface="Arial Narrow" panose="020B0606020202030204" pitchFamily="34" charset="0"/>
              </a:rPr>
              <a:t>Carr, H. (2025) The Impact of AI and Automation on the Hospitality Industry. </a:t>
            </a:r>
            <a:r>
              <a:rPr lang="en-GB" sz="1400" i="1" dirty="0">
                <a:latin typeface="Arial Narrow" panose="020B0606020202030204" pitchFamily="34" charset="0"/>
              </a:rPr>
              <a:t>International Journal of Gaming Hospitality and Tourism</a:t>
            </a:r>
            <a:r>
              <a:rPr lang="en-GB" sz="1400" dirty="0">
                <a:latin typeface="Arial Narrow" panose="020B0606020202030204" pitchFamily="34" charset="0"/>
              </a:rPr>
              <a:t>, [online] Available at: </a:t>
            </a:r>
            <a:r>
              <a:rPr lang="en-GB" sz="1400" u="sng" dirty="0">
                <a:latin typeface="Arial Narrow" panose="020B0606020202030204" pitchFamily="34" charset="0"/>
                <a:hlinkClick r:id="rId3"/>
              </a:rPr>
              <a:t>https://stockton.edu/light/documents/ijght_vol.5no.1/impact_ai_automation_hospitality_industry_9.8.25.pdf</a:t>
            </a:r>
            <a:endParaRPr lang="en-GB" sz="1400" dirty="0">
              <a:latin typeface="Arial Narrow" panose="020B0606020202030204" pitchFamily="34" charset="0"/>
            </a:endParaRPr>
          </a:p>
          <a:p>
            <a:pPr indent="-457200">
              <a:lnSpc>
                <a:spcPct val="120000"/>
              </a:lnSpc>
              <a:spcBef>
                <a:spcPts val="0"/>
              </a:spcBef>
              <a:buNone/>
            </a:pPr>
            <a:r>
              <a:rPr lang="en-GB" sz="1400" dirty="0">
                <a:latin typeface="Arial Narrow" panose="020B0606020202030204" pitchFamily="34" charset="0"/>
              </a:rPr>
              <a:t>Duve. (2025). </a:t>
            </a:r>
            <a:r>
              <a:rPr lang="en-GB" sz="1400" i="1" dirty="0">
                <a:latin typeface="Arial Narrow" panose="020B0606020202030204" pitchFamily="34" charset="0"/>
              </a:rPr>
              <a:t>The Evolution of AI in Hospitality: Enhancing Guest Experience</a:t>
            </a:r>
            <a:r>
              <a:rPr lang="en-GB" sz="1400" dirty="0">
                <a:latin typeface="Arial Narrow" panose="020B0606020202030204" pitchFamily="34" charset="0"/>
              </a:rPr>
              <a:t>. Duve Blog. </a:t>
            </a:r>
            <a:r>
              <a:rPr lang="en-GB" sz="1400" u="sng" dirty="0">
                <a:latin typeface="Arial Narrow" panose="020B0606020202030204" pitchFamily="34" charset="0"/>
                <a:hlinkClick r:id="rId4"/>
              </a:rPr>
              <a:t>https://duve.com/the-evolution-of-ai-in-hospitality-enhancing-guest-experience/</a:t>
            </a:r>
            <a:endParaRPr lang="en-GB" sz="1400" dirty="0">
              <a:latin typeface="Arial Narrow" panose="020B0606020202030204" pitchFamily="34" charset="0"/>
            </a:endParaRPr>
          </a:p>
          <a:p>
            <a:pPr indent="-457200">
              <a:lnSpc>
                <a:spcPct val="120000"/>
              </a:lnSpc>
              <a:spcBef>
                <a:spcPts val="0"/>
              </a:spcBef>
              <a:buNone/>
            </a:pPr>
            <a:r>
              <a:rPr lang="en-GB" sz="1400" dirty="0">
                <a:latin typeface="Arial Narrow" panose="020B0606020202030204" pitchFamily="34" charset="0"/>
              </a:rPr>
              <a:t>EY (2024) AI in Hospitality: Enhancing Hotel Guest Experiences. </a:t>
            </a:r>
            <a:r>
              <a:rPr lang="en-GB" sz="1400" i="1" dirty="0">
                <a:latin typeface="Arial Narrow" panose="020B0606020202030204" pitchFamily="34" charset="0"/>
              </a:rPr>
              <a:t>EY</a:t>
            </a:r>
            <a:r>
              <a:rPr lang="en-GB" sz="1400" dirty="0">
                <a:latin typeface="Arial Narrow" panose="020B0606020202030204" pitchFamily="34" charset="0"/>
              </a:rPr>
              <a:t>, [online] Available at: </a:t>
            </a:r>
            <a:r>
              <a:rPr lang="en-GB" sz="1400" u="sng" dirty="0">
                <a:latin typeface="Arial Narrow" panose="020B0606020202030204" pitchFamily="34" charset="0"/>
                <a:hlinkClick r:id="rId5"/>
              </a:rPr>
              <a:t>https://www.ey.com/en_us/insights/hospitality/ai-in-hospitality-enhancing-hotel-guest-experiences</a:t>
            </a:r>
            <a:endParaRPr lang="en-GB" sz="1400" dirty="0">
              <a:latin typeface="Arial Narrow" panose="020B0606020202030204" pitchFamily="34" charset="0"/>
            </a:endParaRPr>
          </a:p>
          <a:p>
            <a:pPr indent="-457200">
              <a:lnSpc>
                <a:spcPct val="120000"/>
              </a:lnSpc>
              <a:spcBef>
                <a:spcPts val="0"/>
              </a:spcBef>
              <a:buNone/>
            </a:pPr>
            <a:r>
              <a:rPr lang="en-GB" sz="1400" dirty="0" err="1">
                <a:latin typeface="Arial Narrow" panose="020B0606020202030204" pitchFamily="34" charset="0"/>
              </a:rPr>
              <a:t>Gertenbach</a:t>
            </a:r>
            <a:r>
              <a:rPr lang="en-GB" sz="1400" dirty="0">
                <a:latin typeface="Arial Narrow" panose="020B0606020202030204" pitchFamily="34" charset="0"/>
              </a:rPr>
              <a:t>, E. (2025) AI in Hospitality: Opportunities, Fears, and Trends. </a:t>
            </a:r>
            <a:r>
              <a:rPr lang="en-GB" sz="1400" i="1" dirty="0">
                <a:latin typeface="Arial Narrow" panose="020B0606020202030204" pitchFamily="34" charset="0"/>
              </a:rPr>
              <a:t>Exploding Topics</a:t>
            </a:r>
            <a:r>
              <a:rPr lang="en-GB" sz="1400" dirty="0">
                <a:latin typeface="Arial Narrow" panose="020B0606020202030204" pitchFamily="34" charset="0"/>
              </a:rPr>
              <a:t>, [online] Available at: </a:t>
            </a:r>
            <a:r>
              <a:rPr lang="en-GB" sz="1400" u="sng" dirty="0">
                <a:latin typeface="Arial Narrow" panose="020B0606020202030204" pitchFamily="34" charset="0"/>
                <a:hlinkClick r:id="rId6"/>
              </a:rPr>
              <a:t>https://explodingtopics.com/blog/ai-hospitality-trends</a:t>
            </a:r>
            <a:endParaRPr lang="en-GB" sz="1400" dirty="0">
              <a:latin typeface="Arial Narrow" panose="020B0606020202030204" pitchFamily="34" charset="0"/>
            </a:endParaRPr>
          </a:p>
          <a:p>
            <a:pPr indent="-457200">
              <a:lnSpc>
                <a:spcPct val="120000"/>
              </a:lnSpc>
              <a:spcBef>
                <a:spcPts val="0"/>
              </a:spcBef>
              <a:buNone/>
            </a:pPr>
            <a:r>
              <a:rPr lang="en-GB" sz="1400" dirty="0">
                <a:latin typeface="Arial Narrow" panose="020B0606020202030204" pitchFamily="34" charset="0"/>
              </a:rPr>
              <a:t>Kumawat, E. (2025) Artificial intelligence through the lens of hospitality: A comprehensive study. </a:t>
            </a:r>
            <a:r>
              <a:rPr lang="en-GB" sz="1400" i="1" dirty="0">
                <a:latin typeface="Arial Narrow" panose="020B0606020202030204" pitchFamily="34" charset="0"/>
              </a:rPr>
              <a:t>Annals of Tourism Research</a:t>
            </a:r>
            <a:r>
              <a:rPr lang="en-GB" sz="1400" dirty="0">
                <a:latin typeface="Arial Narrow" panose="020B0606020202030204" pitchFamily="34" charset="0"/>
              </a:rPr>
              <a:t>, [online] Available at: </a:t>
            </a:r>
            <a:r>
              <a:rPr lang="en-GB" sz="1400" u="sng" dirty="0">
                <a:latin typeface="Arial Narrow" panose="020B0606020202030204" pitchFamily="34" charset="0"/>
                <a:hlinkClick r:id="rId7"/>
              </a:rPr>
              <a:t>https://www.sciencedirect.com/science/article/pii/S0278431924002986</a:t>
            </a:r>
            <a:endParaRPr lang="en-GB" sz="1400" dirty="0">
              <a:latin typeface="Arial Narrow" panose="020B0606020202030204" pitchFamily="34" charset="0"/>
            </a:endParaRPr>
          </a:p>
          <a:p>
            <a:pPr indent="-457200">
              <a:lnSpc>
                <a:spcPct val="120000"/>
              </a:lnSpc>
              <a:spcBef>
                <a:spcPts val="0"/>
              </a:spcBef>
              <a:buNone/>
            </a:pPr>
            <a:r>
              <a:rPr lang="en-GB" sz="1400" dirty="0">
                <a:latin typeface="Arial Narrow" panose="020B0606020202030204" pitchFamily="34" charset="0"/>
              </a:rPr>
              <a:t>Mews. (2025). </a:t>
            </a:r>
            <a:r>
              <a:rPr lang="en-GB" sz="1400" i="1" dirty="0">
                <a:latin typeface="Arial Narrow" panose="020B0606020202030204" pitchFamily="34" charset="0"/>
              </a:rPr>
              <a:t>How AI is Benefiting the Hospitality Industry</a:t>
            </a:r>
            <a:r>
              <a:rPr lang="en-GB" sz="1400" dirty="0">
                <a:latin typeface="Arial Narrow" panose="020B0606020202030204" pitchFamily="34" charset="0"/>
              </a:rPr>
              <a:t>. Mews Blog. </a:t>
            </a:r>
            <a:r>
              <a:rPr lang="en-GB" sz="1400" u="sng" dirty="0">
                <a:latin typeface="Arial Narrow" panose="020B0606020202030204" pitchFamily="34" charset="0"/>
                <a:hlinkClick r:id="rId8"/>
              </a:rPr>
              <a:t>https://www.mews.com/en/blog/artificial-intelligence-hotel</a:t>
            </a:r>
            <a:endParaRPr lang="en-GB" sz="1400" dirty="0">
              <a:latin typeface="Arial Narrow" panose="020B0606020202030204" pitchFamily="34" charset="0"/>
            </a:endParaRPr>
          </a:p>
          <a:p>
            <a:pPr indent="-457200">
              <a:lnSpc>
                <a:spcPct val="120000"/>
              </a:lnSpc>
              <a:spcBef>
                <a:spcPts val="0"/>
              </a:spcBef>
              <a:buNone/>
            </a:pPr>
            <a:r>
              <a:rPr lang="en-GB" sz="1400" dirty="0">
                <a:latin typeface="Arial Narrow" panose="020B0606020202030204" pitchFamily="34" charset="0"/>
              </a:rPr>
              <a:t>Oracle Hospitality (2022) Hospitality in 2025: Automated, Intelligent… and More Personal. </a:t>
            </a:r>
            <a:r>
              <a:rPr lang="en-GB" sz="1400" i="1" dirty="0">
                <a:latin typeface="Arial Narrow" panose="020B0606020202030204" pitchFamily="34" charset="0"/>
              </a:rPr>
              <a:t>Oracle Hospitality</a:t>
            </a:r>
            <a:r>
              <a:rPr lang="en-GB" sz="1400" dirty="0">
                <a:latin typeface="Arial Narrow" panose="020B0606020202030204" pitchFamily="34" charset="0"/>
              </a:rPr>
              <a:t>, [online] Available at: </a:t>
            </a:r>
            <a:r>
              <a:rPr lang="en-GB" sz="1400" u="sng" dirty="0">
                <a:latin typeface="Arial Narrow" panose="020B0606020202030204" pitchFamily="34" charset="0"/>
                <a:hlinkClick r:id="rId9"/>
              </a:rPr>
              <a:t>https://www.oracle.com/in/a/ocom/docs/industries/hospitality/hospitality-industry-trends-for-2025.pdf</a:t>
            </a:r>
            <a:endParaRPr lang="en-GB" sz="1400" dirty="0">
              <a:latin typeface="Arial Narrow" panose="020B0606020202030204" pitchFamily="34" charset="0"/>
            </a:endParaRPr>
          </a:p>
          <a:p>
            <a:pPr indent="-457200">
              <a:lnSpc>
                <a:spcPct val="120000"/>
              </a:lnSpc>
              <a:spcBef>
                <a:spcPts val="0"/>
              </a:spcBef>
              <a:buNone/>
            </a:pPr>
            <a:r>
              <a:rPr lang="en-GB" sz="1400" dirty="0" err="1">
                <a:latin typeface="Arial Narrow" panose="020B0606020202030204" pitchFamily="34" charset="0"/>
              </a:rPr>
              <a:t>Pericleous</a:t>
            </a:r>
            <a:r>
              <a:rPr lang="en-GB" sz="1400" dirty="0">
                <a:latin typeface="Arial Narrow" panose="020B0606020202030204" pitchFamily="34" charset="0"/>
              </a:rPr>
              <a:t>, K. (2025) AI and hotel employees' coexistence: A helpful tool or a threat? </a:t>
            </a:r>
            <a:r>
              <a:rPr lang="en-GB" sz="1400" i="1" dirty="0">
                <a:latin typeface="Arial Narrow" panose="020B0606020202030204" pitchFamily="34" charset="0"/>
              </a:rPr>
              <a:t>Emerald Insight</a:t>
            </a:r>
            <a:r>
              <a:rPr lang="en-GB" sz="1400" dirty="0">
                <a:latin typeface="Arial Narrow" panose="020B0606020202030204" pitchFamily="34" charset="0"/>
              </a:rPr>
              <a:t>, [online] Available at: </a:t>
            </a:r>
            <a:r>
              <a:rPr lang="en-GB" sz="1400" u="sng" dirty="0">
                <a:latin typeface="Arial Narrow" panose="020B0606020202030204" pitchFamily="34" charset="0"/>
                <a:hlinkClick r:id="rId10"/>
              </a:rPr>
              <a:t>https://www.emerald.com/whatt/article/17/1/132/1244094/AI-and-hotel-employees-coexistence-a-helpful-tool</a:t>
            </a:r>
            <a:endParaRPr lang="en-GB" sz="1400" u="sng" dirty="0">
              <a:latin typeface="Arial Narrow" panose="020B0606020202030204" pitchFamily="34" charset="0"/>
            </a:endParaRPr>
          </a:p>
          <a:p>
            <a:pPr indent="-457200">
              <a:lnSpc>
                <a:spcPct val="120000"/>
              </a:lnSpc>
              <a:spcBef>
                <a:spcPts val="0"/>
              </a:spcBef>
              <a:buNone/>
            </a:pPr>
            <a:r>
              <a:rPr lang="en-GB" sz="1400" dirty="0">
                <a:latin typeface="Arial Narrow" panose="020B0606020202030204" pitchFamily="34" charset="0"/>
              </a:rPr>
              <a:t>Wen, Y., Wang, J., and Chen, X. (2025) Trust and AI weight: Human-AI collaboration in organizational management decision-making. </a:t>
            </a:r>
            <a:r>
              <a:rPr lang="en-GB" sz="1400" i="1" dirty="0">
                <a:latin typeface="Arial Narrow" panose="020B0606020202030204" pitchFamily="34" charset="0"/>
              </a:rPr>
              <a:t>Frontiers in Organizational Psychology</a:t>
            </a:r>
            <a:r>
              <a:rPr lang="en-GB" sz="1400" dirty="0">
                <a:latin typeface="Arial Narrow" panose="020B0606020202030204" pitchFamily="34" charset="0"/>
              </a:rPr>
              <a:t>, [online] Available at: </a:t>
            </a:r>
            <a:r>
              <a:rPr lang="en-GB" sz="1400" u="sng" dirty="0">
                <a:latin typeface="Arial Narrow" panose="020B0606020202030204" pitchFamily="34" charset="0"/>
                <a:hlinkClick r:id="rId11"/>
              </a:rPr>
              <a:t>https://www.frontiersin.org/articles/10.3389/forgp.2025.1419403/full</a:t>
            </a:r>
            <a:endParaRPr lang="en-GB" sz="1400" dirty="0">
              <a:latin typeface="Arial Narrow" panose="020B0606020202030204" pitchFamily="34" charset="0"/>
            </a:endParaRPr>
          </a:p>
          <a:p>
            <a:pPr indent="-457200">
              <a:lnSpc>
                <a:spcPct val="120000"/>
              </a:lnSpc>
              <a:spcBef>
                <a:spcPts val="0"/>
              </a:spcBef>
              <a:buNone/>
            </a:pPr>
            <a:r>
              <a:rPr lang="en-GB" sz="1400" dirty="0">
                <a:latin typeface="Arial Narrow" panose="020B0606020202030204" pitchFamily="34" charset="0"/>
              </a:rPr>
              <a:t>Wu, T.J. (2025) Impact on quality of work life and work engagement in hotel employees through AI collaboration. </a:t>
            </a:r>
            <a:r>
              <a:rPr lang="en-GB" sz="1400" i="1" dirty="0">
                <a:latin typeface="Arial Narrow" panose="020B0606020202030204" pitchFamily="34" charset="0"/>
              </a:rPr>
              <a:t>International Journal of Hospitality Management</a:t>
            </a:r>
            <a:r>
              <a:rPr lang="en-GB" sz="1400" dirty="0">
                <a:latin typeface="Arial Narrow" panose="020B0606020202030204" pitchFamily="34" charset="0"/>
              </a:rPr>
              <a:t>, [online] Available at: </a:t>
            </a:r>
            <a:r>
              <a:rPr lang="en-GB" sz="1400" u="sng" dirty="0">
                <a:latin typeface="Arial Narrow" panose="020B0606020202030204" pitchFamily="34" charset="0"/>
                <a:hlinkClick r:id="rId12"/>
              </a:rPr>
              <a:t>https://www.sciencedirect.com/science/article/abs/pii/S1447677025000257</a:t>
            </a:r>
            <a:endParaRPr lang="en-GB" sz="1400" dirty="0">
              <a:latin typeface="Arial Narrow" panose="020B0606020202030204" pitchFamily="34" charset="0"/>
            </a:endParaRPr>
          </a:p>
          <a:p>
            <a:pPr indent="-457200">
              <a:lnSpc>
                <a:spcPct val="120000"/>
              </a:lnSpc>
              <a:spcBef>
                <a:spcPts val="0"/>
              </a:spcBef>
              <a:buNone/>
            </a:pPr>
            <a:r>
              <a:rPr lang="en-GB" sz="1400" dirty="0">
                <a:latin typeface="Arial Narrow" panose="020B0606020202030204" pitchFamily="34" charset="0"/>
              </a:rPr>
              <a:t>Xu, J.Q. (2025) How human–artificial intelligence (AI) collaboration influences hotel employees' </a:t>
            </a:r>
            <a:r>
              <a:rPr lang="en-GB" sz="1400" dirty="0" err="1">
                <a:latin typeface="Arial Narrow" panose="020B0606020202030204" pitchFamily="34" charset="0"/>
              </a:rPr>
              <a:t>behavior</a:t>
            </a:r>
            <a:r>
              <a:rPr lang="en-GB" sz="1400" dirty="0">
                <a:latin typeface="Arial Narrow" panose="020B0606020202030204" pitchFamily="34" charset="0"/>
              </a:rPr>
              <a:t>. </a:t>
            </a:r>
            <a:r>
              <a:rPr lang="en-GB" sz="1400" i="1" dirty="0">
                <a:latin typeface="Arial Narrow" panose="020B0606020202030204" pitchFamily="34" charset="0"/>
              </a:rPr>
              <a:t>Frontiers in Psychology</a:t>
            </a:r>
            <a:r>
              <a:rPr lang="en-GB" sz="1400" dirty="0">
                <a:latin typeface="Arial Narrow" panose="020B0606020202030204" pitchFamily="34" charset="0"/>
              </a:rPr>
              <a:t>, [online] Available at: </a:t>
            </a:r>
            <a:r>
              <a:rPr lang="en-GB" sz="1400" u="sng" dirty="0">
                <a:latin typeface="Arial Narrow" panose="020B0606020202030204" pitchFamily="34" charset="0"/>
                <a:hlinkClick r:id="rId13"/>
              </a:rPr>
              <a:t>https://www.ncbi.nlm.nih.gov/pmc/articles/PMC12292075/</a:t>
            </a:r>
            <a:endParaRPr lang="en-GB" sz="1400" dirty="0">
              <a:latin typeface="Arial Narrow" panose="020B0606020202030204" pitchFamily="34" charset="0"/>
            </a:endParaRPr>
          </a:p>
        </p:txBody>
      </p:sp>
    </p:spTree>
    <p:extLst>
      <p:ext uri="{BB962C8B-B14F-4D97-AF65-F5344CB8AC3E}">
        <p14:creationId xmlns:p14="http://schemas.microsoft.com/office/powerpoint/2010/main" val="9826018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C2480-21DF-4547-B928-8E2BEDC4756E}"/>
              </a:ext>
            </a:extLst>
          </p:cNvPr>
          <p:cNvSpPr>
            <a:spLocks noGrp="1"/>
          </p:cNvSpPr>
          <p:nvPr>
            <p:ph type="title"/>
          </p:nvPr>
        </p:nvSpPr>
        <p:spPr>
          <a:xfrm>
            <a:off x="762000" y="4768948"/>
            <a:ext cx="10241280" cy="607814"/>
          </a:xfrm>
        </p:spPr>
        <p:txBody>
          <a:bodyPr>
            <a:normAutofit fontScale="90000"/>
          </a:bodyPr>
          <a:lstStyle/>
          <a:p>
            <a:r>
              <a:rPr lang="en-US" dirty="0"/>
              <a:t>Thank you</a:t>
            </a:r>
          </a:p>
        </p:txBody>
      </p:sp>
      <p:pic>
        <p:nvPicPr>
          <p:cNvPr id="9" name="Picture 8">
            <a:extLst>
              <a:ext uri="{FF2B5EF4-FFF2-40B4-BE49-F238E27FC236}">
                <a16:creationId xmlns:a16="http://schemas.microsoft.com/office/drawing/2014/main" id="{04AB62BE-0432-08F6-F9A9-C3424B60F835}"/>
              </a:ext>
            </a:extLst>
          </p:cNvPr>
          <p:cNvPicPr>
            <a:picLocks noChangeAspect="1"/>
          </p:cNvPicPr>
          <p:nvPr/>
        </p:nvPicPr>
        <p:blipFill>
          <a:blip r:embed="rId2"/>
          <a:stretch>
            <a:fillRect/>
          </a:stretch>
        </p:blipFill>
        <p:spPr>
          <a:xfrm>
            <a:off x="762000" y="305972"/>
            <a:ext cx="9997440" cy="4026877"/>
          </a:xfrm>
          <a:prstGeom prst="rect">
            <a:avLst/>
          </a:prstGeom>
        </p:spPr>
      </p:pic>
    </p:spTree>
    <p:extLst>
      <p:ext uri="{BB962C8B-B14F-4D97-AF65-F5344CB8AC3E}">
        <p14:creationId xmlns:p14="http://schemas.microsoft.com/office/powerpoint/2010/main" val="3872894961"/>
      </p:ext>
    </p:extLst>
  </p:cSld>
  <p:clrMapOvr>
    <a:masterClrMapping/>
  </p:clrMapOvr>
</p:sld>
</file>

<file path=ppt/theme/theme1.xml><?xml version="1.0" encoding="utf-8"?>
<a:theme xmlns:a="http://schemas.openxmlformats.org/drawingml/2006/main" name="PrismaticVTI">
  <a:themeElements>
    <a:clrScheme name="Prismatic">
      <a:dk1>
        <a:sysClr val="windowText" lastClr="000000"/>
      </a:dk1>
      <a:lt1>
        <a:sysClr val="window" lastClr="FFFFFF"/>
      </a:lt1>
      <a:dk2>
        <a:srgbClr val="131523"/>
      </a:dk2>
      <a:lt2>
        <a:srgbClr val="E7E6E6"/>
      </a:lt2>
      <a:accent1>
        <a:srgbClr val="42B3BD"/>
      </a:accent1>
      <a:accent2>
        <a:srgbClr val="51B851"/>
      </a:accent2>
      <a:accent3>
        <a:srgbClr val="B5A603"/>
      </a:accent3>
      <a:accent4>
        <a:srgbClr val="F58505"/>
      </a:accent4>
      <a:accent5>
        <a:srgbClr val="FA2481"/>
      </a:accent5>
      <a:accent6>
        <a:srgbClr val="9CA2AB"/>
      </a:accent6>
      <a:hlink>
        <a:srgbClr val="FA2481"/>
      </a:hlink>
      <a:folHlink>
        <a:srgbClr val="57618E"/>
      </a:folHlink>
    </a:clrScheme>
    <a:fontScheme name="Custom 14">
      <a:majorFont>
        <a:latin typeface="Aharoni"/>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 design_win32_EF_v3" id="{766CCFC2-5746-4D17-9C80-B854A2114008}" vid="{CF8EA309-49BB-462C-A82D-F569C6BF43C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TaxCatchAll xmlns="230e9df3-be65-4c73-a93b-d1236ebd677e" xsi:nil="true"/>
    <MediaServiceKeyPoints xmlns="71af3243-3dd4-4a8d-8c0d-dd76da1f02a5" xsi:nil="true"/>
    <Background xmlns="71af3243-3dd4-4a8d-8c0d-dd76da1f02a5">false</Background>
    <ImageTagsTaxHTField xmlns="71af3243-3dd4-4a8d-8c0d-dd76da1f02a5">
      <Terms xmlns="http://schemas.microsoft.com/office/infopath/2007/PartnerControls"/>
    </ImageTagsTaxHTField>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2B7AAFC-BA46-4192-9EDD-FC31D26BDA5D}">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16D4D9BD-AE11-4F3A-9185-74D1F42CA599}">
  <ds:schemaRefs>
    <ds:schemaRef ds:uri="http://schemas.microsoft.com/sharepoint/v3/contenttype/forms"/>
  </ds:schemaRefs>
</ds:datastoreItem>
</file>

<file path=customXml/itemProps3.xml><?xml version="1.0" encoding="utf-8"?>
<ds:datastoreItem xmlns:ds="http://schemas.openxmlformats.org/officeDocument/2006/customXml" ds:itemID="{4CA8F0A8-0272-4870-9FED-50919032B81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3847</Words>
  <Application>Microsoft Office PowerPoint</Application>
  <PresentationFormat>Widescreen</PresentationFormat>
  <Paragraphs>124</Paragraphs>
  <Slides>21</Slides>
  <Notes>18</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PrismaticVTI</vt:lpstr>
      <vt:lpstr>  Artificial Intelligence and human collaboration</vt:lpstr>
      <vt:lpstr>AI Acknoledgement</vt:lpstr>
      <vt:lpstr>Introduction to AI in Hospitality</vt:lpstr>
      <vt:lpstr>Industry Context – Why AI Matters</vt:lpstr>
      <vt:lpstr>Example 1 – Premier Inn's AI Chatbot</vt:lpstr>
      <vt:lpstr>Example 2 – Hilton's AI Robot "Connie"</vt:lpstr>
      <vt:lpstr>Literature Review –  Key Theories</vt:lpstr>
      <vt:lpstr>Literature Review –  AI’s Impact on Operational Efficiency</vt:lpstr>
      <vt:lpstr>Literature Review - AI’s Impact on Customer Experience</vt:lpstr>
      <vt:lpstr>Literature Review - The Need for Human Touch</vt:lpstr>
      <vt:lpstr>PESTEL Overview</vt:lpstr>
      <vt:lpstr>Political Impacts of AI in Hospitality</vt:lpstr>
      <vt:lpstr>Economic Impacts of AI Adoption</vt:lpstr>
      <vt:lpstr>Sociocultural Impacts – Maintaining Human Connection</vt:lpstr>
      <vt:lpstr>Technological Impacts of AI in Hotels</vt:lpstr>
      <vt:lpstr>Environmental Impacts of AI</vt:lpstr>
      <vt:lpstr>Legal Impacts of AI</vt:lpstr>
      <vt:lpstr>Recommendations</vt:lpstr>
      <vt:lpstr>Conclusion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Constantin-Daniel Andronache (2222788)</dc:creator>
  <cp:lastModifiedBy/>
  <cp:revision>48</cp:revision>
  <dcterms:created xsi:type="dcterms:W3CDTF">2021-02-25T20:11:39Z</dcterms:created>
  <dcterms:modified xsi:type="dcterms:W3CDTF">2025-10-27T12:40:58Z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