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6" r:id="rId5"/>
    <p:sldId id="258" r:id="rId6"/>
    <p:sldId id="262" r:id="rId7"/>
    <p:sldId id="260" r:id="rId8"/>
    <p:sldId id="263" r:id="rId9"/>
    <p:sldId id="264" r:id="rId10"/>
    <p:sldId id="272" r:id="rId11"/>
    <p:sldId id="259" r:id="rId12"/>
    <p:sldId id="265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://www.hse.gov.uk/pUbns/priced/l153.pd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esigningbuildings.co.uk/wiki/Method_statement_for_construction" TargetMode="External"/><Relationship Id="rId5" Type="http://schemas.openxmlformats.org/officeDocument/2006/relationships/hyperlink" Target="https://www.handshq.com/resources/free-risk-assessment-method-statement-template/download-method-statement.html" TargetMode="External"/><Relationship Id="rId4" Type="http://schemas.openxmlformats.org/officeDocument/2006/relationships/hyperlink" Target="https://www.hsdirect.co.uk/free-info/free-method-statement-download.html?gclid=Cj0KCQjwt5zsBRD8ARIsAJfI4Bj8F9ACBFenl0PTlcV1JIB1wXbD5j0Ybs2DT8Hkql275nS7Y-Udv0kaAjaHEALw_wc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823449" y="3717032"/>
            <a:ext cx="548522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METHOD STATEMENTS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PURPOSE OF METHOD STATEMENTS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2060848"/>
            <a:ext cx="748883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/>
              <a:t>Describe how the work will be carried out in a safely manner.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In construction, they are used for: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Describe the construction method, resources and equipment/plant needed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Describe safety measures for specific tasks and activities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Other purposes (waste management, site layout, etc.)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PURPOSE OF METHOD STATEMENTS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3998" y="2204864"/>
            <a:ext cx="7488402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B2B2B"/>
                </a:solidFill>
                <a:latin typeface="+mj-lt"/>
              </a:rPr>
              <a:t>Not compulsory</a:t>
            </a: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B2B2B"/>
                </a:solidFill>
                <a:latin typeface="+mj-lt"/>
              </a:rPr>
              <a:t>Usually </a:t>
            </a:r>
            <a:r>
              <a:rPr lang="en-GB" sz="2400" dirty="0">
                <a:solidFill>
                  <a:srgbClr val="2B2B2B"/>
                </a:solidFill>
                <a:latin typeface="+mj-lt"/>
              </a:rPr>
              <a:t>used </a:t>
            </a:r>
            <a:r>
              <a:rPr lang="en-GB" sz="2400" dirty="0" smtClean="0">
                <a:solidFill>
                  <a:srgbClr val="2B2B2B"/>
                </a:solidFill>
                <a:latin typeface="+mj-lt"/>
              </a:rPr>
              <a:t>for specific works or </a:t>
            </a:r>
            <a:r>
              <a:rPr lang="en-GB" sz="2400" dirty="0">
                <a:solidFill>
                  <a:srgbClr val="2B2B2B"/>
                </a:solidFill>
                <a:latin typeface="+mj-lt"/>
              </a:rPr>
              <a:t>higher risk </a:t>
            </a:r>
            <a:r>
              <a:rPr lang="en-GB" sz="2400" dirty="0" smtClean="0">
                <a:solidFill>
                  <a:srgbClr val="2B2B2B"/>
                </a:solidFill>
                <a:latin typeface="+mj-lt"/>
              </a:rPr>
              <a:t>work, and large variety of works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solidFill>
                  <a:srgbClr val="2B2B2B"/>
                </a:solidFill>
                <a:latin typeface="+mj-lt"/>
              </a:rPr>
              <a:t>t</a:t>
            </a:r>
            <a:r>
              <a:rPr lang="en-GB" sz="2400" dirty="0" smtClean="0">
                <a:solidFill>
                  <a:srgbClr val="2B2B2B"/>
                </a:solidFill>
                <a:latin typeface="+mj-lt"/>
              </a:rPr>
              <a:t>o </a:t>
            </a:r>
            <a:r>
              <a:rPr lang="en-GB" sz="2400" dirty="0">
                <a:solidFill>
                  <a:srgbClr val="2B2B2B"/>
                </a:solidFill>
                <a:latin typeface="+mj-lt"/>
              </a:rPr>
              <a:t>provide information to employees about how the work should be done, and the precautions </a:t>
            </a:r>
            <a:r>
              <a:rPr lang="en-GB" sz="2400" dirty="0" smtClean="0">
                <a:solidFill>
                  <a:srgbClr val="2B2B2B"/>
                </a:solidFill>
                <a:latin typeface="+mj-lt"/>
              </a:rPr>
              <a:t>needed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solidFill>
                  <a:srgbClr val="2B2B2B"/>
                </a:solidFill>
                <a:latin typeface="+mj-lt"/>
              </a:rPr>
              <a:t>t</a:t>
            </a:r>
            <a:r>
              <a:rPr lang="en-GB" sz="2400" dirty="0" smtClean="0">
                <a:solidFill>
                  <a:srgbClr val="2B2B2B"/>
                </a:solidFill>
                <a:latin typeface="+mj-lt"/>
              </a:rPr>
              <a:t>o help planning and programming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latin typeface="+mj-lt"/>
              </a:rPr>
              <a:t>To be used as documentation for H&amp;S (for the HSE)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latin typeface="+mj-lt"/>
              </a:rPr>
              <a:t>RAMS (risk managements and method statements</a:t>
            </a:r>
            <a:r>
              <a:rPr lang="en-GB" sz="2400" dirty="0" smtClean="0">
                <a:latin typeface="+mj-lt"/>
              </a:rPr>
              <a:t>)</a:t>
            </a:r>
            <a:endParaRPr lang="en-GB" sz="24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73441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CHARACTERISTICS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2849" y="2085046"/>
            <a:ext cx="8352928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 develop specific works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By a competent person (familiar with the works), and peer-reviewed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a lengthy document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Should include all the information needed to develop the work safely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a clear and concise way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Include drawings and pictures when needed</a:t>
            </a:r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3968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CHARACTERISTICS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2849" y="2085046"/>
            <a:ext cx="83529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can provide evidence that: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Significant H&amp;S risks have been identified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co-operation of workers has been ensured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Safe, coordinated systems of work have been put in place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Workers have been involved in the process</a:t>
            </a:r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034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CHARACTERISTICS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2047478"/>
            <a:ext cx="7848872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HSE suggests that those </a:t>
            </a:r>
            <a:r>
              <a:rPr lang="en-GB" sz="2400" dirty="0" smtClean="0"/>
              <a:t>preparing method statements</a:t>
            </a:r>
            <a:r>
              <a:rPr lang="en-GB" sz="2400" dirty="0"/>
              <a:t> should consider</a:t>
            </a:r>
            <a:r>
              <a:rPr lang="en-GB" sz="2400" dirty="0" smtClean="0"/>
              <a:t>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Is there a safer way of doing this task?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Will </a:t>
            </a:r>
            <a:r>
              <a:rPr lang="en-GB" sz="2400" dirty="0" smtClean="0"/>
              <a:t>workers</a:t>
            </a:r>
            <a:r>
              <a:rPr lang="en-GB" sz="2400" dirty="0"/>
              <a:t> actually implement the controls as planned?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controls make the job difficult or inconvenient?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Are there small changes that will improve the intended method?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How will controls </a:t>
            </a:r>
            <a:r>
              <a:rPr lang="en-GB" sz="2400" dirty="0" smtClean="0"/>
              <a:t>work</a:t>
            </a:r>
            <a:r>
              <a:rPr lang="en-GB" sz="2400" dirty="0"/>
              <a:t> in adverse conditions?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Will </a:t>
            </a:r>
            <a:r>
              <a:rPr lang="en-GB" sz="2400" dirty="0" smtClean="0"/>
              <a:t>workers require </a:t>
            </a:r>
            <a:r>
              <a:rPr lang="en-GB" sz="2400" dirty="0"/>
              <a:t>additional </a:t>
            </a:r>
            <a:r>
              <a:rPr lang="en-GB" sz="2400" dirty="0" smtClean="0"/>
              <a:t>briefing</a:t>
            </a:r>
            <a:r>
              <a:rPr lang="en-GB" sz="2400" dirty="0"/>
              <a:t> or instructions?</a:t>
            </a: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768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lvl="1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WHEN?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2207959"/>
            <a:ext cx="78488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Tender method statement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Tender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First approach to the construction works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so defined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B2B2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Construction method statement</a:t>
            </a: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Pre-construction stage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Much more detailed</a:t>
            </a:r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735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 INFORMATION CAN BE CONTAINED?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2849" y="1357349"/>
            <a:ext cx="8352928" cy="55040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2B2B2B"/>
                </a:solidFill>
                <a:latin typeface="Montserrat"/>
              </a:rPr>
              <a:t>The organisation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2B2B2B"/>
                </a:solidFill>
                <a:latin typeface="Montserrat"/>
              </a:rPr>
              <a:t>The </a:t>
            </a:r>
            <a:r>
              <a:rPr lang="en-GB" sz="1600" dirty="0">
                <a:solidFill>
                  <a:srgbClr val="2B2B2B"/>
                </a:solidFill>
                <a:latin typeface="Montserrat"/>
              </a:rPr>
              <a:t>project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2B2B2B"/>
                </a:solidFill>
                <a:latin typeface="Montserrat"/>
              </a:rPr>
              <a:t>The </a:t>
            </a:r>
            <a:r>
              <a:rPr lang="en-GB" sz="1600" dirty="0">
                <a:solidFill>
                  <a:srgbClr val="2B2B2B"/>
                </a:solidFill>
                <a:latin typeface="Montserrat"/>
              </a:rPr>
              <a:t>specific activity the method statement is for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A description of the work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Start date and duration of the task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Hours of </a:t>
            </a:r>
            <a:r>
              <a:rPr lang="en-GB" sz="1600" dirty="0" smtClean="0">
                <a:solidFill>
                  <a:srgbClr val="2B2B2B"/>
                </a:solidFill>
                <a:latin typeface="Montserrat"/>
              </a:rPr>
              <a:t>work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2B2B2B"/>
                </a:solidFill>
                <a:latin typeface="Montserrat"/>
              </a:rPr>
              <a:t>Plant and equipment required</a:t>
            </a:r>
            <a:endParaRPr lang="en-GB" sz="1600" dirty="0">
              <a:solidFill>
                <a:srgbClr val="2B2B2B"/>
              </a:solidFill>
              <a:latin typeface="Montserrat"/>
            </a:endParaRP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Who the assessor is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Who has key responsibilities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Hazards associated with the task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Hazards associated with the site and environment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2B2B2B"/>
                </a:solidFill>
                <a:latin typeface="Montserrat"/>
              </a:rPr>
              <a:t>Precautions needed to protect workers, and other people that could be affected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2B2B2B"/>
                </a:solidFill>
                <a:latin typeface="Montserrat"/>
              </a:rPr>
              <a:t>Reference </a:t>
            </a:r>
            <a:r>
              <a:rPr lang="en-GB" sz="1600" dirty="0">
                <a:solidFill>
                  <a:srgbClr val="2B2B2B"/>
                </a:solidFill>
                <a:latin typeface="Montserrat"/>
              </a:rPr>
              <a:t>to other documents such as risk assessments that apply to the task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The planned work procedure, the sequence of work and control measures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PPE </a:t>
            </a:r>
            <a:r>
              <a:rPr lang="en-GB" sz="1600" dirty="0" smtClean="0">
                <a:solidFill>
                  <a:srgbClr val="2B2B2B"/>
                </a:solidFill>
                <a:latin typeface="Montserrat"/>
              </a:rPr>
              <a:t>requirements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2B2B2B"/>
                </a:solidFill>
                <a:latin typeface="Montserrat"/>
              </a:rPr>
              <a:t>Training procedures and specially-trained operators needed</a:t>
            </a:r>
            <a:endParaRPr lang="en-GB" sz="1600" dirty="0">
              <a:solidFill>
                <a:srgbClr val="2B2B2B"/>
              </a:solidFill>
              <a:latin typeface="Montserrat"/>
            </a:endParaRP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Management arrangements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Monitoring arrangements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First aid and welfare arrangements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B2B2B"/>
                </a:solidFill>
                <a:latin typeface="Montserrat"/>
              </a:rPr>
              <a:t>Emergency procedures</a:t>
            </a:r>
            <a:endParaRPr lang="en-GB" sz="1600" b="0" i="0" dirty="0">
              <a:solidFill>
                <a:srgbClr val="2B2B2B"/>
              </a:solidFill>
              <a:effectLst/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1060589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TYPICAL STRUCTURE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123728" y="1810425"/>
            <a:ext cx="4572000" cy="455509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Project details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Activity and description of work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Date and duration of work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Responsibilities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Work procedure and control measures including the sequence of work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PPE requirements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Management arrangements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Monitoring arrangements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First aid provision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Welfare provision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B2B2B"/>
                </a:solidFill>
                <a:latin typeface="+mj-lt"/>
              </a:rPr>
              <a:t>Emergency procedures</a:t>
            </a:r>
            <a:endParaRPr lang="en-GB" sz="2000" b="0" i="0" dirty="0">
              <a:solidFill>
                <a:srgbClr val="2B2B2B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0344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DIFFERENCE WITH RISK ASSESSMENT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2047478"/>
            <a:ext cx="78488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Risk assessment</a:t>
            </a:r>
          </a:p>
          <a:p>
            <a:endParaRPr lang="en-GB" sz="2400" b="0" i="0" dirty="0" smtClean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is an assessment of risk: what the risks are and how to control them. </a:t>
            </a:r>
          </a:p>
          <a:p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 steps:</a:t>
            </a:r>
          </a:p>
          <a:p>
            <a:pPr marL="342900" indent="-342900">
              <a:buFontTx/>
              <a:buChar char="-"/>
            </a:pPr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Identify the hazards</a:t>
            </a:r>
          </a:p>
          <a:p>
            <a:pPr marL="342900" indent="-342900">
              <a:buFontTx/>
              <a:buChar char="-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Decide who might be injured and how</a:t>
            </a:r>
          </a:p>
          <a:p>
            <a:pPr marL="342900" indent="-342900">
              <a:buFontTx/>
              <a:buChar char="-"/>
            </a:pPr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Evaluate the risks and put measures</a:t>
            </a:r>
          </a:p>
          <a:p>
            <a:pPr marL="342900" indent="-342900">
              <a:buFontTx/>
              <a:buChar char="-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Record significant findings</a:t>
            </a:r>
          </a:p>
          <a:p>
            <a:pPr marL="342900" indent="-342900">
              <a:buFontTx/>
              <a:buChar char="-"/>
            </a:pPr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Review the assessment and update it</a:t>
            </a:r>
          </a:p>
          <a:p>
            <a:endParaRPr lang="en-GB" sz="2400" dirty="0">
              <a:solidFill>
                <a:srgbClr val="2B2B2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b="0" i="0" dirty="0" smtClean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812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DIFFERENCE WITH RISK ASSESSMENT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1827828"/>
            <a:ext cx="784887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Method statement</a:t>
            </a:r>
          </a:p>
          <a:p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Detailed instructions of how the work should be carried out, including:</a:t>
            </a:r>
          </a:p>
          <a:p>
            <a:pPr marL="342900" indent="-342900">
              <a:buFontTx/>
              <a:buChar char="-"/>
            </a:pPr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Sequence of work</a:t>
            </a:r>
          </a:p>
          <a:p>
            <a:pPr marL="342900" indent="-342900">
              <a:buFontTx/>
              <a:buChar char="-"/>
            </a:pPr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Management arrangements</a:t>
            </a:r>
          </a:p>
          <a:p>
            <a:pPr marL="342900" indent="-342900">
              <a:buFontTx/>
              <a:buChar char="-"/>
            </a:pPr>
            <a:endParaRPr lang="en-GB" sz="2400" dirty="0">
              <a:solidFill>
                <a:srgbClr val="2B2B2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Usually found with a risk assessment. The risk assessment will specify where it is needed to make a more detailed description</a:t>
            </a:r>
          </a:p>
          <a:p>
            <a:endParaRPr lang="en-GB" sz="2400" dirty="0">
              <a:solidFill>
                <a:srgbClr val="2B2B2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 smtClean="0">
                <a:solidFill>
                  <a:srgbClr val="2B2B2B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Risk assessments identify the risks and controls</a:t>
            </a:r>
          </a:p>
          <a:p>
            <a:r>
              <a:rPr lang="en-GB" sz="2400" dirty="0" smtClean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 statements specifies how to complete the work and in what order</a:t>
            </a:r>
            <a:endParaRPr lang="en-GB" sz="2400" b="0" i="0" dirty="0" smtClean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258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METHOD STATEMENTS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FOR MORE INFO </a:t>
            </a:r>
            <a:r>
              <a:rPr lang="en-US" sz="28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&amp; EXAMPLES/TEMPLATES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3998" y="1917112"/>
            <a:ext cx="78484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https://www.hsdirect.co.uk/free-info/free-method-statement-download.html?gclid=Cj0KCQjwt5zsBRD8ARIsAJfI4Bj8F9ACBFenl0PTlcV1JIB1wXbD5j0Ybs2DT8Hkql275nS7Y-Udv0kaAjaHEALw_wcB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83998" y="3284904"/>
            <a:ext cx="78484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https://www.handshq.com/resources/free-risk-assessment-method-statement-template/download-method-statement.html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83998" y="163499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HS Direct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683998" y="303959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Hands HQ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683998" y="4581128"/>
            <a:ext cx="79204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https://www.designingbuildings.co.uk/wiki/Method_statement_for_construction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683998" y="422057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Design Buildings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683998" y="5754627"/>
            <a:ext cx="45811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7"/>
              </a:rPr>
              <a:t>http://www.hse.gov.uk/pUbns/priced/l153.pdf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683998" y="538529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HSE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176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2617679-4E2D-4E98-97DF-643BF335D8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C9F7F99-698D-4938-83EF-C388D32F594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B1EA29B-3E78-4323-A7F0-4DD7491E8D55}">
  <ds:schemaRefs>
    <ds:schemaRef ds:uri="http://purl.org/dc/elements/1.1/"/>
    <ds:schemaRef ds:uri="http://schemas.microsoft.com/office/2006/metadata/properties"/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9c361958-d63d-4444-9986-5debd40b8faa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1848</TotalTime>
  <Words>565</Words>
  <Application>Microsoft Office PowerPoint</Application>
  <PresentationFormat>On-screen Show (4:3)</PresentationFormat>
  <Paragraphs>132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43</cp:revision>
  <dcterms:created xsi:type="dcterms:W3CDTF">2015-09-15T12:16:09Z</dcterms:created>
  <dcterms:modified xsi:type="dcterms:W3CDTF">2019-10-06T17:37:37Z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