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57" r:id="rId4"/>
    <p:sldId id="263" r:id="rId5"/>
    <p:sldId id="258" r:id="rId6"/>
    <p:sldId id="262" r:id="rId7"/>
    <p:sldId id="260" r:id="rId8"/>
    <p:sldId id="267" r:id="rId9"/>
    <p:sldId id="266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41462-0B42-42BC-9F9C-07DBB6A5838D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E3373646-5078-466F-B29D-B6455BEAD9D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57002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41462-0B42-42BC-9F9C-07DBB6A5838D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73646-5078-466F-B29D-B6455BEAD9D4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38441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41462-0B42-42BC-9F9C-07DBB6A5838D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73646-5078-466F-B29D-B6455BEAD9D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3869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41462-0B42-42BC-9F9C-07DBB6A5838D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73646-5078-466F-B29D-B6455BEAD9D4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94946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41462-0B42-42BC-9F9C-07DBB6A5838D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73646-5078-466F-B29D-B6455BEAD9D4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1789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41462-0B42-42BC-9F9C-07DBB6A5838D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73646-5078-466F-B29D-B6455BEAD9D4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27015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41462-0B42-42BC-9F9C-07DBB6A5838D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73646-5078-466F-B29D-B6455BEAD9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349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41462-0B42-42BC-9F9C-07DBB6A5838D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73646-5078-466F-B29D-B6455BEAD9D4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2920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00441462-0B42-42BC-9F9C-07DBB6A5838D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73646-5078-466F-B29D-B6455BEAD9D4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09462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41462-0B42-42BC-9F9C-07DBB6A5838D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73646-5078-466F-B29D-B6455BEAD9D4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561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41462-0B42-42BC-9F9C-07DBB6A5838D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73646-5078-466F-B29D-B6455BEAD9D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62385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441462-0B42-42BC-9F9C-07DBB6A5838D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E3373646-5078-466F-B29D-B6455BEAD9D4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0315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torymaps.arcgis.com/stories" TargetMode="External"/><Relationship Id="rId2" Type="http://schemas.openxmlformats.org/officeDocument/2006/relationships/hyperlink" Target="https://www.history.com/topics/black-history/civil-rights-movemen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th.bing.com/th/id/R.e24f27a4b34ab9e6e09e4c75cc64911f?rik=%2bGquq6wwkLkP8g&amp;riu=http%3a%2f%2flittlevillagemag.com%2fwp-content%2fuploads%2f2013%2f08%2fcivilrights.jpg&amp;ehk=U3ThAXpualFLRImW%2foEBEPRdu77OFzJQWti9%2fIl8GLA%3d&amp;risl=&amp;pid=ImgRaw&amp;r=0" TargetMode="External"/><Relationship Id="rId4" Type="http://schemas.openxmlformats.org/officeDocument/2006/relationships/hyperlink" Target="https://www.history.com/topics/black-history/brown-v-board-education-of-topek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812CE-2D0E-4803-A27F-F00CF0A2A17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Democracy and The civil rights movement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A665EE-FBBE-47F2-8B5C-CAE02FAA56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</a:t>
            </a:r>
            <a:r>
              <a:rPr lang="en-GB" dirty="0" err="1"/>
              <a:t>NORa</a:t>
            </a:r>
            <a:r>
              <a:rPr lang="en-GB" dirty="0"/>
              <a:t> Hardy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FB7507EB-022F-4D91-A2E4-4DDEFEC33A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609975"/>
            <a:ext cx="2396001" cy="239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BF32FD29-8F00-4800-AA98-0732664517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88897" y="3580516"/>
            <a:ext cx="2003103" cy="262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24947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8A48E-E086-46D5-87FA-A8046671F1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888D2-5FE7-4B77-8893-F806581A59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3"/>
            <a:ext cx="5132101" cy="272898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What to expect in this presentation:</a:t>
            </a:r>
          </a:p>
          <a:p>
            <a:r>
              <a:rPr lang="en-GB" dirty="0"/>
              <a:t>Slavery in America </a:t>
            </a:r>
          </a:p>
          <a:p>
            <a:r>
              <a:rPr lang="en-GB" dirty="0"/>
              <a:t>The history of the civil rights movement</a:t>
            </a:r>
          </a:p>
          <a:p>
            <a:r>
              <a:rPr lang="en-GB" dirty="0"/>
              <a:t>The inequalities still being faced today </a:t>
            </a:r>
          </a:p>
          <a:p>
            <a:r>
              <a:rPr lang="en-GB" dirty="0"/>
              <a:t>The impact on us democracy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Civil Rights march">
            <a:extLst>
              <a:ext uri="{FF2B5EF4-FFF2-40B4-BE49-F238E27FC236}">
                <a16:creationId xmlns:a16="http://schemas.microsoft.com/office/drawing/2014/main" id="{899870E0-F93A-4498-A553-8396F5FEC8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8960" y="1853754"/>
            <a:ext cx="4612640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879B37A-6D95-4395-8592-AF14E4594A9B}"/>
              </a:ext>
            </a:extLst>
          </p:cNvPr>
          <p:cNvSpPr txBox="1"/>
          <p:nvPr/>
        </p:nvSpPr>
        <p:spPr>
          <a:xfrm>
            <a:off x="6979920" y="5232400"/>
            <a:ext cx="4795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1963 march for freedom and voting, job rights.</a:t>
            </a:r>
          </a:p>
        </p:txBody>
      </p:sp>
    </p:spTree>
    <p:extLst>
      <p:ext uri="{BB962C8B-B14F-4D97-AF65-F5344CB8AC3E}">
        <p14:creationId xmlns:p14="http://schemas.microsoft.com/office/powerpoint/2010/main" val="38940511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61F12-0DD6-4CB0-91A2-C3CFDDB33C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 –  historical timeline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64F126-6C1D-4E91-B9FC-818701F140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1619 - Slavery in America begins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1830 – growth of abolition.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1861- The civil war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1865 – Slavery was Abolished.  Although abolished, black enslaved people still experienced racism and discrimination.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1865- 1877 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the reconstruction era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Reconstruction =  after slavery, congress instructed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1954- Brown vs the board of education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16493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9091-977D-4BA5-91E6-BD564848A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civil rights movement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516DE-0B92-40B9-8513-5B9FAB7447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1954-1968</a:t>
            </a:r>
          </a:p>
          <a:p>
            <a:r>
              <a:rPr lang="en-GB" dirty="0"/>
              <a:t>Started after Rosa Parks refused to give up her seat for a white man.</a:t>
            </a:r>
          </a:p>
          <a:p>
            <a:r>
              <a:rPr lang="en-GB" dirty="0"/>
              <a:t>The civil rights movement was a time where people collectively came together to demand change and equality for African Americans. The fight for equality which shaped American democracy.</a:t>
            </a:r>
          </a:p>
        </p:txBody>
      </p:sp>
    </p:spTree>
    <p:extLst>
      <p:ext uri="{BB962C8B-B14F-4D97-AF65-F5344CB8AC3E}">
        <p14:creationId xmlns:p14="http://schemas.microsoft.com/office/powerpoint/2010/main" val="34263133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3D80D-2141-4807-82A2-F327B747E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774039"/>
            <a:ext cx="9603275" cy="1049235"/>
          </a:xfrm>
        </p:spPr>
        <p:txBody>
          <a:bodyPr/>
          <a:lstStyle/>
          <a:p>
            <a:r>
              <a:rPr lang="en-GB" dirty="0"/>
              <a:t>Influential people of African American history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6351D99C-5413-4CAE-9E79-E7CAC199E3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369" y="2137652"/>
            <a:ext cx="1952672" cy="2500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97D7062E-5F32-4FD8-9242-9507CDD1EF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4046" y="2132640"/>
            <a:ext cx="3041451" cy="2503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ee the source image">
            <a:extLst>
              <a:ext uri="{FF2B5EF4-FFF2-40B4-BE49-F238E27FC236}">
                <a16:creationId xmlns:a16="http://schemas.microsoft.com/office/drawing/2014/main" id="{16B31529-442D-483B-B09C-144EFBA07B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4502" y="2137352"/>
            <a:ext cx="2107117" cy="2498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See the source image">
            <a:extLst>
              <a:ext uri="{FF2B5EF4-FFF2-40B4-BE49-F238E27FC236}">
                <a16:creationId xmlns:a16="http://schemas.microsoft.com/office/drawing/2014/main" id="{77FB3EA4-2DA2-4050-B669-5CF505DD51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1174" y="2132640"/>
            <a:ext cx="2124611" cy="2503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1FF58B4-AC35-4CC1-8AC5-F7E2E8D9E1C4}"/>
              </a:ext>
            </a:extLst>
          </p:cNvPr>
          <p:cNvSpPr txBox="1"/>
          <p:nvPr/>
        </p:nvSpPr>
        <p:spPr>
          <a:xfrm>
            <a:off x="272369" y="4886960"/>
            <a:ext cx="1952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Martin Luther King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1EBDA0-5AB3-4F83-AC50-AA11B3D13DB6}"/>
              </a:ext>
            </a:extLst>
          </p:cNvPr>
          <p:cNvSpPr txBox="1"/>
          <p:nvPr/>
        </p:nvSpPr>
        <p:spPr>
          <a:xfrm>
            <a:off x="3234604" y="4886960"/>
            <a:ext cx="2702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Harriet Tubman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AD48CE-7C62-4592-B46A-F6ECD99DC80A}"/>
              </a:ext>
            </a:extLst>
          </p:cNvPr>
          <p:cNvSpPr txBox="1"/>
          <p:nvPr/>
        </p:nvSpPr>
        <p:spPr>
          <a:xfrm>
            <a:off x="6096000" y="4878586"/>
            <a:ext cx="21071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Frederick </a:t>
            </a:r>
            <a:r>
              <a:rPr lang="en-GB" dirty="0" err="1"/>
              <a:t>douglass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8A54A4A-B3CD-4E63-9EBB-BFBD60D732FD}"/>
              </a:ext>
            </a:extLst>
          </p:cNvPr>
          <p:cNvSpPr txBox="1"/>
          <p:nvPr/>
        </p:nvSpPr>
        <p:spPr>
          <a:xfrm>
            <a:off x="9093200" y="4878586"/>
            <a:ext cx="22766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Rosa Parks</a:t>
            </a:r>
          </a:p>
        </p:txBody>
      </p:sp>
    </p:spTree>
    <p:extLst>
      <p:ext uri="{BB962C8B-B14F-4D97-AF65-F5344CB8AC3E}">
        <p14:creationId xmlns:p14="http://schemas.microsoft.com/office/powerpoint/2010/main" val="38735660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20865-36A8-4317-AFA7-F3B55919C6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impact of the civil rights movement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32940-D852-40E4-B70B-E78343E3C6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As a result of the fight for equal rights, the civil rights movement has undoubtably had a huge impact on US Democracy.</a:t>
            </a:r>
          </a:p>
          <a:p>
            <a:pPr marL="0" indent="0">
              <a:buNone/>
            </a:pPr>
            <a:r>
              <a:rPr lang="en-GB" dirty="0"/>
              <a:t>In1964, the civil rights act was passed. This prohibited;</a:t>
            </a:r>
          </a:p>
          <a:p>
            <a:r>
              <a:rPr lang="en-GB" dirty="0"/>
              <a:t>discrimination in public </a:t>
            </a:r>
            <a:r>
              <a:rPr lang="en-GB" dirty="0" err="1"/>
              <a:t>accomodations</a:t>
            </a:r>
            <a:r>
              <a:rPr lang="en-GB" dirty="0"/>
              <a:t>,</a:t>
            </a:r>
          </a:p>
          <a:p>
            <a:r>
              <a:rPr lang="en-GB" dirty="0"/>
              <a:t> increased federal enforcement of school desegregation</a:t>
            </a:r>
          </a:p>
          <a:p>
            <a:r>
              <a:rPr lang="en-GB" dirty="0"/>
              <a:t> Given the right to vote</a:t>
            </a:r>
          </a:p>
        </p:txBody>
      </p:sp>
    </p:spTree>
    <p:extLst>
      <p:ext uri="{BB962C8B-B14F-4D97-AF65-F5344CB8AC3E}">
        <p14:creationId xmlns:p14="http://schemas.microsoft.com/office/powerpoint/2010/main" val="13207835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1321C-F4FF-4100-AAC9-A23F131B9C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inequalities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7D1260-E247-451A-8FE2-BC9A41E3D7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229" y="2015732"/>
            <a:ext cx="5730271" cy="4037749"/>
          </a:xfrm>
        </p:spPr>
        <p:txBody>
          <a:bodyPr>
            <a:normAutofit/>
          </a:bodyPr>
          <a:lstStyle/>
          <a:p>
            <a:r>
              <a:rPr lang="en-GB" dirty="0"/>
              <a:t>Education – Brown vs Board of education.</a:t>
            </a:r>
          </a:p>
          <a:p>
            <a:r>
              <a:rPr lang="en-GB" dirty="0"/>
              <a:t>Voting – the voting rights act (1965) outlawed racial discrimination in voting.</a:t>
            </a:r>
          </a:p>
          <a:p>
            <a:r>
              <a:rPr lang="en-GB" dirty="0"/>
              <a:t>Jobs </a:t>
            </a:r>
          </a:p>
          <a:p>
            <a:r>
              <a:rPr lang="en-GB" dirty="0"/>
              <a:t>Housing. – the fair housing act (1968) outlawed discrimination in housing.</a:t>
            </a:r>
          </a:p>
          <a:p>
            <a:pPr marL="0" indent="0">
              <a:buNone/>
            </a:pPr>
            <a:r>
              <a:rPr lang="en-GB" dirty="0"/>
              <a:t>Although there has been a significant amount of progress since the civil rights movement, black Americans still remain a socially disadvantaged group.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785D8016-8898-4C66-97C0-BD59BB3C9B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9588" y="2015732"/>
            <a:ext cx="1690687" cy="2400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11C93DE-710B-409D-A360-EDF950B47157}"/>
              </a:ext>
            </a:extLst>
          </p:cNvPr>
          <p:cNvSpPr txBox="1"/>
          <p:nvPr/>
        </p:nvSpPr>
        <p:spPr>
          <a:xfrm>
            <a:off x="8172450" y="4724400"/>
            <a:ext cx="1762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Fannie Lou Hamer</a:t>
            </a:r>
          </a:p>
        </p:txBody>
      </p:sp>
    </p:spTree>
    <p:extLst>
      <p:ext uri="{BB962C8B-B14F-4D97-AF65-F5344CB8AC3E}">
        <p14:creationId xmlns:p14="http://schemas.microsoft.com/office/powerpoint/2010/main" val="29082370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F3C1E-7BCA-43AC-960B-F2938CAA4F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694A8B-D785-47EB-A42A-5D5A18BF42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b="1" i="0" dirty="0">
                <a:solidFill>
                  <a:srgbClr val="595959"/>
                </a:solidFill>
                <a:effectLst/>
                <a:latin typeface="CNN"/>
              </a:rPr>
              <a:t>The median net worth of Black households was less than 15% that of White families in 2019.</a:t>
            </a:r>
          </a:p>
          <a:p>
            <a:r>
              <a:rPr lang="en-GB" b="1" i="0" dirty="0">
                <a:solidFill>
                  <a:srgbClr val="595959"/>
                </a:solidFill>
                <a:effectLst/>
                <a:latin typeface="CNN"/>
              </a:rPr>
              <a:t>The median income for Black households in 2019 was roughly 60% of the median income for White households.</a:t>
            </a:r>
          </a:p>
          <a:p>
            <a:r>
              <a:rPr lang="en-GB" b="1" i="0" dirty="0">
                <a:solidFill>
                  <a:srgbClr val="595959"/>
                </a:solidFill>
                <a:effectLst/>
                <a:latin typeface="CNN"/>
              </a:rPr>
              <a:t>The poverty rate for Black Americans in 2019 was more than double that of White Americans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37862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63B6C-0446-4503-97A7-70ED0960A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that mean today?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1FDE9-67A8-4F52-995F-04CC61C577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African </a:t>
            </a:r>
            <a:r>
              <a:rPr lang="en-GB" dirty="0" err="1"/>
              <a:t>americans</a:t>
            </a:r>
            <a:r>
              <a:rPr lang="en-GB" dirty="0"/>
              <a:t> now have the right to vote and participate regardless of their skin colour.</a:t>
            </a:r>
          </a:p>
          <a:p>
            <a:pPr marL="0" indent="0">
              <a:buNone/>
            </a:pPr>
            <a:r>
              <a:rPr lang="en-GB" dirty="0">
                <a:solidFill>
                  <a:srgbClr val="C00000"/>
                </a:solidFill>
              </a:rPr>
              <a:t>“We seek not just freedom but opportunity. We seek not just legal equity but human ability, not just equality as a right  and a theory but equality as a fact and equality as a result”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C00000"/>
                </a:solidFill>
              </a:rPr>
              <a:t>President Lyndon Johnson, </a:t>
            </a:r>
          </a:p>
          <a:p>
            <a:r>
              <a:rPr lang="en-GB" dirty="0"/>
              <a:t>This demonstrates how the civil rights movement has shaped American democracy in giving people freedom, a voice for change.</a:t>
            </a:r>
            <a:r>
              <a:rPr lang="en-GB" dirty="0">
                <a:solidFill>
                  <a:srgbClr val="C00000"/>
                </a:solidFill>
              </a:rPr>
              <a:t> </a:t>
            </a:r>
          </a:p>
          <a:p>
            <a:pPr>
              <a:buFontTx/>
              <a:buChar char="-"/>
            </a:pPr>
            <a:endParaRPr lang="en-GB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85919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97926-8244-4D94-AA11-52A94AC6C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59913-FBA0-441D-9E6E-A4D161C62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94691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/>
              <a:t>Text</a:t>
            </a:r>
          </a:p>
          <a:p>
            <a:pPr marL="0" indent="0">
              <a:buNone/>
            </a:pPr>
            <a:r>
              <a:rPr lang="en-GB" b="1" dirty="0">
                <a:hlinkClick r:id="rId2"/>
              </a:rPr>
              <a:t>https://www.history.com/topics/black-history/civil-rights-movement</a:t>
            </a:r>
            <a:endParaRPr lang="en-GB" b="1" dirty="0"/>
          </a:p>
          <a:p>
            <a:pPr marL="0" indent="0">
              <a:buNone/>
            </a:pPr>
            <a:r>
              <a:rPr lang="en-GB" b="1" dirty="0">
                <a:hlinkClick r:id="rId3"/>
              </a:rPr>
              <a:t>https://storymaps.arcgis.com/stories</a:t>
            </a:r>
            <a:endParaRPr lang="en-GB" b="1" dirty="0"/>
          </a:p>
          <a:p>
            <a:pPr marL="0" indent="0">
              <a:buNone/>
            </a:pPr>
            <a:r>
              <a:rPr lang="en-GB" b="1" dirty="0">
                <a:hlinkClick r:id="rId4"/>
              </a:rPr>
              <a:t>https://www.history.com/topics/black-history/brown-v-board-education-of-topeka</a:t>
            </a:r>
            <a:r>
              <a:rPr lang="en-GB" b="1" dirty="0"/>
              <a:t>  </a:t>
            </a:r>
          </a:p>
          <a:p>
            <a:pPr marL="0" indent="0">
              <a:buNone/>
            </a:pPr>
            <a:r>
              <a:rPr lang="en-GB" b="1" dirty="0"/>
              <a:t>Images </a:t>
            </a:r>
          </a:p>
          <a:p>
            <a:pPr marL="0" indent="0">
              <a:buNone/>
            </a:pPr>
            <a:r>
              <a:rPr lang="en-GB" b="1" dirty="0">
                <a:hlinkClick r:id="rId5"/>
              </a:rPr>
              <a:t>https://th.bing.com/th/id/R.e24f27a4b34ab9e6e09e4c75cc64911f?rik=%2bGquq6wwkLkP8g&amp;riu=http%3a%2f%2flittlevillagemag.com%2fwp-content%2fuploads%2f2013%2f08%2fcivilrights.jpg&amp;ehk=U3ThAXpualFLRImW%2foEBEPRdu77OFzJQWti9%2fIl8GLA%3d&amp;risl=&amp;pid=ImgRaw&amp;r=0</a:t>
            </a:r>
            <a:r>
              <a:rPr lang="en-GB" b="1" dirty="0"/>
              <a:t> 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31858930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372</TotalTime>
  <Words>540</Words>
  <Application>Microsoft Office PowerPoint</Application>
  <PresentationFormat>Widescreen</PresentationFormat>
  <Paragraphs>56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CNN</vt:lpstr>
      <vt:lpstr>Gill Sans MT</vt:lpstr>
      <vt:lpstr>Gallery</vt:lpstr>
      <vt:lpstr>Democracy and The civil rights movement</vt:lpstr>
      <vt:lpstr>Introduction</vt:lpstr>
      <vt:lpstr>Background –  historical timeline</vt:lpstr>
      <vt:lpstr>The civil rights movement</vt:lpstr>
      <vt:lpstr>Influential people of African American history</vt:lpstr>
      <vt:lpstr>The impact of the civil rights movement</vt:lpstr>
      <vt:lpstr>The inequalities</vt:lpstr>
      <vt:lpstr>statistics</vt:lpstr>
      <vt:lpstr>What does that mean today?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Democracy and The civil rights movement</dc:title>
  <dc:creator>Nora</dc:creator>
  <cp:lastModifiedBy>Nora</cp:lastModifiedBy>
  <cp:revision>28</cp:revision>
  <dcterms:created xsi:type="dcterms:W3CDTF">2022-02-03T00:54:19Z</dcterms:created>
  <dcterms:modified xsi:type="dcterms:W3CDTF">2022-02-04T10:50:11Z</dcterms:modified>
</cp:coreProperties>
</file>