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7" r:id="rId5"/>
    <p:sldId id="273" r:id="rId6"/>
    <p:sldId id="270" r:id="rId7"/>
    <p:sldId id="275" r:id="rId8"/>
    <p:sldId id="260" r:id="rId9"/>
    <p:sldId id="268" r:id="rId10"/>
    <p:sldId id="258" r:id="rId11"/>
    <p:sldId id="269"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E3ADEE-DD36-1054-307B-7FFAC21F1772}" v="24" dt="2023-10-11T17:08:35.052"/>
    <p1510:client id="{125D632F-EB0D-5577-07BF-9E1730FF2233}" v="5" dt="2023-10-20T22:12:49.106"/>
    <p1510:client id="{15829992-7A1C-2764-15A1-06F263E58B5F}" v="27" dt="2023-10-18T12:43:42.282"/>
    <p1510:client id="{2876D8EE-D0C4-4F02-B085-AB4E734752DC}" v="2514" dt="2023-10-11T11:43:17.193"/>
    <p1510:client id="{3EBD8733-C8F3-2883-5A5C-EA09CB5B9082}" v="1006" dt="2023-10-17T18:46:26.576"/>
    <p1510:client id="{41B4DBDF-A61D-2191-86AC-7C448E61936B}" v="237" dt="2023-10-11T19:43:57.167"/>
    <p1510:client id="{493D62CB-C52D-F754-F707-43727A2B801B}" v="299" dt="2023-10-17T14:21:35.609"/>
    <p1510:client id="{57A2FF47-8B6F-AAA1-7E19-C07C316AD751}" v="3" dt="2023-10-18T16:45:02.563"/>
    <p1510:client id="{6A392A2C-5DB0-8151-156D-CDCF09455B17}" v="817" dt="2023-10-21T22:50:13.550"/>
    <p1510:client id="{6FA42337-438E-15CD-E946-77DF2B72864D}" v="3" dt="2023-10-16T21:27:32.708"/>
    <p1510:client id="{743D3CB7-F58A-2805-C14D-117B9751137B}" v="89" dt="2023-10-15T08:58:11.137"/>
    <p1510:client id="{7FB6BA27-4A92-590F-1F8C-176603D79442}" v="22" dt="2023-10-20T12:16:56.832"/>
    <p1510:client id="{8037AD46-42EA-8F6F-DBD0-82763711566F}" v="36" dt="2023-10-18T11:05:21.693"/>
    <p1510:client id="{8D05F4A7-BFDF-8B75-6521-DA7D5041D186}" v="42" dt="2023-10-18T16:16:10.875"/>
    <p1510:client id="{90DD8251-F14D-47B8-7660-330F558903C1}" v="1" dt="2023-10-20T21:35:24.757"/>
    <p1510:client id="{9EC43F25-84FB-E4A2-C173-B3F2D755FA5C}" v="6" dt="2023-10-18T08:57:29.215"/>
    <p1510:client id="{AF8C8FBD-3979-413C-8D0D-13107CAD3DA4}" v="21" dt="2023-10-18T16:38:54.084"/>
    <p1510:client id="{B606E57D-D80F-58DE-B15D-B588D1AAC794}" v="613" dt="2023-10-11T22:01:39.743"/>
    <p1510:client id="{B72FEF76-35B7-E1E2-349E-AE7F83AAE46C}" v="17" dt="2023-10-19T15:37:05.295"/>
    <p1510:client id="{BB4B0F20-A832-041D-45A2-ED9EBDABEDC2}" v="3" dt="2023-10-21T08:12:17.450"/>
    <p1510:client id="{C85E71B1-7AA9-73B2-182B-25F00CDF9365}" v="21" dt="2023-10-21T21:06:07.586"/>
    <p1510:client id="{CAC8E990-3F45-CFE3-DE3F-11BF7336D702}" v="77" dt="2023-10-19T23:04:43.317"/>
    <p1510:client id="{D360D258-2240-B699-2A49-DC15D4FC1EC6}" v="766" dt="2023-10-19T20:58:56.234"/>
    <p1510:client id="{DDB4F7B2-9805-43C9-DB79-795CA3AAB098}" v="1123" dt="2023-10-19T21:00:06.8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22/10/2023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22/10/2023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22/10/2023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reab.me/por-que-a-terapia-ocupacional-e-importante-para-o-autismo/" TargetMode="External"/><Relationship Id="rId2" Type="http://schemas.openxmlformats.org/officeDocument/2006/relationships/image" Target="../media/image3.jpeg"/><Relationship Id="rId1" Type="http://schemas.openxmlformats.org/officeDocument/2006/relationships/slideLayout" Target="../slideLayouts/slideLayout8.xml"/><Relationship Id="rId4" Type="http://schemas.openxmlformats.org/officeDocument/2006/relationships/hyperlink" Target="https://creativecommons.org/licenses/by-nc-nd/3.0/"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www.picpedia.org/highway-signs/f/funding.html" TargetMode="External"/><Relationship Id="rId2" Type="http://schemas.openxmlformats.org/officeDocument/2006/relationships/image" Target="../media/image9.jpeg"/><Relationship Id="rId1" Type="http://schemas.openxmlformats.org/officeDocument/2006/relationships/slideLayout" Target="../slideLayouts/slideLayout4.xml"/><Relationship Id="rId5" Type="http://schemas.openxmlformats.org/officeDocument/2006/relationships/hyperlink" Target="https://creativecommons.org/licenses/by-sa/3.0/" TargetMode="Externa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mindingkids.co.uk/wp-content/uploads/edd/2021/10/EYFS-Development-Rainbows-Advert-IMAGE.png" TargetMode="External"/><Relationship Id="rId2" Type="http://schemas.openxmlformats.org/officeDocument/2006/relationships/hyperlink" Target="https://www.fleetroot.com/blog/top-17-important-benefits-of-choosing-school-buses-for-students/#:~:text=A%20school%20bus%20can%20accommodate,positively%20to%20reducing%20the%20traffic" TargetMode="External"/><Relationship Id="rId1" Type="http://schemas.openxmlformats.org/officeDocument/2006/relationships/slideLayout" Target="../slideLayouts/slideLayout2.xml"/><Relationship Id="rId6" Type="http://schemas.openxmlformats.org/officeDocument/2006/relationships/hyperlink" Target="https://www.business.com/articles/how-to-find-business-investors/" TargetMode="External"/><Relationship Id="rId5" Type="http://schemas.openxmlformats.org/officeDocument/2006/relationships/hyperlink" Target="https://blog.schooltry.com/2023/07/12/benefits-of-the-parent-portal-in-school-erp-software/" TargetMode="External"/><Relationship Id="rId4" Type="http://schemas.openxmlformats.org/officeDocument/2006/relationships/hyperlink" Target="http://www.earlychildhoodforum.org/uploads/Getting_it_right_in_the_EYFS_Literature_Review.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81509" y="748552"/>
            <a:ext cx="9144000" cy="2387600"/>
          </a:xfrm>
        </p:spPr>
        <p:txBody>
          <a:bodyPr>
            <a:normAutofit/>
          </a:bodyPr>
          <a:lstStyle/>
          <a:p>
            <a:r>
              <a:rPr lang="en-GB" sz="2400">
                <a:latin typeface="Arial Nova"/>
                <a:ea typeface="+mj-lt"/>
                <a:cs typeface="+mj-lt"/>
              </a:rPr>
              <a:t>Managing Projects in the Organisation</a:t>
            </a:r>
          </a:p>
        </p:txBody>
      </p:sp>
      <p:sp>
        <p:nvSpPr>
          <p:cNvPr id="3" name="Subtitle 2"/>
          <p:cNvSpPr>
            <a:spLocks noGrp="1"/>
          </p:cNvSpPr>
          <p:nvPr>
            <p:ph type="subTitle" idx="1"/>
          </p:nvPr>
        </p:nvSpPr>
        <p:spPr>
          <a:xfrm>
            <a:off x="1222075" y="3199472"/>
            <a:ext cx="9144000" cy="2905565"/>
          </a:xfrm>
        </p:spPr>
        <p:txBody>
          <a:bodyPr vert="horz" lIns="91440" tIns="45720" rIns="91440" bIns="45720" rtlCol="0" anchor="t">
            <a:normAutofit fontScale="92500" lnSpcReduction="10000"/>
          </a:bodyPr>
          <a:lstStyle/>
          <a:p>
            <a:pPr algn="l"/>
            <a:r>
              <a:rPr lang="en-GB" sz="1600" dirty="0">
                <a:latin typeface="Arial Nova"/>
                <a:ea typeface="+mn-lt"/>
                <a:cs typeface="+mn-lt"/>
              </a:rPr>
              <a:t>                                                                </a:t>
            </a:r>
          </a:p>
          <a:p>
            <a:pPr algn="l"/>
            <a:r>
              <a:rPr lang="en-GB" sz="1600" dirty="0">
                <a:latin typeface="Arial Nova"/>
                <a:ea typeface="+mn-lt"/>
                <a:cs typeface="+mn-lt"/>
              </a:rPr>
              <a:t>                                                              </a:t>
            </a:r>
          </a:p>
          <a:p>
            <a:pPr algn="l"/>
            <a:r>
              <a:rPr lang="en-GB" sz="1600" dirty="0">
                <a:latin typeface="Arial Nova"/>
                <a:ea typeface="+mn-lt"/>
                <a:cs typeface="+mn-lt"/>
              </a:rPr>
              <a:t>                                                                 Louise Hall (2126231)</a:t>
            </a:r>
          </a:p>
          <a:p>
            <a:pPr algn="l"/>
            <a:r>
              <a:rPr lang="en-GB" sz="1600" dirty="0">
                <a:latin typeface="Arial Nova"/>
                <a:ea typeface="+mn-lt"/>
                <a:cs typeface="+mn-lt"/>
              </a:rPr>
              <a:t>                                                           Charlene Johnson (2131892)</a:t>
            </a:r>
            <a:endParaRPr lang="en-GB" sz="1600" dirty="0">
              <a:latin typeface="Arial Nova"/>
              <a:ea typeface="Calibri"/>
              <a:cs typeface="Calibri"/>
            </a:endParaRPr>
          </a:p>
          <a:p>
            <a:pPr algn="l"/>
            <a:r>
              <a:rPr lang="en-GB" sz="1600" dirty="0">
                <a:latin typeface="Arial Nova"/>
                <a:ea typeface="+mn-lt"/>
                <a:cs typeface="+mn-lt"/>
              </a:rPr>
              <a:t>                                                        Everisto Friete de Melo (2129710)</a:t>
            </a:r>
          </a:p>
          <a:p>
            <a:pPr algn="l"/>
            <a:r>
              <a:rPr lang="en-GB" sz="1600" dirty="0">
                <a:latin typeface="Arial Nova"/>
                <a:ea typeface="+mn-lt"/>
                <a:cs typeface="+mn-lt"/>
              </a:rPr>
              <a:t>                                                                   Waqar Ali (2027054)</a:t>
            </a:r>
          </a:p>
          <a:p>
            <a:pPr algn="l"/>
            <a:r>
              <a:rPr lang="en-GB" sz="1400" dirty="0">
                <a:ea typeface="+mn-lt"/>
                <a:cs typeface="+mn-lt"/>
              </a:rPr>
              <a:t>                                            </a:t>
            </a:r>
            <a:r>
              <a:rPr lang="en-GB" sz="1800" dirty="0">
                <a:latin typeface="Arial Nova"/>
                <a:ea typeface="+mn-lt"/>
                <a:cs typeface="+mn-lt"/>
              </a:rPr>
              <a:t>                                BMSK5104_BIRM  </a:t>
            </a:r>
          </a:p>
          <a:p>
            <a:pPr algn="l"/>
            <a:r>
              <a:rPr lang="en-GB" sz="1800" dirty="0">
                <a:latin typeface="Arial Nova"/>
                <a:ea typeface="+mn-lt"/>
                <a:cs typeface="+mn-lt"/>
              </a:rPr>
              <a:t>                                                              Bente Fatema </a:t>
            </a:r>
          </a:p>
          <a:p>
            <a:pPr algn="l"/>
            <a:r>
              <a:rPr lang="en-GB" sz="1800" dirty="0">
                <a:latin typeface="Arial Nova"/>
                <a:ea typeface="+mn-lt"/>
                <a:cs typeface="+mn-lt"/>
              </a:rPr>
              <a:t>                                                              October 2023</a:t>
            </a:r>
          </a:p>
          <a:p>
            <a:endParaRPr lang="en-GB">
              <a:ea typeface="Calibri"/>
              <a:cs typeface="Calibri"/>
            </a:endParaRPr>
          </a:p>
        </p:txBody>
      </p:sp>
      <p:pic>
        <p:nvPicPr>
          <p:cNvPr id="4" name="Picture 3" descr="A blue and black sign&#10;&#10;Description automatically generated">
            <a:extLst>
              <a:ext uri="{FF2B5EF4-FFF2-40B4-BE49-F238E27FC236}">
                <a16:creationId xmlns:a16="http://schemas.microsoft.com/office/drawing/2014/main" id="{343FCE7F-E2A5-04EA-959D-D7AF13E01979}"/>
              </a:ext>
            </a:extLst>
          </p:cNvPr>
          <p:cNvPicPr>
            <a:picLocks noChangeAspect="1"/>
          </p:cNvPicPr>
          <p:nvPr/>
        </p:nvPicPr>
        <p:blipFill>
          <a:blip r:embed="rId2"/>
          <a:stretch>
            <a:fillRect/>
          </a:stretch>
        </p:blipFill>
        <p:spPr>
          <a:xfrm>
            <a:off x="2021456" y="265261"/>
            <a:ext cx="8149086" cy="199989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E2F588-94C1-834E-A4CC-1EE6437F9262}"/>
              </a:ext>
            </a:extLst>
          </p:cNvPr>
          <p:cNvSpPr>
            <a:spLocks noGrp="1"/>
          </p:cNvSpPr>
          <p:nvPr>
            <p:ph type="title"/>
          </p:nvPr>
        </p:nvSpPr>
        <p:spPr>
          <a:xfrm>
            <a:off x="838201" y="379502"/>
            <a:ext cx="5251316" cy="642739"/>
          </a:xfrm>
        </p:spPr>
        <p:txBody>
          <a:bodyPr>
            <a:normAutofit fontScale="90000"/>
          </a:bodyPr>
          <a:lstStyle/>
          <a:p>
            <a:r>
              <a:rPr lang="en-GB" sz="3200">
                <a:latin typeface="Arial Nova"/>
                <a:ea typeface="Calibri Light"/>
                <a:cs typeface="Calibri Light"/>
              </a:rPr>
              <a:t>Table of Content</a:t>
            </a:r>
            <a:r>
              <a:rPr lang="en-GB">
                <a:latin typeface="Arial Nova"/>
                <a:ea typeface="Calibri Light"/>
                <a:cs typeface="Calibri Light"/>
              </a:rPr>
              <a:t> </a:t>
            </a:r>
          </a:p>
        </p:txBody>
      </p:sp>
      <p:sp>
        <p:nvSpPr>
          <p:cNvPr id="3" name="Content Placeholder 2">
            <a:extLst>
              <a:ext uri="{FF2B5EF4-FFF2-40B4-BE49-F238E27FC236}">
                <a16:creationId xmlns:a16="http://schemas.microsoft.com/office/drawing/2014/main" id="{51D9AC83-C772-CB4B-42CB-4DBA7B332ECD}"/>
              </a:ext>
            </a:extLst>
          </p:cNvPr>
          <p:cNvSpPr>
            <a:spLocks noGrp="1"/>
          </p:cNvSpPr>
          <p:nvPr>
            <p:ph idx="1"/>
          </p:nvPr>
        </p:nvSpPr>
        <p:spPr>
          <a:xfrm>
            <a:off x="119333" y="1240619"/>
            <a:ext cx="6891243" cy="4505023"/>
          </a:xfrm>
        </p:spPr>
        <p:txBody>
          <a:bodyPr vert="horz" lIns="91440" tIns="45720" rIns="91440" bIns="45720" rtlCol="0" anchor="t">
            <a:noAutofit/>
          </a:bodyPr>
          <a:lstStyle/>
          <a:p>
            <a:pPr marL="0" indent="0">
              <a:buNone/>
            </a:pPr>
            <a:r>
              <a:rPr lang="en-GB" sz="1400" dirty="0">
                <a:latin typeface="Arial Nova"/>
              </a:rPr>
              <a:t>Title page</a:t>
            </a:r>
            <a:r>
              <a:rPr lang="en-GB" sz="1200" dirty="0">
                <a:latin typeface="Arial Nova"/>
              </a:rPr>
              <a:t>................................................................................................................................Slide 1</a:t>
            </a:r>
          </a:p>
          <a:p>
            <a:pPr marL="0" indent="0">
              <a:buNone/>
            </a:pPr>
            <a:r>
              <a:rPr lang="en-GB" sz="1400" dirty="0">
                <a:latin typeface="Arial Nova"/>
              </a:rPr>
              <a:t>Table of contents</a:t>
            </a:r>
            <a:r>
              <a:rPr lang="en-GB" sz="1200" dirty="0">
                <a:latin typeface="Arial Nova"/>
              </a:rPr>
              <a:t>.................................................................................................................Slide 2</a:t>
            </a:r>
          </a:p>
          <a:p>
            <a:pPr marL="0" indent="0">
              <a:buNone/>
            </a:pPr>
            <a:r>
              <a:rPr lang="en-GB" sz="1400" dirty="0">
                <a:latin typeface="Arial Nova"/>
              </a:rPr>
              <a:t>Introduction</a:t>
            </a:r>
            <a:r>
              <a:rPr lang="en-GB" sz="1200" dirty="0">
                <a:latin typeface="Arial Nova"/>
              </a:rPr>
              <a:t>...........................................................................................................................Slide 3</a:t>
            </a:r>
          </a:p>
          <a:p>
            <a:pPr marL="0" indent="0">
              <a:buNone/>
            </a:pPr>
            <a:r>
              <a:rPr lang="en-GB" sz="1400" dirty="0">
                <a:latin typeface="Arial Nova"/>
              </a:rPr>
              <a:t>Project Vision </a:t>
            </a:r>
            <a:r>
              <a:rPr lang="en-GB" sz="1200" dirty="0">
                <a:latin typeface="Arial Nova"/>
              </a:rPr>
              <a:t>…..................................................................................................................Slide 4</a:t>
            </a:r>
          </a:p>
          <a:p>
            <a:pPr marL="0" indent="0">
              <a:buNone/>
            </a:pPr>
            <a:r>
              <a:rPr lang="en-GB" sz="1400" dirty="0">
                <a:latin typeface="Arial Nova"/>
              </a:rPr>
              <a:t>POP app …</a:t>
            </a:r>
            <a:r>
              <a:rPr lang="en-GB" sz="1200" dirty="0">
                <a:latin typeface="Arial Nova"/>
              </a:rPr>
              <a:t>...........................................................................................................................Slide 5</a:t>
            </a:r>
          </a:p>
          <a:p>
            <a:pPr marL="0" indent="0">
              <a:buNone/>
            </a:pPr>
            <a:r>
              <a:rPr lang="en-GB" sz="1400" dirty="0">
                <a:latin typeface="Arial Nova"/>
              </a:rPr>
              <a:t>Solutions</a:t>
            </a:r>
            <a:r>
              <a:rPr lang="en-GB" sz="1200" dirty="0">
                <a:latin typeface="Arial Nova"/>
              </a:rPr>
              <a:t>….............................................................................................................................Slide 6</a:t>
            </a:r>
          </a:p>
          <a:p>
            <a:pPr marL="0" indent="0">
              <a:buNone/>
            </a:pPr>
            <a:r>
              <a:rPr lang="en-GB" sz="1400" dirty="0">
                <a:latin typeface="Arial Nova"/>
              </a:rPr>
              <a:t>Transport </a:t>
            </a:r>
            <a:r>
              <a:rPr lang="en-GB" sz="1200" dirty="0">
                <a:latin typeface="Arial Nova"/>
              </a:rPr>
              <a:t>…...........................................................................................................................Slide 7</a:t>
            </a:r>
          </a:p>
          <a:p>
            <a:pPr marL="0" indent="0">
              <a:buNone/>
            </a:pPr>
            <a:r>
              <a:rPr lang="en-GB" sz="1400" dirty="0">
                <a:latin typeface="Arial Nova"/>
              </a:rPr>
              <a:t>EYSF …</a:t>
            </a:r>
            <a:r>
              <a:rPr lang="en-GB" sz="1200" dirty="0">
                <a:latin typeface="Arial Nova"/>
              </a:rPr>
              <a:t>...................................................................................................................................Slide 8</a:t>
            </a:r>
          </a:p>
          <a:p>
            <a:pPr marL="0" indent="0">
              <a:buNone/>
            </a:pPr>
            <a:r>
              <a:rPr lang="en-GB" sz="1400" dirty="0">
                <a:latin typeface="Arial Nova"/>
              </a:rPr>
              <a:t>Funding </a:t>
            </a:r>
            <a:r>
              <a:rPr lang="en-GB" sz="1200" dirty="0">
                <a:latin typeface="Arial Nova"/>
              </a:rPr>
              <a:t>…...............................................................................................................................Slide 9</a:t>
            </a:r>
          </a:p>
          <a:p>
            <a:pPr marL="0" indent="0">
              <a:buNone/>
            </a:pPr>
            <a:r>
              <a:rPr lang="en-GB" sz="1400" dirty="0">
                <a:latin typeface="Arial Nova"/>
              </a:rPr>
              <a:t>Conclusion</a:t>
            </a:r>
            <a:r>
              <a:rPr lang="en-GB" sz="1200" dirty="0">
                <a:latin typeface="Arial Nova"/>
              </a:rPr>
              <a:t>.............................................................................................................................Slide 10</a:t>
            </a:r>
          </a:p>
          <a:p>
            <a:pPr marL="0" indent="0">
              <a:buNone/>
            </a:pPr>
            <a:r>
              <a:rPr lang="en-GB" sz="1400" dirty="0">
                <a:latin typeface="Arial Nova"/>
              </a:rPr>
              <a:t>References.</a:t>
            </a:r>
            <a:r>
              <a:rPr lang="en-GB" sz="1200" dirty="0">
                <a:latin typeface="Arial Nova"/>
              </a:rPr>
              <a:t>............................................................................................................................Slide 11</a:t>
            </a:r>
          </a:p>
        </p:txBody>
      </p:sp>
      <p:pic>
        <p:nvPicPr>
          <p:cNvPr id="25" name="Picture 24" descr="Rubber boots at back door">
            <a:extLst>
              <a:ext uri="{FF2B5EF4-FFF2-40B4-BE49-F238E27FC236}">
                <a16:creationId xmlns:a16="http://schemas.microsoft.com/office/drawing/2014/main" id="{090982AD-C27D-4FA2-C10B-B8426581E4C8}"/>
              </a:ext>
            </a:extLst>
          </p:cNvPr>
          <p:cNvPicPr>
            <a:picLocks noChangeAspect="1"/>
          </p:cNvPicPr>
          <p:nvPr/>
        </p:nvPicPr>
        <p:blipFill rotWithShape="1">
          <a:blip r:embed="rId2"/>
          <a:srcRect l="905" r="41057" b="-1"/>
          <a:stretch/>
        </p:blipFill>
        <p:spPr>
          <a:xfrm>
            <a:off x="6890573"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041453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Content Placeholder 9" descr="A room with colorful lights&#10;&#10;Description automatically generated">
            <a:extLst>
              <a:ext uri="{FF2B5EF4-FFF2-40B4-BE49-F238E27FC236}">
                <a16:creationId xmlns:a16="http://schemas.microsoft.com/office/drawing/2014/main" id="{AF99D3B8-DCE1-C086-2910-858E8EDF69BD}"/>
              </a:ext>
            </a:extLst>
          </p:cNvPr>
          <p:cNvPicPr>
            <a:picLocks noGrp="1" noChangeAspect="1"/>
          </p:cNvPicPr>
          <p:nvPr>
            <p:ph idx="1"/>
          </p:nvPr>
        </p:nvPicPr>
        <p:blipFill rotWithShape="1">
          <a:blip r:embed="rId2">
            <a:extLst>
              <a:ext uri="{837473B0-CC2E-450A-ABE3-18F120FF3D39}">
                <a1611:picAttrSrcUrl xmlns:a1611="http://schemas.microsoft.com/office/drawing/2016/11/main" r:id="rId3"/>
              </a:ext>
            </a:extLst>
          </a:blip>
          <a:srcRect r="6237"/>
          <a:stretch/>
        </p:blipFill>
        <p:spPr>
          <a:xfrm>
            <a:off x="2651752" y="1551"/>
            <a:ext cx="9669642" cy="6857990"/>
          </a:xfrm>
          <a:prstGeom prst="rect">
            <a:avLst/>
          </a:prstGeom>
        </p:spPr>
      </p:pic>
      <p:sp>
        <p:nvSpPr>
          <p:cNvPr id="40" name="Rectangle 3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314EFA-CE06-DE48-2D96-1F8C6CB67CE0}"/>
              </a:ext>
            </a:extLst>
          </p:cNvPr>
          <p:cNvSpPr>
            <a:spLocks noGrp="1"/>
          </p:cNvSpPr>
          <p:nvPr>
            <p:ph type="title"/>
          </p:nvPr>
        </p:nvSpPr>
        <p:spPr>
          <a:xfrm>
            <a:off x="838200" y="163842"/>
            <a:ext cx="3822189" cy="1871158"/>
          </a:xfrm>
        </p:spPr>
        <p:txBody>
          <a:bodyPr vert="horz" lIns="91440" tIns="45720" rIns="91440" bIns="45720" rtlCol="0" anchor="ctr">
            <a:normAutofit/>
          </a:bodyPr>
          <a:lstStyle/>
          <a:p>
            <a:r>
              <a:rPr lang="en-US">
                <a:latin typeface="Arial Nova"/>
              </a:rPr>
              <a:t>Introduction  </a:t>
            </a:r>
            <a:br>
              <a:rPr lang="en-US">
                <a:latin typeface="Arial Nova"/>
              </a:rPr>
            </a:br>
            <a:br>
              <a:rPr lang="en-US" sz="1900"/>
            </a:br>
            <a:br>
              <a:rPr lang="en-US" sz="1900"/>
            </a:br>
            <a:br>
              <a:rPr lang="en-US" sz="1900"/>
            </a:br>
            <a:br>
              <a:rPr lang="en-US" sz="1900"/>
            </a:br>
            <a:endParaRPr lang="en-US" sz="1900"/>
          </a:p>
        </p:txBody>
      </p:sp>
      <p:sp>
        <p:nvSpPr>
          <p:cNvPr id="4" name="Text Placeholder 3">
            <a:extLst>
              <a:ext uri="{FF2B5EF4-FFF2-40B4-BE49-F238E27FC236}">
                <a16:creationId xmlns:a16="http://schemas.microsoft.com/office/drawing/2014/main" id="{422B1CF3-F6BD-F4BB-FDFE-0BA9F8F06584}"/>
              </a:ext>
            </a:extLst>
          </p:cNvPr>
          <p:cNvSpPr>
            <a:spLocks noGrp="1"/>
          </p:cNvSpPr>
          <p:nvPr>
            <p:ph type="body" sz="half" idx="2"/>
          </p:nvPr>
        </p:nvSpPr>
        <p:spPr>
          <a:xfrm>
            <a:off x="838200" y="708919"/>
            <a:ext cx="3822189" cy="5468044"/>
          </a:xfrm>
        </p:spPr>
        <p:txBody>
          <a:bodyPr vert="horz" lIns="91440" tIns="45720" rIns="91440" bIns="45720" rtlCol="0" anchor="t">
            <a:noAutofit/>
          </a:bodyPr>
          <a:lstStyle/>
          <a:p>
            <a:pPr indent="-228600">
              <a:buFont typeface="Arial" panose="020B0604020202020204" pitchFamily="34" charset="0"/>
              <a:buChar char="•"/>
            </a:pPr>
            <a:r>
              <a:rPr lang="en-US" sz="1800" dirty="0">
                <a:latin typeface="Arial Nova"/>
              </a:rPr>
              <a:t>My name is Charlene Johnson and today I am happy to introduce to you a project called Little Wonders Nursery. During this presentation we will be discussing the project plan and the vision for Little Wonders Nursery, the scope and breakdown structure for project.</a:t>
            </a:r>
            <a:endParaRPr lang="en-US" sz="1800" dirty="0">
              <a:latin typeface="Arial Nova"/>
              <a:cs typeface="Calibri" panose="020F0502020204030204"/>
            </a:endParaRPr>
          </a:p>
          <a:p>
            <a:pPr indent="-228600">
              <a:buFont typeface="Arial" panose="020B0604020202020204" pitchFamily="34" charset="0"/>
              <a:buChar char="•"/>
            </a:pPr>
            <a:r>
              <a:rPr lang="en-US" sz="1800" dirty="0">
                <a:latin typeface="Arial Nova"/>
              </a:rPr>
              <a:t>Little Wonders has a unique goal and that is to provide freedom of creativity for all children, the nursey will provide unique playrooms for each child. </a:t>
            </a:r>
          </a:p>
          <a:p>
            <a:pPr indent="-228600">
              <a:buFont typeface="Arial" panose="020B0604020202020204" pitchFamily="34" charset="0"/>
              <a:buChar char="•"/>
            </a:pPr>
            <a:r>
              <a:rPr lang="en-US" sz="1800" dirty="0">
                <a:latin typeface="Arial Nova"/>
              </a:rPr>
              <a:t>Sensory rooms for children with disabilities</a:t>
            </a:r>
          </a:p>
          <a:p>
            <a:pPr indent="-228600">
              <a:buFont typeface="Arial" panose="020B0604020202020204" pitchFamily="34" charset="0"/>
              <a:buChar char="•"/>
            </a:pPr>
            <a:r>
              <a:rPr lang="en-US" sz="1800" dirty="0">
                <a:latin typeface="Arial Nova"/>
              </a:rPr>
              <a:t>Themed and adventure rooms</a:t>
            </a:r>
          </a:p>
          <a:p>
            <a:pPr indent="-228600">
              <a:buChar char="•"/>
            </a:pPr>
            <a:endParaRPr lang="en-US">
              <a:latin typeface="Arial Nova"/>
              <a:cs typeface="Arial"/>
            </a:endParaRPr>
          </a:p>
          <a:p>
            <a:pPr indent="-228600">
              <a:buFont typeface="Arial" panose="020B0604020202020204" pitchFamily="34" charset="0"/>
              <a:buChar char="•"/>
            </a:pPr>
            <a:endParaRPr lang="en-US">
              <a:latin typeface="Arial Nova"/>
            </a:endParaRPr>
          </a:p>
          <a:p>
            <a:pPr indent="-228600">
              <a:buFont typeface="Arial" panose="020B0604020202020204" pitchFamily="34" charset="0"/>
              <a:buChar char="•"/>
            </a:pPr>
            <a:endParaRPr lang="en-US">
              <a:latin typeface="Calibri" panose="020F0502020204030204"/>
              <a:cs typeface="Calibri" panose="020F0502020204030204"/>
            </a:endParaRPr>
          </a:p>
          <a:p>
            <a:pPr indent="-228600">
              <a:buFont typeface="Arial" panose="020B0604020202020204" pitchFamily="34" charset="0"/>
              <a:buChar char="•"/>
            </a:pPr>
            <a:endParaRPr lang="en-US"/>
          </a:p>
          <a:p>
            <a:pPr indent="-228600">
              <a:buFont typeface="Arial" panose="020B0604020202020204" pitchFamily="34" charset="0"/>
              <a:buChar char="•"/>
            </a:pPr>
            <a:endParaRPr lang="en-US"/>
          </a:p>
          <a:p>
            <a:pPr indent="-228600">
              <a:buFont typeface="Arial" panose="020B0604020202020204" pitchFamily="34" charset="0"/>
              <a:buChar char="•"/>
            </a:pPr>
            <a:endParaRPr lang="en-US">
              <a:cs typeface="Calibri" panose="020F0502020204030204"/>
            </a:endParaRPr>
          </a:p>
        </p:txBody>
      </p:sp>
      <p:sp>
        <p:nvSpPr>
          <p:cNvPr id="12" name="TextBox 11">
            <a:extLst>
              <a:ext uri="{FF2B5EF4-FFF2-40B4-BE49-F238E27FC236}">
                <a16:creationId xmlns:a16="http://schemas.microsoft.com/office/drawing/2014/main" id="{6F68C518-189E-2278-FE9F-F6B3FF2B89DC}"/>
              </a:ext>
            </a:extLst>
          </p:cNvPr>
          <p:cNvSpPr txBox="1"/>
          <p:nvPr/>
        </p:nvSpPr>
        <p:spPr>
          <a:xfrm>
            <a:off x="9718246" y="6657945"/>
            <a:ext cx="247375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3944678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A79C60-609C-142F-D7BC-2C38D6C6C964}"/>
              </a:ext>
            </a:extLst>
          </p:cNvPr>
          <p:cNvSpPr>
            <a:spLocks noGrp="1"/>
          </p:cNvSpPr>
          <p:nvPr>
            <p:ph type="title"/>
          </p:nvPr>
        </p:nvSpPr>
        <p:spPr>
          <a:xfrm>
            <a:off x="6628807" y="77577"/>
            <a:ext cx="4840010" cy="355193"/>
          </a:xfrm>
        </p:spPr>
        <p:txBody>
          <a:bodyPr vert="horz" lIns="91440" tIns="45720" rIns="91440" bIns="45720" rtlCol="0" anchor="ctr">
            <a:normAutofit fontScale="90000"/>
          </a:bodyPr>
          <a:lstStyle/>
          <a:p>
            <a:r>
              <a:rPr lang="en-US"/>
              <a:t>vision</a:t>
            </a:r>
          </a:p>
        </p:txBody>
      </p:sp>
      <p:pic>
        <p:nvPicPr>
          <p:cNvPr id="18" name="Content Placeholder 17" descr="Belfast mum helps primary school get sensory room as calming environment  for kids - Belfast Live">
            <a:extLst>
              <a:ext uri="{FF2B5EF4-FFF2-40B4-BE49-F238E27FC236}">
                <a16:creationId xmlns:a16="http://schemas.microsoft.com/office/drawing/2014/main" id="{19923E61-EA82-F9CB-3ADA-8D2024B1D3A4}"/>
              </a:ext>
            </a:extLst>
          </p:cNvPr>
          <p:cNvPicPr>
            <a:picLocks noGrp="1" noChangeAspect="1"/>
          </p:cNvPicPr>
          <p:nvPr>
            <p:ph sz="quarter" idx="4"/>
          </p:nvPr>
        </p:nvPicPr>
        <p:blipFill rotWithShape="1">
          <a:blip r:embed="rId2"/>
          <a:srcRect l="13870" r="26820"/>
          <a:stretch/>
        </p:blipFill>
        <p:spPr>
          <a:xfrm>
            <a:off x="20" y="14387"/>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0" name="Content Placeholder 19">
            <a:extLst>
              <a:ext uri="{FF2B5EF4-FFF2-40B4-BE49-F238E27FC236}">
                <a16:creationId xmlns:a16="http://schemas.microsoft.com/office/drawing/2014/main" id="{0B2C313D-AAED-9360-082B-C20DE3FF7EF1}"/>
              </a:ext>
            </a:extLst>
          </p:cNvPr>
          <p:cNvSpPr>
            <a:spLocks noGrp="1"/>
          </p:cNvSpPr>
          <p:nvPr>
            <p:ph sz="half" idx="2"/>
          </p:nvPr>
        </p:nvSpPr>
        <p:spPr>
          <a:xfrm>
            <a:off x="6513788" y="823675"/>
            <a:ext cx="4840010" cy="5353288"/>
          </a:xfrm>
        </p:spPr>
        <p:txBody>
          <a:bodyPr vert="horz" lIns="91440" tIns="45720" rIns="91440" bIns="45720" rtlCol="0" anchor="t">
            <a:normAutofit/>
          </a:bodyPr>
          <a:lstStyle/>
          <a:p>
            <a:r>
              <a:rPr lang="en-US" sz="1800" dirty="0">
                <a:latin typeface="Arial Nova"/>
                <a:cs typeface="Calibri"/>
              </a:rPr>
              <a:t>My name is Louise Hall and today I will introduce the vision of Little Wonders nursey.</a:t>
            </a:r>
          </a:p>
          <a:p>
            <a:pPr marL="57150"/>
            <a:r>
              <a:rPr lang="en-US" sz="1800" dirty="0">
                <a:latin typeface="Arial Nova"/>
              </a:rPr>
              <a:t> Little Wonders will provide Pantomime and shows which consist of French and English educational sing along,</a:t>
            </a:r>
            <a:endParaRPr lang="en-US" sz="1800" dirty="0">
              <a:latin typeface="Arial Nova"/>
              <a:cs typeface="Calibri"/>
            </a:endParaRPr>
          </a:p>
          <a:p>
            <a:pPr marL="57150"/>
            <a:r>
              <a:rPr lang="en-US" sz="1800" dirty="0">
                <a:latin typeface="Arial Nova"/>
                <a:cs typeface="Calibri"/>
              </a:rPr>
              <a:t>Little wonders also has an app called (POP) which is the parents online platform.</a:t>
            </a:r>
          </a:p>
          <a:p>
            <a:r>
              <a:rPr lang="en-US" sz="1800" dirty="0">
                <a:latin typeface="Arial Nova"/>
              </a:rPr>
              <a:t>Multi-Sensory Environments are spaces with tools that can provide experiences with touch, sound, and light. Children with autism are frequently exposed to multisensory environments. (Unwin, Powell and Jones, 2021)</a:t>
            </a:r>
            <a:endParaRPr lang="en-US" sz="1800" dirty="0">
              <a:latin typeface="Arial Nova"/>
              <a:cs typeface="Calibri"/>
            </a:endParaRPr>
          </a:p>
        </p:txBody>
      </p:sp>
    </p:spTree>
    <p:extLst>
      <p:ext uri="{BB962C8B-B14F-4D97-AF65-F5344CB8AC3E}">
        <p14:creationId xmlns:p14="http://schemas.microsoft.com/office/powerpoint/2010/main" val="475141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3" name="Rectangle 22">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34FDB9-812C-B499-18FB-1C80CDBB2832}"/>
              </a:ext>
            </a:extLst>
          </p:cNvPr>
          <p:cNvSpPr>
            <a:spLocks noGrp="1"/>
          </p:cNvSpPr>
          <p:nvPr>
            <p:ph type="title"/>
          </p:nvPr>
        </p:nvSpPr>
        <p:spPr>
          <a:xfrm>
            <a:off x="761803" y="350196"/>
            <a:ext cx="4646904" cy="1624520"/>
          </a:xfrm>
        </p:spPr>
        <p:txBody>
          <a:bodyPr vert="horz" lIns="91440" tIns="45720" rIns="91440" bIns="45720" rtlCol="0" anchor="ctr">
            <a:normAutofit/>
          </a:bodyPr>
          <a:lstStyle/>
          <a:p>
            <a:r>
              <a:rPr lang="en-US" sz="2000">
                <a:latin typeface="Arial Nova"/>
              </a:rPr>
              <a:t>The app includes Picture app for accidents and emergency this is also linked to the NHS for advice or assistance. </a:t>
            </a:r>
          </a:p>
        </p:txBody>
      </p:sp>
      <p:sp>
        <p:nvSpPr>
          <p:cNvPr id="16" name="Content Placeholder 3">
            <a:extLst>
              <a:ext uri="{FF2B5EF4-FFF2-40B4-BE49-F238E27FC236}">
                <a16:creationId xmlns:a16="http://schemas.microsoft.com/office/drawing/2014/main" id="{40F66586-3BC8-EBD0-1196-EC9F44022780}"/>
              </a:ext>
            </a:extLst>
          </p:cNvPr>
          <p:cNvSpPr>
            <a:spLocks noGrp="1"/>
          </p:cNvSpPr>
          <p:nvPr>
            <p:ph sz="half" idx="2"/>
          </p:nvPr>
        </p:nvSpPr>
        <p:spPr>
          <a:xfrm>
            <a:off x="761802" y="2743200"/>
            <a:ext cx="4646905" cy="3613149"/>
          </a:xfrm>
        </p:spPr>
        <p:txBody>
          <a:bodyPr vert="horz" lIns="91440" tIns="45720" rIns="91440" bIns="45720" rtlCol="0" anchor="ctr">
            <a:noAutofit/>
          </a:bodyPr>
          <a:lstStyle/>
          <a:p>
            <a:r>
              <a:rPr lang="en-US" sz="2000" dirty="0">
                <a:latin typeface="Arial Nova"/>
              </a:rPr>
              <a:t>Pop also has disappearing features which enable photos or information to disappeared within 24hrs of usage for confidentiality. The app can also be used for updates, ordering school meal, Pop is also a gateway for communication for parents. Real-time information updates are provided by the school's parent portal in a secure setting. It effectively arranges crucial student information that parents should regularly watch and keep up with. (Okumu, 2023)</a:t>
            </a:r>
          </a:p>
        </p:txBody>
      </p:sp>
      <p:pic>
        <p:nvPicPr>
          <p:cNvPr id="5" name="Content Placeholder 4">
            <a:extLst>
              <a:ext uri="{FF2B5EF4-FFF2-40B4-BE49-F238E27FC236}">
                <a16:creationId xmlns:a16="http://schemas.microsoft.com/office/drawing/2014/main" id="{DF79BCEC-D550-D5EA-8067-1B88BF2C49C6}"/>
              </a:ext>
            </a:extLst>
          </p:cNvPr>
          <p:cNvPicPr>
            <a:picLocks noGrp="1" noChangeAspect="1"/>
          </p:cNvPicPr>
          <p:nvPr>
            <p:ph sz="half" idx="1"/>
          </p:nvPr>
        </p:nvPicPr>
        <p:blipFill rotWithShape="1">
          <a:blip r:embed="rId2"/>
          <a:srcRect l="341" r="2138"/>
          <a:stretch/>
        </p:blipFill>
        <p:spPr>
          <a:xfrm>
            <a:off x="6096000" y="1"/>
            <a:ext cx="6102825" cy="6858000"/>
          </a:xfrm>
          <a:prstGeom prst="rect">
            <a:avLst/>
          </a:prstGeom>
        </p:spPr>
      </p:pic>
      <p:sp>
        <p:nvSpPr>
          <p:cNvPr id="3" name="TextBox 2">
            <a:extLst>
              <a:ext uri="{FF2B5EF4-FFF2-40B4-BE49-F238E27FC236}">
                <a16:creationId xmlns:a16="http://schemas.microsoft.com/office/drawing/2014/main" id="{EA77E51C-773B-51FE-8B30-A1BFC95E477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cs typeface="Calibri"/>
            </a:endParaRPr>
          </a:p>
        </p:txBody>
      </p:sp>
    </p:spTree>
    <p:extLst>
      <p:ext uri="{BB962C8B-B14F-4D97-AF65-F5344CB8AC3E}">
        <p14:creationId xmlns:p14="http://schemas.microsoft.com/office/powerpoint/2010/main" val="1604919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641CE-DFC0-EF8C-DCFC-179C5605A6FE}"/>
              </a:ext>
            </a:extLst>
          </p:cNvPr>
          <p:cNvSpPr>
            <a:spLocks noGrp="1"/>
          </p:cNvSpPr>
          <p:nvPr>
            <p:ph type="title"/>
          </p:nvPr>
        </p:nvSpPr>
        <p:spPr>
          <a:xfrm>
            <a:off x="838200" y="365125"/>
            <a:ext cx="10515600" cy="481921"/>
          </a:xfrm>
        </p:spPr>
        <p:txBody>
          <a:bodyPr>
            <a:normAutofit fontScale="90000"/>
          </a:bodyPr>
          <a:lstStyle/>
          <a:p>
            <a:r>
              <a:rPr lang="en-GB" sz="3200">
                <a:latin typeface="Arial Nova"/>
                <a:cs typeface="Calibri Light"/>
              </a:rPr>
              <a:t>Solutions</a:t>
            </a:r>
            <a:endParaRPr lang="en-GB" sz="3200">
              <a:latin typeface="Arial Nova"/>
            </a:endParaRPr>
          </a:p>
        </p:txBody>
      </p:sp>
      <p:sp>
        <p:nvSpPr>
          <p:cNvPr id="3" name="Content Placeholder 2">
            <a:extLst>
              <a:ext uri="{FF2B5EF4-FFF2-40B4-BE49-F238E27FC236}">
                <a16:creationId xmlns:a16="http://schemas.microsoft.com/office/drawing/2014/main" id="{5865DE49-E10B-4B0E-EE69-F13654080247}"/>
              </a:ext>
            </a:extLst>
          </p:cNvPr>
          <p:cNvSpPr>
            <a:spLocks noGrp="1"/>
          </p:cNvSpPr>
          <p:nvPr>
            <p:ph sz="half" idx="1"/>
          </p:nvPr>
        </p:nvSpPr>
        <p:spPr>
          <a:xfrm>
            <a:off x="239486" y="941161"/>
            <a:ext cx="5780314" cy="5235802"/>
          </a:xfrm>
        </p:spPr>
        <p:txBody>
          <a:bodyPr vert="horz" lIns="91440" tIns="45720" rIns="91440" bIns="45720" rtlCol="0" anchor="t">
            <a:normAutofit/>
          </a:bodyPr>
          <a:lstStyle/>
          <a:p>
            <a:pPr marL="0" indent="0">
              <a:buNone/>
            </a:pPr>
            <a:r>
              <a:rPr lang="en-GB" sz="1800">
                <a:latin typeface="Arial Nova"/>
                <a:cs typeface="Calibri"/>
              </a:rPr>
              <a:t>Little Wonders provides a two-story building which consist of:</a:t>
            </a:r>
            <a:endParaRPr lang="en-US" sz="1800">
              <a:latin typeface="Arial Nova"/>
              <a:cs typeface="Calibri"/>
            </a:endParaRPr>
          </a:p>
          <a:p>
            <a:r>
              <a:rPr lang="en-GB" sz="1800">
                <a:latin typeface="Arial Nova"/>
                <a:cs typeface="Calibri"/>
              </a:rPr>
              <a:t>ten rooms on each floor </a:t>
            </a:r>
          </a:p>
          <a:p>
            <a:r>
              <a:rPr lang="en-GB" sz="1800">
                <a:latin typeface="Arial Nova"/>
                <a:cs typeface="Calibri"/>
              </a:rPr>
              <a:t>Four toilets and two changing rooms on each floor</a:t>
            </a:r>
          </a:p>
          <a:p>
            <a:r>
              <a:rPr lang="en-GB" sz="1800">
                <a:latin typeface="Arial Nova"/>
                <a:cs typeface="Calibri"/>
              </a:rPr>
              <a:t>Liberty on ech floor</a:t>
            </a:r>
          </a:p>
          <a:p>
            <a:r>
              <a:rPr lang="en-GB" sz="1800">
                <a:latin typeface="Arial Nova"/>
                <a:cs typeface="Calibri"/>
              </a:rPr>
              <a:t>Two main offices and one reception area</a:t>
            </a:r>
          </a:p>
          <a:p>
            <a:r>
              <a:rPr lang="en-GB" sz="1800">
                <a:latin typeface="Arial Nova"/>
                <a:cs typeface="Calibri"/>
              </a:rPr>
              <a:t>Fire point</a:t>
            </a:r>
          </a:p>
          <a:p>
            <a:r>
              <a:rPr lang="en-GB" sz="1800">
                <a:latin typeface="Arial Nova"/>
                <a:cs typeface="Calibri"/>
              </a:rPr>
              <a:t>Fire alarm</a:t>
            </a:r>
          </a:p>
          <a:p>
            <a:r>
              <a:rPr lang="en-GB" sz="1800">
                <a:latin typeface="Arial Nova"/>
                <a:cs typeface="Calibri"/>
              </a:rPr>
              <a:t>Emergency Exit</a:t>
            </a:r>
          </a:p>
          <a:p>
            <a:r>
              <a:rPr lang="en-US" sz="1800">
                <a:latin typeface="Arial Nova"/>
                <a:cs typeface="Arial"/>
              </a:rPr>
              <a:t>Toddlers require more staff per class and Little Wonders provide three staff for each of the creativity rooms designed for their age group.</a:t>
            </a:r>
          </a:p>
          <a:p>
            <a:r>
              <a:rPr lang="en-US" sz="1800">
                <a:latin typeface="Arial Nova"/>
                <a:cs typeface="Arial"/>
              </a:rPr>
              <a:t>Little Wonders will employ up to fifty staff in total for this project. </a:t>
            </a:r>
          </a:p>
          <a:p>
            <a:endParaRPr lang="en-GB" sz="1600">
              <a:latin typeface="Arial Nova"/>
              <a:cs typeface="Calibri"/>
            </a:endParaRPr>
          </a:p>
          <a:p>
            <a:endParaRPr lang="en-GB" sz="1600">
              <a:latin typeface="Arial Nova"/>
              <a:cs typeface="Calibri"/>
            </a:endParaRPr>
          </a:p>
        </p:txBody>
      </p:sp>
      <p:sp>
        <p:nvSpPr>
          <p:cNvPr id="4" name="Content Placeholder 3">
            <a:extLst>
              <a:ext uri="{FF2B5EF4-FFF2-40B4-BE49-F238E27FC236}">
                <a16:creationId xmlns:a16="http://schemas.microsoft.com/office/drawing/2014/main" id="{78A1D165-F8A4-389D-23BD-2FB270DE16C4}"/>
              </a:ext>
            </a:extLst>
          </p:cNvPr>
          <p:cNvSpPr>
            <a:spLocks noGrp="1"/>
          </p:cNvSpPr>
          <p:nvPr>
            <p:ph sz="half" idx="2"/>
          </p:nvPr>
        </p:nvSpPr>
        <p:spPr/>
        <p:txBody>
          <a:bodyPr vert="horz" lIns="91440" tIns="45720" rIns="91440" bIns="45720" rtlCol="0" anchor="t">
            <a:normAutofit/>
          </a:bodyPr>
          <a:lstStyle/>
          <a:p>
            <a:endParaRPr lang="en-GB">
              <a:cs typeface="Calibri"/>
            </a:endParaRPr>
          </a:p>
        </p:txBody>
      </p:sp>
      <p:pic>
        <p:nvPicPr>
          <p:cNvPr id="6" name="Picture 5" descr="Benefits of Sensory Rooms &amp; Spaces in Schools and Homes">
            <a:extLst>
              <a:ext uri="{FF2B5EF4-FFF2-40B4-BE49-F238E27FC236}">
                <a16:creationId xmlns:a16="http://schemas.microsoft.com/office/drawing/2014/main" id="{6792C200-985F-22B0-0E0C-E817600EBBAA}"/>
              </a:ext>
            </a:extLst>
          </p:cNvPr>
          <p:cNvPicPr>
            <a:picLocks noChangeAspect="1"/>
          </p:cNvPicPr>
          <p:nvPr/>
        </p:nvPicPr>
        <p:blipFill rotWithShape="1">
          <a:blip r:embed="rId2"/>
          <a:srcRect l="39464" r="16143"/>
          <a:stretch/>
        </p:blipFill>
        <p:spPr>
          <a:xfrm>
            <a:off x="6103027" y="10"/>
            <a:ext cx="6088971" cy="6857990"/>
          </a:xfrm>
          <a:prstGeom prst="rect">
            <a:avLst/>
          </a:prstGeom>
        </p:spPr>
      </p:pic>
    </p:spTree>
    <p:extLst>
      <p:ext uri="{BB962C8B-B14F-4D97-AF65-F5344CB8AC3E}">
        <p14:creationId xmlns:p14="http://schemas.microsoft.com/office/powerpoint/2010/main" val="3858293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27" name="Picture 26" descr="Yellow school bus">
            <a:extLst>
              <a:ext uri="{FF2B5EF4-FFF2-40B4-BE49-F238E27FC236}">
                <a16:creationId xmlns:a16="http://schemas.microsoft.com/office/drawing/2014/main" id="{FEB53AE9-1C86-410C-E8F3-56C460BE65D2}"/>
              </a:ext>
            </a:extLst>
          </p:cNvPr>
          <p:cNvPicPr>
            <a:picLocks noChangeAspect="1"/>
          </p:cNvPicPr>
          <p:nvPr/>
        </p:nvPicPr>
        <p:blipFill rotWithShape="1">
          <a:blip r:embed="rId2"/>
          <a:srcRect r="3325" b="-3"/>
          <a:stretch/>
        </p:blipFill>
        <p:spPr>
          <a:xfrm>
            <a:off x="-201263" y="10"/>
            <a:ext cx="7606634" cy="6851058"/>
          </a:xfrm>
          <a:prstGeom prst="rect">
            <a:avLst/>
          </a:prstGeom>
        </p:spPr>
      </p:pic>
      <p:sp>
        <p:nvSpPr>
          <p:cNvPr id="33" name="Freeform: Shape 32">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5" name="Freeform: Shape 34">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37" name="Freeform: Shape 36">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3" name="TextBox 2">
            <a:extLst>
              <a:ext uri="{FF2B5EF4-FFF2-40B4-BE49-F238E27FC236}">
                <a16:creationId xmlns:a16="http://schemas.microsoft.com/office/drawing/2014/main" id="{558ED314-08C0-CDFB-1BFF-8D513C87B31E}"/>
              </a:ext>
            </a:extLst>
          </p:cNvPr>
          <p:cNvSpPr txBox="1"/>
          <p:nvPr/>
        </p:nvSpPr>
        <p:spPr>
          <a:xfrm>
            <a:off x="8482148" y="138296"/>
            <a:ext cx="3633747" cy="231187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000"/>
              <a:t>Little Wonders will provide four minibuses to pick up children in the morning, including children with disabilities this enables parents to be more flexible with their jobs.</a:t>
            </a:r>
          </a:p>
        </p:txBody>
      </p:sp>
      <p:sp>
        <p:nvSpPr>
          <p:cNvPr id="6" name="TextBox 5">
            <a:extLst>
              <a:ext uri="{FF2B5EF4-FFF2-40B4-BE49-F238E27FC236}">
                <a16:creationId xmlns:a16="http://schemas.microsoft.com/office/drawing/2014/main" id="{73E6B2EF-4ECF-F59D-0D7F-98B8B72CEB62}"/>
              </a:ext>
            </a:extLst>
          </p:cNvPr>
          <p:cNvSpPr txBox="1"/>
          <p:nvPr/>
        </p:nvSpPr>
        <p:spPr>
          <a:xfrm>
            <a:off x="7650706" y="2802665"/>
            <a:ext cx="4463469" cy="397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endParaRPr lang="en-US">
              <a:latin typeface="Arial Nova"/>
              <a:cs typeface="Calibri"/>
            </a:endParaRPr>
          </a:p>
          <a:p>
            <a:pPr marL="285750" indent="-228600">
              <a:lnSpc>
                <a:spcPct val="90000"/>
              </a:lnSpc>
              <a:spcAft>
                <a:spcPts val="600"/>
              </a:spcAft>
              <a:buFont typeface="Arial,Sans-Serif"/>
              <a:buChar char="•"/>
            </a:pPr>
            <a:r>
              <a:rPr lang="en-US">
                <a:latin typeface="Calibri"/>
                <a:ea typeface="+mn-lt"/>
                <a:cs typeface="+mn-lt"/>
              </a:rPr>
              <a:t>Little Wonders minibuses will cover large areas including the city this also includes travel for our daycare center, making it easier for children to get around safely. We will also have flexible schedules so that parents can balance their work schedule with the time their children spend at Little Wonders.</a:t>
            </a:r>
          </a:p>
          <a:p>
            <a:pPr>
              <a:spcAft>
                <a:spcPts val="600"/>
              </a:spcAft>
            </a:pPr>
            <a:endParaRPr lang="en-US">
              <a:latin typeface="Arial Nova"/>
              <a:ea typeface="+mn-lt"/>
              <a:cs typeface="+mn-lt"/>
            </a:endParaRPr>
          </a:p>
          <a:p>
            <a:pPr>
              <a:spcAft>
                <a:spcPts val="600"/>
              </a:spcAft>
            </a:pPr>
            <a:r>
              <a:rPr lang="en-US">
                <a:ea typeface="+mn-lt"/>
                <a:cs typeface="+mn-lt"/>
              </a:rPr>
              <a:t>Buses are the safest form of transportation for students, so parents don't have to stress about their children's safety. (M Keshavadas 2019)</a:t>
            </a:r>
            <a:endParaRPr lang="en-US"/>
          </a:p>
        </p:txBody>
      </p:sp>
    </p:spTree>
    <p:extLst>
      <p:ext uri="{BB962C8B-B14F-4D97-AF65-F5344CB8AC3E}">
        <p14:creationId xmlns:p14="http://schemas.microsoft.com/office/powerpoint/2010/main" val="3467305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8" name="Rectangle 137">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58256" y="-358254"/>
            <a:ext cx="6858000" cy="7574507"/>
          </a:xfrm>
          <a:prstGeom prst="rect">
            <a:avLst/>
          </a:prstGeom>
          <a:ln>
            <a:noFill/>
          </a:ln>
          <a:effectLst>
            <a:outerShdw blurRad="457200" dist="63500" sx="99000" sy="990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0617B0-FF62-FB74-28A8-B237E7F7F5AD}"/>
              </a:ext>
            </a:extLst>
          </p:cNvPr>
          <p:cNvSpPr>
            <a:spLocks noGrp="1"/>
          </p:cNvSpPr>
          <p:nvPr>
            <p:ph type="title"/>
          </p:nvPr>
        </p:nvSpPr>
        <p:spPr>
          <a:xfrm>
            <a:off x="523845" y="5546162"/>
            <a:ext cx="6661702" cy="953611"/>
          </a:xfrm>
        </p:spPr>
        <p:txBody>
          <a:bodyPr vert="horz" lIns="91440" tIns="45720" rIns="91440" bIns="45720" rtlCol="0" anchor="ctr">
            <a:normAutofit fontScale="90000"/>
          </a:bodyPr>
          <a:lstStyle/>
          <a:p>
            <a:r>
              <a:rPr lang="en-US" sz="3100">
                <a:latin typeface="Arial Nova"/>
              </a:rPr>
              <a:t>Statutory Framework for the early year's foundation stage requirements </a:t>
            </a:r>
          </a:p>
        </p:txBody>
      </p:sp>
      <p:pic>
        <p:nvPicPr>
          <p:cNvPr id="3" name="Picture 2" descr="EYFS Development Rainbows - MindingKids">
            <a:extLst>
              <a:ext uri="{FF2B5EF4-FFF2-40B4-BE49-F238E27FC236}">
                <a16:creationId xmlns:a16="http://schemas.microsoft.com/office/drawing/2014/main" id="{1B515260-A05D-62A6-6336-AB88F2E6E9D2}"/>
              </a:ext>
            </a:extLst>
          </p:cNvPr>
          <p:cNvPicPr>
            <a:picLocks noChangeAspect="1"/>
          </p:cNvPicPr>
          <p:nvPr/>
        </p:nvPicPr>
        <p:blipFill rotWithShape="1">
          <a:blip r:embed="rId2"/>
          <a:srcRect t="863" r="-1" b="2819"/>
          <a:stretch/>
        </p:blipFill>
        <p:spPr>
          <a:xfrm>
            <a:off x="20" y="-1"/>
            <a:ext cx="7574488" cy="5161587"/>
          </a:xfrm>
          <a:prstGeom prst="rect">
            <a:avLst/>
          </a:prstGeom>
        </p:spPr>
      </p:pic>
      <p:sp>
        <p:nvSpPr>
          <p:cNvPr id="93" name="Content Placeholder 65">
            <a:extLst>
              <a:ext uri="{FF2B5EF4-FFF2-40B4-BE49-F238E27FC236}">
                <a16:creationId xmlns:a16="http://schemas.microsoft.com/office/drawing/2014/main" id="{A549B270-974A-6FF7-3563-C0A6E756CCDC}"/>
              </a:ext>
            </a:extLst>
          </p:cNvPr>
          <p:cNvSpPr>
            <a:spLocks noGrp="1"/>
          </p:cNvSpPr>
          <p:nvPr>
            <p:ph idx="1"/>
          </p:nvPr>
        </p:nvSpPr>
        <p:spPr>
          <a:xfrm>
            <a:off x="8340064" y="743803"/>
            <a:ext cx="3144523" cy="5474173"/>
          </a:xfrm>
        </p:spPr>
        <p:txBody>
          <a:bodyPr vert="horz" lIns="91440" tIns="45720" rIns="91440" bIns="45720" rtlCol="0" anchor="ctr">
            <a:normAutofit/>
          </a:bodyPr>
          <a:lstStyle/>
          <a:p>
            <a:r>
              <a:rPr lang="en-US" sz="1800" dirty="0">
                <a:latin typeface="Arial Nova"/>
              </a:rPr>
              <a:t>The (EYFS) requires</a:t>
            </a:r>
            <a:endParaRPr lang="en-US" sz="1800">
              <a:latin typeface="Arial Nova"/>
              <a:cs typeface="Calibri"/>
            </a:endParaRPr>
          </a:p>
          <a:p>
            <a:r>
              <a:rPr lang="en-US" sz="1800" dirty="0">
                <a:latin typeface="Arial Nova"/>
              </a:rPr>
              <a:t>Communication and language.</a:t>
            </a:r>
          </a:p>
          <a:p>
            <a:r>
              <a:rPr lang="en-US" sz="1800" dirty="0">
                <a:latin typeface="Arial Nova"/>
              </a:rPr>
              <a:t>Personal, social and emotional development.</a:t>
            </a:r>
          </a:p>
          <a:p>
            <a:r>
              <a:rPr lang="en-US" sz="1800" dirty="0">
                <a:latin typeface="Arial Nova"/>
              </a:rPr>
              <a:t>Mathematics</a:t>
            </a:r>
          </a:p>
          <a:p>
            <a:r>
              <a:rPr lang="en-US" sz="1800" dirty="0">
                <a:latin typeface="Arial Nova"/>
              </a:rPr>
              <a:t>Physical development</a:t>
            </a:r>
          </a:p>
          <a:p>
            <a:r>
              <a:rPr lang="en-US" sz="1800" dirty="0">
                <a:latin typeface="Arial Nova"/>
              </a:rPr>
              <a:t>Expressive arts and design</a:t>
            </a:r>
          </a:p>
          <a:p>
            <a:r>
              <a:rPr lang="en-US" sz="1800" dirty="0">
                <a:latin typeface="Arial Nova"/>
              </a:rPr>
              <a:t>Understanding the world </a:t>
            </a:r>
          </a:p>
          <a:p>
            <a:r>
              <a:rPr lang="en-US" sz="1800" dirty="0">
                <a:latin typeface="Arial Nova"/>
              </a:rPr>
              <a:t>Literacy</a:t>
            </a:r>
          </a:p>
          <a:p>
            <a:r>
              <a:rPr lang="en-US" sz="1800" dirty="0">
                <a:latin typeface="Arial Nova"/>
              </a:rPr>
              <a:t>The Early Years Foundation Stage (EYFS) establishes guidelines for the education, growth, and care of children from birth to age five. (Pascal, Bertram and Rouse, 2019)</a:t>
            </a:r>
          </a:p>
          <a:p>
            <a:endParaRPr lang="en-US" sz="2000">
              <a:latin typeface="Arial Nova"/>
            </a:endParaRPr>
          </a:p>
          <a:p>
            <a:endParaRPr lang="en-US" sz="2000">
              <a:latin typeface="Arial Nova"/>
            </a:endParaRPr>
          </a:p>
          <a:p>
            <a:endParaRPr lang="en-US" sz="2000">
              <a:latin typeface="Arial Nova"/>
            </a:endParaRPr>
          </a:p>
        </p:txBody>
      </p:sp>
    </p:spTree>
    <p:extLst>
      <p:ext uri="{BB962C8B-B14F-4D97-AF65-F5344CB8AC3E}">
        <p14:creationId xmlns:p14="http://schemas.microsoft.com/office/powerpoint/2010/main" val="561206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26E10-E12C-8FA6-0065-D1D0187E440B}"/>
              </a:ext>
            </a:extLst>
          </p:cNvPr>
          <p:cNvSpPr>
            <a:spLocks noGrp="1"/>
          </p:cNvSpPr>
          <p:nvPr>
            <p:ph type="title"/>
          </p:nvPr>
        </p:nvSpPr>
        <p:spPr>
          <a:xfrm>
            <a:off x="876693" y="741391"/>
            <a:ext cx="4768463" cy="1616203"/>
          </a:xfrm>
        </p:spPr>
        <p:txBody>
          <a:bodyPr vert="horz" lIns="91440" tIns="45720" rIns="91440" bIns="45720" rtlCol="0" anchor="b">
            <a:normAutofit/>
          </a:bodyPr>
          <a:lstStyle/>
          <a:p>
            <a:r>
              <a:rPr lang="en-US" sz="3200" kern="1200">
                <a:solidFill>
                  <a:schemeClr val="tx1"/>
                </a:solidFill>
                <a:latin typeface="+mj-lt"/>
                <a:ea typeface="+mj-ea"/>
                <a:cs typeface="+mj-cs"/>
              </a:rPr>
              <a:t>Funding </a:t>
            </a:r>
          </a:p>
        </p:txBody>
      </p:sp>
      <p:sp>
        <p:nvSpPr>
          <p:cNvPr id="3" name="Content Placeholder 2">
            <a:extLst>
              <a:ext uri="{FF2B5EF4-FFF2-40B4-BE49-F238E27FC236}">
                <a16:creationId xmlns:a16="http://schemas.microsoft.com/office/drawing/2014/main" id="{EF73712B-8EEB-3328-FFEA-C55A46617400}"/>
              </a:ext>
            </a:extLst>
          </p:cNvPr>
          <p:cNvSpPr>
            <a:spLocks noGrp="1"/>
          </p:cNvSpPr>
          <p:nvPr>
            <p:ph sz="half" idx="1"/>
          </p:nvPr>
        </p:nvSpPr>
        <p:spPr>
          <a:xfrm>
            <a:off x="876692" y="2533476"/>
            <a:ext cx="4768463" cy="3447832"/>
          </a:xfrm>
        </p:spPr>
        <p:txBody>
          <a:bodyPr vert="horz" lIns="91440" tIns="45720" rIns="91440" bIns="45720" rtlCol="0" anchor="t">
            <a:normAutofit/>
          </a:bodyPr>
          <a:lstStyle/>
          <a:p>
            <a:pPr marL="0"/>
            <a:r>
              <a:rPr lang="en-US" sz="2000" dirty="0"/>
              <a:t>Little wonders is supported by funding from local investors and Birmingham city council. The funders will have no role in the  business or any preparation of the company. Tell potential investors why they should invest in you in your business plan since it will be their first exposure to your company. One of the most difficult aspects of launching and operating a business is finding investors. It's ideal to start modest and transition to larger funding alternatives later.(</a:t>
            </a:r>
            <a:r>
              <a:rPr lang="en-US" sz="2000" dirty="0" err="1"/>
              <a:t>Dublino</a:t>
            </a:r>
            <a:r>
              <a:rPr lang="en-US" sz="2000" dirty="0"/>
              <a:t> 2023)</a:t>
            </a:r>
          </a:p>
        </p:txBody>
      </p:sp>
      <p:pic>
        <p:nvPicPr>
          <p:cNvPr id="5" name="Content Placeholder 4" descr="A white sign with black text&#10;&#10;Description automatically generated">
            <a:extLst>
              <a:ext uri="{FF2B5EF4-FFF2-40B4-BE49-F238E27FC236}">
                <a16:creationId xmlns:a16="http://schemas.microsoft.com/office/drawing/2014/main" id="{F7E2F404-3254-09C3-B021-F231175C87CC}"/>
              </a:ext>
            </a:extLst>
          </p:cNvPr>
          <p:cNvPicPr>
            <a:picLocks noGrp="1" noChangeAspect="1"/>
          </p:cNvPicPr>
          <p:nvPr>
            <p:ph sz="half" idx="2"/>
          </p:nvPr>
        </p:nvPicPr>
        <p:blipFill rotWithShape="1">
          <a:blip r:embed="rId2">
            <a:extLst>
              <a:ext uri="{837473B0-CC2E-450A-ABE3-18F120FF3D39}">
                <a1611:picAttrSrcUrl xmlns:a1611="http://schemas.microsoft.com/office/drawing/2016/11/main" r:id="rId3"/>
              </a:ext>
            </a:extLst>
          </a:blip>
          <a:srcRect t="6954" r="1" b="1203"/>
          <a:stretch/>
        </p:blipFill>
        <p:spPr>
          <a:xfrm>
            <a:off x="6543675" y="-15447"/>
            <a:ext cx="5645154" cy="3447832"/>
          </a:xfrm>
          <a:prstGeom prst="rect">
            <a:avLst/>
          </a:prstGeom>
        </p:spPr>
      </p:pic>
      <p:pic>
        <p:nvPicPr>
          <p:cNvPr id="6" name="Content Placeholder 8" descr="Birmingham City Council | Ideal for All">
            <a:extLst>
              <a:ext uri="{FF2B5EF4-FFF2-40B4-BE49-F238E27FC236}">
                <a16:creationId xmlns:a16="http://schemas.microsoft.com/office/drawing/2014/main" id="{740C74AA-FDE7-ABE9-F557-302A249CE54B}"/>
              </a:ext>
            </a:extLst>
          </p:cNvPr>
          <p:cNvPicPr>
            <a:picLocks noChangeAspect="1"/>
          </p:cNvPicPr>
          <p:nvPr/>
        </p:nvPicPr>
        <p:blipFill rotWithShape="1">
          <a:blip r:embed="rId4"/>
          <a:srcRect t="11316" r="1" b="15763"/>
          <a:stretch/>
        </p:blipFill>
        <p:spPr>
          <a:xfrm>
            <a:off x="6543675" y="3429000"/>
            <a:ext cx="5648324" cy="3429000"/>
          </a:xfrm>
          <a:prstGeom prst="rect">
            <a:avLst/>
          </a:prstGeom>
        </p:spPr>
      </p:pic>
      <p:sp>
        <p:nvSpPr>
          <p:cNvPr id="12" name="Rectangle 11">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40768" y="3211903"/>
            <a:ext cx="1664453" cy="5658638"/>
          </a:xfrm>
          <a:prstGeom prst="rect">
            <a:avLst/>
          </a:prstGeom>
          <a:gradFill>
            <a:gsLst>
              <a:gs pos="0">
                <a:schemeClr val="accent5">
                  <a:lumMod val="75000"/>
                </a:schemeClr>
              </a:gs>
              <a:gs pos="86000">
                <a:schemeClr val="accent5">
                  <a:alpha val="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C3A50E9-9119-7BC3-083B-2D84CCC78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3235" y="0"/>
            <a:ext cx="1370340" cy="6857999"/>
          </a:xfrm>
          <a:prstGeom prst="rect">
            <a:avLst/>
          </a:prstGeom>
          <a:gradFill flip="none" rotWithShape="1">
            <a:gsLst>
              <a:gs pos="0">
                <a:schemeClr val="accent2"/>
              </a:gs>
              <a:gs pos="44000">
                <a:schemeClr val="accent5">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36530" y="-11248"/>
            <a:ext cx="5648324" cy="1323214"/>
          </a:xfrm>
          <a:prstGeom prst="rect">
            <a:avLst/>
          </a:prstGeom>
          <a:gradFill flip="none" rotWithShape="1">
            <a:gsLst>
              <a:gs pos="0">
                <a:schemeClr val="accent5"/>
              </a:gs>
              <a:gs pos="52000">
                <a:schemeClr val="accent2">
                  <a:alpha val="0"/>
                </a:schemeClr>
              </a:gs>
            </a:gsLst>
            <a:lin ang="48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461635" y="3593533"/>
            <a:ext cx="2743200" cy="3275713"/>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TextBox 6">
            <a:extLst>
              <a:ext uri="{FF2B5EF4-FFF2-40B4-BE49-F238E27FC236}">
                <a16:creationId xmlns:a16="http://schemas.microsoft.com/office/drawing/2014/main" id="{857B2290-1C0B-F0C7-52C9-86604A31AA12}"/>
              </a:ext>
            </a:extLst>
          </p:cNvPr>
          <p:cNvSpPr txBox="1"/>
          <p:nvPr/>
        </p:nvSpPr>
        <p:spPr>
          <a:xfrm>
            <a:off x="9867361" y="3232330"/>
            <a:ext cx="232146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14935048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94E4D846-3AFC-4F86-8C35-24B0542A2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Content Placeholder 2" descr="education, school, nursery, kindergarten, child, childhood, table ...">
            <a:extLst>
              <a:ext uri="{FF2B5EF4-FFF2-40B4-BE49-F238E27FC236}">
                <a16:creationId xmlns:a16="http://schemas.microsoft.com/office/drawing/2014/main" id="{003B5E24-0022-A9ED-3F76-3E14671A5B27}"/>
              </a:ext>
            </a:extLst>
          </p:cNvPr>
          <p:cNvPicPr>
            <a:picLocks noChangeAspect="1"/>
          </p:cNvPicPr>
          <p:nvPr/>
        </p:nvPicPr>
        <p:blipFill rotWithShape="1">
          <a:blip r:embed="rId2"/>
          <a:srcRect l="23298" t="3596" b="5495"/>
          <a:stretch/>
        </p:blipFill>
        <p:spPr>
          <a:xfrm>
            <a:off x="-500723" y="10"/>
            <a:ext cx="8668492" cy="6857990"/>
          </a:xfrm>
          <a:prstGeom prst="rect">
            <a:avLst/>
          </a:prstGeom>
        </p:spPr>
      </p:pic>
      <p:sp>
        <p:nvSpPr>
          <p:cNvPr id="31" name="Rectangle 30">
            <a:extLst>
              <a:ext uri="{FF2B5EF4-FFF2-40B4-BE49-F238E27FC236}">
                <a16:creationId xmlns:a16="http://schemas.microsoft.com/office/drawing/2014/main" id="{284781B9-12CB-45C3-907A-9ED93FF72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35399" y="0"/>
            <a:ext cx="9756601" cy="6858000"/>
          </a:xfrm>
          <a:prstGeom prst="rect">
            <a:avLst/>
          </a:prstGeom>
          <a:gradFill>
            <a:gsLst>
              <a:gs pos="53000">
                <a:schemeClr val="bg1"/>
              </a:gs>
              <a:gs pos="35000">
                <a:schemeClr val="bg1">
                  <a:alpha val="76000"/>
                </a:schemeClr>
              </a:gs>
              <a:gs pos="19000">
                <a:schemeClr val="bg1">
                  <a:alpha val="40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4C294B-2262-33E8-4A6F-5C5A78B7FF4E}"/>
              </a:ext>
            </a:extLst>
          </p:cNvPr>
          <p:cNvSpPr>
            <a:spLocks noGrp="1"/>
          </p:cNvSpPr>
          <p:nvPr>
            <p:ph type="title"/>
          </p:nvPr>
        </p:nvSpPr>
        <p:spPr>
          <a:xfrm>
            <a:off x="6687498" y="83602"/>
            <a:ext cx="5034030" cy="6530599"/>
          </a:xfrm>
        </p:spPr>
        <p:txBody>
          <a:bodyPr anchor="b">
            <a:normAutofit fontScale="90000"/>
          </a:bodyPr>
          <a:lstStyle/>
          <a:p>
            <a:r>
              <a:rPr lang="en-GB" sz="3200" dirty="0">
                <a:latin typeface="Arial Nova"/>
                <a:cs typeface="Calibri Light"/>
              </a:rPr>
              <a:t>Conclusion</a:t>
            </a:r>
            <a:br>
              <a:rPr lang="en-GB" sz="3200" dirty="0">
                <a:latin typeface="Arial Nova"/>
                <a:cs typeface="Calibri Light"/>
              </a:rPr>
            </a:br>
            <a:br>
              <a:rPr lang="en-GB" sz="3200" dirty="0">
                <a:latin typeface="Arial Nova"/>
                <a:cs typeface="Calibri Light"/>
              </a:rPr>
            </a:br>
            <a:br>
              <a:rPr lang="en-GB" sz="3200" dirty="0">
                <a:latin typeface="Arial Nova"/>
                <a:cs typeface="Calibri Light"/>
              </a:rPr>
            </a:br>
            <a:br>
              <a:rPr lang="en-GB" sz="3200" dirty="0">
                <a:latin typeface="Arial Nova"/>
                <a:cs typeface="Calibri Light"/>
              </a:rPr>
            </a:br>
            <a:br>
              <a:rPr lang="en-GB" sz="3200" dirty="0">
                <a:latin typeface="Arial Nova"/>
                <a:cs typeface="Calibri Light"/>
              </a:rPr>
            </a:br>
            <a:br>
              <a:rPr lang="en-GB" sz="3200" dirty="0">
                <a:latin typeface="Arial Nova"/>
                <a:cs typeface="Calibri Light"/>
              </a:rPr>
            </a:br>
            <a:r>
              <a:rPr lang="en-GB" sz="1800" dirty="0">
                <a:latin typeface="Arial Nova"/>
                <a:cs typeface="Calibri Light"/>
              </a:rPr>
              <a:t>The issues parent's endured after the covid19 restrictions was lifted is the minimal amount of suitable nursey spaces or places. </a:t>
            </a:r>
            <a:br>
              <a:rPr lang="en-GB" sz="1800" dirty="0">
                <a:latin typeface="Arial Nova"/>
                <a:cs typeface="Calibri Light"/>
              </a:rPr>
            </a:br>
            <a:r>
              <a:rPr lang="en-GB" sz="1800" dirty="0">
                <a:latin typeface="Arial Nova"/>
                <a:cs typeface="Calibri Light"/>
              </a:rPr>
              <a:t>Little Wonders purposes to build a two-story building with over 20 rooms and over fifty staff members. Little Wonders provides four minibuses for parent's, with funding from Birmingham city council and privet investors. </a:t>
            </a:r>
            <a:br>
              <a:rPr lang="en-GB" sz="1800" dirty="0">
                <a:latin typeface="Arial Nova"/>
                <a:cs typeface="Calibri Light"/>
              </a:rPr>
            </a:br>
            <a:r>
              <a:rPr lang="en-GB" sz="1800" dirty="0">
                <a:latin typeface="Arial Nova"/>
                <a:cs typeface="Calibri Light"/>
              </a:rPr>
              <a:t>Little wonders has created a parents app called Pop which is linked to the NHS and parents for communication. Little Wonders will also abide by The Early Years Foundation Stage (EYFS) guild lines and requirement. </a:t>
            </a:r>
            <a:br>
              <a:rPr lang="en-GB" sz="1800" dirty="0">
                <a:latin typeface="Arial Nova"/>
                <a:cs typeface="Calibri Light"/>
              </a:rPr>
            </a:br>
            <a:r>
              <a:rPr lang="en-GB" sz="1800" dirty="0">
                <a:latin typeface="Arial Nova"/>
                <a:cs typeface="Calibri Light"/>
              </a:rPr>
              <a:t>In closing Little Wonders aims to provide larger spaces more staff and travel, Little Wonders believes in providing the best care for every parent and their children's needs.</a:t>
            </a:r>
            <a:br>
              <a:rPr lang="en-GB" sz="1800" dirty="0">
                <a:latin typeface="Arial Nova"/>
                <a:cs typeface="Calibri Light"/>
              </a:rPr>
            </a:br>
            <a:endParaRPr lang="en-GB" sz="1800" dirty="0">
              <a:latin typeface="Arial Nova"/>
              <a:cs typeface="Calibri Light"/>
            </a:endParaRPr>
          </a:p>
        </p:txBody>
      </p:sp>
      <p:sp>
        <p:nvSpPr>
          <p:cNvPr id="28" name="Rectangle 27">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687333"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 name="Rectangle 2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53018" y="2443480"/>
            <a:ext cx="3218688"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95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75A98-C5FB-E7DD-F0EC-6F4D9004095A}"/>
              </a:ext>
            </a:extLst>
          </p:cNvPr>
          <p:cNvSpPr>
            <a:spLocks noGrp="1"/>
          </p:cNvSpPr>
          <p:nvPr>
            <p:ph type="title"/>
          </p:nvPr>
        </p:nvSpPr>
        <p:spPr>
          <a:xfrm>
            <a:off x="838200" y="365125"/>
            <a:ext cx="10515600" cy="590778"/>
          </a:xfrm>
        </p:spPr>
        <p:txBody>
          <a:bodyPr>
            <a:normAutofit/>
          </a:bodyPr>
          <a:lstStyle/>
          <a:p>
            <a:r>
              <a:rPr lang="en-GB" sz="3200">
                <a:latin typeface="Arial Nova"/>
                <a:cs typeface="Calibri Light"/>
              </a:rPr>
              <a:t>References</a:t>
            </a:r>
            <a:endParaRPr lang="en-GB" sz="3200">
              <a:latin typeface="Arial Nova"/>
            </a:endParaRPr>
          </a:p>
        </p:txBody>
      </p:sp>
      <p:sp>
        <p:nvSpPr>
          <p:cNvPr id="3" name="Content Placeholder 2">
            <a:extLst>
              <a:ext uri="{FF2B5EF4-FFF2-40B4-BE49-F238E27FC236}">
                <a16:creationId xmlns:a16="http://schemas.microsoft.com/office/drawing/2014/main" id="{E7D1676C-07EA-0EBD-CD74-2E4C1908D178}"/>
              </a:ext>
            </a:extLst>
          </p:cNvPr>
          <p:cNvSpPr>
            <a:spLocks noGrp="1"/>
          </p:cNvSpPr>
          <p:nvPr>
            <p:ph idx="1"/>
          </p:nvPr>
        </p:nvSpPr>
        <p:spPr/>
        <p:txBody>
          <a:bodyPr vert="horz" lIns="91440" tIns="45720" rIns="91440" bIns="45720" rtlCol="0" anchor="t">
            <a:normAutofit/>
          </a:bodyPr>
          <a:lstStyle/>
          <a:p>
            <a:r>
              <a:rPr lang="en-GB" sz="1400" dirty="0">
                <a:solidFill>
                  <a:srgbClr val="2C3E50"/>
                </a:solidFill>
                <a:ea typeface="Calibri"/>
                <a:cs typeface="Calibri"/>
              </a:rPr>
              <a:t>Unwin, K.L., Powell, G. and Jones, C.R. (2021). The use of Multi-Sensory Environments with autistic children: Exploring the effect of having control of sensory changes. </a:t>
            </a:r>
            <a:r>
              <a:rPr lang="en-GB" sz="1400" i="1" dirty="0">
                <a:solidFill>
                  <a:srgbClr val="2C3E50"/>
                </a:solidFill>
                <a:ea typeface="Calibri"/>
                <a:cs typeface="Calibri"/>
              </a:rPr>
              <a:t>Autism</a:t>
            </a:r>
            <a:r>
              <a:rPr lang="en-GB" sz="1400" dirty="0">
                <a:solidFill>
                  <a:srgbClr val="2C3E50"/>
                </a:solidFill>
                <a:ea typeface="Calibri"/>
                <a:cs typeface="Calibri"/>
              </a:rPr>
              <a:t>, 26(6), p.136236132110501. </a:t>
            </a:r>
            <a:r>
              <a:rPr lang="en-GB" sz="1400" dirty="0" err="1">
                <a:solidFill>
                  <a:srgbClr val="2C3E50"/>
                </a:solidFill>
                <a:ea typeface="Calibri"/>
                <a:cs typeface="Calibri"/>
              </a:rPr>
              <a:t>doi:https</a:t>
            </a:r>
            <a:r>
              <a:rPr lang="en-GB" sz="1400" dirty="0">
                <a:solidFill>
                  <a:srgbClr val="2C3E50"/>
                </a:solidFill>
                <a:ea typeface="Calibri"/>
                <a:cs typeface="Calibri"/>
              </a:rPr>
              <a:t>://doi.org/10.1177/13623613211050176.</a:t>
            </a:r>
          </a:p>
          <a:p>
            <a:endParaRPr lang="en-GB" sz="1400">
              <a:solidFill>
                <a:srgbClr val="2C3E50"/>
              </a:solidFill>
              <a:ea typeface="+mn-lt"/>
              <a:cs typeface="+mn-lt"/>
            </a:endParaRPr>
          </a:p>
          <a:p>
            <a:r>
              <a:rPr lang="en-GB" sz="1200" dirty="0">
                <a:solidFill>
                  <a:srgbClr val="2C3E50"/>
                </a:solidFill>
                <a:latin typeface="Times New Roman"/>
                <a:ea typeface="+mn-lt"/>
                <a:cs typeface="Times New Roman"/>
              </a:rPr>
              <a:t>M, </a:t>
            </a:r>
            <a:r>
              <a:rPr lang="en-GB" sz="1200" dirty="0" err="1">
                <a:solidFill>
                  <a:srgbClr val="2C3E50"/>
                </a:solidFill>
                <a:latin typeface="Times New Roman"/>
                <a:ea typeface="+mn-lt"/>
                <a:cs typeface="Times New Roman"/>
              </a:rPr>
              <a:t>keshavdas</a:t>
            </a:r>
            <a:r>
              <a:rPr lang="en-GB" sz="1200" dirty="0">
                <a:solidFill>
                  <a:srgbClr val="2C3E50"/>
                </a:solidFill>
                <a:latin typeface="Times New Roman"/>
                <a:ea typeface="+mn-lt"/>
                <a:cs typeface="Times New Roman"/>
              </a:rPr>
              <a:t> (2019) ‘Top 17 Important Benefits Of Choosing School Buses For Students’, 17 June. Available at: </a:t>
            </a:r>
            <a:r>
              <a:rPr lang="en-GB" sz="1200" dirty="0">
                <a:solidFill>
                  <a:srgbClr val="2C3E50"/>
                </a:solidFill>
                <a:latin typeface="Times New Roman"/>
                <a:ea typeface="+mn-lt"/>
                <a:cs typeface="Times New Roman"/>
                <a:hlinkClick r:id="rId2"/>
              </a:rPr>
              <a:t>https://www.fleetroot.com/blog/top-17-important-benefits-of-choosing-school-buses-for-students/#:~:text=A%20school%20bus%20can%20accommodate,positively%20to%20reducing%20the%20traffic</a:t>
            </a:r>
            <a:r>
              <a:rPr lang="en-GB" sz="1200" dirty="0">
                <a:solidFill>
                  <a:srgbClr val="2C3E50"/>
                </a:solidFill>
                <a:latin typeface="Times New Roman"/>
                <a:ea typeface="+mn-lt"/>
                <a:cs typeface="Times New Roman"/>
              </a:rPr>
              <a:t>. (Accessed: 17 October 2023).</a:t>
            </a:r>
            <a:endParaRPr lang="en-GB" dirty="0">
              <a:solidFill>
                <a:srgbClr val="000000"/>
              </a:solidFill>
              <a:ea typeface="+mn-lt"/>
              <a:cs typeface="+mn-lt"/>
            </a:endParaRPr>
          </a:p>
          <a:p>
            <a:r>
              <a:rPr lang="en-GB" sz="1100" dirty="0">
                <a:solidFill>
                  <a:srgbClr val="2C3E50"/>
                </a:solidFill>
                <a:ea typeface="+mn-lt"/>
                <a:cs typeface="+mn-lt"/>
              </a:rPr>
              <a:t>..</a:t>
            </a:r>
            <a:endParaRPr lang="en-GB" dirty="0">
              <a:cs typeface="Calibri"/>
            </a:endParaRPr>
          </a:p>
          <a:p>
            <a:r>
              <a:rPr lang="en-GB" sz="1100" dirty="0">
                <a:solidFill>
                  <a:srgbClr val="2C3E50"/>
                </a:solidFill>
                <a:ea typeface="+mn-lt"/>
                <a:cs typeface="+mn-lt"/>
                <a:hlinkClick r:id="rId3"/>
              </a:rPr>
              <a:t>https://mindingkids.co.uk/wp-content/uploads/edd/2021/10/EYFS-Development-Rainbows-Advert-IMAGE.png</a:t>
            </a:r>
            <a:endParaRPr lang="en-GB" sz="1100" dirty="0">
              <a:solidFill>
                <a:srgbClr val="2C3E50"/>
              </a:solidFill>
              <a:cs typeface="Calibri"/>
            </a:endParaRPr>
          </a:p>
          <a:p>
            <a:endParaRPr lang="en-GB" sz="1100">
              <a:solidFill>
                <a:srgbClr val="2C3E50"/>
              </a:solidFill>
              <a:cs typeface="Calibri"/>
            </a:endParaRPr>
          </a:p>
          <a:p>
            <a:r>
              <a:rPr lang="en-GB" sz="1200" dirty="0">
                <a:solidFill>
                  <a:srgbClr val="2C3E50"/>
                </a:solidFill>
                <a:latin typeface="Times New Roman"/>
                <a:cs typeface="Times New Roman"/>
              </a:rPr>
              <a:t>Pascal, C., Bertram, T. and Rouse, L. (2019) </a:t>
            </a:r>
            <a:r>
              <a:rPr lang="en-GB" sz="1200" i="1" dirty="0">
                <a:solidFill>
                  <a:srgbClr val="2C3E50"/>
                </a:solidFill>
                <a:latin typeface="Times New Roman"/>
                <a:cs typeface="Times New Roman"/>
              </a:rPr>
              <a:t>Getting it right in the Early Years Foundation Stage: a review of the evidence</a:t>
            </a:r>
            <a:r>
              <a:rPr lang="en-GB" sz="1200" dirty="0">
                <a:solidFill>
                  <a:srgbClr val="2C3E50"/>
                </a:solidFill>
                <a:latin typeface="Times New Roman"/>
                <a:cs typeface="Times New Roman"/>
              </a:rPr>
              <a:t>. Available at: </a:t>
            </a:r>
            <a:r>
              <a:rPr lang="en-GB" sz="1200" dirty="0">
                <a:solidFill>
                  <a:srgbClr val="2C3E50"/>
                </a:solidFill>
                <a:latin typeface="Times New Roman"/>
                <a:cs typeface="Times New Roman"/>
                <a:hlinkClick r:id="rId4"/>
              </a:rPr>
              <a:t>http://www.earlychildhoodforum.org/uploads/Getting_it_right_in_the_EYFS_Literature_Review.pdf</a:t>
            </a:r>
            <a:r>
              <a:rPr lang="en-GB" sz="1200" dirty="0">
                <a:solidFill>
                  <a:srgbClr val="2C3E50"/>
                </a:solidFill>
                <a:latin typeface="Times New Roman"/>
                <a:cs typeface="Times New Roman"/>
              </a:rPr>
              <a:t>.</a:t>
            </a:r>
            <a:endParaRPr lang="en-GB" sz="1100" dirty="0">
              <a:solidFill>
                <a:srgbClr val="2C3E50"/>
              </a:solidFill>
              <a:cs typeface="Calibri"/>
            </a:endParaRPr>
          </a:p>
          <a:p>
            <a:endParaRPr lang="en-GB" sz="1100">
              <a:solidFill>
                <a:srgbClr val="2C3E50"/>
              </a:solidFill>
              <a:cs typeface="Calibri"/>
            </a:endParaRPr>
          </a:p>
          <a:p>
            <a:r>
              <a:rPr lang="en-GB" sz="1200" dirty="0">
                <a:solidFill>
                  <a:srgbClr val="2C3E50"/>
                </a:solidFill>
                <a:latin typeface="Times New Roman"/>
                <a:cs typeface="Times New Roman"/>
              </a:rPr>
              <a:t>Okumu, R. (2023) </a:t>
            </a:r>
            <a:r>
              <a:rPr lang="en-GB" sz="1200" i="1" dirty="0">
                <a:solidFill>
                  <a:srgbClr val="2C3E50"/>
                </a:solidFill>
                <a:latin typeface="Times New Roman"/>
                <a:cs typeface="Times New Roman"/>
              </a:rPr>
              <a:t>School ERP Software: Benefits of the Parent Portal</a:t>
            </a:r>
            <a:r>
              <a:rPr lang="en-GB" sz="1200" dirty="0">
                <a:solidFill>
                  <a:srgbClr val="2C3E50"/>
                </a:solidFill>
                <a:latin typeface="Times New Roman"/>
                <a:cs typeface="Times New Roman"/>
              </a:rPr>
              <a:t>, </a:t>
            </a:r>
            <a:r>
              <a:rPr lang="en-GB" sz="1200" i="1" dirty="0" err="1">
                <a:solidFill>
                  <a:srgbClr val="2C3E50"/>
                </a:solidFill>
                <a:latin typeface="Times New Roman"/>
                <a:cs typeface="Times New Roman"/>
              </a:rPr>
              <a:t>SchoolTry</a:t>
            </a:r>
            <a:r>
              <a:rPr lang="en-GB" sz="1200" dirty="0">
                <a:solidFill>
                  <a:srgbClr val="2C3E50"/>
                </a:solidFill>
                <a:latin typeface="Times New Roman"/>
                <a:cs typeface="Times New Roman"/>
              </a:rPr>
              <a:t>. Available at: </a:t>
            </a:r>
            <a:r>
              <a:rPr lang="en-GB" sz="1200" dirty="0">
                <a:solidFill>
                  <a:srgbClr val="2C3E50"/>
                </a:solidFill>
                <a:latin typeface="Times New Roman"/>
                <a:cs typeface="Times New Roman"/>
                <a:hlinkClick r:id="rId5"/>
              </a:rPr>
              <a:t>https://blog.schooltry.com/2023/07/12/benefits-of-the-parent-portal-in-school-erp-software/</a:t>
            </a:r>
            <a:r>
              <a:rPr lang="en-GB" sz="1200" dirty="0">
                <a:solidFill>
                  <a:srgbClr val="2C3E50"/>
                </a:solidFill>
                <a:latin typeface="Times New Roman"/>
                <a:cs typeface="Times New Roman"/>
              </a:rPr>
              <a:t> (Accessed: 19 October 2023).</a:t>
            </a:r>
            <a:endParaRPr lang="en-GB" sz="1100" dirty="0">
              <a:solidFill>
                <a:srgbClr val="2C3E50"/>
              </a:solidFill>
              <a:cs typeface="Calibri"/>
            </a:endParaRPr>
          </a:p>
          <a:p>
            <a:endParaRPr lang="en-GB" sz="1100">
              <a:solidFill>
                <a:srgbClr val="2C3E50"/>
              </a:solidFill>
              <a:cs typeface="Calibri"/>
            </a:endParaRPr>
          </a:p>
          <a:p>
            <a:pPr>
              <a:buNone/>
            </a:pPr>
            <a:r>
              <a:rPr lang="en-GB" sz="1200" dirty="0" err="1">
                <a:solidFill>
                  <a:srgbClr val="2C3E50"/>
                </a:solidFill>
                <a:latin typeface="Times New Roman"/>
                <a:cs typeface="Times New Roman"/>
              </a:rPr>
              <a:t>dublino</a:t>
            </a:r>
            <a:r>
              <a:rPr lang="en-GB" sz="1200" dirty="0">
                <a:solidFill>
                  <a:srgbClr val="2C3E50"/>
                </a:solidFill>
                <a:latin typeface="Times New Roman"/>
                <a:cs typeface="Times New Roman"/>
              </a:rPr>
              <a:t>, </a:t>
            </a:r>
            <a:r>
              <a:rPr lang="en-GB" sz="1200" dirty="0" err="1">
                <a:solidFill>
                  <a:srgbClr val="2C3E50"/>
                </a:solidFill>
                <a:latin typeface="Times New Roman"/>
                <a:cs typeface="Times New Roman"/>
              </a:rPr>
              <a:t>jennifer</a:t>
            </a:r>
            <a:r>
              <a:rPr lang="en-GB" sz="1200" dirty="0">
                <a:solidFill>
                  <a:srgbClr val="2C3E50"/>
                </a:solidFill>
                <a:latin typeface="Times New Roman"/>
                <a:cs typeface="Times New Roman"/>
              </a:rPr>
              <a:t> (2023) </a:t>
            </a:r>
            <a:r>
              <a:rPr lang="en-GB" sz="1200" i="1" dirty="0">
                <a:solidFill>
                  <a:srgbClr val="2C3E50"/>
                </a:solidFill>
                <a:latin typeface="Times New Roman"/>
                <a:cs typeface="Times New Roman"/>
              </a:rPr>
              <a:t>How to Find Investors for Your Business</a:t>
            </a:r>
            <a:r>
              <a:rPr lang="en-GB" sz="1200" dirty="0">
                <a:solidFill>
                  <a:srgbClr val="2C3E50"/>
                </a:solidFill>
                <a:latin typeface="Times New Roman"/>
                <a:cs typeface="Times New Roman"/>
              </a:rPr>
              <a:t>, </a:t>
            </a:r>
            <a:r>
              <a:rPr lang="en-GB" sz="1200" i="1" dirty="0">
                <a:solidFill>
                  <a:srgbClr val="2C3E50"/>
                </a:solidFill>
                <a:latin typeface="Times New Roman"/>
                <a:cs typeface="Times New Roman"/>
              </a:rPr>
              <a:t>business.com</a:t>
            </a:r>
            <a:r>
              <a:rPr lang="en-GB" sz="1200" dirty="0">
                <a:solidFill>
                  <a:srgbClr val="2C3E50"/>
                </a:solidFill>
                <a:latin typeface="Times New Roman"/>
                <a:cs typeface="Times New Roman"/>
              </a:rPr>
              <a:t>. Available at: </a:t>
            </a:r>
            <a:r>
              <a:rPr lang="en-GB" sz="1200" dirty="0">
                <a:solidFill>
                  <a:srgbClr val="2C3E50"/>
                </a:solidFill>
                <a:latin typeface="Times New Roman"/>
                <a:cs typeface="Times New Roman"/>
                <a:hlinkClick r:id="rId6"/>
              </a:rPr>
              <a:t>https://www.business.com/articles/how-to-find-business-investors/</a:t>
            </a:r>
            <a:r>
              <a:rPr lang="en-GB" sz="1200" dirty="0">
                <a:solidFill>
                  <a:srgbClr val="2C3E50"/>
                </a:solidFill>
                <a:latin typeface="Times New Roman"/>
                <a:cs typeface="Times New Roman"/>
              </a:rPr>
              <a:t>.</a:t>
            </a:r>
            <a:endParaRPr lang="en-GB"/>
          </a:p>
          <a:p>
            <a:pPr marL="0" indent="0">
              <a:buNone/>
            </a:pPr>
            <a:endParaRPr lang="en-GB" sz="1100" dirty="0">
              <a:solidFill>
                <a:srgbClr val="2C3E50"/>
              </a:solidFill>
              <a:ea typeface="Calibri"/>
              <a:cs typeface="Calibri"/>
            </a:endParaRPr>
          </a:p>
          <a:p>
            <a:endParaRPr lang="en-GB" sz="1400">
              <a:solidFill>
                <a:srgbClr val="2C3E50"/>
              </a:solidFill>
              <a:cs typeface="Calibri"/>
            </a:endParaRPr>
          </a:p>
        </p:txBody>
      </p:sp>
    </p:spTree>
    <p:extLst>
      <p:ext uri="{BB962C8B-B14F-4D97-AF65-F5344CB8AC3E}">
        <p14:creationId xmlns:p14="http://schemas.microsoft.com/office/powerpoint/2010/main" val="98294994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Managing Projects in the Organisation</vt:lpstr>
      <vt:lpstr>Table of Content </vt:lpstr>
      <vt:lpstr>Introduction       </vt:lpstr>
      <vt:lpstr>vision</vt:lpstr>
      <vt:lpstr>The app includes Picture app for accidents and emergency this is also linked to the NHS for advice or assistance. </vt:lpstr>
      <vt:lpstr>Solutions</vt:lpstr>
      <vt:lpstr>PowerPoint Presentation</vt:lpstr>
      <vt:lpstr>Statutory Framework for the early year's foundation stage requirements </vt:lpstr>
      <vt:lpstr>Funding </vt:lpstr>
      <vt:lpstr>Conclusion      The issues parent's endured after the covid19 restrictions was lifted is the minimal amount of suitable nursey spaces or places.  Little Wonders purposes to build a two-story building with over 20 rooms and over fifty staff members. Little Wonders provides four minibuses for parent's, with funding from Birmingham city council and privet investors.  Little wonders has created a parents app called Pop which is linked to the NHS and parents for communication. Little Wonders will also abide by The Early Years Foundation Stage (EYFS) guild lines and requirement.  In closing Little Wonders aims to provide larger spaces more staff and travel, Little Wonders believes in providing the best care for every parent and their children's needs.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330</cp:revision>
  <dcterms:created xsi:type="dcterms:W3CDTF">2023-10-10T18:57:19Z</dcterms:created>
  <dcterms:modified xsi:type="dcterms:W3CDTF">2023-10-22T08:13:09Z</dcterms:modified>
</cp:coreProperties>
</file>