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Lst>
  <p:sldSz cx="18288000" cy="10287000"/>
  <p:notesSz cx="6858000" cy="9144000"/>
  <p:embeddedFontLst>
    <p:embeddedFont>
      <p:font typeface="Daydream" charset="1" panose="00000000000000000000"/>
      <p:regular r:id="rId16"/>
    </p:embeddedFont>
    <p:embeddedFont>
      <p:font typeface="Cloud Condensed" charset="1" panose="00000000000000000000"/>
      <p:regular r:id="rId17"/>
    </p:embeddedFont>
    <p:embeddedFont>
      <p:font typeface="Cloud Condensed Bold" charset="1" panose="00000000000000000000"/>
      <p:regular r:id="rId18"/>
    </p:embeddedFont>
    <p:embeddedFont>
      <p:font typeface="Absolutely Sharp " charset="1" panose="00000500000000000000"/>
      <p:regular r:id="rId19"/>
    </p:embeddedFont>
    <p:embeddedFont>
      <p:font typeface="Amancio" charset="1" panose="00000500000000000000"/>
      <p:regular r:id="rId20"/>
    </p:embeddedFont>
    <p:embeddedFont>
      <p:font typeface="Canva Sans" charset="1" panose="020B0503030501040103"/>
      <p:regular r:id="rId21"/>
    </p:embeddedFont>
    <p:embeddedFont>
      <p:font typeface="Antic" charset="1" panose="00000000000000000000"/>
      <p:regular r:id="rId22"/>
    </p:embeddedFont>
    <p:embeddedFont>
      <p:font typeface="Canva Sans Italics" charset="1" panose="020B0503030501040103"/>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png" Type="http://schemas.openxmlformats.org/officeDocument/2006/relationships/image"/><Relationship Id="rId13" Target="../media/image12.png" Type="http://schemas.openxmlformats.org/officeDocument/2006/relationships/image"/><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5.png" Type="http://schemas.openxmlformats.org/officeDocument/2006/relationships/image"/><Relationship Id="rId11" Target="../media/image16.svg" Type="http://schemas.openxmlformats.org/officeDocument/2006/relationships/image"/><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 Id="rId8" Target="../media/image13.png" Type="http://schemas.openxmlformats.org/officeDocument/2006/relationships/image"/><Relationship Id="rId9" Target="../media/image14.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jpeg" Type="http://schemas.openxmlformats.org/officeDocument/2006/relationships/image"/><Relationship Id="rId3" Target="../media/image6.png" Type="http://schemas.openxmlformats.org/officeDocument/2006/relationships/image"/><Relationship Id="rId4" Target="../media/image18.png" Type="http://schemas.openxmlformats.org/officeDocument/2006/relationships/image"/><Relationship Id="rId5" Target="../media/image19.pn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2.png" Type="http://schemas.openxmlformats.org/officeDocument/2006/relationships/image"/><Relationship Id="rId4" Target="../media/image19.png" Type="http://schemas.openxmlformats.org/officeDocument/2006/relationships/image"/><Relationship Id="rId5" Target="../media/image23.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jpeg" Type="http://schemas.openxmlformats.org/officeDocument/2006/relationships/image"/><Relationship Id="rId3" Target="../media/image6.png" Type="http://schemas.openxmlformats.org/officeDocument/2006/relationships/image"/><Relationship Id="rId4" Target="../media/image18.png" Type="http://schemas.openxmlformats.org/officeDocument/2006/relationships/image"/><Relationship Id="rId5" Target="../media/image19.png" Type="http://schemas.openxmlformats.org/officeDocument/2006/relationships/image"/><Relationship Id="rId6" Target="../media/image20.png" Type="http://schemas.openxmlformats.org/officeDocument/2006/relationships/image"/><Relationship Id="rId7" Target="../media/image21.svg" Type="http://schemas.openxmlformats.org/officeDocument/2006/relationships/image"/><Relationship Id="rId8" Target="../media/image24.png" Type="http://schemas.openxmlformats.org/officeDocument/2006/relationships/image"/><Relationship Id="rId9" Target="../media/image25.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9.svg" Type="http://schemas.openxmlformats.org/officeDocument/2006/relationships/image"/><Relationship Id="rId11" Target="../media/image30.png" Type="http://schemas.openxmlformats.org/officeDocument/2006/relationships/image"/><Relationship Id="rId12" Target="../media/image31.svg" Type="http://schemas.openxmlformats.org/officeDocument/2006/relationships/image"/><Relationship Id="rId2" Target="../media/image1.jpeg" Type="http://schemas.openxmlformats.org/officeDocument/2006/relationships/image"/><Relationship Id="rId3" Target="../media/image6.png" Type="http://schemas.openxmlformats.org/officeDocument/2006/relationships/image"/><Relationship Id="rId4" Target="../media/image23.png" Type="http://schemas.openxmlformats.org/officeDocument/2006/relationships/image"/><Relationship Id="rId5" Target="../media/image19.png" Type="http://schemas.openxmlformats.org/officeDocument/2006/relationships/image"/><Relationship Id="rId6" Target="../media/image3.png" Type="http://schemas.openxmlformats.org/officeDocument/2006/relationships/image"/><Relationship Id="rId7" Target="../media/image26.png" Type="http://schemas.openxmlformats.org/officeDocument/2006/relationships/image"/><Relationship Id="rId8" Target="../media/image27.svg" Type="http://schemas.openxmlformats.org/officeDocument/2006/relationships/image"/><Relationship Id="rId9" Target="../media/image28.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32.png" Type="http://schemas.openxmlformats.org/officeDocument/2006/relationships/image"/><Relationship Id="rId4" Target="../media/image33.svg" Type="http://schemas.openxmlformats.org/officeDocument/2006/relationships/image"/><Relationship Id="rId5" Target="../media/image3.png" Type="http://schemas.openxmlformats.org/officeDocument/2006/relationships/image"/><Relationship Id="rId6" Target="../media/image34.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39.png" Type="http://schemas.openxmlformats.org/officeDocument/2006/relationships/image"/><Relationship Id="rId11" Target="../media/image40.svg" Type="http://schemas.openxmlformats.org/officeDocument/2006/relationships/image"/><Relationship Id="rId12" Target="../media/image41.png" Type="http://schemas.openxmlformats.org/officeDocument/2006/relationships/image"/><Relationship Id="rId13" Target="../media/image42.png" Type="http://schemas.openxmlformats.org/officeDocument/2006/relationships/image"/><Relationship Id="rId14" Target="../media/image43.svg" Type="http://schemas.openxmlformats.org/officeDocument/2006/relationships/image"/><Relationship Id="rId15" Target="../media/image44.png" Type="http://schemas.openxmlformats.org/officeDocument/2006/relationships/image"/><Relationship Id="rId16" Target="../media/image45.svg" Type="http://schemas.openxmlformats.org/officeDocument/2006/relationships/image"/><Relationship Id="rId17" Target="../media/image46.png" Type="http://schemas.openxmlformats.org/officeDocument/2006/relationships/image"/><Relationship Id="rId18" Target="../media/image47.svg" Type="http://schemas.openxmlformats.org/officeDocument/2006/relationships/image"/><Relationship Id="rId2" Target="../media/image1.jpeg" Type="http://schemas.openxmlformats.org/officeDocument/2006/relationships/image"/><Relationship Id="rId3" Target="../media/image35.png" Type="http://schemas.openxmlformats.org/officeDocument/2006/relationships/image"/><Relationship Id="rId4" Target="../media/image36.svg" Type="http://schemas.openxmlformats.org/officeDocument/2006/relationships/image"/><Relationship Id="rId5" Target="../media/image3.png" Type="http://schemas.openxmlformats.org/officeDocument/2006/relationships/image"/><Relationship Id="rId6" Target="../media/image6.png" Type="http://schemas.openxmlformats.org/officeDocument/2006/relationships/image"/><Relationship Id="rId7" Target="../media/image4.png" Type="http://schemas.openxmlformats.org/officeDocument/2006/relationships/image"/><Relationship Id="rId8" Target="../media/image37.png" Type="http://schemas.openxmlformats.org/officeDocument/2006/relationships/image"/><Relationship Id="rId9" Target="../media/image3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48.png" Type="http://schemas.openxmlformats.org/officeDocument/2006/relationships/image"/><Relationship Id="rId4" Target="../media/image49.svg" Type="http://schemas.openxmlformats.org/officeDocument/2006/relationships/image"/><Relationship Id="rId5" Target="../media/image50.png" Type="http://schemas.openxmlformats.org/officeDocument/2006/relationships/image"/><Relationship Id="rId6" Target="../media/image51.svg" Type="http://schemas.openxmlformats.org/officeDocument/2006/relationships/image"/><Relationship Id="rId7" Target="../media/image52.png" Type="http://schemas.openxmlformats.org/officeDocument/2006/relationships/image"/><Relationship Id="rId8" Target="../media/image53.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54.png" Type="http://schemas.openxmlformats.org/officeDocument/2006/relationships/image"/><Relationship Id="rId11" Target="../media/image55.png" Type="http://schemas.openxmlformats.org/officeDocument/2006/relationships/image"/><Relationship Id="rId12" Target="../media/image56.png" Type="http://schemas.openxmlformats.org/officeDocument/2006/relationships/image"/><Relationship Id="rId2" Target="../media/image1.jpeg" Type="http://schemas.openxmlformats.org/officeDocument/2006/relationships/image"/><Relationship Id="rId3" Target="../media/image23.png" Type="http://schemas.openxmlformats.org/officeDocument/2006/relationships/image"/><Relationship Id="rId4" Target="../media/image18.png" Type="http://schemas.openxmlformats.org/officeDocument/2006/relationships/image"/><Relationship Id="rId5" Target="../media/image2.png" Type="http://schemas.openxmlformats.org/officeDocument/2006/relationships/image"/><Relationship Id="rId6" Target="../media/image3.png" Type="http://schemas.openxmlformats.org/officeDocument/2006/relationships/image"/><Relationship Id="rId7" Target="../media/image4.png" Type="http://schemas.openxmlformats.org/officeDocument/2006/relationships/image"/><Relationship Id="rId8" Target="../media/image5.png" Type="http://schemas.openxmlformats.org/officeDocument/2006/relationships/image"/><Relationship Id="rId9" Target="../media/image6.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sp>
        <p:nvSpPr>
          <p:cNvPr name="TextBox 3" id="3"/>
          <p:cNvSpPr txBox="true"/>
          <p:nvPr/>
        </p:nvSpPr>
        <p:spPr>
          <a:xfrm rot="0">
            <a:off x="2770742" y="1597903"/>
            <a:ext cx="12746516" cy="5803392"/>
          </a:xfrm>
          <a:prstGeom prst="rect">
            <a:avLst/>
          </a:prstGeom>
        </p:spPr>
        <p:txBody>
          <a:bodyPr anchor="t" rtlCol="false" tIns="0" lIns="0" bIns="0" rIns="0">
            <a:spAutoFit/>
          </a:bodyPr>
          <a:lstStyle/>
          <a:p>
            <a:pPr algn="ctr">
              <a:lnSpc>
                <a:spcPts val="11423"/>
              </a:lnSpc>
            </a:pPr>
            <a:r>
              <a:rPr lang="en-US" sz="9599" spc="383">
                <a:solidFill>
                  <a:srgbClr val="677EA4"/>
                </a:solidFill>
                <a:latin typeface="Daydream"/>
                <a:ea typeface="Daydream"/>
                <a:cs typeface="Daydream"/>
                <a:sym typeface="Daydream"/>
              </a:rPr>
              <a:t>My</a:t>
            </a:r>
          </a:p>
          <a:p>
            <a:pPr algn="ctr">
              <a:lnSpc>
                <a:spcPts val="11423"/>
              </a:lnSpc>
            </a:pPr>
            <a:r>
              <a:rPr lang="en-US" sz="9599" spc="383">
                <a:solidFill>
                  <a:srgbClr val="677EA4"/>
                </a:solidFill>
                <a:latin typeface="Daydream"/>
                <a:ea typeface="Daydream"/>
                <a:cs typeface="Daydream"/>
                <a:sym typeface="Daydream"/>
              </a:rPr>
              <a:t>Personal</a:t>
            </a:r>
          </a:p>
          <a:p>
            <a:pPr algn="ctr">
              <a:lnSpc>
                <a:spcPts val="11423"/>
              </a:lnSpc>
            </a:pPr>
            <a:r>
              <a:rPr lang="en-US" sz="9599" spc="383">
                <a:solidFill>
                  <a:srgbClr val="677EA4"/>
                </a:solidFill>
                <a:latin typeface="Daydream"/>
                <a:ea typeface="Daydream"/>
                <a:cs typeface="Daydream"/>
                <a:sym typeface="Daydream"/>
              </a:rPr>
              <a:t>Development</a:t>
            </a:r>
          </a:p>
          <a:p>
            <a:pPr algn="ctr">
              <a:lnSpc>
                <a:spcPts val="11423"/>
              </a:lnSpc>
            </a:pPr>
            <a:r>
              <a:rPr lang="en-US" sz="9599" spc="383">
                <a:solidFill>
                  <a:srgbClr val="677EA4"/>
                </a:solidFill>
                <a:latin typeface="Daydream"/>
                <a:ea typeface="Daydream"/>
                <a:cs typeface="Daydream"/>
                <a:sym typeface="Daydream"/>
              </a:rPr>
              <a:t>Plan</a:t>
            </a:r>
          </a:p>
        </p:txBody>
      </p:sp>
      <p:sp>
        <p:nvSpPr>
          <p:cNvPr name="Freeform 4" id="4"/>
          <p:cNvSpPr/>
          <p:nvPr/>
        </p:nvSpPr>
        <p:spPr>
          <a:xfrm flipH="false" flipV="false" rot="7962042">
            <a:off x="-1615455" y="-2988454"/>
            <a:ext cx="2770457" cy="6883122"/>
          </a:xfrm>
          <a:custGeom>
            <a:avLst/>
            <a:gdLst/>
            <a:ahLst/>
            <a:cxnLst/>
            <a:rect r="r" b="b" t="t" l="l"/>
            <a:pathLst>
              <a:path h="6883122" w="2770457">
                <a:moveTo>
                  <a:pt x="0" y="0"/>
                </a:moveTo>
                <a:lnTo>
                  <a:pt x="2770457" y="0"/>
                </a:lnTo>
                <a:lnTo>
                  <a:pt x="2770457" y="6883122"/>
                </a:lnTo>
                <a:lnTo>
                  <a:pt x="0" y="6883122"/>
                </a:lnTo>
                <a:lnTo>
                  <a:pt x="0" y="0"/>
                </a:lnTo>
                <a:close/>
              </a:path>
            </a:pathLst>
          </a:custGeom>
          <a:blipFill>
            <a:blip r:embed="rId3"/>
            <a:stretch>
              <a:fillRect l="0" t="0" r="0" b="0"/>
            </a:stretch>
          </a:blipFill>
        </p:spPr>
      </p:sp>
      <p:sp>
        <p:nvSpPr>
          <p:cNvPr name="Freeform 5" id="5"/>
          <p:cNvSpPr/>
          <p:nvPr/>
        </p:nvSpPr>
        <p:spPr>
          <a:xfrm flipH="false" flipV="false" rot="9173085">
            <a:off x="547951" y="-674957"/>
            <a:ext cx="1548268" cy="2256129"/>
          </a:xfrm>
          <a:custGeom>
            <a:avLst/>
            <a:gdLst/>
            <a:ahLst/>
            <a:cxnLst/>
            <a:rect r="r" b="b" t="t" l="l"/>
            <a:pathLst>
              <a:path h="2256129" w="1548268">
                <a:moveTo>
                  <a:pt x="0" y="0"/>
                </a:moveTo>
                <a:lnTo>
                  <a:pt x="1548268" y="0"/>
                </a:lnTo>
                <a:lnTo>
                  <a:pt x="1548268" y="2256128"/>
                </a:lnTo>
                <a:lnTo>
                  <a:pt x="0" y="2256128"/>
                </a:lnTo>
                <a:lnTo>
                  <a:pt x="0" y="0"/>
                </a:lnTo>
                <a:close/>
              </a:path>
            </a:pathLst>
          </a:custGeom>
          <a:blipFill>
            <a:blip r:embed="rId4"/>
            <a:stretch>
              <a:fillRect l="0" t="0" r="0" b="0"/>
            </a:stretch>
          </a:blipFill>
        </p:spPr>
      </p:sp>
      <p:sp>
        <p:nvSpPr>
          <p:cNvPr name="Freeform 6" id="6"/>
          <p:cNvSpPr/>
          <p:nvPr/>
        </p:nvSpPr>
        <p:spPr>
          <a:xfrm flipH="true" flipV="false" rot="9529906">
            <a:off x="1852022" y="-1133107"/>
            <a:ext cx="1270293" cy="3172429"/>
          </a:xfrm>
          <a:custGeom>
            <a:avLst/>
            <a:gdLst/>
            <a:ahLst/>
            <a:cxnLst/>
            <a:rect r="r" b="b" t="t" l="l"/>
            <a:pathLst>
              <a:path h="3172429" w="1270293">
                <a:moveTo>
                  <a:pt x="1270294" y="0"/>
                </a:moveTo>
                <a:lnTo>
                  <a:pt x="0" y="0"/>
                </a:lnTo>
                <a:lnTo>
                  <a:pt x="0" y="3172428"/>
                </a:lnTo>
                <a:lnTo>
                  <a:pt x="1270294" y="3172428"/>
                </a:lnTo>
                <a:lnTo>
                  <a:pt x="1270294" y="0"/>
                </a:lnTo>
                <a:close/>
              </a:path>
            </a:pathLst>
          </a:custGeom>
          <a:blipFill>
            <a:blip r:embed="rId5"/>
            <a:stretch>
              <a:fillRect l="0" t="0" r="0" b="0"/>
            </a:stretch>
          </a:blipFill>
        </p:spPr>
      </p:sp>
      <p:sp>
        <p:nvSpPr>
          <p:cNvPr name="Freeform 7" id="7"/>
          <p:cNvSpPr/>
          <p:nvPr/>
        </p:nvSpPr>
        <p:spPr>
          <a:xfrm flipH="false" flipV="false" rot="5490619">
            <a:off x="312608" y="3021072"/>
            <a:ext cx="554273" cy="1007769"/>
          </a:xfrm>
          <a:custGeom>
            <a:avLst/>
            <a:gdLst/>
            <a:ahLst/>
            <a:cxnLst/>
            <a:rect r="r" b="b" t="t" l="l"/>
            <a:pathLst>
              <a:path h="1007769" w="554273">
                <a:moveTo>
                  <a:pt x="0" y="0"/>
                </a:moveTo>
                <a:lnTo>
                  <a:pt x="554274" y="0"/>
                </a:lnTo>
                <a:lnTo>
                  <a:pt x="554274" y="1007769"/>
                </a:lnTo>
                <a:lnTo>
                  <a:pt x="0" y="1007769"/>
                </a:lnTo>
                <a:lnTo>
                  <a:pt x="0" y="0"/>
                </a:lnTo>
                <a:close/>
              </a:path>
            </a:pathLst>
          </a:custGeom>
          <a:blipFill>
            <a:blip r:embed="rId6"/>
            <a:stretch>
              <a:fillRect l="0" t="0" r="0" b="0"/>
            </a:stretch>
          </a:blipFill>
        </p:spPr>
      </p:sp>
      <p:sp>
        <p:nvSpPr>
          <p:cNvPr name="Freeform 8" id="8"/>
          <p:cNvSpPr/>
          <p:nvPr/>
        </p:nvSpPr>
        <p:spPr>
          <a:xfrm flipH="false" flipV="false" rot="-1853187">
            <a:off x="1936021" y="3559256"/>
            <a:ext cx="383936" cy="906043"/>
          </a:xfrm>
          <a:custGeom>
            <a:avLst/>
            <a:gdLst/>
            <a:ahLst/>
            <a:cxnLst/>
            <a:rect r="r" b="b" t="t" l="l"/>
            <a:pathLst>
              <a:path h="906043" w="383936">
                <a:moveTo>
                  <a:pt x="0" y="0"/>
                </a:moveTo>
                <a:lnTo>
                  <a:pt x="383936" y="0"/>
                </a:lnTo>
                <a:lnTo>
                  <a:pt x="383936" y="906043"/>
                </a:lnTo>
                <a:lnTo>
                  <a:pt x="0" y="906043"/>
                </a:lnTo>
                <a:lnTo>
                  <a:pt x="0" y="0"/>
                </a:lnTo>
                <a:close/>
              </a:path>
            </a:pathLst>
          </a:custGeom>
          <a:blipFill>
            <a:blip r:embed="rId7"/>
            <a:stretch>
              <a:fillRect l="0" t="0" r="0" b="0"/>
            </a:stretch>
          </a:blipFill>
        </p:spPr>
      </p:sp>
      <p:sp>
        <p:nvSpPr>
          <p:cNvPr name="Freeform 9" id="9"/>
          <p:cNvSpPr/>
          <p:nvPr/>
        </p:nvSpPr>
        <p:spPr>
          <a:xfrm flipH="false" flipV="false" rot="-9527996">
            <a:off x="16747399" y="-663098"/>
            <a:ext cx="1548268" cy="2256129"/>
          </a:xfrm>
          <a:custGeom>
            <a:avLst/>
            <a:gdLst/>
            <a:ahLst/>
            <a:cxnLst/>
            <a:rect r="r" b="b" t="t" l="l"/>
            <a:pathLst>
              <a:path h="2256129" w="1548268">
                <a:moveTo>
                  <a:pt x="0" y="0"/>
                </a:moveTo>
                <a:lnTo>
                  <a:pt x="1548269" y="0"/>
                </a:lnTo>
                <a:lnTo>
                  <a:pt x="1548269" y="2256129"/>
                </a:lnTo>
                <a:lnTo>
                  <a:pt x="0" y="2256129"/>
                </a:lnTo>
                <a:lnTo>
                  <a:pt x="0" y="0"/>
                </a:lnTo>
                <a:close/>
              </a:path>
            </a:pathLst>
          </a:custGeom>
          <a:blipFill>
            <a:blip r:embed="rId4"/>
            <a:stretch>
              <a:fillRect l="0" t="0" r="0" b="0"/>
            </a:stretch>
          </a:blipFill>
        </p:spPr>
      </p:sp>
      <p:sp>
        <p:nvSpPr>
          <p:cNvPr name="Freeform 10" id="10"/>
          <p:cNvSpPr/>
          <p:nvPr/>
        </p:nvSpPr>
        <p:spPr>
          <a:xfrm flipH="true" flipV="false" rot="-6732337">
            <a:off x="15749704" y="1149887"/>
            <a:ext cx="384789" cy="699616"/>
          </a:xfrm>
          <a:custGeom>
            <a:avLst/>
            <a:gdLst/>
            <a:ahLst/>
            <a:cxnLst/>
            <a:rect r="r" b="b" t="t" l="l"/>
            <a:pathLst>
              <a:path h="699616" w="384789">
                <a:moveTo>
                  <a:pt x="384789" y="0"/>
                </a:moveTo>
                <a:lnTo>
                  <a:pt x="0" y="0"/>
                </a:lnTo>
                <a:lnTo>
                  <a:pt x="0" y="699616"/>
                </a:lnTo>
                <a:lnTo>
                  <a:pt x="384789" y="699616"/>
                </a:lnTo>
                <a:lnTo>
                  <a:pt x="384789" y="0"/>
                </a:lnTo>
                <a:close/>
              </a:path>
            </a:pathLst>
          </a:custGeom>
          <a:blipFill>
            <a:blip r:embed="rId6"/>
            <a:stretch>
              <a:fillRect l="0" t="0" r="0" b="0"/>
            </a:stretch>
          </a:blipFill>
        </p:spPr>
      </p:sp>
      <p:sp>
        <p:nvSpPr>
          <p:cNvPr name="Freeform 11" id="11"/>
          <p:cNvSpPr/>
          <p:nvPr/>
        </p:nvSpPr>
        <p:spPr>
          <a:xfrm flipH="true" flipV="false" rot="2158146">
            <a:off x="16266961" y="2628013"/>
            <a:ext cx="249784" cy="589462"/>
          </a:xfrm>
          <a:custGeom>
            <a:avLst/>
            <a:gdLst/>
            <a:ahLst/>
            <a:cxnLst/>
            <a:rect r="r" b="b" t="t" l="l"/>
            <a:pathLst>
              <a:path h="589462" w="249784">
                <a:moveTo>
                  <a:pt x="249785" y="0"/>
                </a:moveTo>
                <a:lnTo>
                  <a:pt x="0" y="0"/>
                </a:lnTo>
                <a:lnTo>
                  <a:pt x="0" y="589462"/>
                </a:lnTo>
                <a:lnTo>
                  <a:pt x="249785" y="589462"/>
                </a:lnTo>
                <a:lnTo>
                  <a:pt x="249785" y="0"/>
                </a:lnTo>
                <a:close/>
              </a:path>
            </a:pathLst>
          </a:custGeom>
          <a:blipFill>
            <a:blip r:embed="rId7"/>
            <a:stretch>
              <a:fillRect l="0" t="0" r="0" b="0"/>
            </a:stretch>
          </a:blipFill>
        </p:spPr>
      </p:sp>
      <p:sp>
        <p:nvSpPr>
          <p:cNvPr name="Freeform 12" id="12"/>
          <p:cNvSpPr/>
          <p:nvPr/>
        </p:nvSpPr>
        <p:spPr>
          <a:xfrm flipH="true" flipV="true" rot="0">
            <a:off x="13246324" y="6062874"/>
            <a:ext cx="1613035" cy="1338421"/>
          </a:xfrm>
          <a:custGeom>
            <a:avLst/>
            <a:gdLst/>
            <a:ahLst/>
            <a:cxnLst/>
            <a:rect r="r" b="b" t="t" l="l"/>
            <a:pathLst>
              <a:path h="1338421" w="1613035">
                <a:moveTo>
                  <a:pt x="1613036" y="1338421"/>
                </a:moveTo>
                <a:lnTo>
                  <a:pt x="0" y="1338421"/>
                </a:lnTo>
                <a:lnTo>
                  <a:pt x="0" y="0"/>
                </a:lnTo>
                <a:lnTo>
                  <a:pt x="1613036" y="0"/>
                </a:lnTo>
                <a:lnTo>
                  <a:pt x="1613036" y="1338421"/>
                </a:lnTo>
                <a:close/>
              </a:path>
            </a:pathLst>
          </a:custGeom>
          <a:blipFill>
            <a:blip r:embed="rId8">
              <a:extLst>
                <a:ext uri="{96DAC541-7B7A-43D3-8B79-37D633B846F1}">
                  <asvg:svgBlip xmlns:asvg="http://schemas.microsoft.com/office/drawing/2016/SVG/main" r:embed="rId9"/>
                </a:ext>
              </a:extLst>
            </a:blip>
            <a:stretch>
              <a:fillRect l="0" t="0" r="-144305" b="-33966"/>
            </a:stretch>
          </a:blipFill>
        </p:spPr>
      </p:sp>
      <p:sp>
        <p:nvSpPr>
          <p:cNvPr name="Freeform 13" id="13"/>
          <p:cNvSpPr/>
          <p:nvPr/>
        </p:nvSpPr>
        <p:spPr>
          <a:xfrm flipH="false" flipV="false" rot="0">
            <a:off x="3652253" y="1127424"/>
            <a:ext cx="1613035" cy="1338421"/>
          </a:xfrm>
          <a:custGeom>
            <a:avLst/>
            <a:gdLst/>
            <a:ahLst/>
            <a:cxnLst/>
            <a:rect r="r" b="b" t="t" l="l"/>
            <a:pathLst>
              <a:path h="1338421" w="1613035">
                <a:moveTo>
                  <a:pt x="0" y="0"/>
                </a:moveTo>
                <a:lnTo>
                  <a:pt x="1613035" y="0"/>
                </a:lnTo>
                <a:lnTo>
                  <a:pt x="1613035" y="1338420"/>
                </a:lnTo>
                <a:lnTo>
                  <a:pt x="0" y="1338420"/>
                </a:lnTo>
                <a:lnTo>
                  <a:pt x="0" y="0"/>
                </a:lnTo>
                <a:close/>
              </a:path>
            </a:pathLst>
          </a:custGeom>
          <a:blipFill>
            <a:blip r:embed="rId8">
              <a:extLst>
                <a:ext uri="{96DAC541-7B7A-43D3-8B79-37D633B846F1}">
                  <asvg:svgBlip xmlns:asvg="http://schemas.microsoft.com/office/drawing/2016/SVG/main" r:embed="rId9"/>
                </a:ext>
              </a:extLst>
            </a:blip>
            <a:stretch>
              <a:fillRect l="0" t="0" r="-144305" b="-33966"/>
            </a:stretch>
          </a:blipFill>
        </p:spPr>
      </p:sp>
      <p:grpSp>
        <p:nvGrpSpPr>
          <p:cNvPr name="Group 14" id="14"/>
          <p:cNvGrpSpPr/>
          <p:nvPr/>
        </p:nvGrpSpPr>
        <p:grpSpPr>
          <a:xfrm rot="0">
            <a:off x="7468217" y="8145918"/>
            <a:ext cx="3351565" cy="809565"/>
            <a:chOff x="0" y="0"/>
            <a:chExt cx="2470483" cy="596741"/>
          </a:xfrm>
        </p:grpSpPr>
        <p:sp>
          <p:nvSpPr>
            <p:cNvPr name="Freeform 15" id="15"/>
            <p:cNvSpPr/>
            <p:nvPr/>
          </p:nvSpPr>
          <p:spPr>
            <a:xfrm flipH="false" flipV="false" rot="0">
              <a:off x="0" y="0"/>
              <a:ext cx="2470483" cy="596741"/>
            </a:xfrm>
            <a:custGeom>
              <a:avLst/>
              <a:gdLst/>
              <a:ahLst/>
              <a:cxnLst/>
              <a:rect r="r" b="b" t="t" l="l"/>
              <a:pathLst>
                <a:path h="596741" w="2470483">
                  <a:moveTo>
                    <a:pt x="2267283" y="0"/>
                  </a:moveTo>
                  <a:cubicBezTo>
                    <a:pt x="2379507" y="0"/>
                    <a:pt x="2470483" y="133585"/>
                    <a:pt x="2470483" y="298371"/>
                  </a:cubicBezTo>
                  <a:cubicBezTo>
                    <a:pt x="2470483" y="463156"/>
                    <a:pt x="2379507" y="596741"/>
                    <a:pt x="2267283" y="596741"/>
                  </a:cubicBezTo>
                  <a:lnTo>
                    <a:pt x="203200" y="596741"/>
                  </a:lnTo>
                  <a:cubicBezTo>
                    <a:pt x="90976" y="596741"/>
                    <a:pt x="0" y="463156"/>
                    <a:pt x="0" y="298371"/>
                  </a:cubicBezTo>
                  <a:cubicBezTo>
                    <a:pt x="0" y="133585"/>
                    <a:pt x="90976" y="0"/>
                    <a:pt x="203200" y="0"/>
                  </a:cubicBezTo>
                  <a:close/>
                </a:path>
              </a:pathLst>
            </a:custGeom>
            <a:solidFill>
              <a:srgbClr val="000000">
                <a:alpha val="0"/>
              </a:srgbClr>
            </a:solidFill>
            <a:ln w="19050" cap="sq">
              <a:solidFill>
                <a:srgbClr val="677EA4"/>
              </a:solidFill>
              <a:prstDash val="solid"/>
              <a:miter/>
            </a:ln>
          </p:spPr>
        </p:sp>
        <p:sp>
          <p:nvSpPr>
            <p:cNvPr name="TextBox 16" id="16"/>
            <p:cNvSpPr txBox="true"/>
            <p:nvPr/>
          </p:nvSpPr>
          <p:spPr>
            <a:xfrm>
              <a:off x="0" y="-66675"/>
              <a:ext cx="2470483" cy="663416"/>
            </a:xfrm>
            <a:prstGeom prst="rect">
              <a:avLst/>
            </a:prstGeom>
          </p:spPr>
          <p:txBody>
            <a:bodyPr anchor="ctr" rtlCol="false" tIns="50800" lIns="50800" bIns="50800" rIns="50800"/>
            <a:lstStyle/>
            <a:p>
              <a:pPr algn="ctr">
                <a:lnSpc>
                  <a:spcPts val="2659"/>
                </a:lnSpc>
                <a:spcBef>
                  <a:spcPct val="0"/>
                </a:spcBef>
              </a:pPr>
            </a:p>
          </p:txBody>
        </p:sp>
      </p:grpSp>
      <p:sp>
        <p:nvSpPr>
          <p:cNvPr name="Freeform 17" id="17"/>
          <p:cNvSpPr/>
          <p:nvPr/>
        </p:nvSpPr>
        <p:spPr>
          <a:xfrm flipH="false" flipV="false" rot="0">
            <a:off x="315524" y="6172200"/>
            <a:ext cx="3336729" cy="4114800"/>
          </a:xfrm>
          <a:custGeom>
            <a:avLst/>
            <a:gdLst/>
            <a:ahLst/>
            <a:cxnLst/>
            <a:rect r="r" b="b" t="t" l="l"/>
            <a:pathLst>
              <a:path h="4114800" w="3336729">
                <a:moveTo>
                  <a:pt x="0" y="0"/>
                </a:moveTo>
                <a:lnTo>
                  <a:pt x="3336729" y="0"/>
                </a:lnTo>
                <a:lnTo>
                  <a:pt x="3336729"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8" id="18"/>
          <p:cNvSpPr/>
          <p:nvPr/>
        </p:nvSpPr>
        <p:spPr>
          <a:xfrm flipH="true" flipV="false" rot="0">
            <a:off x="205876" y="7053151"/>
            <a:ext cx="1116209" cy="847389"/>
          </a:xfrm>
          <a:custGeom>
            <a:avLst/>
            <a:gdLst/>
            <a:ahLst/>
            <a:cxnLst/>
            <a:rect r="r" b="b" t="t" l="l"/>
            <a:pathLst>
              <a:path h="847389" w="1116209">
                <a:moveTo>
                  <a:pt x="1116209" y="0"/>
                </a:moveTo>
                <a:lnTo>
                  <a:pt x="0" y="0"/>
                </a:lnTo>
                <a:lnTo>
                  <a:pt x="0" y="847389"/>
                </a:lnTo>
                <a:lnTo>
                  <a:pt x="1116209" y="847389"/>
                </a:lnTo>
                <a:lnTo>
                  <a:pt x="1116209" y="0"/>
                </a:lnTo>
                <a:close/>
              </a:path>
            </a:pathLst>
          </a:custGeom>
          <a:blipFill>
            <a:blip r:embed="rId12"/>
            <a:stretch>
              <a:fillRect l="0" t="0" r="0" b="0"/>
            </a:stretch>
          </a:blipFill>
        </p:spPr>
      </p:sp>
      <p:sp>
        <p:nvSpPr>
          <p:cNvPr name="Freeform 19" id="19"/>
          <p:cNvSpPr/>
          <p:nvPr/>
        </p:nvSpPr>
        <p:spPr>
          <a:xfrm flipH="false" flipV="false" rot="0">
            <a:off x="14427338" y="6435030"/>
            <a:ext cx="3778461" cy="3754846"/>
          </a:xfrm>
          <a:custGeom>
            <a:avLst/>
            <a:gdLst/>
            <a:ahLst/>
            <a:cxnLst/>
            <a:rect r="r" b="b" t="t" l="l"/>
            <a:pathLst>
              <a:path h="3754846" w="3778461">
                <a:moveTo>
                  <a:pt x="0" y="0"/>
                </a:moveTo>
                <a:lnTo>
                  <a:pt x="3778462" y="0"/>
                </a:lnTo>
                <a:lnTo>
                  <a:pt x="3778462" y="3754846"/>
                </a:lnTo>
                <a:lnTo>
                  <a:pt x="0" y="3754846"/>
                </a:lnTo>
                <a:lnTo>
                  <a:pt x="0" y="0"/>
                </a:lnTo>
                <a:close/>
              </a:path>
            </a:pathLst>
          </a:custGeom>
          <a:blipFill>
            <a:blip r:embed="rId13"/>
            <a:stretch>
              <a:fillRect l="0" t="0" r="0" b="0"/>
            </a:stretch>
          </a:blipFill>
        </p:spPr>
      </p:sp>
      <p:sp>
        <p:nvSpPr>
          <p:cNvPr name="TextBox 20" id="20"/>
          <p:cNvSpPr txBox="true"/>
          <p:nvPr/>
        </p:nvSpPr>
        <p:spPr>
          <a:xfrm rot="0">
            <a:off x="7805210" y="8069687"/>
            <a:ext cx="2677579" cy="819151"/>
          </a:xfrm>
          <a:prstGeom prst="rect">
            <a:avLst/>
          </a:prstGeom>
        </p:spPr>
        <p:txBody>
          <a:bodyPr anchor="t" rtlCol="false" tIns="0" lIns="0" bIns="0" rIns="0">
            <a:spAutoFit/>
          </a:bodyPr>
          <a:lstStyle/>
          <a:p>
            <a:pPr algn="ctr">
              <a:lnSpc>
                <a:spcPts val="6299"/>
              </a:lnSpc>
            </a:pPr>
            <a:r>
              <a:rPr lang="en-US" sz="4499">
                <a:solidFill>
                  <a:srgbClr val="677EA4"/>
                </a:solidFill>
                <a:latin typeface="Cloud Condensed"/>
                <a:ea typeface="Cloud Condensed"/>
                <a:cs typeface="Cloud Condensed"/>
                <a:sym typeface="Cloud Condensed"/>
              </a:rPr>
              <a:t>ECPS4018</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5358408" y="3082270"/>
            <a:ext cx="7571183" cy="6493900"/>
          </a:xfrm>
          <a:prstGeom prst="rect">
            <a:avLst/>
          </a:prstGeom>
        </p:spPr>
        <p:txBody>
          <a:bodyPr anchor="t" rtlCol="false" tIns="0" lIns="0" bIns="0" rIns="0">
            <a:spAutoFit/>
          </a:bodyPr>
          <a:lstStyle/>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What is a PDP?</a:t>
            </a:r>
          </a:p>
          <a:p>
            <a:pPr algn="l">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What are Smart Goals?</a:t>
            </a:r>
          </a:p>
          <a:p>
            <a:pPr algn="ctr">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Specific</a:t>
            </a:r>
          </a:p>
          <a:p>
            <a:pPr algn="ctr">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Measurable</a:t>
            </a:r>
          </a:p>
          <a:p>
            <a:pPr algn="l">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Achievable</a:t>
            </a:r>
          </a:p>
          <a:p>
            <a:pPr algn="l">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Relevant</a:t>
            </a:r>
          </a:p>
          <a:p>
            <a:pPr algn="l">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Time</a:t>
            </a:r>
          </a:p>
          <a:p>
            <a:pPr algn="l">
              <a:lnSpc>
                <a:spcPts val="3146"/>
              </a:lnSpc>
            </a:pPr>
          </a:p>
          <a:p>
            <a:pPr algn="l" marL="1029301" indent="-514650" lvl="1">
              <a:lnSpc>
                <a:spcPts val="3146"/>
              </a:lnSpc>
              <a:buFont typeface="Arial"/>
              <a:buChar char="•"/>
            </a:pPr>
            <a:r>
              <a:rPr lang="en-US" b="true" sz="4767" spc="190">
                <a:solidFill>
                  <a:srgbClr val="677EA4"/>
                </a:solidFill>
                <a:latin typeface="Cloud Condensed Bold"/>
                <a:ea typeface="Cloud Condensed Bold"/>
                <a:cs typeface="Cloud Condensed Bold"/>
                <a:sym typeface="Cloud Condensed Bold"/>
              </a:rPr>
              <a:t>Reference List</a:t>
            </a:r>
          </a:p>
          <a:p>
            <a:pPr algn="l">
              <a:lnSpc>
                <a:spcPts val="3146"/>
              </a:lnSpc>
            </a:pPr>
          </a:p>
        </p:txBody>
      </p:sp>
      <p:sp>
        <p:nvSpPr>
          <p:cNvPr name="Freeform 7" id="7"/>
          <p:cNvSpPr/>
          <p:nvPr/>
        </p:nvSpPr>
        <p:spPr>
          <a:xfrm flipH="false" flipV="false" rot="7962042">
            <a:off x="-1615455" y="-2988454"/>
            <a:ext cx="2770457" cy="6883122"/>
          </a:xfrm>
          <a:custGeom>
            <a:avLst/>
            <a:gdLst/>
            <a:ahLst/>
            <a:cxnLst/>
            <a:rect r="r" b="b" t="t" l="l"/>
            <a:pathLst>
              <a:path h="6883122" w="2770457">
                <a:moveTo>
                  <a:pt x="0" y="0"/>
                </a:moveTo>
                <a:lnTo>
                  <a:pt x="2770457" y="0"/>
                </a:lnTo>
                <a:lnTo>
                  <a:pt x="2770457" y="6883122"/>
                </a:lnTo>
                <a:lnTo>
                  <a:pt x="0" y="6883122"/>
                </a:lnTo>
                <a:lnTo>
                  <a:pt x="0" y="0"/>
                </a:lnTo>
                <a:close/>
              </a:path>
            </a:pathLst>
          </a:custGeom>
          <a:blipFill>
            <a:blip r:embed="rId3"/>
            <a:stretch>
              <a:fillRect l="0" t="0" r="0" b="0"/>
            </a:stretch>
          </a:blipFill>
        </p:spPr>
      </p:sp>
      <p:sp>
        <p:nvSpPr>
          <p:cNvPr name="Freeform 8" id="8"/>
          <p:cNvSpPr/>
          <p:nvPr/>
        </p:nvSpPr>
        <p:spPr>
          <a:xfrm flipH="false" flipV="false" rot="9173085">
            <a:off x="547951" y="-674957"/>
            <a:ext cx="1548268" cy="2256129"/>
          </a:xfrm>
          <a:custGeom>
            <a:avLst/>
            <a:gdLst/>
            <a:ahLst/>
            <a:cxnLst/>
            <a:rect r="r" b="b" t="t" l="l"/>
            <a:pathLst>
              <a:path h="2256129" w="1548268">
                <a:moveTo>
                  <a:pt x="0" y="0"/>
                </a:moveTo>
                <a:lnTo>
                  <a:pt x="1548268" y="0"/>
                </a:lnTo>
                <a:lnTo>
                  <a:pt x="1548268" y="2256128"/>
                </a:lnTo>
                <a:lnTo>
                  <a:pt x="0" y="2256128"/>
                </a:lnTo>
                <a:lnTo>
                  <a:pt x="0" y="0"/>
                </a:lnTo>
                <a:close/>
              </a:path>
            </a:pathLst>
          </a:custGeom>
          <a:blipFill>
            <a:blip r:embed="rId4"/>
            <a:stretch>
              <a:fillRect l="0" t="0" r="0" b="0"/>
            </a:stretch>
          </a:blipFill>
        </p:spPr>
      </p:sp>
      <p:sp>
        <p:nvSpPr>
          <p:cNvPr name="Freeform 9" id="9"/>
          <p:cNvSpPr/>
          <p:nvPr/>
        </p:nvSpPr>
        <p:spPr>
          <a:xfrm flipH="true" flipV="false" rot="9529906">
            <a:off x="1852022" y="-1133107"/>
            <a:ext cx="1270293" cy="3172429"/>
          </a:xfrm>
          <a:custGeom>
            <a:avLst/>
            <a:gdLst/>
            <a:ahLst/>
            <a:cxnLst/>
            <a:rect r="r" b="b" t="t" l="l"/>
            <a:pathLst>
              <a:path h="3172429" w="1270293">
                <a:moveTo>
                  <a:pt x="1270294" y="0"/>
                </a:moveTo>
                <a:lnTo>
                  <a:pt x="0" y="0"/>
                </a:lnTo>
                <a:lnTo>
                  <a:pt x="0" y="3172428"/>
                </a:lnTo>
                <a:lnTo>
                  <a:pt x="1270294" y="3172428"/>
                </a:lnTo>
                <a:lnTo>
                  <a:pt x="1270294" y="0"/>
                </a:lnTo>
                <a:close/>
              </a:path>
            </a:pathLst>
          </a:custGeom>
          <a:blipFill>
            <a:blip r:embed="rId5"/>
            <a:stretch>
              <a:fillRect l="0" t="0" r="0" b="0"/>
            </a:stretch>
          </a:blipFill>
        </p:spPr>
      </p:sp>
      <p:sp>
        <p:nvSpPr>
          <p:cNvPr name="Freeform 10" id="10"/>
          <p:cNvSpPr/>
          <p:nvPr/>
        </p:nvSpPr>
        <p:spPr>
          <a:xfrm flipH="false" flipV="false" rot="5490619">
            <a:off x="312608" y="3021072"/>
            <a:ext cx="554273" cy="1007769"/>
          </a:xfrm>
          <a:custGeom>
            <a:avLst/>
            <a:gdLst/>
            <a:ahLst/>
            <a:cxnLst/>
            <a:rect r="r" b="b" t="t" l="l"/>
            <a:pathLst>
              <a:path h="1007769" w="554273">
                <a:moveTo>
                  <a:pt x="0" y="0"/>
                </a:moveTo>
                <a:lnTo>
                  <a:pt x="554274" y="0"/>
                </a:lnTo>
                <a:lnTo>
                  <a:pt x="554274" y="1007769"/>
                </a:lnTo>
                <a:lnTo>
                  <a:pt x="0" y="1007769"/>
                </a:lnTo>
                <a:lnTo>
                  <a:pt x="0" y="0"/>
                </a:lnTo>
                <a:close/>
              </a:path>
            </a:pathLst>
          </a:custGeom>
          <a:blipFill>
            <a:blip r:embed="rId6"/>
            <a:stretch>
              <a:fillRect l="0" t="0" r="0" b="0"/>
            </a:stretch>
          </a:blipFill>
        </p:spPr>
      </p:sp>
      <p:sp>
        <p:nvSpPr>
          <p:cNvPr name="Freeform 11" id="11"/>
          <p:cNvSpPr/>
          <p:nvPr/>
        </p:nvSpPr>
        <p:spPr>
          <a:xfrm flipH="false" flipV="false" rot="-1853187">
            <a:off x="1936021" y="3559256"/>
            <a:ext cx="383936" cy="906043"/>
          </a:xfrm>
          <a:custGeom>
            <a:avLst/>
            <a:gdLst/>
            <a:ahLst/>
            <a:cxnLst/>
            <a:rect r="r" b="b" t="t" l="l"/>
            <a:pathLst>
              <a:path h="906043" w="383936">
                <a:moveTo>
                  <a:pt x="0" y="0"/>
                </a:moveTo>
                <a:lnTo>
                  <a:pt x="383936" y="0"/>
                </a:lnTo>
                <a:lnTo>
                  <a:pt x="383936" y="906043"/>
                </a:lnTo>
                <a:lnTo>
                  <a:pt x="0" y="906043"/>
                </a:lnTo>
                <a:lnTo>
                  <a:pt x="0" y="0"/>
                </a:lnTo>
                <a:close/>
              </a:path>
            </a:pathLst>
          </a:custGeom>
          <a:blipFill>
            <a:blip r:embed="rId7"/>
            <a:stretch>
              <a:fillRect l="0" t="0" r="0" b="0"/>
            </a:stretch>
          </a:blipFill>
        </p:spPr>
      </p:sp>
      <p:grpSp>
        <p:nvGrpSpPr>
          <p:cNvPr name="Group 12" id="12"/>
          <p:cNvGrpSpPr/>
          <p:nvPr/>
        </p:nvGrpSpPr>
        <p:grpSpPr>
          <a:xfrm rot="0">
            <a:off x="5491620" y="2891770"/>
            <a:ext cx="6962100" cy="6159536"/>
            <a:chOff x="0" y="0"/>
            <a:chExt cx="1833639" cy="1622265"/>
          </a:xfrm>
        </p:grpSpPr>
        <p:sp>
          <p:nvSpPr>
            <p:cNvPr name="Freeform 13" id="13"/>
            <p:cNvSpPr/>
            <p:nvPr/>
          </p:nvSpPr>
          <p:spPr>
            <a:xfrm flipH="false" flipV="false" rot="0">
              <a:off x="0" y="0"/>
              <a:ext cx="1833639" cy="1622265"/>
            </a:xfrm>
            <a:custGeom>
              <a:avLst/>
              <a:gdLst/>
              <a:ahLst/>
              <a:cxnLst/>
              <a:rect r="r" b="b" t="t" l="l"/>
              <a:pathLst>
                <a:path h="1622265" w="1833639">
                  <a:moveTo>
                    <a:pt x="85625" y="0"/>
                  </a:moveTo>
                  <a:lnTo>
                    <a:pt x="1748015" y="0"/>
                  </a:lnTo>
                  <a:cubicBezTo>
                    <a:pt x="1795304" y="0"/>
                    <a:pt x="1833639" y="38335"/>
                    <a:pt x="1833639" y="85625"/>
                  </a:cubicBezTo>
                  <a:lnTo>
                    <a:pt x="1833639" y="1536640"/>
                  </a:lnTo>
                  <a:cubicBezTo>
                    <a:pt x="1833639" y="1583929"/>
                    <a:pt x="1795304" y="1622265"/>
                    <a:pt x="1748015" y="1622265"/>
                  </a:cubicBezTo>
                  <a:lnTo>
                    <a:pt x="85625" y="1622265"/>
                  </a:lnTo>
                  <a:cubicBezTo>
                    <a:pt x="38335" y="1622265"/>
                    <a:pt x="0" y="1583929"/>
                    <a:pt x="0" y="1536640"/>
                  </a:cubicBezTo>
                  <a:lnTo>
                    <a:pt x="0" y="85625"/>
                  </a:lnTo>
                  <a:cubicBezTo>
                    <a:pt x="0" y="38335"/>
                    <a:pt x="38335" y="0"/>
                    <a:pt x="85625" y="0"/>
                  </a:cubicBezTo>
                  <a:close/>
                </a:path>
              </a:pathLst>
            </a:custGeom>
            <a:solidFill>
              <a:srgbClr val="000000">
                <a:alpha val="0"/>
              </a:srgbClr>
            </a:solidFill>
            <a:ln w="28575" cap="rnd">
              <a:solidFill>
                <a:srgbClr val="F5D486"/>
              </a:solidFill>
              <a:prstDash val="solid"/>
              <a:round/>
            </a:ln>
          </p:spPr>
        </p:sp>
        <p:sp>
          <p:nvSpPr>
            <p:cNvPr name="TextBox 14" id="14"/>
            <p:cNvSpPr txBox="true"/>
            <p:nvPr/>
          </p:nvSpPr>
          <p:spPr>
            <a:xfrm>
              <a:off x="0" y="-66675"/>
              <a:ext cx="1833639" cy="1688940"/>
            </a:xfrm>
            <a:prstGeom prst="rect">
              <a:avLst/>
            </a:prstGeom>
          </p:spPr>
          <p:txBody>
            <a:bodyPr anchor="ctr" rtlCol="false" tIns="50800" lIns="50800" bIns="50800" rIns="50800"/>
            <a:lstStyle/>
            <a:p>
              <a:pPr algn="ctr">
                <a:lnSpc>
                  <a:spcPts val="2659"/>
                </a:lnSpc>
              </a:pPr>
            </a:p>
          </p:txBody>
        </p:sp>
      </p:grpSp>
      <p:sp>
        <p:nvSpPr>
          <p:cNvPr name="Freeform 15" id="15"/>
          <p:cNvSpPr/>
          <p:nvPr/>
        </p:nvSpPr>
        <p:spPr>
          <a:xfrm flipH="true" flipV="false" rot="0">
            <a:off x="14292903" y="6233970"/>
            <a:ext cx="3995097" cy="4114800"/>
          </a:xfrm>
          <a:custGeom>
            <a:avLst/>
            <a:gdLst/>
            <a:ahLst/>
            <a:cxnLst/>
            <a:rect r="r" b="b" t="t" l="l"/>
            <a:pathLst>
              <a:path h="4114800" w="3995097">
                <a:moveTo>
                  <a:pt x="3995097" y="0"/>
                </a:moveTo>
                <a:lnTo>
                  <a:pt x="0" y="0"/>
                </a:lnTo>
                <a:lnTo>
                  <a:pt x="0" y="4114800"/>
                </a:lnTo>
                <a:lnTo>
                  <a:pt x="3995097" y="4114800"/>
                </a:lnTo>
                <a:lnTo>
                  <a:pt x="3995097"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16" id="16"/>
          <p:cNvSpPr txBox="true"/>
          <p:nvPr/>
        </p:nvSpPr>
        <p:spPr>
          <a:xfrm rot="0">
            <a:off x="4386665" y="1168498"/>
            <a:ext cx="9514670" cy="1776748"/>
          </a:xfrm>
          <a:prstGeom prst="rect">
            <a:avLst/>
          </a:prstGeom>
        </p:spPr>
        <p:txBody>
          <a:bodyPr anchor="t" rtlCol="false" tIns="0" lIns="0" bIns="0" rIns="0">
            <a:spAutoFit/>
          </a:bodyPr>
          <a:lstStyle/>
          <a:p>
            <a:pPr algn="ctr">
              <a:lnSpc>
                <a:spcPts val="14419"/>
              </a:lnSpc>
            </a:pPr>
            <a:r>
              <a:rPr lang="en-US" sz="10299" spc="411">
                <a:solidFill>
                  <a:srgbClr val="677EA4"/>
                </a:solidFill>
                <a:latin typeface="Daydream"/>
                <a:ea typeface="Daydream"/>
                <a:cs typeface="Daydream"/>
                <a:sym typeface="Daydream"/>
              </a:rPr>
              <a:t>List of Contents</a:t>
            </a:r>
          </a:p>
        </p:txBody>
      </p:sp>
      <p:sp>
        <p:nvSpPr>
          <p:cNvPr name="TextBox 17" id="17"/>
          <p:cNvSpPr txBox="true"/>
          <p:nvPr/>
        </p:nvSpPr>
        <p:spPr>
          <a:xfrm rot="239626">
            <a:off x="15359058" y="6535003"/>
            <a:ext cx="2398514" cy="899796"/>
          </a:xfrm>
          <a:prstGeom prst="rect">
            <a:avLst/>
          </a:prstGeom>
        </p:spPr>
        <p:txBody>
          <a:bodyPr anchor="t" rtlCol="false" tIns="0" lIns="0" bIns="0" rIns="0">
            <a:spAutoFit/>
          </a:bodyPr>
          <a:lstStyle/>
          <a:p>
            <a:pPr algn="ctr">
              <a:lnSpc>
                <a:spcPts val="6579"/>
              </a:lnSpc>
            </a:pPr>
            <a:r>
              <a:rPr lang="en-US" sz="4699">
                <a:solidFill>
                  <a:srgbClr val="000000"/>
                </a:solidFill>
                <a:latin typeface="Absolutely Sharp "/>
                <a:ea typeface="Absolutely Sharp "/>
                <a:cs typeface="Absolutely Sharp "/>
                <a:sym typeface="Absolutely Sharp "/>
              </a:rPr>
              <a:t>This Way</a:t>
            </a:r>
          </a:p>
        </p:txBody>
      </p:sp>
      <p:sp>
        <p:nvSpPr>
          <p:cNvPr name="Freeform 18" id="18"/>
          <p:cNvSpPr/>
          <p:nvPr/>
        </p:nvSpPr>
        <p:spPr>
          <a:xfrm flipH="false" flipV="false" rot="0">
            <a:off x="243197" y="8063896"/>
            <a:ext cx="2371508" cy="1974819"/>
          </a:xfrm>
          <a:custGeom>
            <a:avLst/>
            <a:gdLst/>
            <a:ahLst/>
            <a:cxnLst/>
            <a:rect r="r" b="b" t="t" l="l"/>
            <a:pathLst>
              <a:path h="1974819" w="2371508">
                <a:moveTo>
                  <a:pt x="0" y="0"/>
                </a:moveTo>
                <a:lnTo>
                  <a:pt x="2371507" y="0"/>
                </a:lnTo>
                <a:lnTo>
                  <a:pt x="2371507" y="1974819"/>
                </a:lnTo>
                <a:lnTo>
                  <a:pt x="0" y="1974819"/>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3978030">
            <a:off x="2202506" y="8795935"/>
            <a:ext cx="343462" cy="810529"/>
          </a:xfrm>
          <a:custGeom>
            <a:avLst/>
            <a:gdLst/>
            <a:ahLst/>
            <a:cxnLst/>
            <a:rect r="r" b="b" t="t" l="l"/>
            <a:pathLst>
              <a:path h="810529" w="343462">
                <a:moveTo>
                  <a:pt x="0" y="0"/>
                </a:moveTo>
                <a:lnTo>
                  <a:pt x="343462" y="0"/>
                </a:lnTo>
                <a:lnTo>
                  <a:pt x="343462" y="810529"/>
                </a:lnTo>
                <a:lnTo>
                  <a:pt x="0" y="810529"/>
                </a:lnTo>
                <a:lnTo>
                  <a:pt x="0" y="0"/>
                </a:lnTo>
                <a:close/>
              </a:path>
            </a:pathLst>
          </a:custGeom>
          <a:blipFill>
            <a:blip r:embed="rId3"/>
            <a:stretch>
              <a:fillRect l="0" t="0" r="0" b="0"/>
            </a:stretch>
          </a:blipFill>
        </p:spPr>
      </p:sp>
      <p:sp>
        <p:nvSpPr>
          <p:cNvPr name="TextBox 7" id="7"/>
          <p:cNvSpPr txBox="true"/>
          <p:nvPr/>
        </p:nvSpPr>
        <p:spPr>
          <a:xfrm rot="0">
            <a:off x="4386665" y="1083471"/>
            <a:ext cx="9514670" cy="1776748"/>
          </a:xfrm>
          <a:prstGeom prst="rect">
            <a:avLst/>
          </a:prstGeom>
        </p:spPr>
        <p:txBody>
          <a:bodyPr anchor="t" rtlCol="false" tIns="0" lIns="0" bIns="0" rIns="0">
            <a:spAutoFit/>
          </a:bodyPr>
          <a:lstStyle/>
          <a:p>
            <a:pPr algn="ctr">
              <a:lnSpc>
                <a:spcPts val="14419"/>
              </a:lnSpc>
            </a:pPr>
            <a:r>
              <a:rPr lang="en-US" sz="10299" spc="411">
                <a:solidFill>
                  <a:srgbClr val="677EA4"/>
                </a:solidFill>
                <a:latin typeface="Daydream"/>
                <a:ea typeface="Daydream"/>
                <a:cs typeface="Daydream"/>
                <a:sym typeface="Daydream"/>
              </a:rPr>
              <a:t>What is a PDP</a:t>
            </a:r>
          </a:p>
        </p:txBody>
      </p:sp>
      <p:sp>
        <p:nvSpPr>
          <p:cNvPr name="Freeform 8" id="8"/>
          <p:cNvSpPr/>
          <p:nvPr/>
        </p:nvSpPr>
        <p:spPr>
          <a:xfrm flipH="true" flipV="false" rot="369602">
            <a:off x="-5553" y="7576964"/>
            <a:ext cx="1345069" cy="3362672"/>
          </a:xfrm>
          <a:custGeom>
            <a:avLst/>
            <a:gdLst/>
            <a:ahLst/>
            <a:cxnLst/>
            <a:rect r="r" b="b" t="t" l="l"/>
            <a:pathLst>
              <a:path h="3362672" w="1345069">
                <a:moveTo>
                  <a:pt x="1345069" y="0"/>
                </a:moveTo>
                <a:lnTo>
                  <a:pt x="0" y="0"/>
                </a:lnTo>
                <a:lnTo>
                  <a:pt x="0" y="3362672"/>
                </a:lnTo>
                <a:lnTo>
                  <a:pt x="1345069" y="3362672"/>
                </a:lnTo>
                <a:lnTo>
                  <a:pt x="1345069" y="0"/>
                </a:lnTo>
                <a:close/>
              </a:path>
            </a:pathLst>
          </a:custGeom>
          <a:blipFill>
            <a:blip r:embed="rId4"/>
            <a:stretch>
              <a:fillRect l="0" t="0" r="0" b="0"/>
            </a:stretch>
          </a:blipFill>
        </p:spPr>
      </p:sp>
      <p:sp>
        <p:nvSpPr>
          <p:cNvPr name="Freeform 9" id="9"/>
          <p:cNvSpPr/>
          <p:nvPr/>
        </p:nvSpPr>
        <p:spPr>
          <a:xfrm flipH="false" flipV="false" rot="-3838062">
            <a:off x="3309842" y="9458852"/>
            <a:ext cx="293615" cy="692897"/>
          </a:xfrm>
          <a:custGeom>
            <a:avLst/>
            <a:gdLst/>
            <a:ahLst/>
            <a:cxnLst/>
            <a:rect r="r" b="b" t="t" l="l"/>
            <a:pathLst>
              <a:path h="692897" w="293615">
                <a:moveTo>
                  <a:pt x="0" y="0"/>
                </a:moveTo>
                <a:lnTo>
                  <a:pt x="293615" y="0"/>
                </a:lnTo>
                <a:lnTo>
                  <a:pt x="293615" y="692898"/>
                </a:lnTo>
                <a:lnTo>
                  <a:pt x="0" y="692898"/>
                </a:lnTo>
                <a:lnTo>
                  <a:pt x="0" y="0"/>
                </a:lnTo>
                <a:close/>
              </a:path>
            </a:pathLst>
          </a:custGeom>
          <a:blipFill>
            <a:blip r:embed="rId3"/>
            <a:stretch>
              <a:fillRect l="0" t="0" r="0" b="0"/>
            </a:stretch>
          </a:blipFill>
        </p:spPr>
      </p:sp>
      <p:sp>
        <p:nvSpPr>
          <p:cNvPr name="Freeform 10" id="10"/>
          <p:cNvSpPr/>
          <p:nvPr/>
        </p:nvSpPr>
        <p:spPr>
          <a:xfrm flipH="false" flipV="false" rot="-8517225">
            <a:off x="16909403" y="-701532"/>
            <a:ext cx="1559085" cy="3198124"/>
          </a:xfrm>
          <a:custGeom>
            <a:avLst/>
            <a:gdLst/>
            <a:ahLst/>
            <a:cxnLst/>
            <a:rect r="r" b="b" t="t" l="l"/>
            <a:pathLst>
              <a:path h="3198124" w="1559085">
                <a:moveTo>
                  <a:pt x="0" y="0"/>
                </a:moveTo>
                <a:lnTo>
                  <a:pt x="1559085" y="0"/>
                </a:lnTo>
                <a:lnTo>
                  <a:pt x="1559085" y="3198123"/>
                </a:lnTo>
                <a:lnTo>
                  <a:pt x="0" y="3198123"/>
                </a:lnTo>
                <a:lnTo>
                  <a:pt x="0" y="0"/>
                </a:lnTo>
                <a:close/>
              </a:path>
            </a:pathLst>
          </a:custGeom>
          <a:blipFill>
            <a:blip r:embed="rId5"/>
            <a:stretch>
              <a:fillRect l="0" t="0" r="0" b="0"/>
            </a:stretch>
          </a:blipFill>
        </p:spPr>
      </p:sp>
      <p:sp>
        <p:nvSpPr>
          <p:cNvPr name="Freeform 11" id="11"/>
          <p:cNvSpPr/>
          <p:nvPr/>
        </p:nvSpPr>
        <p:spPr>
          <a:xfrm flipH="false" flipV="false" rot="0">
            <a:off x="16285480" y="8284480"/>
            <a:ext cx="2002520" cy="2002520"/>
          </a:xfrm>
          <a:custGeom>
            <a:avLst/>
            <a:gdLst/>
            <a:ahLst/>
            <a:cxnLst/>
            <a:rect r="r" b="b" t="t" l="l"/>
            <a:pathLst>
              <a:path h="2002520" w="2002520">
                <a:moveTo>
                  <a:pt x="0" y="0"/>
                </a:moveTo>
                <a:lnTo>
                  <a:pt x="2002520" y="0"/>
                </a:lnTo>
                <a:lnTo>
                  <a:pt x="2002520" y="2002520"/>
                </a:lnTo>
                <a:lnTo>
                  <a:pt x="0" y="200252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2" id="12"/>
          <p:cNvSpPr txBox="true"/>
          <p:nvPr/>
        </p:nvSpPr>
        <p:spPr>
          <a:xfrm rot="0">
            <a:off x="1304294" y="2229419"/>
            <a:ext cx="9205640" cy="1159512"/>
          </a:xfrm>
          <a:prstGeom prst="rect">
            <a:avLst/>
          </a:prstGeom>
        </p:spPr>
        <p:txBody>
          <a:bodyPr anchor="t" rtlCol="false" tIns="0" lIns="0" bIns="0" rIns="0">
            <a:spAutoFit/>
          </a:bodyPr>
          <a:lstStyle/>
          <a:p>
            <a:pPr algn="l">
              <a:lnSpc>
                <a:spcPts val="8539"/>
              </a:lnSpc>
            </a:pPr>
            <a:r>
              <a:rPr lang="en-US" sz="6099">
                <a:solidFill>
                  <a:srgbClr val="677EA4"/>
                </a:solidFill>
                <a:latin typeface="Amancio"/>
                <a:ea typeface="Amancio"/>
                <a:cs typeface="Amancio"/>
                <a:sym typeface="Amancio"/>
              </a:rPr>
              <a:t>Personal Development Plan</a:t>
            </a:r>
          </a:p>
        </p:txBody>
      </p:sp>
      <p:sp>
        <p:nvSpPr>
          <p:cNvPr name="TextBox 13" id="13"/>
          <p:cNvSpPr txBox="true"/>
          <p:nvPr/>
        </p:nvSpPr>
        <p:spPr>
          <a:xfrm rot="0">
            <a:off x="1304294" y="3407981"/>
            <a:ext cx="15679411" cy="7248143"/>
          </a:xfrm>
          <a:prstGeom prst="rect">
            <a:avLst/>
          </a:prstGeom>
        </p:spPr>
        <p:txBody>
          <a:bodyPr anchor="t" rtlCol="false" tIns="0" lIns="0" bIns="0" rIns="0">
            <a:spAutoFit/>
          </a:bodyPr>
          <a:lstStyle/>
          <a:p>
            <a:pPr algn="l">
              <a:lnSpc>
                <a:spcPts val="4367"/>
              </a:lnSpc>
            </a:pPr>
            <a:r>
              <a:rPr lang="en-US" sz="4199">
                <a:solidFill>
                  <a:srgbClr val="677EA4"/>
                </a:solidFill>
                <a:latin typeface="Cloud Condensed"/>
                <a:ea typeface="Cloud Condensed"/>
                <a:cs typeface="Cloud Condensed"/>
                <a:sym typeface="Cloud Condensed"/>
              </a:rPr>
              <a:t>A Personal Development Plan is a personalised action plan that you intend to follow to get you to your desired goal. This can be any type of goal like an education plan, career plan etc.  </a:t>
            </a:r>
          </a:p>
          <a:p>
            <a:pPr algn="l">
              <a:lnSpc>
                <a:spcPts val="4367"/>
              </a:lnSpc>
            </a:pPr>
          </a:p>
          <a:p>
            <a:pPr algn="l">
              <a:lnSpc>
                <a:spcPts val="4367"/>
              </a:lnSpc>
            </a:pPr>
            <a:r>
              <a:rPr lang="en-US" sz="4199">
                <a:solidFill>
                  <a:srgbClr val="677EA4"/>
                </a:solidFill>
                <a:latin typeface="Cloud Condensed"/>
                <a:ea typeface="Cloud Condensed"/>
                <a:cs typeface="Cloud Condensed"/>
                <a:sym typeface="Cloud Condensed"/>
              </a:rPr>
              <a:t>PDP’s usually contains:</a:t>
            </a:r>
          </a:p>
          <a:p>
            <a:pPr algn="l" marL="906769" indent="-453384" lvl="1">
              <a:lnSpc>
                <a:spcPts val="4367"/>
              </a:lnSpc>
              <a:buFont typeface="Arial"/>
              <a:buChar char="•"/>
            </a:pPr>
            <a:r>
              <a:rPr lang="en-US" sz="4199">
                <a:solidFill>
                  <a:srgbClr val="677EA4"/>
                </a:solidFill>
                <a:latin typeface="Cloud Condensed"/>
                <a:ea typeface="Cloud Condensed"/>
                <a:cs typeface="Cloud Condensed"/>
                <a:sym typeface="Cloud Condensed"/>
              </a:rPr>
              <a:t>Self-Assessment:</a:t>
            </a:r>
          </a:p>
          <a:p>
            <a:pPr algn="l" marL="906769" indent="-453384" lvl="1">
              <a:lnSpc>
                <a:spcPts val="4367"/>
              </a:lnSpc>
              <a:buFont typeface="Arial"/>
              <a:buChar char="•"/>
            </a:pPr>
            <a:r>
              <a:rPr lang="en-US" sz="4199">
                <a:solidFill>
                  <a:srgbClr val="677EA4"/>
                </a:solidFill>
                <a:latin typeface="Cloud Condensed"/>
                <a:ea typeface="Cloud Condensed"/>
                <a:cs typeface="Cloud Condensed"/>
                <a:sym typeface="Cloud Condensed"/>
              </a:rPr>
              <a:t>Goal Setting: SMART goals</a:t>
            </a:r>
          </a:p>
          <a:p>
            <a:pPr algn="l" marL="906769" indent="-453384" lvl="1">
              <a:lnSpc>
                <a:spcPts val="4367"/>
              </a:lnSpc>
              <a:buFont typeface="Arial"/>
              <a:buChar char="•"/>
            </a:pPr>
            <a:r>
              <a:rPr lang="en-US" sz="4199">
                <a:solidFill>
                  <a:srgbClr val="677EA4"/>
                </a:solidFill>
                <a:latin typeface="Cloud Condensed"/>
                <a:ea typeface="Cloud Condensed"/>
                <a:cs typeface="Cloud Condensed"/>
                <a:sym typeface="Cloud Condensed"/>
              </a:rPr>
              <a:t>Action Plan</a:t>
            </a:r>
          </a:p>
          <a:p>
            <a:pPr algn="l" marL="906769" indent="-453384" lvl="1">
              <a:lnSpc>
                <a:spcPts val="4367"/>
              </a:lnSpc>
              <a:buFont typeface="Arial"/>
              <a:buChar char="•"/>
            </a:pPr>
            <a:r>
              <a:rPr lang="en-US" sz="4199">
                <a:solidFill>
                  <a:srgbClr val="677EA4"/>
                </a:solidFill>
                <a:latin typeface="Cloud Condensed"/>
                <a:ea typeface="Cloud Condensed"/>
                <a:cs typeface="Cloud Condensed"/>
                <a:sym typeface="Cloud Condensed"/>
              </a:rPr>
              <a:t>Progress Monitoring </a:t>
            </a:r>
          </a:p>
          <a:p>
            <a:pPr algn="l" marL="906769" indent="-453384" lvl="1">
              <a:lnSpc>
                <a:spcPts val="4367"/>
              </a:lnSpc>
              <a:buFont typeface="Arial"/>
              <a:buChar char="•"/>
            </a:pPr>
            <a:r>
              <a:rPr lang="en-US" sz="4199">
                <a:solidFill>
                  <a:srgbClr val="677EA4"/>
                </a:solidFill>
                <a:latin typeface="Cloud Condensed"/>
                <a:ea typeface="Cloud Condensed"/>
                <a:cs typeface="Cloud Condensed"/>
                <a:sym typeface="Cloud Condensed"/>
              </a:rPr>
              <a:t>Review and Revision</a:t>
            </a:r>
          </a:p>
          <a:p>
            <a:pPr algn="l">
              <a:lnSpc>
                <a:spcPts val="4367"/>
              </a:lnSpc>
            </a:pPr>
          </a:p>
          <a:p>
            <a:pPr algn="l">
              <a:lnSpc>
                <a:spcPts val="4367"/>
              </a:lnSpc>
            </a:pPr>
          </a:p>
          <a:p>
            <a:pPr algn="l">
              <a:lnSpc>
                <a:spcPts val="4367"/>
              </a:lnSpc>
            </a:pPr>
          </a:p>
        </p:txBody>
      </p:sp>
      <p:sp>
        <p:nvSpPr>
          <p:cNvPr name="TextBox 14" id="14"/>
          <p:cNvSpPr txBox="true"/>
          <p:nvPr/>
        </p:nvSpPr>
        <p:spPr>
          <a:xfrm rot="0">
            <a:off x="4316467" y="9454664"/>
            <a:ext cx="3653532" cy="580390"/>
          </a:xfrm>
          <a:prstGeom prst="rect">
            <a:avLst/>
          </a:prstGeom>
        </p:spPr>
        <p:txBody>
          <a:bodyPr anchor="t" rtlCol="false" tIns="0" lIns="0" bIns="0" rIns="0">
            <a:spAutoFit/>
          </a:bodyPr>
          <a:lstStyle/>
          <a:p>
            <a:pPr algn="ctr">
              <a:lnSpc>
                <a:spcPts val="4759"/>
              </a:lnSpc>
            </a:pPr>
            <a:r>
              <a:rPr lang="en-US" sz="3399">
                <a:solidFill>
                  <a:srgbClr val="677EA4"/>
                </a:solidFill>
                <a:latin typeface="Canva Sans"/>
                <a:ea typeface="Canva Sans"/>
                <a:cs typeface="Canva Sans"/>
                <a:sym typeface="Canva Sans"/>
              </a:rPr>
              <a:t>(CPD Online, n.d.)</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5400000">
            <a:off x="6459856" y="4841459"/>
            <a:ext cx="5368288" cy="2972745"/>
            <a:chOff x="0" y="0"/>
            <a:chExt cx="1413870" cy="782945"/>
          </a:xfrm>
        </p:grpSpPr>
        <p:sp>
          <p:nvSpPr>
            <p:cNvPr name="Freeform 4" id="4"/>
            <p:cNvSpPr/>
            <p:nvPr/>
          </p:nvSpPr>
          <p:spPr>
            <a:xfrm flipH="false" flipV="false" rot="0">
              <a:off x="0" y="0"/>
              <a:ext cx="1413870" cy="782945"/>
            </a:xfrm>
            <a:custGeom>
              <a:avLst/>
              <a:gdLst/>
              <a:ahLst/>
              <a:cxnLst/>
              <a:rect r="r" b="b" t="t" l="l"/>
              <a:pathLst>
                <a:path h="782945" w="1413870">
                  <a:moveTo>
                    <a:pt x="111046" y="0"/>
                  </a:moveTo>
                  <a:lnTo>
                    <a:pt x="1302824" y="0"/>
                  </a:lnTo>
                  <a:cubicBezTo>
                    <a:pt x="1364153" y="0"/>
                    <a:pt x="1413870" y="49717"/>
                    <a:pt x="1413870" y="111046"/>
                  </a:cubicBezTo>
                  <a:lnTo>
                    <a:pt x="1413870" y="671899"/>
                  </a:lnTo>
                  <a:cubicBezTo>
                    <a:pt x="1413870" y="701350"/>
                    <a:pt x="1402171" y="729595"/>
                    <a:pt x="1381345" y="750420"/>
                  </a:cubicBezTo>
                  <a:cubicBezTo>
                    <a:pt x="1360520" y="771246"/>
                    <a:pt x="1332275" y="782945"/>
                    <a:pt x="1302824" y="782945"/>
                  </a:cubicBezTo>
                  <a:lnTo>
                    <a:pt x="111046" y="782945"/>
                  </a:lnTo>
                  <a:cubicBezTo>
                    <a:pt x="49717" y="782945"/>
                    <a:pt x="0" y="733228"/>
                    <a:pt x="0" y="671899"/>
                  </a:cubicBezTo>
                  <a:lnTo>
                    <a:pt x="0" y="111046"/>
                  </a:lnTo>
                  <a:cubicBezTo>
                    <a:pt x="0" y="49717"/>
                    <a:pt x="49717" y="0"/>
                    <a:pt x="111046" y="0"/>
                  </a:cubicBezTo>
                  <a:close/>
                </a:path>
              </a:pathLst>
            </a:custGeom>
            <a:solidFill>
              <a:srgbClr val="000000">
                <a:alpha val="0"/>
              </a:srgbClr>
            </a:solidFill>
            <a:ln w="28575" cap="rnd">
              <a:solidFill>
                <a:srgbClr val="BCB792"/>
              </a:solidFill>
              <a:prstDash val="solid"/>
              <a:round/>
            </a:ln>
          </p:spPr>
        </p:sp>
        <p:sp>
          <p:nvSpPr>
            <p:cNvPr name="TextBox 5" id="5"/>
            <p:cNvSpPr txBox="true"/>
            <p:nvPr/>
          </p:nvSpPr>
          <p:spPr>
            <a:xfrm>
              <a:off x="0" y="-66675"/>
              <a:ext cx="1413870" cy="849620"/>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5400000">
            <a:off x="9670726" y="4841459"/>
            <a:ext cx="5368288" cy="2972745"/>
            <a:chOff x="0" y="0"/>
            <a:chExt cx="1413870" cy="782945"/>
          </a:xfrm>
        </p:grpSpPr>
        <p:sp>
          <p:nvSpPr>
            <p:cNvPr name="Freeform 7" id="7"/>
            <p:cNvSpPr/>
            <p:nvPr/>
          </p:nvSpPr>
          <p:spPr>
            <a:xfrm flipH="false" flipV="false" rot="0">
              <a:off x="0" y="0"/>
              <a:ext cx="1413870" cy="782945"/>
            </a:xfrm>
            <a:custGeom>
              <a:avLst/>
              <a:gdLst/>
              <a:ahLst/>
              <a:cxnLst/>
              <a:rect r="r" b="b" t="t" l="l"/>
              <a:pathLst>
                <a:path h="782945" w="1413870">
                  <a:moveTo>
                    <a:pt x="111046" y="0"/>
                  </a:moveTo>
                  <a:lnTo>
                    <a:pt x="1302824" y="0"/>
                  </a:lnTo>
                  <a:cubicBezTo>
                    <a:pt x="1364153" y="0"/>
                    <a:pt x="1413870" y="49717"/>
                    <a:pt x="1413870" y="111046"/>
                  </a:cubicBezTo>
                  <a:lnTo>
                    <a:pt x="1413870" y="671899"/>
                  </a:lnTo>
                  <a:cubicBezTo>
                    <a:pt x="1413870" y="701350"/>
                    <a:pt x="1402171" y="729595"/>
                    <a:pt x="1381345" y="750420"/>
                  </a:cubicBezTo>
                  <a:cubicBezTo>
                    <a:pt x="1360520" y="771246"/>
                    <a:pt x="1332275" y="782945"/>
                    <a:pt x="1302824" y="782945"/>
                  </a:cubicBezTo>
                  <a:lnTo>
                    <a:pt x="111046" y="782945"/>
                  </a:lnTo>
                  <a:cubicBezTo>
                    <a:pt x="49717" y="782945"/>
                    <a:pt x="0" y="733228"/>
                    <a:pt x="0" y="671899"/>
                  </a:cubicBezTo>
                  <a:lnTo>
                    <a:pt x="0" y="111046"/>
                  </a:lnTo>
                  <a:cubicBezTo>
                    <a:pt x="0" y="49717"/>
                    <a:pt x="49717" y="0"/>
                    <a:pt x="111046" y="0"/>
                  </a:cubicBezTo>
                  <a:close/>
                </a:path>
              </a:pathLst>
            </a:custGeom>
            <a:solidFill>
              <a:srgbClr val="000000">
                <a:alpha val="0"/>
              </a:srgbClr>
            </a:solidFill>
            <a:ln w="28575" cap="rnd">
              <a:solidFill>
                <a:srgbClr val="BCB792"/>
              </a:solidFill>
              <a:prstDash val="solid"/>
              <a:round/>
            </a:ln>
          </p:spPr>
        </p:sp>
        <p:sp>
          <p:nvSpPr>
            <p:cNvPr name="TextBox 8" id="8"/>
            <p:cNvSpPr txBox="true"/>
            <p:nvPr/>
          </p:nvSpPr>
          <p:spPr>
            <a:xfrm>
              <a:off x="0" y="-66675"/>
              <a:ext cx="1413870" cy="849620"/>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5400000">
            <a:off x="12881596" y="4841459"/>
            <a:ext cx="5368288" cy="2972745"/>
            <a:chOff x="0" y="0"/>
            <a:chExt cx="1413870" cy="782945"/>
          </a:xfrm>
        </p:grpSpPr>
        <p:sp>
          <p:nvSpPr>
            <p:cNvPr name="Freeform 10" id="10"/>
            <p:cNvSpPr/>
            <p:nvPr/>
          </p:nvSpPr>
          <p:spPr>
            <a:xfrm flipH="false" flipV="false" rot="0">
              <a:off x="0" y="0"/>
              <a:ext cx="1413870" cy="782945"/>
            </a:xfrm>
            <a:custGeom>
              <a:avLst/>
              <a:gdLst/>
              <a:ahLst/>
              <a:cxnLst/>
              <a:rect r="r" b="b" t="t" l="l"/>
              <a:pathLst>
                <a:path h="782945" w="1413870">
                  <a:moveTo>
                    <a:pt x="111046" y="0"/>
                  </a:moveTo>
                  <a:lnTo>
                    <a:pt x="1302824" y="0"/>
                  </a:lnTo>
                  <a:cubicBezTo>
                    <a:pt x="1364153" y="0"/>
                    <a:pt x="1413870" y="49717"/>
                    <a:pt x="1413870" y="111046"/>
                  </a:cubicBezTo>
                  <a:lnTo>
                    <a:pt x="1413870" y="671899"/>
                  </a:lnTo>
                  <a:cubicBezTo>
                    <a:pt x="1413870" y="701350"/>
                    <a:pt x="1402171" y="729595"/>
                    <a:pt x="1381345" y="750420"/>
                  </a:cubicBezTo>
                  <a:cubicBezTo>
                    <a:pt x="1360520" y="771246"/>
                    <a:pt x="1332275" y="782945"/>
                    <a:pt x="1302824" y="782945"/>
                  </a:cubicBezTo>
                  <a:lnTo>
                    <a:pt x="111046" y="782945"/>
                  </a:lnTo>
                  <a:cubicBezTo>
                    <a:pt x="49717" y="782945"/>
                    <a:pt x="0" y="733228"/>
                    <a:pt x="0" y="671899"/>
                  </a:cubicBezTo>
                  <a:lnTo>
                    <a:pt x="0" y="111046"/>
                  </a:lnTo>
                  <a:cubicBezTo>
                    <a:pt x="0" y="49717"/>
                    <a:pt x="49717" y="0"/>
                    <a:pt x="111046" y="0"/>
                  </a:cubicBezTo>
                  <a:close/>
                </a:path>
              </a:pathLst>
            </a:custGeom>
            <a:solidFill>
              <a:srgbClr val="000000">
                <a:alpha val="0"/>
              </a:srgbClr>
            </a:solidFill>
            <a:ln w="28575" cap="rnd">
              <a:solidFill>
                <a:srgbClr val="BCB792"/>
              </a:solidFill>
              <a:prstDash val="solid"/>
              <a:round/>
            </a:ln>
          </p:spPr>
        </p:sp>
        <p:sp>
          <p:nvSpPr>
            <p:cNvPr name="TextBox 11" id="11"/>
            <p:cNvSpPr txBox="true"/>
            <p:nvPr/>
          </p:nvSpPr>
          <p:spPr>
            <a:xfrm>
              <a:off x="0" y="-66675"/>
              <a:ext cx="1413870" cy="849620"/>
            </a:xfrm>
            <a:prstGeom prst="rect">
              <a:avLst/>
            </a:prstGeom>
          </p:spPr>
          <p:txBody>
            <a:bodyPr anchor="ctr" rtlCol="false" tIns="50800" lIns="50800" bIns="50800" rIns="50800"/>
            <a:lstStyle/>
            <a:p>
              <a:pPr algn="ctr">
                <a:lnSpc>
                  <a:spcPts val="2659"/>
                </a:lnSpc>
              </a:pPr>
            </a:p>
          </p:txBody>
        </p:sp>
      </p:grpSp>
      <p:grpSp>
        <p:nvGrpSpPr>
          <p:cNvPr name="Group 12" id="12"/>
          <p:cNvGrpSpPr/>
          <p:nvPr/>
        </p:nvGrpSpPr>
        <p:grpSpPr>
          <a:xfrm rot="0">
            <a:off x="1028700" y="1028700"/>
            <a:ext cx="16230600" cy="8229600"/>
            <a:chOff x="0" y="0"/>
            <a:chExt cx="4274726" cy="2167467"/>
          </a:xfrm>
        </p:grpSpPr>
        <p:sp>
          <p:nvSpPr>
            <p:cNvPr name="Freeform 13" id="13"/>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14" id="14"/>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Freeform 15" id="15"/>
          <p:cNvSpPr/>
          <p:nvPr/>
        </p:nvSpPr>
        <p:spPr>
          <a:xfrm flipH="false" flipV="false" rot="0">
            <a:off x="4943503" y="0"/>
            <a:ext cx="8400994" cy="2824834"/>
          </a:xfrm>
          <a:custGeom>
            <a:avLst/>
            <a:gdLst/>
            <a:ahLst/>
            <a:cxnLst/>
            <a:rect r="r" b="b" t="t" l="l"/>
            <a:pathLst>
              <a:path h="2824834" w="8400994">
                <a:moveTo>
                  <a:pt x="0" y="0"/>
                </a:moveTo>
                <a:lnTo>
                  <a:pt x="8400994" y="0"/>
                </a:lnTo>
                <a:lnTo>
                  <a:pt x="8400994" y="2824834"/>
                </a:lnTo>
                <a:lnTo>
                  <a:pt x="0" y="2824834"/>
                </a:lnTo>
                <a:lnTo>
                  <a:pt x="0" y="0"/>
                </a:lnTo>
                <a:close/>
              </a:path>
            </a:pathLst>
          </a:custGeom>
          <a:blipFill>
            <a:blip r:embed="rId3"/>
            <a:stretch>
              <a:fillRect l="0" t="0" r="0" b="0"/>
            </a:stretch>
          </a:blipFill>
        </p:spPr>
      </p:sp>
      <p:sp>
        <p:nvSpPr>
          <p:cNvPr name="Freeform 16" id="16"/>
          <p:cNvSpPr/>
          <p:nvPr/>
        </p:nvSpPr>
        <p:spPr>
          <a:xfrm flipH="false" flipV="true" rot="-3905165">
            <a:off x="1926456" y="-2169048"/>
            <a:ext cx="2050819" cy="4206808"/>
          </a:xfrm>
          <a:custGeom>
            <a:avLst/>
            <a:gdLst/>
            <a:ahLst/>
            <a:cxnLst/>
            <a:rect r="r" b="b" t="t" l="l"/>
            <a:pathLst>
              <a:path h="4206808" w="2050819">
                <a:moveTo>
                  <a:pt x="0" y="4206807"/>
                </a:moveTo>
                <a:lnTo>
                  <a:pt x="2050819" y="4206807"/>
                </a:lnTo>
                <a:lnTo>
                  <a:pt x="2050819" y="0"/>
                </a:lnTo>
                <a:lnTo>
                  <a:pt x="0" y="0"/>
                </a:lnTo>
                <a:lnTo>
                  <a:pt x="0" y="4206807"/>
                </a:lnTo>
                <a:close/>
              </a:path>
            </a:pathLst>
          </a:custGeom>
          <a:blipFill>
            <a:blip r:embed="rId4"/>
            <a:stretch>
              <a:fillRect l="0" t="0" r="0" b="0"/>
            </a:stretch>
          </a:blipFill>
        </p:spPr>
      </p:sp>
      <p:sp>
        <p:nvSpPr>
          <p:cNvPr name="Freeform 17" id="17"/>
          <p:cNvSpPr/>
          <p:nvPr/>
        </p:nvSpPr>
        <p:spPr>
          <a:xfrm flipH="true" flipV="false" rot="8658535">
            <a:off x="-1833136" y="-3554536"/>
            <a:ext cx="4082632" cy="6221154"/>
          </a:xfrm>
          <a:custGeom>
            <a:avLst/>
            <a:gdLst/>
            <a:ahLst/>
            <a:cxnLst/>
            <a:rect r="r" b="b" t="t" l="l"/>
            <a:pathLst>
              <a:path h="6221154" w="4082632">
                <a:moveTo>
                  <a:pt x="4082632" y="0"/>
                </a:moveTo>
                <a:lnTo>
                  <a:pt x="0" y="0"/>
                </a:lnTo>
                <a:lnTo>
                  <a:pt x="0" y="6221154"/>
                </a:lnTo>
                <a:lnTo>
                  <a:pt x="4082632" y="6221154"/>
                </a:lnTo>
                <a:lnTo>
                  <a:pt x="4082632" y="0"/>
                </a:lnTo>
                <a:close/>
              </a:path>
            </a:pathLst>
          </a:custGeom>
          <a:blipFill>
            <a:blip r:embed="rId5"/>
            <a:stretch>
              <a:fillRect l="0" t="0" r="0" b="0"/>
            </a:stretch>
          </a:blipFill>
        </p:spPr>
      </p:sp>
      <p:sp>
        <p:nvSpPr>
          <p:cNvPr name="Freeform 18" id="18"/>
          <p:cNvSpPr/>
          <p:nvPr/>
        </p:nvSpPr>
        <p:spPr>
          <a:xfrm flipH="true" flipV="true" rot="4222482">
            <a:off x="14093358" y="-2025298"/>
            <a:ext cx="2050819" cy="4206808"/>
          </a:xfrm>
          <a:custGeom>
            <a:avLst/>
            <a:gdLst/>
            <a:ahLst/>
            <a:cxnLst/>
            <a:rect r="r" b="b" t="t" l="l"/>
            <a:pathLst>
              <a:path h="4206808" w="2050819">
                <a:moveTo>
                  <a:pt x="2050819" y="4206808"/>
                </a:moveTo>
                <a:lnTo>
                  <a:pt x="0" y="4206808"/>
                </a:lnTo>
                <a:lnTo>
                  <a:pt x="0" y="0"/>
                </a:lnTo>
                <a:lnTo>
                  <a:pt x="2050819" y="0"/>
                </a:lnTo>
                <a:lnTo>
                  <a:pt x="2050819" y="4206808"/>
                </a:lnTo>
                <a:close/>
              </a:path>
            </a:pathLst>
          </a:custGeom>
          <a:blipFill>
            <a:blip r:embed="rId4"/>
            <a:stretch>
              <a:fillRect l="0" t="0" r="0" b="0"/>
            </a:stretch>
          </a:blipFill>
        </p:spPr>
      </p:sp>
      <p:sp>
        <p:nvSpPr>
          <p:cNvPr name="Freeform 19" id="19"/>
          <p:cNvSpPr/>
          <p:nvPr/>
        </p:nvSpPr>
        <p:spPr>
          <a:xfrm flipH="false" flipV="false" rot="-8573478">
            <a:off x="16071930" y="-3549518"/>
            <a:ext cx="4082632" cy="6221154"/>
          </a:xfrm>
          <a:custGeom>
            <a:avLst/>
            <a:gdLst/>
            <a:ahLst/>
            <a:cxnLst/>
            <a:rect r="r" b="b" t="t" l="l"/>
            <a:pathLst>
              <a:path h="6221154" w="4082632">
                <a:moveTo>
                  <a:pt x="0" y="0"/>
                </a:moveTo>
                <a:lnTo>
                  <a:pt x="4082632" y="0"/>
                </a:lnTo>
                <a:lnTo>
                  <a:pt x="4082632" y="6221154"/>
                </a:lnTo>
                <a:lnTo>
                  <a:pt x="0" y="6221154"/>
                </a:lnTo>
                <a:lnTo>
                  <a:pt x="0" y="0"/>
                </a:lnTo>
                <a:close/>
              </a:path>
            </a:pathLst>
          </a:custGeom>
          <a:blipFill>
            <a:blip r:embed="rId5"/>
            <a:stretch>
              <a:fillRect l="0" t="0" r="0" b="0"/>
            </a:stretch>
          </a:blipFill>
        </p:spPr>
      </p:sp>
      <p:grpSp>
        <p:nvGrpSpPr>
          <p:cNvPr name="Group 20" id="20"/>
          <p:cNvGrpSpPr/>
          <p:nvPr/>
        </p:nvGrpSpPr>
        <p:grpSpPr>
          <a:xfrm rot="5400000">
            <a:off x="38116" y="4841459"/>
            <a:ext cx="5368288" cy="2972745"/>
            <a:chOff x="0" y="0"/>
            <a:chExt cx="1413870" cy="782945"/>
          </a:xfrm>
        </p:grpSpPr>
        <p:sp>
          <p:nvSpPr>
            <p:cNvPr name="Freeform 21" id="21"/>
            <p:cNvSpPr/>
            <p:nvPr/>
          </p:nvSpPr>
          <p:spPr>
            <a:xfrm flipH="false" flipV="false" rot="0">
              <a:off x="0" y="0"/>
              <a:ext cx="1413870" cy="782945"/>
            </a:xfrm>
            <a:custGeom>
              <a:avLst/>
              <a:gdLst/>
              <a:ahLst/>
              <a:cxnLst/>
              <a:rect r="r" b="b" t="t" l="l"/>
              <a:pathLst>
                <a:path h="782945" w="1413870">
                  <a:moveTo>
                    <a:pt x="111046" y="0"/>
                  </a:moveTo>
                  <a:lnTo>
                    <a:pt x="1302824" y="0"/>
                  </a:lnTo>
                  <a:cubicBezTo>
                    <a:pt x="1364153" y="0"/>
                    <a:pt x="1413870" y="49717"/>
                    <a:pt x="1413870" y="111046"/>
                  </a:cubicBezTo>
                  <a:lnTo>
                    <a:pt x="1413870" y="671899"/>
                  </a:lnTo>
                  <a:cubicBezTo>
                    <a:pt x="1413870" y="701350"/>
                    <a:pt x="1402171" y="729595"/>
                    <a:pt x="1381345" y="750420"/>
                  </a:cubicBezTo>
                  <a:cubicBezTo>
                    <a:pt x="1360520" y="771246"/>
                    <a:pt x="1332275" y="782945"/>
                    <a:pt x="1302824" y="782945"/>
                  </a:cubicBezTo>
                  <a:lnTo>
                    <a:pt x="111046" y="782945"/>
                  </a:lnTo>
                  <a:cubicBezTo>
                    <a:pt x="49717" y="782945"/>
                    <a:pt x="0" y="733228"/>
                    <a:pt x="0" y="671899"/>
                  </a:cubicBezTo>
                  <a:lnTo>
                    <a:pt x="0" y="111046"/>
                  </a:lnTo>
                  <a:cubicBezTo>
                    <a:pt x="0" y="49717"/>
                    <a:pt x="49717" y="0"/>
                    <a:pt x="111046" y="0"/>
                  </a:cubicBezTo>
                  <a:close/>
                </a:path>
              </a:pathLst>
            </a:custGeom>
            <a:solidFill>
              <a:srgbClr val="000000">
                <a:alpha val="0"/>
              </a:srgbClr>
            </a:solidFill>
            <a:ln w="28575" cap="rnd">
              <a:solidFill>
                <a:srgbClr val="BCB792"/>
              </a:solidFill>
              <a:prstDash val="solid"/>
              <a:round/>
            </a:ln>
          </p:spPr>
        </p:sp>
        <p:sp>
          <p:nvSpPr>
            <p:cNvPr name="TextBox 22" id="22"/>
            <p:cNvSpPr txBox="true"/>
            <p:nvPr/>
          </p:nvSpPr>
          <p:spPr>
            <a:xfrm>
              <a:off x="0" y="-66675"/>
              <a:ext cx="1413870" cy="849620"/>
            </a:xfrm>
            <a:prstGeom prst="rect">
              <a:avLst/>
            </a:prstGeom>
          </p:spPr>
          <p:txBody>
            <a:bodyPr anchor="ctr" rtlCol="false" tIns="50800" lIns="50800" bIns="50800" rIns="50800"/>
            <a:lstStyle/>
            <a:p>
              <a:pPr algn="ctr">
                <a:lnSpc>
                  <a:spcPts val="2659"/>
                </a:lnSpc>
              </a:pPr>
            </a:p>
          </p:txBody>
        </p:sp>
      </p:grpSp>
      <p:grpSp>
        <p:nvGrpSpPr>
          <p:cNvPr name="Group 23" id="23"/>
          <p:cNvGrpSpPr/>
          <p:nvPr/>
        </p:nvGrpSpPr>
        <p:grpSpPr>
          <a:xfrm rot="5400000">
            <a:off x="3248986" y="4841459"/>
            <a:ext cx="5368288" cy="2972745"/>
            <a:chOff x="0" y="0"/>
            <a:chExt cx="1413870" cy="782945"/>
          </a:xfrm>
        </p:grpSpPr>
        <p:sp>
          <p:nvSpPr>
            <p:cNvPr name="Freeform 24" id="24"/>
            <p:cNvSpPr/>
            <p:nvPr/>
          </p:nvSpPr>
          <p:spPr>
            <a:xfrm flipH="false" flipV="false" rot="0">
              <a:off x="0" y="0"/>
              <a:ext cx="1413870" cy="782945"/>
            </a:xfrm>
            <a:custGeom>
              <a:avLst/>
              <a:gdLst/>
              <a:ahLst/>
              <a:cxnLst/>
              <a:rect r="r" b="b" t="t" l="l"/>
              <a:pathLst>
                <a:path h="782945" w="1413870">
                  <a:moveTo>
                    <a:pt x="111046" y="0"/>
                  </a:moveTo>
                  <a:lnTo>
                    <a:pt x="1302824" y="0"/>
                  </a:lnTo>
                  <a:cubicBezTo>
                    <a:pt x="1364153" y="0"/>
                    <a:pt x="1413870" y="49717"/>
                    <a:pt x="1413870" y="111046"/>
                  </a:cubicBezTo>
                  <a:lnTo>
                    <a:pt x="1413870" y="671899"/>
                  </a:lnTo>
                  <a:cubicBezTo>
                    <a:pt x="1413870" y="701350"/>
                    <a:pt x="1402171" y="729595"/>
                    <a:pt x="1381345" y="750420"/>
                  </a:cubicBezTo>
                  <a:cubicBezTo>
                    <a:pt x="1360520" y="771246"/>
                    <a:pt x="1332275" y="782945"/>
                    <a:pt x="1302824" y="782945"/>
                  </a:cubicBezTo>
                  <a:lnTo>
                    <a:pt x="111046" y="782945"/>
                  </a:lnTo>
                  <a:cubicBezTo>
                    <a:pt x="49717" y="782945"/>
                    <a:pt x="0" y="733228"/>
                    <a:pt x="0" y="671899"/>
                  </a:cubicBezTo>
                  <a:lnTo>
                    <a:pt x="0" y="111046"/>
                  </a:lnTo>
                  <a:cubicBezTo>
                    <a:pt x="0" y="49717"/>
                    <a:pt x="49717" y="0"/>
                    <a:pt x="111046" y="0"/>
                  </a:cubicBezTo>
                  <a:close/>
                </a:path>
              </a:pathLst>
            </a:custGeom>
            <a:solidFill>
              <a:srgbClr val="000000">
                <a:alpha val="0"/>
              </a:srgbClr>
            </a:solidFill>
            <a:ln w="28575" cap="rnd">
              <a:solidFill>
                <a:srgbClr val="BCB792"/>
              </a:solidFill>
              <a:prstDash val="solid"/>
              <a:round/>
            </a:ln>
          </p:spPr>
        </p:sp>
        <p:sp>
          <p:nvSpPr>
            <p:cNvPr name="TextBox 25" id="25"/>
            <p:cNvSpPr txBox="true"/>
            <p:nvPr/>
          </p:nvSpPr>
          <p:spPr>
            <a:xfrm>
              <a:off x="0" y="-66675"/>
              <a:ext cx="1413870" cy="849620"/>
            </a:xfrm>
            <a:prstGeom prst="rect">
              <a:avLst/>
            </a:prstGeom>
          </p:spPr>
          <p:txBody>
            <a:bodyPr anchor="ctr" rtlCol="false" tIns="50800" lIns="50800" bIns="50800" rIns="50800"/>
            <a:lstStyle/>
            <a:p>
              <a:pPr algn="ctr">
                <a:lnSpc>
                  <a:spcPts val="2659"/>
                </a:lnSpc>
              </a:pPr>
            </a:p>
          </p:txBody>
        </p:sp>
      </p:grpSp>
      <p:sp>
        <p:nvSpPr>
          <p:cNvPr name="TextBox 26" id="26"/>
          <p:cNvSpPr txBox="true"/>
          <p:nvPr/>
        </p:nvSpPr>
        <p:spPr>
          <a:xfrm rot="0">
            <a:off x="4639821" y="3754333"/>
            <a:ext cx="2586619" cy="760096"/>
          </a:xfrm>
          <a:prstGeom prst="rect">
            <a:avLst/>
          </a:prstGeom>
        </p:spPr>
        <p:txBody>
          <a:bodyPr anchor="t" rtlCol="false" tIns="0" lIns="0" bIns="0" rIns="0">
            <a:spAutoFit/>
          </a:bodyPr>
          <a:lstStyle/>
          <a:p>
            <a:pPr algn="ctr">
              <a:lnSpc>
                <a:spcPts val="5879"/>
              </a:lnSpc>
            </a:pPr>
            <a:r>
              <a:rPr lang="en-US" sz="4199" b="true">
                <a:solidFill>
                  <a:srgbClr val="677EA4"/>
                </a:solidFill>
                <a:latin typeface="Cloud Condensed Bold"/>
                <a:ea typeface="Cloud Condensed Bold"/>
                <a:cs typeface="Cloud Condensed Bold"/>
                <a:sym typeface="Cloud Condensed Bold"/>
              </a:rPr>
              <a:t>Measurable </a:t>
            </a:r>
          </a:p>
        </p:txBody>
      </p:sp>
      <p:sp>
        <p:nvSpPr>
          <p:cNvPr name="TextBox 27" id="27"/>
          <p:cNvSpPr txBox="true"/>
          <p:nvPr/>
        </p:nvSpPr>
        <p:spPr>
          <a:xfrm rot="0">
            <a:off x="1428951" y="3754333"/>
            <a:ext cx="2586619" cy="760096"/>
          </a:xfrm>
          <a:prstGeom prst="rect">
            <a:avLst/>
          </a:prstGeom>
        </p:spPr>
        <p:txBody>
          <a:bodyPr anchor="t" rtlCol="false" tIns="0" lIns="0" bIns="0" rIns="0">
            <a:spAutoFit/>
          </a:bodyPr>
          <a:lstStyle/>
          <a:p>
            <a:pPr algn="ctr">
              <a:lnSpc>
                <a:spcPts val="5879"/>
              </a:lnSpc>
            </a:pPr>
            <a:r>
              <a:rPr lang="en-US" sz="4199" b="true">
                <a:solidFill>
                  <a:srgbClr val="677EA4"/>
                </a:solidFill>
                <a:latin typeface="Cloud Condensed Bold"/>
                <a:ea typeface="Cloud Condensed Bold"/>
                <a:cs typeface="Cloud Condensed Bold"/>
                <a:sym typeface="Cloud Condensed Bold"/>
              </a:rPr>
              <a:t>Specific</a:t>
            </a:r>
          </a:p>
        </p:txBody>
      </p:sp>
      <p:sp>
        <p:nvSpPr>
          <p:cNvPr name="TextBox 28" id="28"/>
          <p:cNvSpPr txBox="true"/>
          <p:nvPr/>
        </p:nvSpPr>
        <p:spPr>
          <a:xfrm rot="629643">
            <a:off x="4774891" y="484880"/>
            <a:ext cx="2005310" cy="1668146"/>
          </a:xfrm>
          <a:prstGeom prst="rect">
            <a:avLst/>
          </a:prstGeom>
        </p:spPr>
        <p:txBody>
          <a:bodyPr anchor="t" rtlCol="false" tIns="0" lIns="0" bIns="0" rIns="0">
            <a:spAutoFit/>
          </a:bodyPr>
          <a:lstStyle/>
          <a:p>
            <a:pPr algn="ctr">
              <a:lnSpc>
                <a:spcPts val="13579"/>
              </a:lnSpc>
            </a:pPr>
            <a:r>
              <a:rPr lang="en-US" sz="9699">
                <a:solidFill>
                  <a:srgbClr val="677EA4"/>
                </a:solidFill>
                <a:latin typeface="Daydream"/>
                <a:ea typeface="Daydream"/>
                <a:cs typeface="Daydream"/>
                <a:sym typeface="Daydream"/>
              </a:rPr>
              <a:t>S</a:t>
            </a:r>
          </a:p>
        </p:txBody>
      </p:sp>
      <p:sp>
        <p:nvSpPr>
          <p:cNvPr name="TextBox 29" id="29"/>
          <p:cNvSpPr txBox="true"/>
          <p:nvPr/>
        </p:nvSpPr>
        <p:spPr>
          <a:xfrm rot="165429">
            <a:off x="6598505" y="888622"/>
            <a:ext cx="2127409" cy="1668161"/>
          </a:xfrm>
          <a:prstGeom prst="rect">
            <a:avLst/>
          </a:prstGeom>
        </p:spPr>
        <p:txBody>
          <a:bodyPr anchor="t" rtlCol="false" tIns="0" lIns="0" bIns="0" rIns="0">
            <a:spAutoFit/>
          </a:bodyPr>
          <a:lstStyle/>
          <a:p>
            <a:pPr algn="ctr">
              <a:lnSpc>
                <a:spcPts val="13579"/>
              </a:lnSpc>
            </a:pPr>
            <a:r>
              <a:rPr lang="en-US" sz="9699">
                <a:solidFill>
                  <a:srgbClr val="677EA4"/>
                </a:solidFill>
                <a:latin typeface="Daydream"/>
                <a:ea typeface="Daydream"/>
                <a:cs typeface="Daydream"/>
                <a:sym typeface="Daydream"/>
              </a:rPr>
              <a:t>M</a:t>
            </a:r>
          </a:p>
        </p:txBody>
      </p:sp>
      <p:sp>
        <p:nvSpPr>
          <p:cNvPr name="TextBox 30" id="30"/>
          <p:cNvSpPr txBox="true"/>
          <p:nvPr/>
        </p:nvSpPr>
        <p:spPr>
          <a:xfrm rot="0">
            <a:off x="7967779" y="3754333"/>
            <a:ext cx="2352441" cy="760096"/>
          </a:xfrm>
          <a:prstGeom prst="rect">
            <a:avLst/>
          </a:prstGeom>
        </p:spPr>
        <p:txBody>
          <a:bodyPr anchor="t" rtlCol="false" tIns="0" lIns="0" bIns="0" rIns="0">
            <a:spAutoFit/>
          </a:bodyPr>
          <a:lstStyle/>
          <a:p>
            <a:pPr algn="ctr">
              <a:lnSpc>
                <a:spcPts val="5879"/>
              </a:lnSpc>
            </a:pPr>
            <a:r>
              <a:rPr lang="en-US" sz="4199" b="true">
                <a:solidFill>
                  <a:srgbClr val="677EA4"/>
                </a:solidFill>
                <a:latin typeface="Cloud Condensed Bold"/>
                <a:ea typeface="Cloud Condensed Bold"/>
                <a:cs typeface="Cloud Condensed Bold"/>
                <a:sym typeface="Cloud Condensed Bold"/>
              </a:rPr>
              <a:t>Achievable</a:t>
            </a:r>
          </a:p>
        </p:txBody>
      </p:sp>
      <p:sp>
        <p:nvSpPr>
          <p:cNvPr name="TextBox 31" id="31"/>
          <p:cNvSpPr txBox="true"/>
          <p:nvPr/>
        </p:nvSpPr>
        <p:spPr>
          <a:xfrm rot="0">
            <a:off x="11404822" y="3754333"/>
            <a:ext cx="1900096" cy="760096"/>
          </a:xfrm>
          <a:prstGeom prst="rect">
            <a:avLst/>
          </a:prstGeom>
        </p:spPr>
        <p:txBody>
          <a:bodyPr anchor="t" rtlCol="false" tIns="0" lIns="0" bIns="0" rIns="0">
            <a:spAutoFit/>
          </a:bodyPr>
          <a:lstStyle/>
          <a:p>
            <a:pPr algn="ctr">
              <a:lnSpc>
                <a:spcPts val="5879"/>
              </a:lnSpc>
            </a:pPr>
            <a:r>
              <a:rPr lang="en-US" sz="4199" b="true">
                <a:solidFill>
                  <a:srgbClr val="677EA4"/>
                </a:solidFill>
                <a:latin typeface="Cloud Condensed Bold"/>
                <a:ea typeface="Cloud Condensed Bold"/>
                <a:cs typeface="Cloud Condensed Bold"/>
                <a:sym typeface="Cloud Condensed Bold"/>
              </a:rPr>
              <a:t>Relatable</a:t>
            </a:r>
          </a:p>
        </p:txBody>
      </p:sp>
      <p:sp>
        <p:nvSpPr>
          <p:cNvPr name="TextBox 32" id="32"/>
          <p:cNvSpPr txBox="true"/>
          <p:nvPr/>
        </p:nvSpPr>
        <p:spPr>
          <a:xfrm rot="0">
            <a:off x="14469892" y="3754333"/>
            <a:ext cx="2185383" cy="760096"/>
          </a:xfrm>
          <a:prstGeom prst="rect">
            <a:avLst/>
          </a:prstGeom>
        </p:spPr>
        <p:txBody>
          <a:bodyPr anchor="t" rtlCol="false" tIns="0" lIns="0" bIns="0" rIns="0">
            <a:spAutoFit/>
          </a:bodyPr>
          <a:lstStyle/>
          <a:p>
            <a:pPr algn="ctr">
              <a:lnSpc>
                <a:spcPts val="5879"/>
              </a:lnSpc>
            </a:pPr>
            <a:r>
              <a:rPr lang="en-US" sz="4199" b="true">
                <a:solidFill>
                  <a:srgbClr val="677EA4"/>
                </a:solidFill>
                <a:latin typeface="Cloud Condensed Bold"/>
                <a:ea typeface="Cloud Condensed Bold"/>
                <a:cs typeface="Cloud Condensed Bold"/>
                <a:sym typeface="Cloud Condensed Bold"/>
              </a:rPr>
              <a:t>Time</a:t>
            </a:r>
          </a:p>
        </p:txBody>
      </p:sp>
      <p:sp>
        <p:nvSpPr>
          <p:cNvPr name="TextBox 33" id="33"/>
          <p:cNvSpPr txBox="true"/>
          <p:nvPr/>
        </p:nvSpPr>
        <p:spPr>
          <a:xfrm rot="0">
            <a:off x="8305328" y="938824"/>
            <a:ext cx="2127409" cy="1668161"/>
          </a:xfrm>
          <a:prstGeom prst="rect">
            <a:avLst/>
          </a:prstGeom>
        </p:spPr>
        <p:txBody>
          <a:bodyPr anchor="t" rtlCol="false" tIns="0" lIns="0" bIns="0" rIns="0">
            <a:spAutoFit/>
          </a:bodyPr>
          <a:lstStyle/>
          <a:p>
            <a:pPr algn="ctr">
              <a:lnSpc>
                <a:spcPts val="13579"/>
              </a:lnSpc>
            </a:pPr>
            <a:r>
              <a:rPr lang="en-US" sz="9699">
                <a:solidFill>
                  <a:srgbClr val="677EA4"/>
                </a:solidFill>
                <a:latin typeface="Daydream"/>
                <a:ea typeface="Daydream"/>
                <a:cs typeface="Daydream"/>
                <a:sym typeface="Daydream"/>
              </a:rPr>
              <a:t>A</a:t>
            </a:r>
          </a:p>
        </p:txBody>
      </p:sp>
      <p:sp>
        <p:nvSpPr>
          <p:cNvPr name="TextBox 34" id="34"/>
          <p:cNvSpPr txBox="true"/>
          <p:nvPr/>
        </p:nvSpPr>
        <p:spPr>
          <a:xfrm rot="-827012">
            <a:off x="10036486" y="883234"/>
            <a:ext cx="2127409" cy="1668161"/>
          </a:xfrm>
          <a:prstGeom prst="rect">
            <a:avLst/>
          </a:prstGeom>
        </p:spPr>
        <p:txBody>
          <a:bodyPr anchor="t" rtlCol="false" tIns="0" lIns="0" bIns="0" rIns="0">
            <a:spAutoFit/>
          </a:bodyPr>
          <a:lstStyle/>
          <a:p>
            <a:pPr algn="ctr">
              <a:lnSpc>
                <a:spcPts val="13579"/>
              </a:lnSpc>
            </a:pPr>
            <a:r>
              <a:rPr lang="en-US" sz="9699">
                <a:solidFill>
                  <a:srgbClr val="677EA4"/>
                </a:solidFill>
                <a:latin typeface="Daydream"/>
                <a:ea typeface="Daydream"/>
                <a:cs typeface="Daydream"/>
                <a:sym typeface="Daydream"/>
              </a:rPr>
              <a:t>R</a:t>
            </a:r>
          </a:p>
        </p:txBody>
      </p:sp>
      <p:sp>
        <p:nvSpPr>
          <p:cNvPr name="TextBox 35" id="35"/>
          <p:cNvSpPr txBox="true"/>
          <p:nvPr/>
        </p:nvSpPr>
        <p:spPr>
          <a:xfrm rot="-806841">
            <a:off x="11434818" y="485891"/>
            <a:ext cx="2127409" cy="1668161"/>
          </a:xfrm>
          <a:prstGeom prst="rect">
            <a:avLst/>
          </a:prstGeom>
        </p:spPr>
        <p:txBody>
          <a:bodyPr anchor="t" rtlCol="false" tIns="0" lIns="0" bIns="0" rIns="0">
            <a:spAutoFit/>
          </a:bodyPr>
          <a:lstStyle/>
          <a:p>
            <a:pPr algn="ctr">
              <a:lnSpc>
                <a:spcPts val="13579"/>
              </a:lnSpc>
            </a:pPr>
            <a:r>
              <a:rPr lang="en-US" sz="9699">
                <a:solidFill>
                  <a:srgbClr val="677EA4"/>
                </a:solidFill>
                <a:latin typeface="Daydream"/>
                <a:ea typeface="Daydream"/>
                <a:cs typeface="Daydream"/>
                <a:sym typeface="Daydream"/>
              </a:rPr>
              <a:t>T</a:t>
            </a:r>
          </a:p>
        </p:txBody>
      </p:sp>
      <p:sp>
        <p:nvSpPr>
          <p:cNvPr name="TextBox 36" id="36"/>
          <p:cNvSpPr txBox="true"/>
          <p:nvPr/>
        </p:nvSpPr>
        <p:spPr>
          <a:xfrm rot="0">
            <a:off x="7750625" y="2491923"/>
            <a:ext cx="2788202" cy="1085852"/>
          </a:xfrm>
          <a:prstGeom prst="rect">
            <a:avLst/>
          </a:prstGeom>
        </p:spPr>
        <p:txBody>
          <a:bodyPr anchor="t" rtlCol="false" tIns="0" lIns="0" bIns="0" rIns="0">
            <a:spAutoFit/>
          </a:bodyPr>
          <a:lstStyle/>
          <a:p>
            <a:pPr algn="ctr">
              <a:lnSpc>
                <a:spcPts val="8399"/>
              </a:lnSpc>
            </a:pPr>
            <a:r>
              <a:rPr lang="en-US" sz="5999" b="true">
                <a:solidFill>
                  <a:srgbClr val="677EA4"/>
                </a:solidFill>
                <a:latin typeface="Cloud Condensed Bold"/>
                <a:ea typeface="Cloud Condensed Bold"/>
                <a:cs typeface="Cloud Condensed Bold"/>
                <a:sym typeface="Cloud Condensed Bold"/>
              </a:rPr>
              <a:t>G o a l s</a:t>
            </a:r>
          </a:p>
        </p:txBody>
      </p:sp>
      <p:sp>
        <p:nvSpPr>
          <p:cNvPr name="TextBox 37" id="37"/>
          <p:cNvSpPr txBox="true"/>
          <p:nvPr/>
        </p:nvSpPr>
        <p:spPr>
          <a:xfrm rot="0">
            <a:off x="1028700" y="4766970"/>
            <a:ext cx="2986870" cy="3112199"/>
          </a:xfrm>
          <a:prstGeom prst="rect">
            <a:avLst/>
          </a:prstGeom>
        </p:spPr>
        <p:txBody>
          <a:bodyPr anchor="t" rtlCol="false" tIns="0" lIns="0" bIns="0" rIns="0">
            <a:spAutoFit/>
          </a:bodyPr>
          <a:lstStyle/>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Be specific</a:t>
            </a:r>
          </a:p>
          <a:p>
            <a:pPr algn="l">
              <a:lnSpc>
                <a:spcPts val="3459"/>
              </a:lnSpc>
            </a:pPr>
          </a:p>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Who is involved?</a:t>
            </a:r>
          </a:p>
          <a:p>
            <a:pPr algn="l">
              <a:lnSpc>
                <a:spcPts val="3459"/>
              </a:lnSpc>
            </a:pPr>
          </a:p>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Why is the goal important?</a:t>
            </a:r>
          </a:p>
        </p:txBody>
      </p:sp>
      <p:sp>
        <p:nvSpPr>
          <p:cNvPr name="TextBox 38" id="38"/>
          <p:cNvSpPr txBox="true"/>
          <p:nvPr/>
        </p:nvSpPr>
        <p:spPr>
          <a:xfrm rot="0">
            <a:off x="4266763" y="4766970"/>
            <a:ext cx="2986870" cy="3550349"/>
          </a:xfrm>
          <a:prstGeom prst="rect">
            <a:avLst/>
          </a:prstGeom>
        </p:spPr>
        <p:txBody>
          <a:bodyPr anchor="t" rtlCol="false" tIns="0" lIns="0" bIns="0" rIns="0">
            <a:spAutoFit/>
          </a:bodyPr>
          <a:lstStyle/>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How will you measure your progress?</a:t>
            </a:r>
          </a:p>
          <a:p>
            <a:pPr algn="l">
              <a:lnSpc>
                <a:spcPts val="3459"/>
              </a:lnSpc>
            </a:pPr>
          </a:p>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How will you know if your goal is achieved?</a:t>
            </a:r>
          </a:p>
        </p:txBody>
      </p:sp>
      <p:sp>
        <p:nvSpPr>
          <p:cNvPr name="TextBox 39" id="39"/>
          <p:cNvSpPr txBox="true"/>
          <p:nvPr/>
        </p:nvSpPr>
        <p:spPr>
          <a:xfrm rot="0">
            <a:off x="7551957" y="4766970"/>
            <a:ext cx="2986870" cy="3550349"/>
          </a:xfrm>
          <a:prstGeom prst="rect">
            <a:avLst/>
          </a:prstGeom>
        </p:spPr>
        <p:txBody>
          <a:bodyPr anchor="t" rtlCol="false" tIns="0" lIns="0" bIns="0" rIns="0">
            <a:spAutoFit/>
          </a:bodyPr>
          <a:lstStyle/>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How will your goal be achievable?</a:t>
            </a:r>
          </a:p>
          <a:p>
            <a:pPr algn="l">
              <a:lnSpc>
                <a:spcPts val="3459"/>
              </a:lnSpc>
            </a:pPr>
          </a:p>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What do you need to do to achieve your goal?</a:t>
            </a:r>
          </a:p>
        </p:txBody>
      </p:sp>
      <p:sp>
        <p:nvSpPr>
          <p:cNvPr name="TextBox 40" id="40"/>
          <p:cNvSpPr txBox="true"/>
          <p:nvPr/>
        </p:nvSpPr>
        <p:spPr>
          <a:xfrm rot="0">
            <a:off x="10595977" y="4766970"/>
            <a:ext cx="3131055" cy="3550349"/>
          </a:xfrm>
          <a:prstGeom prst="rect">
            <a:avLst/>
          </a:prstGeom>
        </p:spPr>
        <p:txBody>
          <a:bodyPr anchor="t" rtlCol="false" tIns="0" lIns="0" bIns="0" rIns="0">
            <a:spAutoFit/>
          </a:bodyPr>
          <a:lstStyle/>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Is this goal related to your overall success?</a:t>
            </a:r>
          </a:p>
          <a:p>
            <a:pPr algn="l">
              <a:lnSpc>
                <a:spcPts val="3459"/>
              </a:lnSpc>
            </a:pPr>
          </a:p>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Will this goal get you to where you want to be?</a:t>
            </a:r>
          </a:p>
        </p:txBody>
      </p:sp>
      <p:sp>
        <p:nvSpPr>
          <p:cNvPr name="TextBox 41" id="41"/>
          <p:cNvSpPr txBox="true"/>
          <p:nvPr/>
        </p:nvSpPr>
        <p:spPr>
          <a:xfrm rot="0">
            <a:off x="14155567" y="4766970"/>
            <a:ext cx="2986870" cy="2235899"/>
          </a:xfrm>
          <a:prstGeom prst="rect">
            <a:avLst/>
          </a:prstGeom>
        </p:spPr>
        <p:txBody>
          <a:bodyPr anchor="t" rtlCol="false" tIns="0" lIns="0" bIns="0" rIns="0">
            <a:spAutoFit/>
          </a:bodyPr>
          <a:lstStyle/>
          <a:p>
            <a:pPr algn="l" marL="672889" indent="-336445" lvl="1">
              <a:lnSpc>
                <a:spcPts val="3459"/>
              </a:lnSpc>
              <a:buFont typeface="Arial"/>
              <a:buChar char="•"/>
            </a:pPr>
            <a:r>
              <a:rPr lang="en-US" sz="3116">
                <a:solidFill>
                  <a:srgbClr val="677EA4"/>
                </a:solidFill>
                <a:latin typeface="Cloud Condensed"/>
                <a:ea typeface="Cloud Condensed"/>
                <a:cs typeface="Cloud Condensed"/>
                <a:sym typeface="Cloud Condensed"/>
              </a:rPr>
              <a:t>How long should it take to accomplish this goal?</a:t>
            </a:r>
          </a:p>
          <a:p>
            <a:pPr algn="l">
              <a:lnSpc>
                <a:spcPts val="3459"/>
              </a:lnSpc>
            </a:pPr>
          </a:p>
        </p:txBody>
      </p:sp>
      <p:sp>
        <p:nvSpPr>
          <p:cNvPr name="TextBox 42" id="42"/>
          <p:cNvSpPr txBox="true"/>
          <p:nvPr/>
        </p:nvSpPr>
        <p:spPr>
          <a:xfrm rot="0">
            <a:off x="7749899" y="125385"/>
            <a:ext cx="2788202" cy="651511"/>
          </a:xfrm>
          <a:prstGeom prst="rect">
            <a:avLst/>
          </a:prstGeom>
        </p:spPr>
        <p:txBody>
          <a:bodyPr anchor="t" rtlCol="false" tIns="0" lIns="0" bIns="0" rIns="0">
            <a:spAutoFit/>
          </a:bodyPr>
          <a:lstStyle/>
          <a:p>
            <a:pPr algn="ctr">
              <a:lnSpc>
                <a:spcPts val="5039"/>
              </a:lnSpc>
            </a:pPr>
            <a:r>
              <a:rPr lang="en-US" sz="3599" b="true">
                <a:solidFill>
                  <a:srgbClr val="677EA4"/>
                </a:solidFill>
                <a:latin typeface="Cloud Condensed Bold"/>
                <a:ea typeface="Cloud Condensed Bold"/>
                <a:cs typeface="Cloud Condensed Bold"/>
                <a:sym typeface="Cloud Condensed Bold"/>
              </a:rPr>
              <a:t>What are</a:t>
            </a:r>
          </a:p>
        </p:txBody>
      </p:sp>
      <p:sp>
        <p:nvSpPr>
          <p:cNvPr name="TextBox 43" id="43"/>
          <p:cNvSpPr txBox="true"/>
          <p:nvPr/>
        </p:nvSpPr>
        <p:spPr>
          <a:xfrm rot="0">
            <a:off x="14231918" y="9182100"/>
            <a:ext cx="2820194" cy="589915"/>
          </a:xfrm>
          <a:prstGeom prst="rect">
            <a:avLst/>
          </a:prstGeom>
        </p:spPr>
        <p:txBody>
          <a:bodyPr anchor="t" rtlCol="false" tIns="0" lIns="0" bIns="0" rIns="0">
            <a:spAutoFit/>
          </a:bodyPr>
          <a:lstStyle/>
          <a:p>
            <a:pPr algn="ctr">
              <a:lnSpc>
                <a:spcPts val="4759"/>
              </a:lnSpc>
            </a:pPr>
            <a:r>
              <a:rPr lang="en-US" sz="3399">
                <a:solidFill>
                  <a:srgbClr val="677EA4"/>
                </a:solidFill>
                <a:latin typeface="Antic"/>
                <a:ea typeface="Antic"/>
                <a:cs typeface="Antic"/>
                <a:sym typeface="Antic"/>
              </a:rPr>
              <a:t>(Holland, 2021)</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3978030">
            <a:off x="2202506" y="8795935"/>
            <a:ext cx="343462" cy="810529"/>
          </a:xfrm>
          <a:custGeom>
            <a:avLst/>
            <a:gdLst/>
            <a:ahLst/>
            <a:cxnLst/>
            <a:rect r="r" b="b" t="t" l="l"/>
            <a:pathLst>
              <a:path h="810529" w="343462">
                <a:moveTo>
                  <a:pt x="0" y="0"/>
                </a:moveTo>
                <a:lnTo>
                  <a:pt x="343462" y="0"/>
                </a:lnTo>
                <a:lnTo>
                  <a:pt x="343462" y="810529"/>
                </a:lnTo>
                <a:lnTo>
                  <a:pt x="0" y="810529"/>
                </a:lnTo>
                <a:lnTo>
                  <a:pt x="0" y="0"/>
                </a:lnTo>
                <a:close/>
              </a:path>
            </a:pathLst>
          </a:custGeom>
          <a:blipFill>
            <a:blip r:embed="rId3"/>
            <a:stretch>
              <a:fillRect l="0" t="0" r="0" b="0"/>
            </a:stretch>
          </a:blipFill>
        </p:spPr>
      </p:sp>
      <p:sp>
        <p:nvSpPr>
          <p:cNvPr name="TextBox 7" id="7"/>
          <p:cNvSpPr txBox="true"/>
          <p:nvPr/>
        </p:nvSpPr>
        <p:spPr>
          <a:xfrm rot="0">
            <a:off x="4386665" y="1083471"/>
            <a:ext cx="9514670" cy="1776748"/>
          </a:xfrm>
          <a:prstGeom prst="rect">
            <a:avLst/>
          </a:prstGeom>
        </p:spPr>
        <p:txBody>
          <a:bodyPr anchor="t" rtlCol="false" tIns="0" lIns="0" bIns="0" rIns="0">
            <a:spAutoFit/>
          </a:bodyPr>
          <a:lstStyle/>
          <a:p>
            <a:pPr algn="ctr">
              <a:lnSpc>
                <a:spcPts val="14419"/>
              </a:lnSpc>
            </a:pPr>
            <a:r>
              <a:rPr lang="en-US" sz="10299" spc="411">
                <a:solidFill>
                  <a:srgbClr val="677EA4"/>
                </a:solidFill>
                <a:latin typeface="Daydream"/>
                <a:ea typeface="Daydream"/>
                <a:cs typeface="Daydream"/>
                <a:sym typeface="Daydream"/>
              </a:rPr>
              <a:t>Specific</a:t>
            </a:r>
          </a:p>
        </p:txBody>
      </p:sp>
      <p:sp>
        <p:nvSpPr>
          <p:cNvPr name="Freeform 8" id="8"/>
          <p:cNvSpPr/>
          <p:nvPr/>
        </p:nvSpPr>
        <p:spPr>
          <a:xfrm flipH="true" flipV="false" rot="369602">
            <a:off x="-5553" y="7576964"/>
            <a:ext cx="1345069" cy="3362672"/>
          </a:xfrm>
          <a:custGeom>
            <a:avLst/>
            <a:gdLst/>
            <a:ahLst/>
            <a:cxnLst/>
            <a:rect r="r" b="b" t="t" l="l"/>
            <a:pathLst>
              <a:path h="3362672" w="1345069">
                <a:moveTo>
                  <a:pt x="1345069" y="0"/>
                </a:moveTo>
                <a:lnTo>
                  <a:pt x="0" y="0"/>
                </a:lnTo>
                <a:lnTo>
                  <a:pt x="0" y="3362672"/>
                </a:lnTo>
                <a:lnTo>
                  <a:pt x="1345069" y="3362672"/>
                </a:lnTo>
                <a:lnTo>
                  <a:pt x="1345069" y="0"/>
                </a:lnTo>
                <a:close/>
              </a:path>
            </a:pathLst>
          </a:custGeom>
          <a:blipFill>
            <a:blip r:embed="rId4"/>
            <a:stretch>
              <a:fillRect l="0" t="0" r="0" b="0"/>
            </a:stretch>
          </a:blipFill>
        </p:spPr>
      </p:sp>
      <p:sp>
        <p:nvSpPr>
          <p:cNvPr name="Freeform 9" id="9"/>
          <p:cNvSpPr/>
          <p:nvPr/>
        </p:nvSpPr>
        <p:spPr>
          <a:xfrm flipH="false" flipV="false" rot="-3838062">
            <a:off x="3309842" y="9458852"/>
            <a:ext cx="293615" cy="692897"/>
          </a:xfrm>
          <a:custGeom>
            <a:avLst/>
            <a:gdLst/>
            <a:ahLst/>
            <a:cxnLst/>
            <a:rect r="r" b="b" t="t" l="l"/>
            <a:pathLst>
              <a:path h="692897" w="293615">
                <a:moveTo>
                  <a:pt x="0" y="0"/>
                </a:moveTo>
                <a:lnTo>
                  <a:pt x="293615" y="0"/>
                </a:lnTo>
                <a:lnTo>
                  <a:pt x="293615" y="692898"/>
                </a:lnTo>
                <a:lnTo>
                  <a:pt x="0" y="692898"/>
                </a:lnTo>
                <a:lnTo>
                  <a:pt x="0" y="0"/>
                </a:lnTo>
                <a:close/>
              </a:path>
            </a:pathLst>
          </a:custGeom>
          <a:blipFill>
            <a:blip r:embed="rId3"/>
            <a:stretch>
              <a:fillRect l="0" t="0" r="0" b="0"/>
            </a:stretch>
          </a:blipFill>
        </p:spPr>
      </p:sp>
      <p:sp>
        <p:nvSpPr>
          <p:cNvPr name="Freeform 10" id="10"/>
          <p:cNvSpPr/>
          <p:nvPr/>
        </p:nvSpPr>
        <p:spPr>
          <a:xfrm flipH="false" flipV="false" rot="-8517225">
            <a:off x="16909403" y="-701532"/>
            <a:ext cx="1559085" cy="3198124"/>
          </a:xfrm>
          <a:custGeom>
            <a:avLst/>
            <a:gdLst/>
            <a:ahLst/>
            <a:cxnLst/>
            <a:rect r="r" b="b" t="t" l="l"/>
            <a:pathLst>
              <a:path h="3198124" w="1559085">
                <a:moveTo>
                  <a:pt x="0" y="0"/>
                </a:moveTo>
                <a:lnTo>
                  <a:pt x="1559085" y="0"/>
                </a:lnTo>
                <a:lnTo>
                  <a:pt x="1559085" y="3198123"/>
                </a:lnTo>
                <a:lnTo>
                  <a:pt x="0" y="3198123"/>
                </a:lnTo>
                <a:lnTo>
                  <a:pt x="0" y="0"/>
                </a:lnTo>
                <a:close/>
              </a:path>
            </a:pathLst>
          </a:custGeom>
          <a:blipFill>
            <a:blip r:embed="rId5"/>
            <a:stretch>
              <a:fillRect l="0" t="0" r="0" b="0"/>
            </a:stretch>
          </a:blipFill>
        </p:spPr>
      </p:sp>
      <p:sp>
        <p:nvSpPr>
          <p:cNvPr name="Freeform 11" id="11"/>
          <p:cNvSpPr/>
          <p:nvPr/>
        </p:nvSpPr>
        <p:spPr>
          <a:xfrm flipH="false" flipV="false" rot="0">
            <a:off x="16285480" y="8284480"/>
            <a:ext cx="2002520" cy="2002520"/>
          </a:xfrm>
          <a:custGeom>
            <a:avLst/>
            <a:gdLst/>
            <a:ahLst/>
            <a:cxnLst/>
            <a:rect r="r" b="b" t="t" l="l"/>
            <a:pathLst>
              <a:path h="2002520" w="2002520">
                <a:moveTo>
                  <a:pt x="0" y="0"/>
                </a:moveTo>
                <a:lnTo>
                  <a:pt x="2002520" y="0"/>
                </a:lnTo>
                <a:lnTo>
                  <a:pt x="2002520" y="2002520"/>
                </a:lnTo>
                <a:lnTo>
                  <a:pt x="0" y="200252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2" id="12"/>
          <p:cNvSpPr txBox="true"/>
          <p:nvPr/>
        </p:nvSpPr>
        <p:spPr>
          <a:xfrm rot="0">
            <a:off x="1574878" y="2095358"/>
            <a:ext cx="5140815" cy="1159512"/>
          </a:xfrm>
          <a:prstGeom prst="rect">
            <a:avLst/>
          </a:prstGeom>
        </p:spPr>
        <p:txBody>
          <a:bodyPr anchor="t" rtlCol="false" tIns="0" lIns="0" bIns="0" rIns="0">
            <a:spAutoFit/>
          </a:bodyPr>
          <a:lstStyle/>
          <a:p>
            <a:pPr algn="l">
              <a:lnSpc>
                <a:spcPts val="8539"/>
              </a:lnSpc>
            </a:pPr>
            <a:r>
              <a:rPr lang="en-US" sz="6099">
                <a:solidFill>
                  <a:srgbClr val="677EA4"/>
                </a:solidFill>
                <a:latin typeface="Amancio"/>
                <a:ea typeface="Amancio"/>
                <a:cs typeface="Amancio"/>
                <a:sym typeface="Amancio"/>
              </a:rPr>
              <a:t>My Goal:</a:t>
            </a:r>
          </a:p>
        </p:txBody>
      </p:sp>
      <p:sp>
        <p:nvSpPr>
          <p:cNvPr name="TextBox 13" id="13"/>
          <p:cNvSpPr txBox="true"/>
          <p:nvPr/>
        </p:nvSpPr>
        <p:spPr>
          <a:xfrm rot="0">
            <a:off x="1304294" y="3456827"/>
            <a:ext cx="15679411" cy="3731896"/>
          </a:xfrm>
          <a:prstGeom prst="rect">
            <a:avLst/>
          </a:prstGeom>
        </p:spPr>
        <p:txBody>
          <a:bodyPr anchor="t" rtlCol="false" tIns="0" lIns="0" bIns="0" rIns="0">
            <a:spAutoFit/>
          </a:bodyPr>
          <a:lstStyle/>
          <a:p>
            <a:pPr algn="l">
              <a:lnSpc>
                <a:spcPts val="5879"/>
              </a:lnSpc>
            </a:pPr>
            <a:r>
              <a:rPr lang="en-US" sz="4199">
                <a:solidFill>
                  <a:srgbClr val="677EA4"/>
                </a:solidFill>
                <a:latin typeface="Cloud Condensed"/>
                <a:ea typeface="Cloud Condensed"/>
                <a:cs typeface="Cloud Condensed"/>
                <a:sym typeface="Cloud Condensed"/>
              </a:rPr>
              <a:t>My goal is to become a Psychotherapist.</a:t>
            </a:r>
          </a:p>
          <a:p>
            <a:pPr algn="l">
              <a:lnSpc>
                <a:spcPts val="5879"/>
              </a:lnSpc>
            </a:pPr>
            <a:r>
              <a:rPr lang="en-US" sz="4199">
                <a:solidFill>
                  <a:srgbClr val="677EA4"/>
                </a:solidFill>
                <a:latin typeface="Cloud Condensed"/>
                <a:ea typeface="Cloud Condensed"/>
                <a:cs typeface="Cloud Condensed"/>
                <a:sym typeface="Cloud Condensed"/>
              </a:rPr>
              <a:t>To achieve this, I will attend University of Wales Trinity Saint David to complete a Bachelors Degree in Psychology and Counselling. </a:t>
            </a:r>
          </a:p>
          <a:p>
            <a:pPr algn="l">
              <a:lnSpc>
                <a:spcPts val="5879"/>
              </a:lnSpc>
            </a:pPr>
            <a:r>
              <a:rPr lang="en-US" sz="4199">
                <a:solidFill>
                  <a:srgbClr val="677EA4"/>
                </a:solidFill>
                <a:latin typeface="Cloud Condensed"/>
                <a:ea typeface="Cloud Condensed"/>
                <a:cs typeface="Cloud Condensed"/>
                <a:sym typeface="Cloud Condensed"/>
              </a:rPr>
              <a:t>Then I plan to go on to complete a Psychotherapeutic Practice: Humanistic MA.</a:t>
            </a:r>
          </a:p>
        </p:txBody>
      </p:sp>
      <p:sp>
        <p:nvSpPr>
          <p:cNvPr name="Freeform 14" id="14"/>
          <p:cNvSpPr/>
          <p:nvPr/>
        </p:nvSpPr>
        <p:spPr>
          <a:xfrm flipH="false" flipV="false" rot="0">
            <a:off x="248550" y="310218"/>
            <a:ext cx="2111490" cy="1965605"/>
          </a:xfrm>
          <a:custGeom>
            <a:avLst/>
            <a:gdLst/>
            <a:ahLst/>
            <a:cxnLst/>
            <a:rect r="r" b="b" t="t" l="l"/>
            <a:pathLst>
              <a:path h="1965605" w="2111490">
                <a:moveTo>
                  <a:pt x="0" y="0"/>
                </a:moveTo>
                <a:lnTo>
                  <a:pt x="2111489" y="0"/>
                </a:lnTo>
                <a:lnTo>
                  <a:pt x="2111489" y="1965605"/>
                </a:lnTo>
                <a:lnTo>
                  <a:pt x="0" y="1965605"/>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3978030">
            <a:off x="3068998" y="1943051"/>
            <a:ext cx="343462" cy="810529"/>
          </a:xfrm>
          <a:custGeom>
            <a:avLst/>
            <a:gdLst/>
            <a:ahLst/>
            <a:cxnLst/>
            <a:rect r="r" b="b" t="t" l="l"/>
            <a:pathLst>
              <a:path h="810529" w="343462">
                <a:moveTo>
                  <a:pt x="0" y="0"/>
                </a:moveTo>
                <a:lnTo>
                  <a:pt x="343461" y="0"/>
                </a:lnTo>
                <a:lnTo>
                  <a:pt x="343461" y="810529"/>
                </a:lnTo>
                <a:lnTo>
                  <a:pt x="0" y="810529"/>
                </a:lnTo>
                <a:lnTo>
                  <a:pt x="0" y="0"/>
                </a:lnTo>
                <a:close/>
              </a:path>
            </a:pathLst>
          </a:custGeom>
          <a:blipFill>
            <a:blip r:embed="rId3"/>
            <a:stretch>
              <a:fillRect l="0" t="0" r="0" b="0"/>
            </a:stretch>
          </a:blipFill>
        </p:spPr>
      </p:sp>
      <p:sp>
        <p:nvSpPr>
          <p:cNvPr name="Freeform 7" id="7"/>
          <p:cNvSpPr/>
          <p:nvPr/>
        </p:nvSpPr>
        <p:spPr>
          <a:xfrm flipH="true" flipV="false" rot="8658535">
            <a:off x="-922234" y="-3223597"/>
            <a:ext cx="4082632" cy="6221154"/>
          </a:xfrm>
          <a:custGeom>
            <a:avLst/>
            <a:gdLst/>
            <a:ahLst/>
            <a:cxnLst/>
            <a:rect r="r" b="b" t="t" l="l"/>
            <a:pathLst>
              <a:path h="6221154" w="4082632">
                <a:moveTo>
                  <a:pt x="4082632" y="0"/>
                </a:moveTo>
                <a:lnTo>
                  <a:pt x="0" y="0"/>
                </a:lnTo>
                <a:lnTo>
                  <a:pt x="0" y="6221153"/>
                </a:lnTo>
                <a:lnTo>
                  <a:pt x="4082632" y="6221153"/>
                </a:lnTo>
                <a:lnTo>
                  <a:pt x="4082632" y="0"/>
                </a:lnTo>
                <a:close/>
              </a:path>
            </a:pathLst>
          </a:custGeom>
          <a:blipFill>
            <a:blip r:embed="rId4"/>
            <a:stretch>
              <a:fillRect l="0" t="0" r="0" b="0"/>
            </a:stretch>
          </a:blipFill>
        </p:spPr>
      </p:sp>
      <p:sp>
        <p:nvSpPr>
          <p:cNvPr name="Freeform 8" id="8"/>
          <p:cNvSpPr/>
          <p:nvPr/>
        </p:nvSpPr>
        <p:spPr>
          <a:xfrm flipH="false" flipV="false" rot="-3838062">
            <a:off x="4306799" y="2322006"/>
            <a:ext cx="293615" cy="692897"/>
          </a:xfrm>
          <a:custGeom>
            <a:avLst/>
            <a:gdLst/>
            <a:ahLst/>
            <a:cxnLst/>
            <a:rect r="r" b="b" t="t" l="l"/>
            <a:pathLst>
              <a:path h="692897" w="293615">
                <a:moveTo>
                  <a:pt x="0" y="0"/>
                </a:moveTo>
                <a:lnTo>
                  <a:pt x="293615" y="0"/>
                </a:lnTo>
                <a:lnTo>
                  <a:pt x="293615" y="692898"/>
                </a:lnTo>
                <a:lnTo>
                  <a:pt x="0" y="692898"/>
                </a:lnTo>
                <a:lnTo>
                  <a:pt x="0" y="0"/>
                </a:lnTo>
                <a:close/>
              </a:path>
            </a:pathLst>
          </a:custGeom>
          <a:blipFill>
            <a:blip r:embed="rId3"/>
            <a:stretch>
              <a:fillRect l="0" t="0" r="0" b="0"/>
            </a:stretch>
          </a:blipFill>
        </p:spPr>
      </p:sp>
      <p:sp>
        <p:nvSpPr>
          <p:cNvPr name="Freeform 9" id="9"/>
          <p:cNvSpPr/>
          <p:nvPr/>
        </p:nvSpPr>
        <p:spPr>
          <a:xfrm flipH="false" flipV="false" rot="-8517225">
            <a:off x="16909403" y="-701532"/>
            <a:ext cx="1559085" cy="3198124"/>
          </a:xfrm>
          <a:custGeom>
            <a:avLst/>
            <a:gdLst/>
            <a:ahLst/>
            <a:cxnLst/>
            <a:rect r="r" b="b" t="t" l="l"/>
            <a:pathLst>
              <a:path h="3198124" w="1559085">
                <a:moveTo>
                  <a:pt x="0" y="0"/>
                </a:moveTo>
                <a:lnTo>
                  <a:pt x="1559085" y="0"/>
                </a:lnTo>
                <a:lnTo>
                  <a:pt x="1559085" y="3198123"/>
                </a:lnTo>
                <a:lnTo>
                  <a:pt x="0" y="3198123"/>
                </a:lnTo>
                <a:lnTo>
                  <a:pt x="0" y="0"/>
                </a:lnTo>
                <a:close/>
              </a:path>
            </a:pathLst>
          </a:custGeom>
          <a:blipFill>
            <a:blip r:embed="rId5"/>
            <a:stretch>
              <a:fillRect l="0" t="0" r="0" b="0"/>
            </a:stretch>
          </a:blipFill>
        </p:spPr>
      </p:sp>
      <p:sp>
        <p:nvSpPr>
          <p:cNvPr name="AutoShape 10" id="10"/>
          <p:cNvSpPr/>
          <p:nvPr/>
        </p:nvSpPr>
        <p:spPr>
          <a:xfrm>
            <a:off x="8316973" y="2081615"/>
            <a:ext cx="0" cy="6492240"/>
          </a:xfrm>
          <a:prstGeom prst="line">
            <a:avLst/>
          </a:prstGeom>
          <a:ln cap="flat" w="38100">
            <a:solidFill>
              <a:srgbClr val="F5D486"/>
            </a:solidFill>
            <a:prstDash val="solid"/>
            <a:headEnd type="none" len="sm" w="sm"/>
            <a:tailEnd type="none" len="sm" w="sm"/>
          </a:ln>
        </p:spPr>
      </p:sp>
      <p:grpSp>
        <p:nvGrpSpPr>
          <p:cNvPr name="Group 11" id="11"/>
          <p:cNvGrpSpPr/>
          <p:nvPr/>
        </p:nvGrpSpPr>
        <p:grpSpPr>
          <a:xfrm rot="0">
            <a:off x="8210928" y="2454360"/>
            <a:ext cx="212090" cy="212090"/>
            <a:chOff x="0" y="0"/>
            <a:chExt cx="812800" cy="812800"/>
          </a:xfrm>
        </p:grpSpPr>
        <p:sp>
          <p:nvSpPr>
            <p:cNvPr name="Freeform 12" id="12"/>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sp>
        <p:sp>
          <p:nvSpPr>
            <p:cNvPr name="TextBox 13" id="13"/>
            <p:cNvSpPr txBox="true"/>
            <p:nvPr/>
          </p:nvSpPr>
          <p:spPr>
            <a:xfrm>
              <a:off x="76200" y="9525"/>
              <a:ext cx="660400" cy="727075"/>
            </a:xfrm>
            <a:prstGeom prst="rect">
              <a:avLst/>
            </a:prstGeom>
          </p:spPr>
          <p:txBody>
            <a:bodyPr anchor="ctr" rtlCol="false" tIns="50800" lIns="50800" bIns="50800" rIns="50800"/>
            <a:lstStyle/>
            <a:p>
              <a:pPr algn="ctr">
                <a:lnSpc>
                  <a:spcPts val="2659"/>
                </a:lnSpc>
              </a:pPr>
            </a:p>
          </p:txBody>
        </p:sp>
      </p:grpSp>
      <p:grpSp>
        <p:nvGrpSpPr>
          <p:cNvPr name="Group 14" id="14"/>
          <p:cNvGrpSpPr/>
          <p:nvPr/>
        </p:nvGrpSpPr>
        <p:grpSpPr>
          <a:xfrm rot="0">
            <a:off x="8210928" y="4622436"/>
            <a:ext cx="212090" cy="212090"/>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sp>
        <p:sp>
          <p:nvSpPr>
            <p:cNvPr name="TextBox 16" id="16"/>
            <p:cNvSpPr txBox="true"/>
            <p:nvPr/>
          </p:nvSpPr>
          <p:spPr>
            <a:xfrm>
              <a:off x="76200" y="9525"/>
              <a:ext cx="660400" cy="727075"/>
            </a:xfrm>
            <a:prstGeom prst="rect">
              <a:avLst/>
            </a:prstGeom>
          </p:spPr>
          <p:txBody>
            <a:bodyPr anchor="ctr" rtlCol="false" tIns="50800" lIns="50800" bIns="50800" rIns="50800"/>
            <a:lstStyle/>
            <a:p>
              <a:pPr algn="ctr">
                <a:lnSpc>
                  <a:spcPts val="2659"/>
                </a:lnSpc>
              </a:pPr>
            </a:p>
          </p:txBody>
        </p:sp>
      </p:grpSp>
      <p:grpSp>
        <p:nvGrpSpPr>
          <p:cNvPr name="Group 17" id="17"/>
          <p:cNvGrpSpPr/>
          <p:nvPr/>
        </p:nvGrpSpPr>
        <p:grpSpPr>
          <a:xfrm rot="0">
            <a:off x="8210928" y="6790511"/>
            <a:ext cx="212090" cy="212090"/>
            <a:chOff x="0" y="0"/>
            <a:chExt cx="812800" cy="812800"/>
          </a:xfrm>
        </p:grpSpPr>
        <p:sp>
          <p:nvSpPr>
            <p:cNvPr name="Freeform 18" id="18"/>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5D486"/>
            </a:solidFill>
          </p:spPr>
        </p:sp>
        <p:sp>
          <p:nvSpPr>
            <p:cNvPr name="TextBox 19" id="19"/>
            <p:cNvSpPr txBox="true"/>
            <p:nvPr/>
          </p:nvSpPr>
          <p:spPr>
            <a:xfrm>
              <a:off x="76200" y="9525"/>
              <a:ext cx="660400" cy="727075"/>
            </a:xfrm>
            <a:prstGeom prst="rect">
              <a:avLst/>
            </a:prstGeom>
          </p:spPr>
          <p:txBody>
            <a:bodyPr anchor="ctr" rtlCol="false" tIns="50800" lIns="50800" bIns="50800" rIns="50800"/>
            <a:lstStyle/>
            <a:p>
              <a:pPr algn="ctr">
                <a:lnSpc>
                  <a:spcPts val="2659"/>
                </a:lnSpc>
              </a:pPr>
            </a:p>
          </p:txBody>
        </p:sp>
      </p:grpSp>
      <p:sp>
        <p:nvSpPr>
          <p:cNvPr name="Freeform 20" id="20"/>
          <p:cNvSpPr/>
          <p:nvPr/>
        </p:nvSpPr>
        <p:spPr>
          <a:xfrm flipH="false" flipV="false" rot="-3001911">
            <a:off x="17115821" y="9008743"/>
            <a:ext cx="1548268" cy="2256129"/>
          </a:xfrm>
          <a:custGeom>
            <a:avLst/>
            <a:gdLst/>
            <a:ahLst/>
            <a:cxnLst/>
            <a:rect r="r" b="b" t="t" l="l"/>
            <a:pathLst>
              <a:path h="2256129" w="1548268">
                <a:moveTo>
                  <a:pt x="0" y="0"/>
                </a:moveTo>
                <a:lnTo>
                  <a:pt x="1548268" y="0"/>
                </a:lnTo>
                <a:lnTo>
                  <a:pt x="1548268" y="2256129"/>
                </a:lnTo>
                <a:lnTo>
                  <a:pt x="0" y="2256129"/>
                </a:lnTo>
                <a:lnTo>
                  <a:pt x="0" y="0"/>
                </a:lnTo>
                <a:close/>
              </a:path>
            </a:pathLst>
          </a:custGeom>
          <a:blipFill>
            <a:blip r:embed="rId6"/>
            <a:stretch>
              <a:fillRect l="0" t="0" r="0" b="0"/>
            </a:stretch>
          </a:blipFill>
        </p:spPr>
      </p:sp>
      <p:sp>
        <p:nvSpPr>
          <p:cNvPr name="Freeform 21" id="21"/>
          <p:cNvSpPr/>
          <p:nvPr/>
        </p:nvSpPr>
        <p:spPr>
          <a:xfrm flipH="true" flipV="false" rot="6813892">
            <a:off x="16284739" y="9232900"/>
            <a:ext cx="249784" cy="589462"/>
          </a:xfrm>
          <a:custGeom>
            <a:avLst/>
            <a:gdLst/>
            <a:ahLst/>
            <a:cxnLst/>
            <a:rect r="r" b="b" t="t" l="l"/>
            <a:pathLst>
              <a:path h="589462" w="249784">
                <a:moveTo>
                  <a:pt x="249784" y="0"/>
                </a:moveTo>
                <a:lnTo>
                  <a:pt x="0" y="0"/>
                </a:lnTo>
                <a:lnTo>
                  <a:pt x="0" y="589462"/>
                </a:lnTo>
                <a:lnTo>
                  <a:pt x="249784" y="589462"/>
                </a:lnTo>
                <a:lnTo>
                  <a:pt x="249784" y="0"/>
                </a:lnTo>
                <a:close/>
              </a:path>
            </a:pathLst>
          </a:custGeom>
          <a:blipFill>
            <a:blip r:embed="rId3"/>
            <a:stretch>
              <a:fillRect l="0" t="0" r="0" b="0"/>
            </a:stretch>
          </a:blipFill>
        </p:spPr>
      </p:sp>
      <p:sp>
        <p:nvSpPr>
          <p:cNvPr name="Freeform 22" id="22"/>
          <p:cNvSpPr/>
          <p:nvPr/>
        </p:nvSpPr>
        <p:spPr>
          <a:xfrm flipH="false" flipV="false" rot="0">
            <a:off x="110670" y="6163385"/>
            <a:ext cx="2016822" cy="4123615"/>
          </a:xfrm>
          <a:custGeom>
            <a:avLst/>
            <a:gdLst/>
            <a:ahLst/>
            <a:cxnLst/>
            <a:rect r="r" b="b" t="t" l="l"/>
            <a:pathLst>
              <a:path h="4123615" w="2016822">
                <a:moveTo>
                  <a:pt x="0" y="0"/>
                </a:moveTo>
                <a:lnTo>
                  <a:pt x="2016823" y="0"/>
                </a:lnTo>
                <a:lnTo>
                  <a:pt x="2016823" y="4123615"/>
                </a:lnTo>
                <a:lnTo>
                  <a:pt x="0" y="4123615"/>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23" id="23"/>
          <p:cNvSpPr/>
          <p:nvPr/>
        </p:nvSpPr>
        <p:spPr>
          <a:xfrm flipH="false" flipV="false" rot="0">
            <a:off x="1626841" y="9759938"/>
            <a:ext cx="1411669" cy="515901"/>
          </a:xfrm>
          <a:custGeom>
            <a:avLst/>
            <a:gdLst/>
            <a:ahLst/>
            <a:cxnLst/>
            <a:rect r="r" b="b" t="t" l="l"/>
            <a:pathLst>
              <a:path h="515901" w="1411669">
                <a:moveTo>
                  <a:pt x="0" y="0"/>
                </a:moveTo>
                <a:lnTo>
                  <a:pt x="1411669" y="0"/>
                </a:lnTo>
                <a:lnTo>
                  <a:pt x="1411669" y="515901"/>
                </a:lnTo>
                <a:lnTo>
                  <a:pt x="0" y="515901"/>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TextBox 24" id="24"/>
          <p:cNvSpPr txBox="true"/>
          <p:nvPr/>
        </p:nvSpPr>
        <p:spPr>
          <a:xfrm rot="0">
            <a:off x="1166836" y="1933778"/>
            <a:ext cx="6849813" cy="1776748"/>
          </a:xfrm>
          <a:prstGeom prst="rect">
            <a:avLst/>
          </a:prstGeom>
        </p:spPr>
        <p:txBody>
          <a:bodyPr anchor="t" rtlCol="false" tIns="0" lIns="0" bIns="0" rIns="0">
            <a:spAutoFit/>
          </a:bodyPr>
          <a:lstStyle/>
          <a:p>
            <a:pPr algn="ctr">
              <a:lnSpc>
                <a:spcPts val="14419"/>
              </a:lnSpc>
            </a:pPr>
            <a:r>
              <a:rPr lang="en-US" sz="10299" spc="411">
                <a:solidFill>
                  <a:srgbClr val="677EA4"/>
                </a:solidFill>
                <a:latin typeface="Daydream"/>
                <a:ea typeface="Daydream"/>
                <a:cs typeface="Daydream"/>
                <a:sym typeface="Daydream"/>
              </a:rPr>
              <a:t>Measurable</a:t>
            </a:r>
          </a:p>
        </p:txBody>
      </p:sp>
      <p:sp>
        <p:nvSpPr>
          <p:cNvPr name="TextBox 25" id="25"/>
          <p:cNvSpPr txBox="true"/>
          <p:nvPr/>
        </p:nvSpPr>
        <p:spPr>
          <a:xfrm rot="0">
            <a:off x="8842118" y="1634575"/>
            <a:ext cx="8417182" cy="1292352"/>
          </a:xfrm>
          <a:prstGeom prst="rect">
            <a:avLst/>
          </a:prstGeom>
        </p:spPr>
        <p:txBody>
          <a:bodyPr anchor="t" rtlCol="false" tIns="0" lIns="0" bIns="0" rIns="0">
            <a:spAutoFit/>
          </a:bodyPr>
          <a:lstStyle/>
          <a:p>
            <a:pPr algn="l">
              <a:lnSpc>
                <a:spcPts val="4913"/>
              </a:lnSpc>
            </a:pPr>
            <a:r>
              <a:rPr lang="en-US" sz="4199" b="true">
                <a:solidFill>
                  <a:srgbClr val="677EA4"/>
                </a:solidFill>
                <a:latin typeface="Cloud Condensed Bold"/>
                <a:ea typeface="Cloud Condensed Bold"/>
                <a:cs typeface="Cloud Condensed Bold"/>
                <a:sym typeface="Cloud Condensed Bold"/>
              </a:rPr>
              <a:t>Gaining a Bachelors Degree in </a:t>
            </a:r>
          </a:p>
          <a:p>
            <a:pPr algn="l">
              <a:lnSpc>
                <a:spcPts val="4913"/>
              </a:lnSpc>
            </a:pPr>
            <a:r>
              <a:rPr lang="en-US" sz="4199" b="true">
                <a:solidFill>
                  <a:srgbClr val="677EA4"/>
                </a:solidFill>
                <a:latin typeface="Cloud Condensed Bold"/>
                <a:ea typeface="Cloud Condensed Bold"/>
                <a:cs typeface="Cloud Condensed Bold"/>
                <a:sym typeface="Cloud Condensed Bold"/>
              </a:rPr>
              <a:t>Psychology &amp; Counselling </a:t>
            </a:r>
          </a:p>
        </p:txBody>
      </p:sp>
      <p:sp>
        <p:nvSpPr>
          <p:cNvPr name="TextBox 26" id="26"/>
          <p:cNvSpPr txBox="true"/>
          <p:nvPr/>
        </p:nvSpPr>
        <p:spPr>
          <a:xfrm rot="0">
            <a:off x="8423018" y="2924120"/>
            <a:ext cx="7676400" cy="2200912"/>
          </a:xfrm>
          <a:prstGeom prst="rect">
            <a:avLst/>
          </a:prstGeom>
        </p:spPr>
        <p:txBody>
          <a:bodyPr anchor="t" rtlCol="false" tIns="0" lIns="0" bIns="0" rIns="0">
            <a:spAutoFit/>
          </a:bodyPr>
          <a:lstStyle/>
          <a:p>
            <a:pPr algn="l" marL="885174" indent="-442587" lvl="1">
              <a:lnSpc>
                <a:spcPts val="5739"/>
              </a:lnSpc>
              <a:buFont typeface="Arial"/>
              <a:buChar char="•"/>
            </a:pPr>
            <a:r>
              <a:rPr lang="en-US" sz="4099">
                <a:solidFill>
                  <a:srgbClr val="677EA4"/>
                </a:solidFill>
                <a:latin typeface="Cloud Condensed"/>
                <a:ea typeface="Cloud Condensed"/>
                <a:cs typeface="Cloud Condensed"/>
                <a:sym typeface="Cloud Condensed"/>
              </a:rPr>
              <a:t>Gaining 24+ EMS Credits</a:t>
            </a:r>
          </a:p>
          <a:p>
            <a:pPr algn="l" marL="885174" indent="-442587" lvl="1">
              <a:lnSpc>
                <a:spcPts val="5739"/>
              </a:lnSpc>
              <a:buFont typeface="Arial"/>
              <a:buChar char="•"/>
            </a:pPr>
            <a:r>
              <a:rPr lang="en-US" sz="4099">
                <a:solidFill>
                  <a:srgbClr val="677EA4"/>
                </a:solidFill>
                <a:latin typeface="Cloud Condensed"/>
                <a:ea typeface="Cloud Condensed"/>
                <a:cs typeface="Cloud Condensed"/>
                <a:sym typeface="Cloud Condensed"/>
              </a:rPr>
              <a:t>Passing all modules</a:t>
            </a:r>
          </a:p>
          <a:p>
            <a:pPr algn="l" marL="885174" indent="-442587" lvl="1">
              <a:lnSpc>
                <a:spcPts val="5739"/>
              </a:lnSpc>
              <a:buFont typeface="Arial"/>
              <a:buChar char="•"/>
            </a:pPr>
            <a:r>
              <a:rPr lang="en-US" sz="4099">
                <a:solidFill>
                  <a:srgbClr val="677EA4"/>
                </a:solidFill>
                <a:latin typeface="Cloud Condensed"/>
                <a:ea typeface="Cloud Condensed"/>
                <a:cs typeface="Cloud Condensed"/>
                <a:sym typeface="Cloud Condensed"/>
              </a:rPr>
              <a:t>Completing practical placement</a:t>
            </a:r>
          </a:p>
        </p:txBody>
      </p:sp>
      <p:sp>
        <p:nvSpPr>
          <p:cNvPr name="TextBox 27" id="27"/>
          <p:cNvSpPr txBox="true"/>
          <p:nvPr/>
        </p:nvSpPr>
        <p:spPr>
          <a:xfrm rot="0">
            <a:off x="8842118" y="5498159"/>
            <a:ext cx="8417182" cy="1292352"/>
          </a:xfrm>
          <a:prstGeom prst="rect">
            <a:avLst/>
          </a:prstGeom>
        </p:spPr>
        <p:txBody>
          <a:bodyPr anchor="t" rtlCol="false" tIns="0" lIns="0" bIns="0" rIns="0">
            <a:spAutoFit/>
          </a:bodyPr>
          <a:lstStyle/>
          <a:p>
            <a:pPr algn="l">
              <a:lnSpc>
                <a:spcPts val="4914"/>
              </a:lnSpc>
            </a:pPr>
            <a:r>
              <a:rPr lang="en-US" sz="4200" b="true">
                <a:solidFill>
                  <a:srgbClr val="677EA4"/>
                </a:solidFill>
                <a:latin typeface="Cloud Condensed Bold"/>
                <a:ea typeface="Cloud Condensed Bold"/>
                <a:cs typeface="Cloud Condensed Bold"/>
                <a:sym typeface="Cloud Condensed Bold"/>
              </a:rPr>
              <a:t>Gaining a Psychotherapeutic Practice: Humanistic (MA)</a:t>
            </a:r>
          </a:p>
        </p:txBody>
      </p:sp>
      <p:sp>
        <p:nvSpPr>
          <p:cNvPr name="TextBox 28" id="28"/>
          <p:cNvSpPr txBox="true"/>
          <p:nvPr/>
        </p:nvSpPr>
        <p:spPr>
          <a:xfrm rot="0">
            <a:off x="8423018" y="6763206"/>
            <a:ext cx="7676400" cy="2200912"/>
          </a:xfrm>
          <a:prstGeom prst="rect">
            <a:avLst/>
          </a:prstGeom>
        </p:spPr>
        <p:txBody>
          <a:bodyPr anchor="t" rtlCol="false" tIns="0" lIns="0" bIns="0" rIns="0">
            <a:spAutoFit/>
          </a:bodyPr>
          <a:lstStyle/>
          <a:p>
            <a:pPr algn="l" marL="885174" indent="-442587" lvl="1">
              <a:lnSpc>
                <a:spcPts val="5739"/>
              </a:lnSpc>
              <a:buFont typeface="Arial"/>
              <a:buChar char="•"/>
            </a:pPr>
            <a:r>
              <a:rPr lang="en-US" sz="4099">
                <a:solidFill>
                  <a:srgbClr val="677EA4"/>
                </a:solidFill>
                <a:latin typeface="Cloud Condensed"/>
                <a:ea typeface="Cloud Condensed"/>
                <a:cs typeface="Cloud Condensed"/>
                <a:sym typeface="Cloud Condensed"/>
              </a:rPr>
              <a:t>Theory work</a:t>
            </a:r>
          </a:p>
          <a:p>
            <a:pPr algn="l" marL="885174" indent="-442587" lvl="1">
              <a:lnSpc>
                <a:spcPts val="5739"/>
              </a:lnSpc>
              <a:buFont typeface="Arial"/>
              <a:buChar char="•"/>
            </a:pPr>
            <a:r>
              <a:rPr lang="en-US" sz="4099">
                <a:solidFill>
                  <a:srgbClr val="677EA4"/>
                </a:solidFill>
                <a:latin typeface="Cloud Condensed"/>
                <a:ea typeface="Cloud Condensed"/>
                <a:cs typeface="Cloud Condensed"/>
                <a:sym typeface="Cloud Condensed"/>
              </a:rPr>
              <a:t>100 clinical hours</a:t>
            </a:r>
          </a:p>
          <a:p>
            <a:pPr algn="l" marL="885174" indent="-442587" lvl="1">
              <a:lnSpc>
                <a:spcPts val="5739"/>
              </a:lnSpc>
              <a:buFont typeface="Arial"/>
              <a:buChar char="•"/>
            </a:pPr>
            <a:r>
              <a:rPr lang="en-US" sz="4099">
                <a:solidFill>
                  <a:srgbClr val="677EA4"/>
                </a:solidFill>
                <a:latin typeface="Cloud Condensed"/>
                <a:ea typeface="Cloud Condensed"/>
                <a:cs typeface="Cloud Condensed"/>
                <a:sym typeface="Cloud Condensed"/>
              </a:rPr>
              <a:t>25 personal therapy</a:t>
            </a:r>
          </a:p>
        </p:txBody>
      </p:sp>
      <p:sp>
        <p:nvSpPr>
          <p:cNvPr name="TextBox 29" id="29"/>
          <p:cNvSpPr txBox="true"/>
          <p:nvPr/>
        </p:nvSpPr>
        <p:spPr>
          <a:xfrm rot="0">
            <a:off x="1468870" y="3852581"/>
            <a:ext cx="6743328" cy="4372612"/>
          </a:xfrm>
          <a:prstGeom prst="rect">
            <a:avLst/>
          </a:prstGeom>
        </p:spPr>
        <p:txBody>
          <a:bodyPr anchor="t" rtlCol="false" tIns="0" lIns="0" bIns="0" rIns="0">
            <a:spAutoFit/>
          </a:bodyPr>
          <a:lstStyle/>
          <a:p>
            <a:pPr algn="l">
              <a:lnSpc>
                <a:spcPts val="5739"/>
              </a:lnSpc>
            </a:pPr>
            <a:r>
              <a:rPr lang="en-US" sz="4099">
                <a:solidFill>
                  <a:srgbClr val="677EA4"/>
                </a:solidFill>
                <a:latin typeface="Cloud Condensed"/>
                <a:ea typeface="Cloud Condensed"/>
                <a:cs typeface="Cloud Condensed"/>
                <a:sym typeface="Cloud Condensed"/>
              </a:rPr>
              <a:t>I will measure this by making sure that I complete each task that is required of me, (as listed opposite) and check my process throughout each course. Deadlines will keep me on track also.</a:t>
            </a:r>
          </a:p>
        </p:txBody>
      </p:sp>
      <p:sp>
        <p:nvSpPr>
          <p:cNvPr name="Freeform 30" id="30"/>
          <p:cNvSpPr/>
          <p:nvPr/>
        </p:nvSpPr>
        <p:spPr>
          <a:xfrm flipH="false" flipV="false" rot="0">
            <a:off x="323302" y="80672"/>
            <a:ext cx="2607078" cy="1896057"/>
          </a:xfrm>
          <a:custGeom>
            <a:avLst/>
            <a:gdLst/>
            <a:ahLst/>
            <a:cxnLst/>
            <a:rect r="r" b="b" t="t" l="l"/>
            <a:pathLst>
              <a:path h="1896057" w="2607078">
                <a:moveTo>
                  <a:pt x="0" y="0"/>
                </a:moveTo>
                <a:lnTo>
                  <a:pt x="2607078" y="0"/>
                </a:lnTo>
                <a:lnTo>
                  <a:pt x="2607078" y="1896056"/>
                </a:lnTo>
                <a:lnTo>
                  <a:pt x="0" y="1896056"/>
                </a:lnTo>
                <a:lnTo>
                  <a:pt x="0" y="0"/>
                </a:lnTo>
                <a:close/>
              </a:path>
            </a:pathLst>
          </a:custGeom>
          <a:blipFill>
            <a:blip r:embed="rId11">
              <a:extLst>
                <a:ext uri="{96DAC541-7B7A-43D3-8B79-37D633B846F1}">
                  <asvg:svgBlip xmlns:asvg="http://schemas.microsoft.com/office/drawing/2016/SVG/main" r:embed="rId12"/>
                </a:ext>
              </a:extLst>
            </a:blip>
            <a:stretch>
              <a:fillRect l="0" t="0" r="0" b="0"/>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TextBox 6" id="6"/>
          <p:cNvSpPr txBox="true"/>
          <p:nvPr/>
        </p:nvSpPr>
        <p:spPr>
          <a:xfrm rot="0">
            <a:off x="1028700" y="3393370"/>
            <a:ext cx="15475518" cy="5780912"/>
          </a:xfrm>
          <a:prstGeom prst="rect">
            <a:avLst/>
          </a:prstGeom>
        </p:spPr>
        <p:txBody>
          <a:bodyPr anchor="t" rtlCol="false" tIns="0" lIns="0" bIns="0" rIns="0">
            <a:spAutoFit/>
          </a:bodyPr>
          <a:lstStyle/>
          <a:p>
            <a:pPr algn="l" marL="885179" indent="-442590" lvl="1">
              <a:lnSpc>
                <a:spcPts val="4550"/>
              </a:lnSpc>
              <a:buFont typeface="Arial"/>
              <a:buChar char="•"/>
            </a:pPr>
            <a:r>
              <a:rPr lang="en-US" b="true" sz="4099">
                <a:solidFill>
                  <a:srgbClr val="677EA4"/>
                </a:solidFill>
                <a:latin typeface="Cloud Condensed Bold"/>
                <a:ea typeface="Cloud Condensed Bold"/>
                <a:cs typeface="Cloud Condensed Bold"/>
                <a:sym typeface="Cloud Condensed Bold"/>
              </a:rPr>
              <a:t>Timetable</a:t>
            </a:r>
            <a:r>
              <a:rPr lang="en-US" sz="4099">
                <a:solidFill>
                  <a:srgbClr val="677EA4"/>
                </a:solidFill>
                <a:latin typeface="Cloud Condensed"/>
                <a:ea typeface="Cloud Condensed"/>
                <a:cs typeface="Cloud Condensed"/>
                <a:sym typeface="Cloud Condensed"/>
              </a:rPr>
              <a:t> - creating a timetable/schedule to always know what I need to work on and when, what to make priority to complete first and stay on track of deadlines</a:t>
            </a:r>
          </a:p>
          <a:p>
            <a:pPr algn="l" marL="885179" indent="-442590" lvl="1">
              <a:lnSpc>
                <a:spcPts val="4550"/>
              </a:lnSpc>
              <a:buFont typeface="Arial"/>
              <a:buChar char="•"/>
            </a:pPr>
            <a:r>
              <a:rPr lang="en-US" b="true" sz="4099">
                <a:solidFill>
                  <a:srgbClr val="677EA4"/>
                </a:solidFill>
                <a:latin typeface="Cloud Condensed Bold"/>
                <a:ea typeface="Cloud Condensed Bold"/>
                <a:cs typeface="Cloud Condensed Bold"/>
                <a:sym typeface="Cloud Condensed Bold"/>
              </a:rPr>
              <a:t>Resources</a:t>
            </a:r>
            <a:r>
              <a:rPr lang="en-US" sz="4099">
                <a:solidFill>
                  <a:srgbClr val="677EA4"/>
                </a:solidFill>
                <a:latin typeface="Cloud Condensed"/>
                <a:ea typeface="Cloud Condensed"/>
                <a:cs typeface="Cloud Condensed"/>
                <a:sym typeface="Cloud Condensed"/>
              </a:rPr>
              <a:t> - taking full advantage of the resources available to me like the library, books, journals, Google Scholar and the like</a:t>
            </a:r>
          </a:p>
          <a:p>
            <a:pPr algn="l" marL="885179" indent="-442590" lvl="1">
              <a:lnSpc>
                <a:spcPts val="4550"/>
              </a:lnSpc>
              <a:buFont typeface="Arial"/>
              <a:buChar char="•"/>
            </a:pPr>
            <a:r>
              <a:rPr lang="en-US" b="true" sz="4099">
                <a:solidFill>
                  <a:srgbClr val="677EA4"/>
                </a:solidFill>
                <a:latin typeface="Cloud Condensed Bold"/>
                <a:ea typeface="Cloud Condensed Bold"/>
                <a:cs typeface="Cloud Condensed Bold"/>
                <a:sym typeface="Cloud Condensed Bold"/>
              </a:rPr>
              <a:t>Reading</a:t>
            </a:r>
            <a:r>
              <a:rPr lang="en-US" sz="4099">
                <a:solidFill>
                  <a:srgbClr val="677EA4"/>
                </a:solidFill>
                <a:latin typeface="Cloud Condensed"/>
                <a:ea typeface="Cloud Condensed"/>
                <a:cs typeface="Cloud Condensed"/>
                <a:sym typeface="Cloud Condensed"/>
              </a:rPr>
              <a:t> - reading through all slides and recommended material posted by tutors in advance of lessons so that I am prepared</a:t>
            </a:r>
          </a:p>
          <a:p>
            <a:pPr algn="l" marL="885179" indent="-442590" lvl="1">
              <a:lnSpc>
                <a:spcPts val="4550"/>
              </a:lnSpc>
              <a:buFont typeface="Arial"/>
              <a:buChar char="•"/>
            </a:pPr>
            <a:r>
              <a:rPr lang="en-US" b="true" sz="4099">
                <a:solidFill>
                  <a:srgbClr val="677EA4"/>
                </a:solidFill>
                <a:latin typeface="Cloud Condensed Bold"/>
                <a:ea typeface="Cloud Condensed Bold"/>
                <a:cs typeface="Cloud Condensed Bold"/>
                <a:sym typeface="Cloud Condensed Bold"/>
              </a:rPr>
              <a:t>Core Text</a:t>
            </a:r>
            <a:r>
              <a:rPr lang="en-US" sz="4099">
                <a:solidFill>
                  <a:srgbClr val="677EA4"/>
                </a:solidFill>
                <a:latin typeface="Cloud Condensed"/>
                <a:ea typeface="Cloud Condensed"/>
                <a:cs typeface="Cloud Condensed"/>
                <a:sym typeface="Cloud Condensed"/>
              </a:rPr>
              <a:t> - reading core text and any recommended further reading </a:t>
            </a:r>
          </a:p>
          <a:p>
            <a:pPr algn="l" marL="885179" indent="-442590" lvl="1">
              <a:lnSpc>
                <a:spcPts val="4550"/>
              </a:lnSpc>
              <a:buFont typeface="Arial"/>
              <a:buChar char="•"/>
            </a:pPr>
            <a:r>
              <a:rPr lang="en-US" b="true" sz="4099">
                <a:solidFill>
                  <a:srgbClr val="677EA4"/>
                </a:solidFill>
                <a:latin typeface="Cloud Condensed Bold"/>
                <a:ea typeface="Cloud Condensed Bold"/>
                <a:cs typeface="Cloud Condensed Bold"/>
                <a:sym typeface="Cloud Condensed Bold"/>
              </a:rPr>
              <a:t>Dedication</a:t>
            </a:r>
            <a:r>
              <a:rPr lang="en-US" sz="4099">
                <a:solidFill>
                  <a:srgbClr val="677EA4"/>
                </a:solidFill>
                <a:latin typeface="Cloud Condensed"/>
                <a:ea typeface="Cloud Condensed"/>
                <a:cs typeface="Cloud Condensed"/>
                <a:sym typeface="Cloud Condensed"/>
              </a:rPr>
              <a:t> - Dedicating full-time hours to classes and reading in and outside of class</a:t>
            </a:r>
          </a:p>
        </p:txBody>
      </p:sp>
      <p:sp>
        <p:nvSpPr>
          <p:cNvPr name="Freeform 7" id="7"/>
          <p:cNvSpPr/>
          <p:nvPr/>
        </p:nvSpPr>
        <p:spPr>
          <a:xfrm flipH="false" flipV="false" rot="0">
            <a:off x="15323497" y="8561035"/>
            <a:ext cx="2710219" cy="1394531"/>
          </a:xfrm>
          <a:custGeom>
            <a:avLst/>
            <a:gdLst/>
            <a:ahLst/>
            <a:cxnLst/>
            <a:rect r="r" b="b" t="t" l="l"/>
            <a:pathLst>
              <a:path h="1394531" w="2710219">
                <a:moveTo>
                  <a:pt x="0" y="0"/>
                </a:moveTo>
                <a:lnTo>
                  <a:pt x="2710219" y="0"/>
                </a:lnTo>
                <a:lnTo>
                  <a:pt x="2710219" y="1394530"/>
                </a:lnTo>
                <a:lnTo>
                  <a:pt x="0" y="139453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8" id="8"/>
          <p:cNvSpPr txBox="true"/>
          <p:nvPr/>
        </p:nvSpPr>
        <p:spPr>
          <a:xfrm rot="0">
            <a:off x="6419266" y="999401"/>
            <a:ext cx="5449469" cy="1776748"/>
          </a:xfrm>
          <a:prstGeom prst="rect">
            <a:avLst/>
          </a:prstGeom>
        </p:spPr>
        <p:txBody>
          <a:bodyPr anchor="t" rtlCol="false" tIns="0" lIns="0" bIns="0" rIns="0">
            <a:spAutoFit/>
          </a:bodyPr>
          <a:lstStyle/>
          <a:p>
            <a:pPr algn="l">
              <a:lnSpc>
                <a:spcPts val="14419"/>
              </a:lnSpc>
            </a:pPr>
            <a:r>
              <a:rPr lang="en-US" sz="10299" spc="411">
                <a:solidFill>
                  <a:srgbClr val="677EA4"/>
                </a:solidFill>
                <a:latin typeface="Daydream"/>
                <a:ea typeface="Daydream"/>
                <a:cs typeface="Daydream"/>
                <a:sym typeface="Daydream"/>
              </a:rPr>
              <a:t>Achievable</a:t>
            </a:r>
          </a:p>
        </p:txBody>
      </p:sp>
      <p:sp>
        <p:nvSpPr>
          <p:cNvPr name="TextBox 9" id="9"/>
          <p:cNvSpPr txBox="true"/>
          <p:nvPr/>
        </p:nvSpPr>
        <p:spPr>
          <a:xfrm rot="0">
            <a:off x="1698916" y="2652324"/>
            <a:ext cx="7055153" cy="760096"/>
          </a:xfrm>
          <a:prstGeom prst="rect">
            <a:avLst/>
          </a:prstGeom>
        </p:spPr>
        <p:txBody>
          <a:bodyPr anchor="t" rtlCol="false" tIns="0" lIns="0" bIns="0" rIns="0">
            <a:spAutoFit/>
          </a:bodyPr>
          <a:lstStyle/>
          <a:p>
            <a:pPr algn="l">
              <a:lnSpc>
                <a:spcPts val="5879"/>
              </a:lnSpc>
            </a:pPr>
            <a:r>
              <a:rPr lang="en-US" sz="4199" b="true">
                <a:solidFill>
                  <a:srgbClr val="677EA4"/>
                </a:solidFill>
                <a:latin typeface="Cloud Condensed Bold"/>
                <a:ea typeface="Cloud Condensed Bold"/>
                <a:cs typeface="Cloud Condensed Bold"/>
                <a:sym typeface="Cloud Condensed Bold"/>
              </a:rPr>
              <a:t>Making this goal achievable:</a:t>
            </a:r>
          </a:p>
        </p:txBody>
      </p:sp>
      <p:sp>
        <p:nvSpPr>
          <p:cNvPr name="Freeform 10" id="10"/>
          <p:cNvSpPr/>
          <p:nvPr/>
        </p:nvSpPr>
        <p:spPr>
          <a:xfrm flipH="true" flipV="false" rot="8182833">
            <a:off x="-46345" y="-1030623"/>
            <a:ext cx="2454890" cy="3577253"/>
          </a:xfrm>
          <a:custGeom>
            <a:avLst/>
            <a:gdLst/>
            <a:ahLst/>
            <a:cxnLst/>
            <a:rect r="r" b="b" t="t" l="l"/>
            <a:pathLst>
              <a:path h="3577253" w="2454890">
                <a:moveTo>
                  <a:pt x="2454890" y="0"/>
                </a:moveTo>
                <a:lnTo>
                  <a:pt x="0" y="0"/>
                </a:lnTo>
                <a:lnTo>
                  <a:pt x="0" y="3577253"/>
                </a:lnTo>
                <a:lnTo>
                  <a:pt x="2454890" y="3577253"/>
                </a:lnTo>
                <a:lnTo>
                  <a:pt x="2454890" y="0"/>
                </a:lnTo>
                <a:close/>
              </a:path>
            </a:pathLst>
          </a:custGeom>
          <a:blipFill>
            <a:blip r:embed="rId5"/>
            <a:stretch>
              <a:fillRect l="0" t="0" r="0" b="0"/>
            </a:stretch>
          </a:blipFill>
        </p:spPr>
      </p:sp>
      <p:sp>
        <p:nvSpPr>
          <p:cNvPr name="Freeform 11" id="11"/>
          <p:cNvSpPr/>
          <p:nvPr/>
        </p:nvSpPr>
        <p:spPr>
          <a:xfrm flipH="false" flipV="false" rot="-9527996">
            <a:off x="16899799" y="-510698"/>
            <a:ext cx="1548268" cy="2256129"/>
          </a:xfrm>
          <a:custGeom>
            <a:avLst/>
            <a:gdLst/>
            <a:ahLst/>
            <a:cxnLst/>
            <a:rect r="r" b="b" t="t" l="l"/>
            <a:pathLst>
              <a:path h="2256129" w="1548268">
                <a:moveTo>
                  <a:pt x="0" y="0"/>
                </a:moveTo>
                <a:lnTo>
                  <a:pt x="1548269" y="0"/>
                </a:lnTo>
                <a:lnTo>
                  <a:pt x="1548269" y="2256129"/>
                </a:lnTo>
                <a:lnTo>
                  <a:pt x="0" y="2256129"/>
                </a:lnTo>
                <a:lnTo>
                  <a:pt x="0" y="0"/>
                </a:lnTo>
                <a:close/>
              </a:path>
            </a:pathLst>
          </a:custGeom>
          <a:blipFill>
            <a:blip r:embed="rId5"/>
            <a:stretch>
              <a:fillRect l="0" t="0" r="0" b="0"/>
            </a:stretch>
          </a:blipFill>
        </p:spPr>
      </p:sp>
      <p:sp>
        <p:nvSpPr>
          <p:cNvPr name="Freeform 12" id="12"/>
          <p:cNvSpPr/>
          <p:nvPr/>
        </p:nvSpPr>
        <p:spPr>
          <a:xfrm flipH="false" flipV="false" rot="0">
            <a:off x="78731" y="109948"/>
            <a:ext cx="2555364" cy="2536199"/>
          </a:xfrm>
          <a:custGeom>
            <a:avLst/>
            <a:gdLst/>
            <a:ahLst/>
            <a:cxnLst/>
            <a:rect r="r" b="b" t="t" l="l"/>
            <a:pathLst>
              <a:path h="2536199" w="2555364">
                <a:moveTo>
                  <a:pt x="0" y="0"/>
                </a:moveTo>
                <a:lnTo>
                  <a:pt x="2555364" y="0"/>
                </a:lnTo>
                <a:lnTo>
                  <a:pt x="2555364" y="2536199"/>
                </a:lnTo>
                <a:lnTo>
                  <a:pt x="0" y="2536199"/>
                </a:lnTo>
                <a:lnTo>
                  <a:pt x="0" y="0"/>
                </a:lnTo>
                <a:close/>
              </a:path>
            </a:pathLst>
          </a:custGeom>
          <a:blipFill>
            <a:blip r:embed="rId6"/>
            <a:stretch>
              <a:fillRect l="0" t="0" r="0" b="0"/>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0">
            <a:off x="1243277" y="2565506"/>
            <a:ext cx="2911358" cy="2895478"/>
          </a:xfrm>
          <a:custGeom>
            <a:avLst/>
            <a:gdLst/>
            <a:ahLst/>
            <a:cxnLst/>
            <a:rect r="r" b="b" t="t" l="l"/>
            <a:pathLst>
              <a:path h="2895478" w="2911358">
                <a:moveTo>
                  <a:pt x="0" y="0"/>
                </a:moveTo>
                <a:lnTo>
                  <a:pt x="2911357" y="0"/>
                </a:lnTo>
                <a:lnTo>
                  <a:pt x="2911357" y="2895477"/>
                </a:lnTo>
                <a:lnTo>
                  <a:pt x="0" y="289547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13657500" y="5599385"/>
            <a:ext cx="3315072" cy="3296990"/>
          </a:xfrm>
          <a:custGeom>
            <a:avLst/>
            <a:gdLst/>
            <a:ahLst/>
            <a:cxnLst/>
            <a:rect r="r" b="b" t="t" l="l"/>
            <a:pathLst>
              <a:path h="3296990" w="3315072">
                <a:moveTo>
                  <a:pt x="0" y="0"/>
                </a:moveTo>
                <a:lnTo>
                  <a:pt x="3315072" y="0"/>
                </a:lnTo>
                <a:lnTo>
                  <a:pt x="3315072" y="3296990"/>
                </a:lnTo>
                <a:lnTo>
                  <a:pt x="0" y="329699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8" id="8"/>
          <p:cNvSpPr/>
          <p:nvPr/>
        </p:nvSpPr>
        <p:spPr>
          <a:xfrm flipH="true" flipV="false" rot="8182833">
            <a:off x="-198745" y="-1183023"/>
            <a:ext cx="2454890" cy="3577253"/>
          </a:xfrm>
          <a:custGeom>
            <a:avLst/>
            <a:gdLst/>
            <a:ahLst/>
            <a:cxnLst/>
            <a:rect r="r" b="b" t="t" l="l"/>
            <a:pathLst>
              <a:path h="3577253" w="2454890">
                <a:moveTo>
                  <a:pt x="2454890" y="0"/>
                </a:moveTo>
                <a:lnTo>
                  <a:pt x="0" y="0"/>
                </a:lnTo>
                <a:lnTo>
                  <a:pt x="0" y="3577253"/>
                </a:lnTo>
                <a:lnTo>
                  <a:pt x="2454890" y="3577253"/>
                </a:lnTo>
                <a:lnTo>
                  <a:pt x="2454890" y="0"/>
                </a:lnTo>
                <a:close/>
              </a:path>
            </a:pathLst>
          </a:custGeom>
          <a:blipFill>
            <a:blip r:embed="rId5"/>
            <a:stretch>
              <a:fillRect l="0" t="0" r="0" b="0"/>
            </a:stretch>
          </a:blipFill>
        </p:spPr>
      </p:sp>
      <p:sp>
        <p:nvSpPr>
          <p:cNvPr name="Freeform 9" id="9"/>
          <p:cNvSpPr/>
          <p:nvPr/>
        </p:nvSpPr>
        <p:spPr>
          <a:xfrm flipH="false" flipV="false" rot="-2966355">
            <a:off x="1055301" y="1978999"/>
            <a:ext cx="375952" cy="887201"/>
          </a:xfrm>
          <a:custGeom>
            <a:avLst/>
            <a:gdLst/>
            <a:ahLst/>
            <a:cxnLst/>
            <a:rect r="r" b="b" t="t" l="l"/>
            <a:pathLst>
              <a:path h="887201" w="375952">
                <a:moveTo>
                  <a:pt x="0" y="0"/>
                </a:moveTo>
                <a:lnTo>
                  <a:pt x="375951" y="0"/>
                </a:lnTo>
                <a:lnTo>
                  <a:pt x="375951" y="887202"/>
                </a:lnTo>
                <a:lnTo>
                  <a:pt x="0" y="887202"/>
                </a:lnTo>
                <a:lnTo>
                  <a:pt x="0" y="0"/>
                </a:lnTo>
                <a:close/>
              </a:path>
            </a:pathLst>
          </a:custGeom>
          <a:blipFill>
            <a:blip r:embed="rId6"/>
            <a:stretch>
              <a:fillRect l="0" t="0" r="0" b="0"/>
            </a:stretch>
          </a:blipFill>
        </p:spPr>
      </p:sp>
      <p:sp>
        <p:nvSpPr>
          <p:cNvPr name="Freeform 10" id="10"/>
          <p:cNvSpPr/>
          <p:nvPr/>
        </p:nvSpPr>
        <p:spPr>
          <a:xfrm flipH="true" flipV="false" rot="0">
            <a:off x="15989007" y="7755838"/>
            <a:ext cx="1270293" cy="3172429"/>
          </a:xfrm>
          <a:custGeom>
            <a:avLst/>
            <a:gdLst/>
            <a:ahLst/>
            <a:cxnLst/>
            <a:rect r="r" b="b" t="t" l="l"/>
            <a:pathLst>
              <a:path h="3172429" w="1270293">
                <a:moveTo>
                  <a:pt x="1270293" y="0"/>
                </a:moveTo>
                <a:lnTo>
                  <a:pt x="0" y="0"/>
                </a:lnTo>
                <a:lnTo>
                  <a:pt x="0" y="3172428"/>
                </a:lnTo>
                <a:lnTo>
                  <a:pt x="1270293" y="3172428"/>
                </a:lnTo>
                <a:lnTo>
                  <a:pt x="1270293" y="0"/>
                </a:lnTo>
                <a:close/>
              </a:path>
            </a:pathLst>
          </a:custGeom>
          <a:blipFill>
            <a:blip r:embed="rId7"/>
            <a:stretch>
              <a:fillRect l="0" t="0" r="0" b="0"/>
            </a:stretch>
          </a:blipFill>
        </p:spPr>
      </p:sp>
      <p:sp>
        <p:nvSpPr>
          <p:cNvPr name="Freeform 11" id="11"/>
          <p:cNvSpPr/>
          <p:nvPr/>
        </p:nvSpPr>
        <p:spPr>
          <a:xfrm flipH="false" flipV="false" rot="-714090">
            <a:off x="16519198" y="8510080"/>
            <a:ext cx="2205376" cy="2921027"/>
          </a:xfrm>
          <a:custGeom>
            <a:avLst/>
            <a:gdLst/>
            <a:ahLst/>
            <a:cxnLst/>
            <a:rect r="r" b="b" t="t" l="l"/>
            <a:pathLst>
              <a:path h="2921027" w="2205376">
                <a:moveTo>
                  <a:pt x="0" y="0"/>
                </a:moveTo>
                <a:lnTo>
                  <a:pt x="2205376" y="0"/>
                </a:lnTo>
                <a:lnTo>
                  <a:pt x="2205376" y="2921027"/>
                </a:lnTo>
                <a:lnTo>
                  <a:pt x="0" y="2921027"/>
                </a:lnTo>
                <a:lnTo>
                  <a:pt x="0" y="0"/>
                </a:lnTo>
                <a:close/>
              </a:path>
            </a:pathLst>
          </a:custGeom>
          <a:blipFill>
            <a:blip r:embed="rId8"/>
            <a:stretch>
              <a:fillRect l="0" t="0" r="0" b="0"/>
            </a:stretch>
          </a:blipFill>
        </p:spPr>
      </p:sp>
      <p:grpSp>
        <p:nvGrpSpPr>
          <p:cNvPr name="Group 12" id="12"/>
          <p:cNvGrpSpPr/>
          <p:nvPr/>
        </p:nvGrpSpPr>
        <p:grpSpPr>
          <a:xfrm rot="0">
            <a:off x="4592504" y="2422600"/>
            <a:ext cx="12031649" cy="2856291"/>
            <a:chOff x="0" y="0"/>
            <a:chExt cx="3168829" cy="752274"/>
          </a:xfrm>
        </p:grpSpPr>
        <p:sp>
          <p:nvSpPr>
            <p:cNvPr name="Freeform 13" id="13"/>
            <p:cNvSpPr/>
            <p:nvPr/>
          </p:nvSpPr>
          <p:spPr>
            <a:xfrm flipH="false" flipV="false" rot="0">
              <a:off x="0" y="0"/>
              <a:ext cx="3168829" cy="752274"/>
            </a:xfrm>
            <a:custGeom>
              <a:avLst/>
              <a:gdLst/>
              <a:ahLst/>
              <a:cxnLst/>
              <a:rect r="r" b="b" t="t" l="l"/>
              <a:pathLst>
                <a:path h="752274" w="3168829">
                  <a:moveTo>
                    <a:pt x="10939" y="0"/>
                  </a:moveTo>
                  <a:lnTo>
                    <a:pt x="3157891" y="0"/>
                  </a:lnTo>
                  <a:cubicBezTo>
                    <a:pt x="3160792" y="0"/>
                    <a:pt x="3163574" y="1152"/>
                    <a:pt x="3165626" y="3204"/>
                  </a:cubicBezTo>
                  <a:cubicBezTo>
                    <a:pt x="3167677" y="5255"/>
                    <a:pt x="3168829" y="8038"/>
                    <a:pt x="3168829" y="10939"/>
                  </a:cubicBezTo>
                  <a:lnTo>
                    <a:pt x="3168829" y="741335"/>
                  </a:lnTo>
                  <a:cubicBezTo>
                    <a:pt x="3168829" y="744237"/>
                    <a:pt x="3167677" y="747019"/>
                    <a:pt x="3165626" y="749070"/>
                  </a:cubicBezTo>
                  <a:cubicBezTo>
                    <a:pt x="3163574" y="751122"/>
                    <a:pt x="3160792" y="752274"/>
                    <a:pt x="3157891" y="752274"/>
                  </a:cubicBezTo>
                  <a:lnTo>
                    <a:pt x="10939" y="752274"/>
                  </a:lnTo>
                  <a:cubicBezTo>
                    <a:pt x="8038" y="752274"/>
                    <a:pt x="5255" y="751122"/>
                    <a:pt x="3204" y="749070"/>
                  </a:cubicBezTo>
                  <a:cubicBezTo>
                    <a:pt x="1152" y="747019"/>
                    <a:pt x="0" y="744237"/>
                    <a:pt x="0" y="741335"/>
                  </a:cubicBezTo>
                  <a:lnTo>
                    <a:pt x="0" y="10939"/>
                  </a:lnTo>
                  <a:cubicBezTo>
                    <a:pt x="0" y="8038"/>
                    <a:pt x="1152" y="5255"/>
                    <a:pt x="3204" y="3204"/>
                  </a:cubicBezTo>
                  <a:cubicBezTo>
                    <a:pt x="5255" y="1152"/>
                    <a:pt x="8038" y="0"/>
                    <a:pt x="10939" y="0"/>
                  </a:cubicBezTo>
                  <a:close/>
                </a:path>
              </a:pathLst>
            </a:custGeom>
            <a:solidFill>
              <a:srgbClr val="000000">
                <a:alpha val="0"/>
              </a:srgbClr>
            </a:solidFill>
            <a:ln w="19050" cap="sq">
              <a:solidFill>
                <a:srgbClr val="BCB792"/>
              </a:solidFill>
              <a:prstDash val="solid"/>
              <a:miter/>
            </a:ln>
          </p:spPr>
        </p:sp>
        <p:sp>
          <p:nvSpPr>
            <p:cNvPr name="TextBox 14" id="14"/>
            <p:cNvSpPr txBox="true"/>
            <p:nvPr/>
          </p:nvSpPr>
          <p:spPr>
            <a:xfrm>
              <a:off x="0" y="-66675"/>
              <a:ext cx="3168829" cy="818949"/>
            </a:xfrm>
            <a:prstGeom prst="rect">
              <a:avLst/>
            </a:prstGeom>
          </p:spPr>
          <p:txBody>
            <a:bodyPr anchor="ctr" rtlCol="false" tIns="50800" lIns="50800" bIns="50800" rIns="50800"/>
            <a:lstStyle/>
            <a:p>
              <a:pPr algn="ctr">
                <a:lnSpc>
                  <a:spcPts val="2659"/>
                </a:lnSpc>
              </a:pPr>
            </a:p>
          </p:txBody>
        </p:sp>
      </p:grpSp>
      <p:sp>
        <p:nvSpPr>
          <p:cNvPr name="Freeform 15" id="15"/>
          <p:cNvSpPr/>
          <p:nvPr/>
        </p:nvSpPr>
        <p:spPr>
          <a:xfrm flipH="false" flipV="false" rot="0">
            <a:off x="13811820" y="6040084"/>
            <a:ext cx="3006431" cy="2581772"/>
          </a:xfrm>
          <a:custGeom>
            <a:avLst/>
            <a:gdLst/>
            <a:ahLst/>
            <a:cxnLst/>
            <a:rect r="r" b="b" t="t" l="l"/>
            <a:pathLst>
              <a:path h="2581772" w="3006431">
                <a:moveTo>
                  <a:pt x="0" y="0"/>
                </a:moveTo>
                <a:lnTo>
                  <a:pt x="3006431" y="0"/>
                </a:lnTo>
                <a:lnTo>
                  <a:pt x="3006431" y="2581772"/>
                </a:lnTo>
                <a:lnTo>
                  <a:pt x="0" y="2581772"/>
                </a:lnTo>
                <a:lnTo>
                  <a:pt x="0" y="0"/>
                </a:lnTo>
                <a:close/>
              </a:path>
            </a:pathLst>
          </a:custGeom>
          <a:blipFill>
            <a:blip r:embed="rId9"/>
            <a:stretch>
              <a:fillRect l="0" t="0" r="0" b="0"/>
            </a:stretch>
          </a:blipFill>
        </p:spPr>
      </p:sp>
      <p:sp>
        <p:nvSpPr>
          <p:cNvPr name="Freeform 16" id="16"/>
          <p:cNvSpPr/>
          <p:nvPr/>
        </p:nvSpPr>
        <p:spPr>
          <a:xfrm flipH="false" flipV="false" rot="0">
            <a:off x="2838299" y="3212366"/>
            <a:ext cx="1373475" cy="1951968"/>
          </a:xfrm>
          <a:custGeom>
            <a:avLst/>
            <a:gdLst/>
            <a:ahLst/>
            <a:cxnLst/>
            <a:rect r="r" b="b" t="t" l="l"/>
            <a:pathLst>
              <a:path h="1951968" w="1373475">
                <a:moveTo>
                  <a:pt x="0" y="0"/>
                </a:moveTo>
                <a:lnTo>
                  <a:pt x="1373476" y="0"/>
                </a:lnTo>
                <a:lnTo>
                  <a:pt x="1373476" y="1951968"/>
                </a:lnTo>
                <a:lnTo>
                  <a:pt x="0" y="1951968"/>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17" id="17"/>
          <p:cNvSpPr/>
          <p:nvPr/>
        </p:nvSpPr>
        <p:spPr>
          <a:xfrm flipH="false" flipV="false" rot="0">
            <a:off x="1533722" y="4347887"/>
            <a:ext cx="1897429" cy="816447"/>
          </a:xfrm>
          <a:custGeom>
            <a:avLst/>
            <a:gdLst/>
            <a:ahLst/>
            <a:cxnLst/>
            <a:rect r="r" b="b" t="t" l="l"/>
            <a:pathLst>
              <a:path h="816447" w="1897429">
                <a:moveTo>
                  <a:pt x="0" y="0"/>
                </a:moveTo>
                <a:lnTo>
                  <a:pt x="1897428" y="0"/>
                </a:lnTo>
                <a:lnTo>
                  <a:pt x="1897428" y="816447"/>
                </a:lnTo>
                <a:lnTo>
                  <a:pt x="0" y="816447"/>
                </a:lnTo>
                <a:lnTo>
                  <a:pt x="0" y="0"/>
                </a:lnTo>
                <a:close/>
              </a:path>
            </a:pathLst>
          </a:custGeom>
          <a:blipFill>
            <a:blip r:embed="rId12"/>
            <a:stretch>
              <a:fillRect l="0" t="0" r="0" b="-26077"/>
            </a:stretch>
          </a:blipFill>
        </p:spPr>
      </p:sp>
      <p:sp>
        <p:nvSpPr>
          <p:cNvPr name="Freeform 18" id="18"/>
          <p:cNvSpPr/>
          <p:nvPr/>
        </p:nvSpPr>
        <p:spPr>
          <a:xfrm flipH="false" flipV="false" rot="0">
            <a:off x="2482436" y="4327053"/>
            <a:ext cx="1897429" cy="816447"/>
          </a:xfrm>
          <a:custGeom>
            <a:avLst/>
            <a:gdLst/>
            <a:ahLst/>
            <a:cxnLst/>
            <a:rect r="r" b="b" t="t" l="l"/>
            <a:pathLst>
              <a:path h="816447" w="1897429">
                <a:moveTo>
                  <a:pt x="0" y="0"/>
                </a:moveTo>
                <a:lnTo>
                  <a:pt x="1897429" y="0"/>
                </a:lnTo>
                <a:lnTo>
                  <a:pt x="1897429" y="816447"/>
                </a:lnTo>
                <a:lnTo>
                  <a:pt x="0" y="816447"/>
                </a:lnTo>
                <a:lnTo>
                  <a:pt x="0" y="0"/>
                </a:lnTo>
                <a:close/>
              </a:path>
            </a:pathLst>
          </a:custGeom>
          <a:blipFill>
            <a:blip r:embed="rId12"/>
            <a:stretch>
              <a:fillRect l="0" t="0" r="0" b="-26077"/>
            </a:stretch>
          </a:blipFill>
        </p:spPr>
      </p:sp>
      <p:sp>
        <p:nvSpPr>
          <p:cNvPr name="Freeform 19" id="19"/>
          <p:cNvSpPr/>
          <p:nvPr/>
        </p:nvSpPr>
        <p:spPr>
          <a:xfrm flipH="false" flipV="false" rot="0">
            <a:off x="1120041" y="3073663"/>
            <a:ext cx="2724791" cy="2229374"/>
          </a:xfrm>
          <a:custGeom>
            <a:avLst/>
            <a:gdLst/>
            <a:ahLst/>
            <a:cxnLst/>
            <a:rect r="r" b="b" t="t" l="l"/>
            <a:pathLst>
              <a:path h="2229374" w="2724791">
                <a:moveTo>
                  <a:pt x="0" y="0"/>
                </a:moveTo>
                <a:lnTo>
                  <a:pt x="2724790" y="0"/>
                </a:lnTo>
                <a:lnTo>
                  <a:pt x="2724790" y="2229374"/>
                </a:lnTo>
                <a:lnTo>
                  <a:pt x="0" y="2229374"/>
                </a:lnTo>
                <a:lnTo>
                  <a:pt x="0" y="0"/>
                </a:lnTo>
                <a:close/>
              </a:path>
            </a:pathLst>
          </a:custGeom>
          <a:blipFill>
            <a:blip r:embed="rId13">
              <a:extLst>
                <a:ext uri="{96DAC541-7B7A-43D3-8B79-37D633B846F1}">
                  <asvg:svgBlip xmlns:asvg="http://schemas.microsoft.com/office/drawing/2016/SVG/main" r:embed="rId14"/>
                </a:ext>
              </a:extLst>
            </a:blip>
            <a:stretch>
              <a:fillRect l="0" t="0" r="0" b="0"/>
            </a:stretch>
          </a:blipFill>
        </p:spPr>
      </p:sp>
      <p:grpSp>
        <p:nvGrpSpPr>
          <p:cNvPr name="Group 20" id="20"/>
          <p:cNvGrpSpPr/>
          <p:nvPr/>
        </p:nvGrpSpPr>
        <p:grpSpPr>
          <a:xfrm rot="0">
            <a:off x="1243277" y="6040084"/>
            <a:ext cx="12031649" cy="2856291"/>
            <a:chOff x="0" y="0"/>
            <a:chExt cx="3168829" cy="752274"/>
          </a:xfrm>
        </p:grpSpPr>
        <p:sp>
          <p:nvSpPr>
            <p:cNvPr name="Freeform 21" id="21"/>
            <p:cNvSpPr/>
            <p:nvPr/>
          </p:nvSpPr>
          <p:spPr>
            <a:xfrm flipH="false" flipV="false" rot="0">
              <a:off x="0" y="0"/>
              <a:ext cx="3168829" cy="752274"/>
            </a:xfrm>
            <a:custGeom>
              <a:avLst/>
              <a:gdLst/>
              <a:ahLst/>
              <a:cxnLst/>
              <a:rect r="r" b="b" t="t" l="l"/>
              <a:pathLst>
                <a:path h="752274" w="3168829">
                  <a:moveTo>
                    <a:pt x="10939" y="0"/>
                  </a:moveTo>
                  <a:lnTo>
                    <a:pt x="3157891" y="0"/>
                  </a:lnTo>
                  <a:cubicBezTo>
                    <a:pt x="3160792" y="0"/>
                    <a:pt x="3163574" y="1152"/>
                    <a:pt x="3165626" y="3204"/>
                  </a:cubicBezTo>
                  <a:cubicBezTo>
                    <a:pt x="3167677" y="5255"/>
                    <a:pt x="3168829" y="8038"/>
                    <a:pt x="3168829" y="10939"/>
                  </a:cubicBezTo>
                  <a:lnTo>
                    <a:pt x="3168829" y="741335"/>
                  </a:lnTo>
                  <a:cubicBezTo>
                    <a:pt x="3168829" y="744237"/>
                    <a:pt x="3167677" y="747019"/>
                    <a:pt x="3165626" y="749070"/>
                  </a:cubicBezTo>
                  <a:cubicBezTo>
                    <a:pt x="3163574" y="751122"/>
                    <a:pt x="3160792" y="752274"/>
                    <a:pt x="3157891" y="752274"/>
                  </a:cubicBezTo>
                  <a:lnTo>
                    <a:pt x="10939" y="752274"/>
                  </a:lnTo>
                  <a:cubicBezTo>
                    <a:pt x="8038" y="752274"/>
                    <a:pt x="5255" y="751122"/>
                    <a:pt x="3204" y="749070"/>
                  </a:cubicBezTo>
                  <a:cubicBezTo>
                    <a:pt x="1152" y="747019"/>
                    <a:pt x="0" y="744237"/>
                    <a:pt x="0" y="741335"/>
                  </a:cubicBezTo>
                  <a:lnTo>
                    <a:pt x="0" y="10939"/>
                  </a:lnTo>
                  <a:cubicBezTo>
                    <a:pt x="0" y="8038"/>
                    <a:pt x="1152" y="5255"/>
                    <a:pt x="3204" y="3204"/>
                  </a:cubicBezTo>
                  <a:cubicBezTo>
                    <a:pt x="5255" y="1152"/>
                    <a:pt x="8038" y="0"/>
                    <a:pt x="10939" y="0"/>
                  </a:cubicBezTo>
                  <a:close/>
                </a:path>
              </a:pathLst>
            </a:custGeom>
            <a:solidFill>
              <a:srgbClr val="000000">
                <a:alpha val="0"/>
              </a:srgbClr>
            </a:solidFill>
            <a:ln w="19050" cap="sq">
              <a:solidFill>
                <a:srgbClr val="BCB792"/>
              </a:solidFill>
              <a:prstDash val="solid"/>
              <a:miter/>
            </a:ln>
          </p:spPr>
        </p:sp>
        <p:sp>
          <p:nvSpPr>
            <p:cNvPr name="TextBox 22" id="22"/>
            <p:cNvSpPr txBox="true"/>
            <p:nvPr/>
          </p:nvSpPr>
          <p:spPr>
            <a:xfrm>
              <a:off x="0" y="-66675"/>
              <a:ext cx="3168829" cy="818949"/>
            </a:xfrm>
            <a:prstGeom prst="rect">
              <a:avLst/>
            </a:prstGeom>
          </p:spPr>
          <p:txBody>
            <a:bodyPr anchor="ctr" rtlCol="false" tIns="50800" lIns="50800" bIns="50800" rIns="50800"/>
            <a:lstStyle/>
            <a:p>
              <a:pPr algn="ctr">
                <a:lnSpc>
                  <a:spcPts val="2659"/>
                </a:lnSpc>
              </a:pPr>
            </a:p>
          </p:txBody>
        </p:sp>
      </p:grpSp>
      <p:sp>
        <p:nvSpPr>
          <p:cNvPr name="Freeform 23" id="23"/>
          <p:cNvSpPr/>
          <p:nvPr/>
        </p:nvSpPr>
        <p:spPr>
          <a:xfrm flipH="false" flipV="false" rot="0">
            <a:off x="347442" y="204532"/>
            <a:ext cx="1791669" cy="1648335"/>
          </a:xfrm>
          <a:custGeom>
            <a:avLst/>
            <a:gdLst/>
            <a:ahLst/>
            <a:cxnLst/>
            <a:rect r="r" b="b" t="t" l="l"/>
            <a:pathLst>
              <a:path h="1648335" w="1791669">
                <a:moveTo>
                  <a:pt x="0" y="0"/>
                </a:moveTo>
                <a:lnTo>
                  <a:pt x="1791669" y="0"/>
                </a:lnTo>
                <a:lnTo>
                  <a:pt x="1791669" y="1648336"/>
                </a:lnTo>
                <a:lnTo>
                  <a:pt x="0" y="1648336"/>
                </a:lnTo>
                <a:lnTo>
                  <a:pt x="0" y="0"/>
                </a:lnTo>
                <a:close/>
              </a:path>
            </a:pathLst>
          </a:custGeom>
          <a:blipFill>
            <a:blip r:embed="rId15">
              <a:extLst>
                <a:ext uri="{96DAC541-7B7A-43D3-8B79-37D633B846F1}">
                  <asvg:svgBlip xmlns:asvg="http://schemas.microsoft.com/office/drawing/2016/SVG/main" r:embed="rId16"/>
                </a:ext>
              </a:extLst>
            </a:blip>
            <a:stretch>
              <a:fillRect l="0" t="0" r="0" b="0"/>
            </a:stretch>
          </a:blipFill>
        </p:spPr>
      </p:sp>
      <p:sp>
        <p:nvSpPr>
          <p:cNvPr name="Freeform 24" id="24"/>
          <p:cNvSpPr/>
          <p:nvPr/>
        </p:nvSpPr>
        <p:spPr>
          <a:xfrm flipH="false" flipV="false" rot="0">
            <a:off x="2139111" y="2541302"/>
            <a:ext cx="559845" cy="532361"/>
          </a:xfrm>
          <a:custGeom>
            <a:avLst/>
            <a:gdLst/>
            <a:ahLst/>
            <a:cxnLst/>
            <a:rect r="r" b="b" t="t" l="l"/>
            <a:pathLst>
              <a:path h="532361" w="559845">
                <a:moveTo>
                  <a:pt x="0" y="0"/>
                </a:moveTo>
                <a:lnTo>
                  <a:pt x="559844" y="0"/>
                </a:lnTo>
                <a:lnTo>
                  <a:pt x="559844" y="532361"/>
                </a:lnTo>
                <a:lnTo>
                  <a:pt x="0" y="532361"/>
                </a:lnTo>
                <a:lnTo>
                  <a:pt x="0" y="0"/>
                </a:lnTo>
                <a:close/>
              </a:path>
            </a:pathLst>
          </a:custGeom>
          <a:blipFill>
            <a:blip r:embed="rId17">
              <a:extLst>
                <a:ext uri="{96DAC541-7B7A-43D3-8B79-37D633B846F1}">
                  <asvg:svgBlip xmlns:asvg="http://schemas.microsoft.com/office/drawing/2016/SVG/main" r:embed="rId18"/>
                </a:ext>
              </a:extLst>
            </a:blip>
            <a:stretch>
              <a:fillRect l="0" t="0" r="0" b="0"/>
            </a:stretch>
          </a:blipFill>
        </p:spPr>
      </p:sp>
      <p:sp>
        <p:nvSpPr>
          <p:cNvPr name="TextBox 25" id="25"/>
          <p:cNvSpPr txBox="true"/>
          <p:nvPr/>
        </p:nvSpPr>
        <p:spPr>
          <a:xfrm rot="0">
            <a:off x="4715646" y="2441681"/>
            <a:ext cx="11785365" cy="2694305"/>
          </a:xfrm>
          <a:prstGeom prst="rect">
            <a:avLst/>
          </a:prstGeom>
        </p:spPr>
        <p:txBody>
          <a:bodyPr anchor="t" rtlCol="false" tIns="0" lIns="0" bIns="0" rIns="0">
            <a:spAutoFit/>
          </a:bodyPr>
          <a:lstStyle/>
          <a:p>
            <a:pPr algn="l">
              <a:lnSpc>
                <a:spcPts val="5320"/>
              </a:lnSpc>
            </a:pPr>
            <a:r>
              <a:rPr lang="en-US" sz="3800">
                <a:solidFill>
                  <a:srgbClr val="677EA4"/>
                </a:solidFill>
                <a:latin typeface="Cloud Condensed"/>
                <a:ea typeface="Cloud Condensed"/>
                <a:cs typeface="Cloud Condensed"/>
                <a:sym typeface="Cloud Condensed"/>
              </a:rPr>
              <a:t>The courses and actions that I have chosen to take is relevant because learning about Psychology will help me to understand the human mind including my own. It will teach me about mental illness and in doing so I will learn about my own conditions.</a:t>
            </a:r>
          </a:p>
        </p:txBody>
      </p:sp>
      <p:sp>
        <p:nvSpPr>
          <p:cNvPr name="TextBox 26" id="26"/>
          <p:cNvSpPr txBox="true"/>
          <p:nvPr/>
        </p:nvSpPr>
        <p:spPr>
          <a:xfrm rot="0">
            <a:off x="4935589" y="970481"/>
            <a:ext cx="8416822" cy="1776748"/>
          </a:xfrm>
          <a:prstGeom prst="rect">
            <a:avLst/>
          </a:prstGeom>
        </p:spPr>
        <p:txBody>
          <a:bodyPr anchor="t" rtlCol="false" tIns="0" lIns="0" bIns="0" rIns="0">
            <a:spAutoFit/>
          </a:bodyPr>
          <a:lstStyle/>
          <a:p>
            <a:pPr algn="ctr">
              <a:lnSpc>
                <a:spcPts val="14419"/>
              </a:lnSpc>
            </a:pPr>
            <a:r>
              <a:rPr lang="en-US" sz="10299" spc="411">
                <a:solidFill>
                  <a:srgbClr val="677EA4"/>
                </a:solidFill>
                <a:latin typeface="Daydream"/>
                <a:ea typeface="Daydream"/>
                <a:cs typeface="Daydream"/>
                <a:sym typeface="Daydream"/>
              </a:rPr>
              <a:t>Relevant</a:t>
            </a:r>
          </a:p>
        </p:txBody>
      </p:sp>
      <p:sp>
        <p:nvSpPr>
          <p:cNvPr name="TextBox 27" id="27"/>
          <p:cNvSpPr txBox="true"/>
          <p:nvPr/>
        </p:nvSpPr>
        <p:spPr>
          <a:xfrm rot="0">
            <a:off x="1366419" y="6059165"/>
            <a:ext cx="11785365" cy="2694305"/>
          </a:xfrm>
          <a:prstGeom prst="rect">
            <a:avLst/>
          </a:prstGeom>
        </p:spPr>
        <p:txBody>
          <a:bodyPr anchor="t" rtlCol="false" tIns="0" lIns="0" bIns="0" rIns="0">
            <a:spAutoFit/>
          </a:bodyPr>
          <a:lstStyle/>
          <a:p>
            <a:pPr algn="l">
              <a:lnSpc>
                <a:spcPts val="5320"/>
              </a:lnSpc>
            </a:pPr>
            <a:r>
              <a:rPr lang="en-US" sz="3800">
                <a:solidFill>
                  <a:srgbClr val="677EA4"/>
                </a:solidFill>
                <a:latin typeface="Cloud Condensed"/>
                <a:ea typeface="Cloud Condensed"/>
                <a:cs typeface="Cloud Condensed"/>
                <a:sym typeface="Cloud Condensed"/>
              </a:rPr>
              <a:t>The path that I have chosen will not only teach me about myself and others who suffer from mental illness but will provide me with the skills I need to be able to help people deal with their difficulties in a professional and therapeutic manner</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grpSp>
        <p:nvGrpSpPr>
          <p:cNvPr name="Group 6" id="6"/>
          <p:cNvGrpSpPr/>
          <p:nvPr/>
        </p:nvGrpSpPr>
        <p:grpSpPr>
          <a:xfrm rot="0">
            <a:off x="1425928" y="4848859"/>
            <a:ext cx="9082423" cy="1714483"/>
            <a:chOff x="0" y="0"/>
            <a:chExt cx="2392078" cy="451551"/>
          </a:xfrm>
        </p:grpSpPr>
        <p:sp>
          <p:nvSpPr>
            <p:cNvPr name="Freeform 7" id="7"/>
            <p:cNvSpPr/>
            <p:nvPr/>
          </p:nvSpPr>
          <p:spPr>
            <a:xfrm flipH="false" flipV="false" rot="0">
              <a:off x="0" y="0"/>
              <a:ext cx="2392078" cy="451551"/>
            </a:xfrm>
            <a:custGeom>
              <a:avLst/>
              <a:gdLst/>
              <a:ahLst/>
              <a:cxnLst/>
              <a:rect r="r" b="b" t="t" l="l"/>
              <a:pathLst>
                <a:path h="451551" w="2392078">
                  <a:moveTo>
                    <a:pt x="14491" y="0"/>
                  </a:moveTo>
                  <a:lnTo>
                    <a:pt x="2377587" y="0"/>
                  </a:lnTo>
                  <a:cubicBezTo>
                    <a:pt x="2381431" y="0"/>
                    <a:pt x="2385117" y="1527"/>
                    <a:pt x="2387834" y="4244"/>
                  </a:cubicBezTo>
                  <a:cubicBezTo>
                    <a:pt x="2390552" y="6962"/>
                    <a:pt x="2392078" y="10648"/>
                    <a:pt x="2392078" y="14491"/>
                  </a:cubicBezTo>
                  <a:lnTo>
                    <a:pt x="2392078" y="437060"/>
                  </a:lnTo>
                  <a:cubicBezTo>
                    <a:pt x="2392078" y="445063"/>
                    <a:pt x="2385591" y="451551"/>
                    <a:pt x="2377587" y="451551"/>
                  </a:cubicBezTo>
                  <a:lnTo>
                    <a:pt x="14491" y="451551"/>
                  </a:lnTo>
                  <a:cubicBezTo>
                    <a:pt x="6488" y="451551"/>
                    <a:pt x="0" y="445063"/>
                    <a:pt x="0" y="437060"/>
                  </a:cubicBezTo>
                  <a:lnTo>
                    <a:pt x="0" y="14491"/>
                  </a:lnTo>
                  <a:cubicBezTo>
                    <a:pt x="0" y="6488"/>
                    <a:pt x="6488" y="0"/>
                    <a:pt x="14491" y="0"/>
                  </a:cubicBezTo>
                  <a:close/>
                </a:path>
              </a:pathLst>
            </a:custGeom>
            <a:solidFill>
              <a:srgbClr val="000000">
                <a:alpha val="0"/>
              </a:srgbClr>
            </a:solidFill>
            <a:ln w="19050" cap="sq">
              <a:solidFill>
                <a:srgbClr val="BCB792"/>
              </a:solidFill>
              <a:prstDash val="solid"/>
              <a:miter/>
            </a:ln>
          </p:spPr>
        </p:sp>
        <p:sp>
          <p:nvSpPr>
            <p:cNvPr name="TextBox 8" id="8"/>
            <p:cNvSpPr txBox="true"/>
            <p:nvPr/>
          </p:nvSpPr>
          <p:spPr>
            <a:xfrm>
              <a:off x="0" y="-66675"/>
              <a:ext cx="2392078" cy="518226"/>
            </a:xfrm>
            <a:prstGeom prst="rect">
              <a:avLst/>
            </a:prstGeom>
          </p:spPr>
          <p:txBody>
            <a:bodyPr anchor="ctr" rtlCol="false" tIns="50800" lIns="50800" bIns="50800" rIns="50800"/>
            <a:lstStyle/>
            <a:p>
              <a:pPr algn="ctr">
                <a:lnSpc>
                  <a:spcPts val="2659"/>
                </a:lnSpc>
              </a:pPr>
            </a:p>
          </p:txBody>
        </p:sp>
      </p:grpSp>
      <p:grpSp>
        <p:nvGrpSpPr>
          <p:cNvPr name="Group 9" id="9"/>
          <p:cNvGrpSpPr/>
          <p:nvPr/>
        </p:nvGrpSpPr>
        <p:grpSpPr>
          <a:xfrm rot="0">
            <a:off x="1380339" y="2496202"/>
            <a:ext cx="9128012" cy="1714483"/>
            <a:chOff x="0" y="0"/>
            <a:chExt cx="2404085" cy="451551"/>
          </a:xfrm>
        </p:grpSpPr>
        <p:sp>
          <p:nvSpPr>
            <p:cNvPr name="Freeform 10" id="10"/>
            <p:cNvSpPr/>
            <p:nvPr/>
          </p:nvSpPr>
          <p:spPr>
            <a:xfrm flipH="false" flipV="false" rot="0">
              <a:off x="0" y="0"/>
              <a:ext cx="2404085" cy="451551"/>
            </a:xfrm>
            <a:custGeom>
              <a:avLst/>
              <a:gdLst/>
              <a:ahLst/>
              <a:cxnLst/>
              <a:rect r="r" b="b" t="t" l="l"/>
              <a:pathLst>
                <a:path h="451551" w="2404085">
                  <a:moveTo>
                    <a:pt x="14419" y="0"/>
                  </a:moveTo>
                  <a:lnTo>
                    <a:pt x="2389667" y="0"/>
                  </a:lnTo>
                  <a:cubicBezTo>
                    <a:pt x="2393491" y="0"/>
                    <a:pt x="2397158" y="1519"/>
                    <a:pt x="2399862" y="4223"/>
                  </a:cubicBezTo>
                  <a:cubicBezTo>
                    <a:pt x="2402566" y="6927"/>
                    <a:pt x="2404085" y="10595"/>
                    <a:pt x="2404085" y="14419"/>
                  </a:cubicBezTo>
                  <a:lnTo>
                    <a:pt x="2404085" y="437133"/>
                  </a:lnTo>
                  <a:cubicBezTo>
                    <a:pt x="2404085" y="440957"/>
                    <a:pt x="2402566" y="444624"/>
                    <a:pt x="2399862" y="447328"/>
                  </a:cubicBezTo>
                  <a:cubicBezTo>
                    <a:pt x="2397158" y="450032"/>
                    <a:pt x="2393491" y="451551"/>
                    <a:pt x="2389667" y="451551"/>
                  </a:cubicBezTo>
                  <a:lnTo>
                    <a:pt x="14419" y="451551"/>
                  </a:lnTo>
                  <a:cubicBezTo>
                    <a:pt x="10595" y="451551"/>
                    <a:pt x="6927" y="450032"/>
                    <a:pt x="4223" y="447328"/>
                  </a:cubicBezTo>
                  <a:cubicBezTo>
                    <a:pt x="1519" y="444624"/>
                    <a:pt x="0" y="440957"/>
                    <a:pt x="0" y="437133"/>
                  </a:cubicBezTo>
                  <a:lnTo>
                    <a:pt x="0" y="14419"/>
                  </a:lnTo>
                  <a:cubicBezTo>
                    <a:pt x="0" y="10595"/>
                    <a:pt x="1519" y="6927"/>
                    <a:pt x="4223" y="4223"/>
                  </a:cubicBezTo>
                  <a:cubicBezTo>
                    <a:pt x="6927" y="1519"/>
                    <a:pt x="10595" y="0"/>
                    <a:pt x="14419" y="0"/>
                  </a:cubicBezTo>
                  <a:close/>
                </a:path>
              </a:pathLst>
            </a:custGeom>
            <a:solidFill>
              <a:srgbClr val="000000">
                <a:alpha val="0"/>
              </a:srgbClr>
            </a:solidFill>
            <a:ln w="19050" cap="sq">
              <a:solidFill>
                <a:srgbClr val="BCB792"/>
              </a:solidFill>
              <a:prstDash val="solid"/>
              <a:miter/>
            </a:ln>
          </p:spPr>
        </p:sp>
        <p:sp>
          <p:nvSpPr>
            <p:cNvPr name="TextBox 11" id="11"/>
            <p:cNvSpPr txBox="true"/>
            <p:nvPr/>
          </p:nvSpPr>
          <p:spPr>
            <a:xfrm>
              <a:off x="0" y="-66675"/>
              <a:ext cx="2404085" cy="518226"/>
            </a:xfrm>
            <a:prstGeom prst="rect">
              <a:avLst/>
            </a:prstGeom>
          </p:spPr>
          <p:txBody>
            <a:bodyPr anchor="ctr" rtlCol="false" tIns="50800" lIns="50800" bIns="50800" rIns="50800"/>
            <a:lstStyle/>
            <a:p>
              <a:pPr algn="ctr">
                <a:lnSpc>
                  <a:spcPts val="2659"/>
                </a:lnSpc>
              </a:pPr>
            </a:p>
          </p:txBody>
        </p:sp>
      </p:grpSp>
      <p:sp>
        <p:nvSpPr>
          <p:cNvPr name="TextBox 12" id="12"/>
          <p:cNvSpPr txBox="true"/>
          <p:nvPr/>
        </p:nvSpPr>
        <p:spPr>
          <a:xfrm rot="0">
            <a:off x="1607498" y="7296767"/>
            <a:ext cx="8900853" cy="760095"/>
          </a:xfrm>
          <a:prstGeom prst="rect">
            <a:avLst/>
          </a:prstGeom>
        </p:spPr>
        <p:txBody>
          <a:bodyPr anchor="t" rtlCol="false" tIns="0" lIns="0" bIns="0" rIns="0">
            <a:spAutoFit/>
          </a:bodyPr>
          <a:lstStyle/>
          <a:p>
            <a:pPr algn="l">
              <a:lnSpc>
                <a:spcPts val="5880"/>
              </a:lnSpc>
            </a:pPr>
            <a:r>
              <a:rPr lang="en-US" sz="4200" b="true">
                <a:solidFill>
                  <a:srgbClr val="677EA4"/>
                </a:solidFill>
                <a:latin typeface="Cloud Condensed Bold"/>
                <a:ea typeface="Cloud Condensed Bold"/>
                <a:cs typeface="Cloud Condensed Bold"/>
                <a:sym typeface="Cloud Condensed Bold"/>
              </a:rPr>
              <a:t>Total time that my goal will take:</a:t>
            </a:r>
          </a:p>
        </p:txBody>
      </p:sp>
      <p:sp>
        <p:nvSpPr>
          <p:cNvPr name="TextBox 13" id="13"/>
          <p:cNvSpPr txBox="true"/>
          <p:nvPr/>
        </p:nvSpPr>
        <p:spPr>
          <a:xfrm rot="0">
            <a:off x="1607498" y="7934934"/>
            <a:ext cx="11709559" cy="694056"/>
          </a:xfrm>
          <a:prstGeom prst="rect">
            <a:avLst/>
          </a:prstGeom>
        </p:spPr>
        <p:txBody>
          <a:bodyPr anchor="t" rtlCol="false" tIns="0" lIns="0" bIns="0" rIns="0">
            <a:spAutoFit/>
          </a:bodyPr>
          <a:lstStyle/>
          <a:p>
            <a:pPr algn="l">
              <a:lnSpc>
                <a:spcPts val="5319"/>
              </a:lnSpc>
            </a:pPr>
            <a:r>
              <a:rPr lang="en-US" sz="3799">
                <a:solidFill>
                  <a:srgbClr val="677EA4"/>
                </a:solidFill>
                <a:latin typeface="Cloud Condensed"/>
                <a:ea typeface="Cloud Condensed"/>
                <a:cs typeface="Cloud Condensed"/>
                <a:sym typeface="Cloud Condensed"/>
              </a:rPr>
              <a:t>2024 - 2030 | Total 6 years</a:t>
            </a:r>
          </a:p>
        </p:txBody>
      </p:sp>
      <p:grpSp>
        <p:nvGrpSpPr>
          <p:cNvPr name="Group 14" id="14"/>
          <p:cNvGrpSpPr/>
          <p:nvPr/>
        </p:nvGrpSpPr>
        <p:grpSpPr>
          <a:xfrm rot="0">
            <a:off x="1380339" y="7201517"/>
            <a:ext cx="9128012" cy="1714483"/>
            <a:chOff x="0" y="0"/>
            <a:chExt cx="2404085" cy="451551"/>
          </a:xfrm>
        </p:grpSpPr>
        <p:sp>
          <p:nvSpPr>
            <p:cNvPr name="Freeform 15" id="15"/>
            <p:cNvSpPr/>
            <p:nvPr/>
          </p:nvSpPr>
          <p:spPr>
            <a:xfrm flipH="false" flipV="false" rot="0">
              <a:off x="0" y="0"/>
              <a:ext cx="2404085" cy="451551"/>
            </a:xfrm>
            <a:custGeom>
              <a:avLst/>
              <a:gdLst/>
              <a:ahLst/>
              <a:cxnLst/>
              <a:rect r="r" b="b" t="t" l="l"/>
              <a:pathLst>
                <a:path h="451551" w="2404085">
                  <a:moveTo>
                    <a:pt x="14419" y="0"/>
                  </a:moveTo>
                  <a:lnTo>
                    <a:pt x="2389667" y="0"/>
                  </a:lnTo>
                  <a:cubicBezTo>
                    <a:pt x="2393491" y="0"/>
                    <a:pt x="2397158" y="1519"/>
                    <a:pt x="2399862" y="4223"/>
                  </a:cubicBezTo>
                  <a:cubicBezTo>
                    <a:pt x="2402566" y="6927"/>
                    <a:pt x="2404085" y="10595"/>
                    <a:pt x="2404085" y="14419"/>
                  </a:cubicBezTo>
                  <a:lnTo>
                    <a:pt x="2404085" y="437133"/>
                  </a:lnTo>
                  <a:cubicBezTo>
                    <a:pt x="2404085" y="440957"/>
                    <a:pt x="2402566" y="444624"/>
                    <a:pt x="2399862" y="447328"/>
                  </a:cubicBezTo>
                  <a:cubicBezTo>
                    <a:pt x="2397158" y="450032"/>
                    <a:pt x="2393491" y="451551"/>
                    <a:pt x="2389667" y="451551"/>
                  </a:cubicBezTo>
                  <a:lnTo>
                    <a:pt x="14419" y="451551"/>
                  </a:lnTo>
                  <a:cubicBezTo>
                    <a:pt x="10595" y="451551"/>
                    <a:pt x="6927" y="450032"/>
                    <a:pt x="4223" y="447328"/>
                  </a:cubicBezTo>
                  <a:cubicBezTo>
                    <a:pt x="1519" y="444624"/>
                    <a:pt x="0" y="440957"/>
                    <a:pt x="0" y="437133"/>
                  </a:cubicBezTo>
                  <a:lnTo>
                    <a:pt x="0" y="14419"/>
                  </a:lnTo>
                  <a:cubicBezTo>
                    <a:pt x="0" y="10595"/>
                    <a:pt x="1519" y="6927"/>
                    <a:pt x="4223" y="4223"/>
                  </a:cubicBezTo>
                  <a:cubicBezTo>
                    <a:pt x="6927" y="1519"/>
                    <a:pt x="10595" y="0"/>
                    <a:pt x="14419" y="0"/>
                  </a:cubicBezTo>
                  <a:close/>
                </a:path>
              </a:pathLst>
            </a:custGeom>
            <a:solidFill>
              <a:srgbClr val="000000">
                <a:alpha val="0"/>
              </a:srgbClr>
            </a:solidFill>
            <a:ln w="19050" cap="sq">
              <a:solidFill>
                <a:srgbClr val="BCB792"/>
              </a:solidFill>
              <a:prstDash val="solid"/>
              <a:miter/>
            </a:ln>
          </p:spPr>
        </p:sp>
        <p:sp>
          <p:nvSpPr>
            <p:cNvPr name="TextBox 16" id="16"/>
            <p:cNvSpPr txBox="true"/>
            <p:nvPr/>
          </p:nvSpPr>
          <p:spPr>
            <a:xfrm>
              <a:off x="0" y="-66675"/>
              <a:ext cx="2404085" cy="518226"/>
            </a:xfrm>
            <a:prstGeom prst="rect">
              <a:avLst/>
            </a:prstGeom>
          </p:spPr>
          <p:txBody>
            <a:bodyPr anchor="ctr" rtlCol="false" tIns="50800" lIns="50800" bIns="50800" rIns="50800"/>
            <a:lstStyle/>
            <a:p>
              <a:pPr algn="ctr">
                <a:lnSpc>
                  <a:spcPts val="2659"/>
                </a:lnSpc>
              </a:pPr>
            </a:p>
          </p:txBody>
        </p:sp>
      </p:grpSp>
      <p:sp>
        <p:nvSpPr>
          <p:cNvPr name="Freeform 17" id="17"/>
          <p:cNvSpPr/>
          <p:nvPr/>
        </p:nvSpPr>
        <p:spPr>
          <a:xfrm flipH="false" flipV="false" rot="0">
            <a:off x="10044752" y="2778564"/>
            <a:ext cx="8243248" cy="7508436"/>
          </a:xfrm>
          <a:custGeom>
            <a:avLst/>
            <a:gdLst/>
            <a:ahLst/>
            <a:cxnLst/>
            <a:rect r="r" b="b" t="t" l="l"/>
            <a:pathLst>
              <a:path h="7508436" w="8243248">
                <a:moveTo>
                  <a:pt x="0" y="0"/>
                </a:moveTo>
                <a:lnTo>
                  <a:pt x="8243248" y="0"/>
                </a:lnTo>
                <a:lnTo>
                  <a:pt x="8243248" y="7508436"/>
                </a:lnTo>
                <a:lnTo>
                  <a:pt x="0" y="750843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18" id="18"/>
          <p:cNvSpPr/>
          <p:nvPr/>
        </p:nvSpPr>
        <p:spPr>
          <a:xfrm flipH="false" flipV="false" rot="0">
            <a:off x="12558521" y="7525350"/>
            <a:ext cx="1517073" cy="2781300"/>
          </a:xfrm>
          <a:custGeom>
            <a:avLst/>
            <a:gdLst/>
            <a:ahLst/>
            <a:cxnLst/>
            <a:rect r="r" b="b" t="t" l="l"/>
            <a:pathLst>
              <a:path h="2781300" w="1517073">
                <a:moveTo>
                  <a:pt x="0" y="0"/>
                </a:moveTo>
                <a:lnTo>
                  <a:pt x="1517073" y="0"/>
                </a:lnTo>
                <a:lnTo>
                  <a:pt x="1517073" y="2781300"/>
                </a:lnTo>
                <a:lnTo>
                  <a:pt x="0" y="27813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9" id="19"/>
          <p:cNvSpPr txBox="true"/>
          <p:nvPr/>
        </p:nvSpPr>
        <p:spPr>
          <a:xfrm rot="0">
            <a:off x="1607498" y="2654739"/>
            <a:ext cx="6564359" cy="760095"/>
          </a:xfrm>
          <a:prstGeom prst="rect">
            <a:avLst/>
          </a:prstGeom>
        </p:spPr>
        <p:txBody>
          <a:bodyPr anchor="t" rtlCol="false" tIns="0" lIns="0" bIns="0" rIns="0">
            <a:spAutoFit/>
          </a:bodyPr>
          <a:lstStyle/>
          <a:p>
            <a:pPr algn="l">
              <a:lnSpc>
                <a:spcPts val="5880"/>
              </a:lnSpc>
            </a:pPr>
            <a:r>
              <a:rPr lang="en-US" sz="4200" b="true">
                <a:solidFill>
                  <a:srgbClr val="677EA4"/>
                </a:solidFill>
                <a:latin typeface="Cloud Condensed Bold"/>
                <a:ea typeface="Cloud Condensed Bold"/>
                <a:cs typeface="Cloud Condensed Bold"/>
                <a:sym typeface="Cloud Condensed Bold"/>
              </a:rPr>
              <a:t>Psychology and Counselling BA</a:t>
            </a:r>
          </a:p>
        </p:txBody>
      </p:sp>
      <p:sp>
        <p:nvSpPr>
          <p:cNvPr name="TextBox 20" id="20"/>
          <p:cNvSpPr txBox="true"/>
          <p:nvPr/>
        </p:nvSpPr>
        <p:spPr>
          <a:xfrm rot="0">
            <a:off x="4935589" y="1001816"/>
            <a:ext cx="8416822" cy="1776748"/>
          </a:xfrm>
          <a:prstGeom prst="rect">
            <a:avLst/>
          </a:prstGeom>
        </p:spPr>
        <p:txBody>
          <a:bodyPr anchor="t" rtlCol="false" tIns="0" lIns="0" bIns="0" rIns="0">
            <a:spAutoFit/>
          </a:bodyPr>
          <a:lstStyle/>
          <a:p>
            <a:pPr algn="ctr">
              <a:lnSpc>
                <a:spcPts val="14419"/>
              </a:lnSpc>
            </a:pPr>
            <a:r>
              <a:rPr lang="en-US" sz="10299" spc="411">
                <a:solidFill>
                  <a:srgbClr val="677EA4"/>
                </a:solidFill>
                <a:latin typeface="Daydream"/>
                <a:ea typeface="Daydream"/>
                <a:cs typeface="Daydream"/>
                <a:sym typeface="Daydream"/>
              </a:rPr>
              <a:t>Time</a:t>
            </a:r>
          </a:p>
        </p:txBody>
      </p:sp>
      <p:sp>
        <p:nvSpPr>
          <p:cNvPr name="TextBox 21" id="21"/>
          <p:cNvSpPr txBox="true"/>
          <p:nvPr/>
        </p:nvSpPr>
        <p:spPr>
          <a:xfrm rot="0">
            <a:off x="1607498" y="3291009"/>
            <a:ext cx="7036572" cy="694056"/>
          </a:xfrm>
          <a:prstGeom prst="rect">
            <a:avLst/>
          </a:prstGeom>
        </p:spPr>
        <p:txBody>
          <a:bodyPr anchor="t" rtlCol="false" tIns="0" lIns="0" bIns="0" rIns="0">
            <a:spAutoFit/>
          </a:bodyPr>
          <a:lstStyle/>
          <a:p>
            <a:pPr algn="l">
              <a:lnSpc>
                <a:spcPts val="5319"/>
              </a:lnSpc>
            </a:pPr>
            <a:r>
              <a:rPr lang="en-US" sz="3799">
                <a:solidFill>
                  <a:srgbClr val="677EA4"/>
                </a:solidFill>
                <a:latin typeface="Cloud Condensed"/>
                <a:ea typeface="Cloud Condensed"/>
                <a:cs typeface="Cloud Condensed"/>
                <a:sym typeface="Cloud Condensed"/>
              </a:rPr>
              <a:t>This course: October 2024 - July 2027</a:t>
            </a:r>
          </a:p>
        </p:txBody>
      </p:sp>
      <p:sp>
        <p:nvSpPr>
          <p:cNvPr name="TextBox 22" id="22"/>
          <p:cNvSpPr txBox="true"/>
          <p:nvPr/>
        </p:nvSpPr>
        <p:spPr>
          <a:xfrm rot="0">
            <a:off x="1607498" y="5582276"/>
            <a:ext cx="11709559" cy="694056"/>
          </a:xfrm>
          <a:prstGeom prst="rect">
            <a:avLst/>
          </a:prstGeom>
        </p:spPr>
        <p:txBody>
          <a:bodyPr anchor="t" rtlCol="false" tIns="0" lIns="0" bIns="0" rIns="0">
            <a:spAutoFit/>
          </a:bodyPr>
          <a:lstStyle/>
          <a:p>
            <a:pPr algn="l">
              <a:lnSpc>
                <a:spcPts val="5319"/>
              </a:lnSpc>
            </a:pPr>
            <a:r>
              <a:rPr lang="en-US" sz="3799">
                <a:solidFill>
                  <a:srgbClr val="677EA4"/>
                </a:solidFill>
                <a:latin typeface="Cloud Condensed"/>
                <a:ea typeface="Cloud Condensed"/>
                <a:cs typeface="Cloud Condensed"/>
                <a:sym typeface="Cloud Condensed"/>
              </a:rPr>
              <a:t>This course: October 2027 - July 2030</a:t>
            </a:r>
          </a:p>
        </p:txBody>
      </p:sp>
      <p:sp>
        <p:nvSpPr>
          <p:cNvPr name="TextBox 23" id="23"/>
          <p:cNvSpPr txBox="true"/>
          <p:nvPr/>
        </p:nvSpPr>
        <p:spPr>
          <a:xfrm rot="0">
            <a:off x="1607498" y="4946006"/>
            <a:ext cx="8900853" cy="760095"/>
          </a:xfrm>
          <a:prstGeom prst="rect">
            <a:avLst/>
          </a:prstGeom>
        </p:spPr>
        <p:txBody>
          <a:bodyPr anchor="t" rtlCol="false" tIns="0" lIns="0" bIns="0" rIns="0">
            <a:spAutoFit/>
          </a:bodyPr>
          <a:lstStyle/>
          <a:p>
            <a:pPr algn="l">
              <a:lnSpc>
                <a:spcPts val="5880"/>
              </a:lnSpc>
            </a:pPr>
            <a:r>
              <a:rPr lang="en-US" sz="4200" b="true">
                <a:solidFill>
                  <a:srgbClr val="677EA4"/>
                </a:solidFill>
                <a:latin typeface="Cloud Condensed Bold"/>
                <a:ea typeface="Cloud Condensed Bold"/>
                <a:cs typeface="Cloud Condensed Bold"/>
                <a:sym typeface="Cloud Condensed Bold"/>
              </a:rPr>
              <a:t>Psychotherapeutic Practice: Humanistic MA</a:t>
            </a:r>
          </a:p>
        </p:txBody>
      </p:sp>
      <p:sp>
        <p:nvSpPr>
          <p:cNvPr name="Freeform 24" id="24"/>
          <p:cNvSpPr/>
          <p:nvPr/>
        </p:nvSpPr>
        <p:spPr>
          <a:xfrm flipH="false" flipV="false" rot="0">
            <a:off x="332880" y="54598"/>
            <a:ext cx="2186095" cy="2313536"/>
          </a:xfrm>
          <a:custGeom>
            <a:avLst/>
            <a:gdLst/>
            <a:ahLst/>
            <a:cxnLst/>
            <a:rect r="r" b="b" t="t" l="l"/>
            <a:pathLst>
              <a:path h="2313536" w="2186095">
                <a:moveTo>
                  <a:pt x="0" y="0"/>
                </a:moveTo>
                <a:lnTo>
                  <a:pt x="2186096" y="0"/>
                </a:lnTo>
                <a:lnTo>
                  <a:pt x="2186096" y="2313536"/>
                </a:lnTo>
                <a:lnTo>
                  <a:pt x="0" y="2313536"/>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222" r="0" b="-9222"/>
            </a:stretch>
          </a:blipFill>
        </p:spPr>
      </p:sp>
      <p:grpSp>
        <p:nvGrpSpPr>
          <p:cNvPr name="Group 3" id="3"/>
          <p:cNvGrpSpPr/>
          <p:nvPr/>
        </p:nvGrpSpPr>
        <p:grpSpPr>
          <a:xfrm rot="0">
            <a:off x="1028700" y="1028700"/>
            <a:ext cx="16230600" cy="8229600"/>
            <a:chOff x="0" y="0"/>
            <a:chExt cx="4274726" cy="2167467"/>
          </a:xfrm>
        </p:grpSpPr>
        <p:sp>
          <p:nvSpPr>
            <p:cNvPr name="Freeform 4" id="4"/>
            <p:cNvSpPr/>
            <p:nvPr/>
          </p:nvSpPr>
          <p:spPr>
            <a:xfrm flipH="false" flipV="false" rot="0">
              <a:off x="0" y="0"/>
              <a:ext cx="4274726" cy="2167467"/>
            </a:xfrm>
            <a:custGeom>
              <a:avLst/>
              <a:gdLst/>
              <a:ahLst/>
              <a:cxnLst/>
              <a:rect r="r" b="b" t="t" l="l"/>
              <a:pathLst>
                <a:path h="2167467" w="4274726">
                  <a:moveTo>
                    <a:pt x="0" y="0"/>
                  </a:moveTo>
                  <a:lnTo>
                    <a:pt x="4274726" y="0"/>
                  </a:lnTo>
                  <a:lnTo>
                    <a:pt x="4274726" y="2167467"/>
                  </a:lnTo>
                  <a:lnTo>
                    <a:pt x="0" y="2167467"/>
                  </a:lnTo>
                  <a:close/>
                </a:path>
              </a:pathLst>
            </a:custGeom>
            <a:solidFill>
              <a:srgbClr val="000000">
                <a:alpha val="0"/>
              </a:srgbClr>
            </a:solidFill>
            <a:ln w="38100" cap="sq">
              <a:solidFill>
                <a:srgbClr val="677EA4"/>
              </a:solidFill>
              <a:prstDash val="solid"/>
              <a:miter/>
            </a:ln>
          </p:spPr>
        </p:sp>
        <p:sp>
          <p:nvSpPr>
            <p:cNvPr name="TextBox 5" id="5"/>
            <p:cNvSpPr txBox="true"/>
            <p:nvPr/>
          </p:nvSpPr>
          <p:spPr>
            <a:xfrm>
              <a:off x="0" y="-66675"/>
              <a:ext cx="4274726" cy="2234142"/>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true" flipV="false" rot="-123380">
            <a:off x="14900829" y="5447419"/>
            <a:ext cx="4260163" cy="6491677"/>
          </a:xfrm>
          <a:custGeom>
            <a:avLst/>
            <a:gdLst/>
            <a:ahLst/>
            <a:cxnLst/>
            <a:rect r="r" b="b" t="t" l="l"/>
            <a:pathLst>
              <a:path h="6491677" w="4260163">
                <a:moveTo>
                  <a:pt x="4260162" y="0"/>
                </a:moveTo>
                <a:lnTo>
                  <a:pt x="0" y="0"/>
                </a:lnTo>
                <a:lnTo>
                  <a:pt x="0" y="6491677"/>
                </a:lnTo>
                <a:lnTo>
                  <a:pt x="4260162" y="6491677"/>
                </a:lnTo>
                <a:lnTo>
                  <a:pt x="4260162" y="0"/>
                </a:lnTo>
                <a:close/>
              </a:path>
            </a:pathLst>
          </a:custGeom>
          <a:blipFill>
            <a:blip r:embed="rId3"/>
            <a:stretch>
              <a:fillRect l="0" t="0" r="0" b="0"/>
            </a:stretch>
          </a:blipFill>
        </p:spPr>
      </p:sp>
      <p:sp>
        <p:nvSpPr>
          <p:cNvPr name="Freeform 7" id="7"/>
          <p:cNvSpPr/>
          <p:nvPr/>
        </p:nvSpPr>
        <p:spPr>
          <a:xfrm flipH="false" flipV="false" rot="-3294344">
            <a:off x="15058286" y="7262264"/>
            <a:ext cx="2236380" cy="5590951"/>
          </a:xfrm>
          <a:custGeom>
            <a:avLst/>
            <a:gdLst/>
            <a:ahLst/>
            <a:cxnLst/>
            <a:rect r="r" b="b" t="t" l="l"/>
            <a:pathLst>
              <a:path h="5590951" w="2236380">
                <a:moveTo>
                  <a:pt x="0" y="0"/>
                </a:moveTo>
                <a:lnTo>
                  <a:pt x="2236380" y="0"/>
                </a:lnTo>
                <a:lnTo>
                  <a:pt x="2236380" y="5590951"/>
                </a:lnTo>
                <a:lnTo>
                  <a:pt x="0" y="5590951"/>
                </a:lnTo>
                <a:lnTo>
                  <a:pt x="0" y="0"/>
                </a:lnTo>
                <a:close/>
              </a:path>
            </a:pathLst>
          </a:custGeom>
          <a:blipFill>
            <a:blip r:embed="rId4"/>
            <a:stretch>
              <a:fillRect l="0" t="0" r="0" b="0"/>
            </a:stretch>
          </a:blipFill>
        </p:spPr>
      </p:sp>
      <p:sp>
        <p:nvSpPr>
          <p:cNvPr name="Freeform 8" id="8"/>
          <p:cNvSpPr/>
          <p:nvPr/>
        </p:nvSpPr>
        <p:spPr>
          <a:xfrm flipH="false" flipV="false" rot="7962042">
            <a:off x="-1615455" y="-2988454"/>
            <a:ext cx="2770457" cy="6883122"/>
          </a:xfrm>
          <a:custGeom>
            <a:avLst/>
            <a:gdLst/>
            <a:ahLst/>
            <a:cxnLst/>
            <a:rect r="r" b="b" t="t" l="l"/>
            <a:pathLst>
              <a:path h="6883122" w="2770457">
                <a:moveTo>
                  <a:pt x="0" y="0"/>
                </a:moveTo>
                <a:lnTo>
                  <a:pt x="2770457" y="0"/>
                </a:lnTo>
                <a:lnTo>
                  <a:pt x="2770457" y="6883122"/>
                </a:lnTo>
                <a:lnTo>
                  <a:pt x="0" y="6883122"/>
                </a:lnTo>
                <a:lnTo>
                  <a:pt x="0" y="0"/>
                </a:lnTo>
                <a:close/>
              </a:path>
            </a:pathLst>
          </a:custGeom>
          <a:blipFill>
            <a:blip r:embed="rId5"/>
            <a:stretch>
              <a:fillRect l="0" t="0" r="0" b="0"/>
            </a:stretch>
          </a:blipFill>
        </p:spPr>
      </p:sp>
      <p:sp>
        <p:nvSpPr>
          <p:cNvPr name="Freeform 9" id="9"/>
          <p:cNvSpPr/>
          <p:nvPr/>
        </p:nvSpPr>
        <p:spPr>
          <a:xfrm flipH="false" flipV="false" rot="9173085">
            <a:off x="547951" y="-674957"/>
            <a:ext cx="1548268" cy="2256129"/>
          </a:xfrm>
          <a:custGeom>
            <a:avLst/>
            <a:gdLst/>
            <a:ahLst/>
            <a:cxnLst/>
            <a:rect r="r" b="b" t="t" l="l"/>
            <a:pathLst>
              <a:path h="2256129" w="1548268">
                <a:moveTo>
                  <a:pt x="0" y="0"/>
                </a:moveTo>
                <a:lnTo>
                  <a:pt x="1548268" y="0"/>
                </a:lnTo>
                <a:lnTo>
                  <a:pt x="1548268" y="2256128"/>
                </a:lnTo>
                <a:lnTo>
                  <a:pt x="0" y="2256128"/>
                </a:lnTo>
                <a:lnTo>
                  <a:pt x="0" y="0"/>
                </a:lnTo>
                <a:close/>
              </a:path>
            </a:pathLst>
          </a:custGeom>
          <a:blipFill>
            <a:blip r:embed="rId6"/>
            <a:stretch>
              <a:fillRect l="0" t="0" r="0" b="0"/>
            </a:stretch>
          </a:blipFill>
        </p:spPr>
      </p:sp>
      <p:sp>
        <p:nvSpPr>
          <p:cNvPr name="Freeform 10" id="10"/>
          <p:cNvSpPr/>
          <p:nvPr/>
        </p:nvSpPr>
        <p:spPr>
          <a:xfrm flipH="true" flipV="false" rot="9529906">
            <a:off x="1852022" y="-1133107"/>
            <a:ext cx="1270293" cy="3172429"/>
          </a:xfrm>
          <a:custGeom>
            <a:avLst/>
            <a:gdLst/>
            <a:ahLst/>
            <a:cxnLst/>
            <a:rect r="r" b="b" t="t" l="l"/>
            <a:pathLst>
              <a:path h="3172429" w="1270293">
                <a:moveTo>
                  <a:pt x="1270294" y="0"/>
                </a:moveTo>
                <a:lnTo>
                  <a:pt x="0" y="0"/>
                </a:lnTo>
                <a:lnTo>
                  <a:pt x="0" y="3172428"/>
                </a:lnTo>
                <a:lnTo>
                  <a:pt x="1270294" y="3172428"/>
                </a:lnTo>
                <a:lnTo>
                  <a:pt x="1270294" y="0"/>
                </a:lnTo>
                <a:close/>
              </a:path>
            </a:pathLst>
          </a:custGeom>
          <a:blipFill>
            <a:blip r:embed="rId7"/>
            <a:stretch>
              <a:fillRect l="0" t="0" r="0" b="0"/>
            </a:stretch>
          </a:blipFill>
        </p:spPr>
      </p:sp>
      <p:sp>
        <p:nvSpPr>
          <p:cNvPr name="Freeform 11" id="11"/>
          <p:cNvSpPr/>
          <p:nvPr/>
        </p:nvSpPr>
        <p:spPr>
          <a:xfrm flipH="false" flipV="false" rot="5490619">
            <a:off x="312608" y="3021072"/>
            <a:ext cx="554273" cy="1007769"/>
          </a:xfrm>
          <a:custGeom>
            <a:avLst/>
            <a:gdLst/>
            <a:ahLst/>
            <a:cxnLst/>
            <a:rect r="r" b="b" t="t" l="l"/>
            <a:pathLst>
              <a:path h="1007769" w="554273">
                <a:moveTo>
                  <a:pt x="0" y="0"/>
                </a:moveTo>
                <a:lnTo>
                  <a:pt x="554274" y="0"/>
                </a:lnTo>
                <a:lnTo>
                  <a:pt x="554274" y="1007769"/>
                </a:lnTo>
                <a:lnTo>
                  <a:pt x="0" y="1007769"/>
                </a:lnTo>
                <a:lnTo>
                  <a:pt x="0" y="0"/>
                </a:lnTo>
                <a:close/>
              </a:path>
            </a:pathLst>
          </a:custGeom>
          <a:blipFill>
            <a:blip r:embed="rId8"/>
            <a:stretch>
              <a:fillRect l="0" t="0" r="0" b="0"/>
            </a:stretch>
          </a:blipFill>
        </p:spPr>
      </p:sp>
      <p:sp>
        <p:nvSpPr>
          <p:cNvPr name="Freeform 12" id="12"/>
          <p:cNvSpPr/>
          <p:nvPr/>
        </p:nvSpPr>
        <p:spPr>
          <a:xfrm flipH="false" flipV="false" rot="-1853187">
            <a:off x="1936021" y="3559256"/>
            <a:ext cx="383936" cy="906043"/>
          </a:xfrm>
          <a:custGeom>
            <a:avLst/>
            <a:gdLst/>
            <a:ahLst/>
            <a:cxnLst/>
            <a:rect r="r" b="b" t="t" l="l"/>
            <a:pathLst>
              <a:path h="906043" w="383936">
                <a:moveTo>
                  <a:pt x="0" y="0"/>
                </a:moveTo>
                <a:lnTo>
                  <a:pt x="383936" y="0"/>
                </a:lnTo>
                <a:lnTo>
                  <a:pt x="383936" y="906043"/>
                </a:lnTo>
                <a:lnTo>
                  <a:pt x="0" y="906043"/>
                </a:lnTo>
                <a:lnTo>
                  <a:pt x="0" y="0"/>
                </a:lnTo>
                <a:close/>
              </a:path>
            </a:pathLst>
          </a:custGeom>
          <a:blipFill>
            <a:blip r:embed="rId9"/>
            <a:stretch>
              <a:fillRect l="0" t="0" r="0" b="0"/>
            </a:stretch>
          </a:blipFill>
        </p:spPr>
      </p:sp>
      <p:sp>
        <p:nvSpPr>
          <p:cNvPr name="Freeform 13" id="13"/>
          <p:cNvSpPr/>
          <p:nvPr/>
        </p:nvSpPr>
        <p:spPr>
          <a:xfrm flipH="false" flipV="false" rot="-1141099">
            <a:off x="16227382" y="7564634"/>
            <a:ext cx="1268138" cy="4354122"/>
          </a:xfrm>
          <a:custGeom>
            <a:avLst/>
            <a:gdLst/>
            <a:ahLst/>
            <a:cxnLst/>
            <a:rect r="r" b="b" t="t" l="l"/>
            <a:pathLst>
              <a:path h="4354122" w="1268138">
                <a:moveTo>
                  <a:pt x="0" y="0"/>
                </a:moveTo>
                <a:lnTo>
                  <a:pt x="1268138" y="0"/>
                </a:lnTo>
                <a:lnTo>
                  <a:pt x="1268138" y="4354122"/>
                </a:lnTo>
                <a:lnTo>
                  <a:pt x="0" y="4354122"/>
                </a:lnTo>
                <a:lnTo>
                  <a:pt x="0" y="0"/>
                </a:lnTo>
                <a:close/>
              </a:path>
            </a:pathLst>
          </a:custGeom>
          <a:blipFill>
            <a:blip r:embed="rId10"/>
            <a:stretch>
              <a:fillRect l="0" t="0" r="0" b="0"/>
            </a:stretch>
          </a:blipFill>
        </p:spPr>
      </p:sp>
      <p:sp>
        <p:nvSpPr>
          <p:cNvPr name="Freeform 14" id="14"/>
          <p:cNvSpPr/>
          <p:nvPr/>
        </p:nvSpPr>
        <p:spPr>
          <a:xfrm flipH="false" flipV="false" rot="0">
            <a:off x="-230227" y="8313410"/>
            <a:ext cx="964079" cy="2433006"/>
          </a:xfrm>
          <a:custGeom>
            <a:avLst/>
            <a:gdLst/>
            <a:ahLst/>
            <a:cxnLst/>
            <a:rect r="r" b="b" t="t" l="l"/>
            <a:pathLst>
              <a:path h="2433006" w="964079">
                <a:moveTo>
                  <a:pt x="0" y="0"/>
                </a:moveTo>
                <a:lnTo>
                  <a:pt x="964079" y="0"/>
                </a:lnTo>
                <a:lnTo>
                  <a:pt x="964079" y="2433007"/>
                </a:lnTo>
                <a:lnTo>
                  <a:pt x="0" y="2433007"/>
                </a:lnTo>
                <a:lnTo>
                  <a:pt x="0" y="0"/>
                </a:lnTo>
                <a:close/>
              </a:path>
            </a:pathLst>
          </a:custGeom>
          <a:blipFill>
            <a:blip r:embed="rId11"/>
            <a:stretch>
              <a:fillRect l="0" t="0" r="0" b="0"/>
            </a:stretch>
          </a:blipFill>
        </p:spPr>
      </p:sp>
      <p:sp>
        <p:nvSpPr>
          <p:cNvPr name="Freeform 15" id="15"/>
          <p:cNvSpPr/>
          <p:nvPr/>
        </p:nvSpPr>
        <p:spPr>
          <a:xfrm flipH="false" flipV="false" rot="954738">
            <a:off x="-36762" y="8612782"/>
            <a:ext cx="1541228" cy="3829139"/>
          </a:xfrm>
          <a:custGeom>
            <a:avLst/>
            <a:gdLst/>
            <a:ahLst/>
            <a:cxnLst/>
            <a:rect r="r" b="b" t="t" l="l"/>
            <a:pathLst>
              <a:path h="3829139" w="1541228">
                <a:moveTo>
                  <a:pt x="0" y="0"/>
                </a:moveTo>
                <a:lnTo>
                  <a:pt x="1541228" y="0"/>
                </a:lnTo>
                <a:lnTo>
                  <a:pt x="1541228" y="3829139"/>
                </a:lnTo>
                <a:lnTo>
                  <a:pt x="0" y="3829139"/>
                </a:lnTo>
                <a:lnTo>
                  <a:pt x="0" y="0"/>
                </a:lnTo>
                <a:close/>
              </a:path>
            </a:pathLst>
          </a:custGeom>
          <a:blipFill>
            <a:blip r:embed="rId5"/>
            <a:stretch>
              <a:fillRect l="0" t="0" r="0" b="0"/>
            </a:stretch>
          </a:blipFill>
        </p:spPr>
      </p:sp>
      <p:sp>
        <p:nvSpPr>
          <p:cNvPr name="Freeform 16" id="16"/>
          <p:cNvSpPr/>
          <p:nvPr/>
        </p:nvSpPr>
        <p:spPr>
          <a:xfrm flipH="false" flipV="false" rot="-9527996">
            <a:off x="16747399" y="-663098"/>
            <a:ext cx="1548268" cy="2256129"/>
          </a:xfrm>
          <a:custGeom>
            <a:avLst/>
            <a:gdLst/>
            <a:ahLst/>
            <a:cxnLst/>
            <a:rect r="r" b="b" t="t" l="l"/>
            <a:pathLst>
              <a:path h="2256129" w="1548268">
                <a:moveTo>
                  <a:pt x="0" y="0"/>
                </a:moveTo>
                <a:lnTo>
                  <a:pt x="1548269" y="0"/>
                </a:lnTo>
                <a:lnTo>
                  <a:pt x="1548269" y="2256129"/>
                </a:lnTo>
                <a:lnTo>
                  <a:pt x="0" y="2256129"/>
                </a:lnTo>
                <a:lnTo>
                  <a:pt x="0" y="0"/>
                </a:lnTo>
                <a:close/>
              </a:path>
            </a:pathLst>
          </a:custGeom>
          <a:blipFill>
            <a:blip r:embed="rId6"/>
            <a:stretch>
              <a:fillRect l="0" t="0" r="0" b="0"/>
            </a:stretch>
          </a:blipFill>
        </p:spPr>
      </p:sp>
      <p:sp>
        <p:nvSpPr>
          <p:cNvPr name="Freeform 17" id="17"/>
          <p:cNvSpPr/>
          <p:nvPr/>
        </p:nvSpPr>
        <p:spPr>
          <a:xfrm flipH="true" flipV="false" rot="-6732337">
            <a:off x="15749704" y="1149887"/>
            <a:ext cx="384789" cy="699616"/>
          </a:xfrm>
          <a:custGeom>
            <a:avLst/>
            <a:gdLst/>
            <a:ahLst/>
            <a:cxnLst/>
            <a:rect r="r" b="b" t="t" l="l"/>
            <a:pathLst>
              <a:path h="699616" w="384789">
                <a:moveTo>
                  <a:pt x="384789" y="0"/>
                </a:moveTo>
                <a:lnTo>
                  <a:pt x="0" y="0"/>
                </a:lnTo>
                <a:lnTo>
                  <a:pt x="0" y="699616"/>
                </a:lnTo>
                <a:lnTo>
                  <a:pt x="384789" y="699616"/>
                </a:lnTo>
                <a:lnTo>
                  <a:pt x="384789" y="0"/>
                </a:lnTo>
                <a:close/>
              </a:path>
            </a:pathLst>
          </a:custGeom>
          <a:blipFill>
            <a:blip r:embed="rId8"/>
            <a:stretch>
              <a:fillRect l="0" t="0" r="0" b="0"/>
            </a:stretch>
          </a:blipFill>
        </p:spPr>
      </p:sp>
      <p:sp>
        <p:nvSpPr>
          <p:cNvPr name="Freeform 18" id="18"/>
          <p:cNvSpPr/>
          <p:nvPr/>
        </p:nvSpPr>
        <p:spPr>
          <a:xfrm flipH="true" flipV="false" rot="2158146">
            <a:off x="16266961" y="2628013"/>
            <a:ext cx="249784" cy="589462"/>
          </a:xfrm>
          <a:custGeom>
            <a:avLst/>
            <a:gdLst/>
            <a:ahLst/>
            <a:cxnLst/>
            <a:rect r="r" b="b" t="t" l="l"/>
            <a:pathLst>
              <a:path h="589462" w="249784">
                <a:moveTo>
                  <a:pt x="249785" y="0"/>
                </a:moveTo>
                <a:lnTo>
                  <a:pt x="0" y="0"/>
                </a:lnTo>
                <a:lnTo>
                  <a:pt x="0" y="589462"/>
                </a:lnTo>
                <a:lnTo>
                  <a:pt x="249785" y="589462"/>
                </a:lnTo>
                <a:lnTo>
                  <a:pt x="249785" y="0"/>
                </a:lnTo>
                <a:close/>
              </a:path>
            </a:pathLst>
          </a:custGeom>
          <a:blipFill>
            <a:blip r:embed="rId9"/>
            <a:stretch>
              <a:fillRect l="0" t="0" r="0" b="0"/>
            </a:stretch>
          </a:blipFill>
        </p:spPr>
      </p:sp>
      <p:sp>
        <p:nvSpPr>
          <p:cNvPr name="TextBox 19" id="19"/>
          <p:cNvSpPr txBox="true"/>
          <p:nvPr/>
        </p:nvSpPr>
        <p:spPr>
          <a:xfrm rot="0">
            <a:off x="2770742" y="1600474"/>
            <a:ext cx="12746516" cy="1793239"/>
          </a:xfrm>
          <a:prstGeom prst="rect">
            <a:avLst/>
          </a:prstGeom>
        </p:spPr>
        <p:txBody>
          <a:bodyPr anchor="t" rtlCol="false" tIns="0" lIns="0" bIns="0" rIns="0">
            <a:spAutoFit/>
          </a:bodyPr>
          <a:lstStyle/>
          <a:p>
            <a:pPr algn="ctr">
              <a:lnSpc>
                <a:spcPts val="14560"/>
              </a:lnSpc>
            </a:pPr>
            <a:r>
              <a:rPr lang="en-US" sz="10400" spc="416">
                <a:solidFill>
                  <a:srgbClr val="677EA4"/>
                </a:solidFill>
                <a:latin typeface="Daydream"/>
                <a:ea typeface="Daydream"/>
                <a:cs typeface="Daydream"/>
                <a:sym typeface="Daydream"/>
              </a:rPr>
              <a:t>Reference</a:t>
            </a:r>
          </a:p>
        </p:txBody>
      </p:sp>
      <p:sp>
        <p:nvSpPr>
          <p:cNvPr name="Freeform 20" id="20"/>
          <p:cNvSpPr/>
          <p:nvPr/>
        </p:nvSpPr>
        <p:spPr>
          <a:xfrm flipH="false" flipV="false" rot="0">
            <a:off x="12594373" y="1796634"/>
            <a:ext cx="651951" cy="645432"/>
          </a:xfrm>
          <a:custGeom>
            <a:avLst/>
            <a:gdLst/>
            <a:ahLst/>
            <a:cxnLst/>
            <a:rect r="r" b="b" t="t" l="l"/>
            <a:pathLst>
              <a:path h="645432" w="651951">
                <a:moveTo>
                  <a:pt x="0" y="0"/>
                </a:moveTo>
                <a:lnTo>
                  <a:pt x="651951" y="0"/>
                </a:lnTo>
                <a:lnTo>
                  <a:pt x="651951" y="645432"/>
                </a:lnTo>
                <a:lnTo>
                  <a:pt x="0" y="645432"/>
                </a:lnTo>
                <a:lnTo>
                  <a:pt x="0" y="0"/>
                </a:lnTo>
                <a:close/>
              </a:path>
            </a:pathLst>
          </a:custGeom>
          <a:blipFill>
            <a:blip r:embed="rId12"/>
            <a:stretch>
              <a:fillRect l="0" t="0" r="0" b="0"/>
            </a:stretch>
          </a:blipFill>
        </p:spPr>
      </p:sp>
      <p:sp>
        <p:nvSpPr>
          <p:cNvPr name="TextBox 21" id="21"/>
          <p:cNvSpPr txBox="true"/>
          <p:nvPr/>
        </p:nvSpPr>
        <p:spPr>
          <a:xfrm rot="0">
            <a:off x="1751134" y="4451974"/>
            <a:ext cx="14785733" cy="3347720"/>
          </a:xfrm>
          <a:prstGeom prst="rect">
            <a:avLst/>
          </a:prstGeom>
        </p:spPr>
        <p:txBody>
          <a:bodyPr anchor="t" rtlCol="false" tIns="0" lIns="0" bIns="0" rIns="0">
            <a:spAutoFit/>
          </a:bodyPr>
          <a:lstStyle/>
          <a:p>
            <a:pPr algn="l">
              <a:lnSpc>
                <a:spcPts val="4480"/>
              </a:lnSpc>
            </a:pPr>
            <a:r>
              <a:rPr lang="en-US" sz="3200">
                <a:solidFill>
                  <a:srgbClr val="677EA4"/>
                </a:solidFill>
                <a:latin typeface="Canva Sans"/>
                <a:ea typeface="Canva Sans"/>
                <a:cs typeface="Canva Sans"/>
                <a:sym typeface="Canva Sans"/>
              </a:rPr>
              <a:t>Holland,  K. (2021). </a:t>
            </a:r>
            <a:r>
              <a:rPr lang="en-US" sz="3200" i="true">
                <a:solidFill>
                  <a:srgbClr val="677EA4"/>
                </a:solidFill>
                <a:latin typeface="Canva Sans Italics"/>
                <a:ea typeface="Canva Sans Italics"/>
                <a:cs typeface="Canva Sans Italics"/>
                <a:sym typeface="Canva Sans Italics"/>
              </a:rPr>
              <a:t>Smart goals for lifestyle change</a:t>
            </a:r>
            <a:r>
              <a:rPr lang="en-US" sz="3200">
                <a:solidFill>
                  <a:srgbClr val="677EA4"/>
                </a:solidFill>
                <a:latin typeface="Canva Sans"/>
                <a:ea typeface="Canva Sans"/>
                <a:cs typeface="Canva Sans"/>
                <a:sym typeface="Canva Sans"/>
              </a:rPr>
              <a:t>. Verywell Mind.  https://www.verywellmind.com/smart-goals-for-lifestyle-change-2224097</a:t>
            </a:r>
          </a:p>
          <a:p>
            <a:pPr algn="l">
              <a:lnSpc>
                <a:spcPts val="4480"/>
              </a:lnSpc>
            </a:pPr>
          </a:p>
          <a:p>
            <a:pPr algn="l">
              <a:lnSpc>
                <a:spcPts val="4480"/>
              </a:lnSpc>
            </a:pPr>
            <a:r>
              <a:rPr lang="en-US" sz="3200">
                <a:solidFill>
                  <a:srgbClr val="677EA4"/>
                </a:solidFill>
                <a:latin typeface="Canva Sans"/>
                <a:ea typeface="Canva Sans"/>
                <a:cs typeface="Canva Sans"/>
                <a:sym typeface="Canva Sans"/>
              </a:rPr>
              <a:t>CPD Online. (n.d.). </a:t>
            </a:r>
            <a:r>
              <a:rPr lang="en-US" sz="3200" i="true">
                <a:solidFill>
                  <a:srgbClr val="677EA4"/>
                </a:solidFill>
                <a:latin typeface="Canva Sans Italics"/>
                <a:ea typeface="Canva Sans Italics"/>
                <a:cs typeface="Canva Sans Italics"/>
                <a:sym typeface="Canva Sans Italics"/>
              </a:rPr>
              <a:t>What are personal development plans? CPD Online.</a:t>
            </a:r>
            <a:r>
              <a:rPr lang="en-US" sz="3200">
                <a:solidFill>
                  <a:srgbClr val="677EA4"/>
                </a:solidFill>
                <a:latin typeface="Canva Sans"/>
                <a:ea typeface="Canva Sans"/>
                <a:cs typeface="Canva Sans"/>
                <a:sym typeface="Canva Sans"/>
              </a:rPr>
              <a:t> https://cpdonline.co.uk/knowledge-base/business/what-are-personal-development-plans/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DAGc793Ppms</dc:identifier>
  <dcterms:modified xsi:type="dcterms:W3CDTF">2011-08-01T06:04:30Z</dcterms:modified>
  <cp:revision>1</cp:revision>
  <dc:title>My Personal Development Plan</dc:title>
</cp:coreProperties>
</file>