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300" r:id="rId5"/>
    <p:sldId id="301" r:id="rId6"/>
    <p:sldId id="302" r:id="rId7"/>
    <p:sldId id="303" r:id="rId8"/>
    <p:sldId id="304" r:id="rId9"/>
    <p:sldId id="306" r:id="rId10"/>
    <p:sldId id="305" r:id="rId11"/>
    <p:sldId id="307" r:id="rId12"/>
    <p:sldId id="308" r:id="rId13"/>
    <p:sldId id="312" r:id="rId14"/>
    <p:sldId id="309"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0FAC86-F1A1-4700-80C5-AA530B1A0652}" v="823" dt="2026-02-16T09:40:04.208"/>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27" autoAdjust="0"/>
  </p:normalViewPr>
  <p:slideViewPr>
    <p:cSldViewPr snapToGrid="0">
      <p:cViewPr>
        <p:scale>
          <a:sx n="60" d="100"/>
          <a:sy n="60" d="100"/>
        </p:scale>
        <p:origin x="908" y="12"/>
      </p:cViewPr>
      <p:guideLst/>
    </p:cSldViewPr>
  </p:slideViewPr>
  <p:outlineViewPr>
    <p:cViewPr>
      <p:scale>
        <a:sx n="33" d="100"/>
        <a:sy n="33" d="100"/>
      </p:scale>
      <p:origin x="0" y="0"/>
    </p:cViewPr>
    <p:sldLst>
      <p:sld r:id="rId1" collapse="1"/>
    </p:sldLst>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ner Space" userId="8f980d59e5caf4d8" providerId="LiveId" clId="{32C38928-7E17-4709-B2C5-BDBB82A4B422}"/>
    <pc:docChg chg="undo redo custSel addSld delSld modSld sldOrd">
      <pc:chgData name="Inner Space" userId="8f980d59e5caf4d8" providerId="LiveId" clId="{32C38928-7E17-4709-B2C5-BDBB82A4B422}" dt="2026-02-16T09:40:04.208" v="6174"/>
      <pc:docMkLst>
        <pc:docMk/>
      </pc:docMkLst>
      <pc:sldChg chg="modSp mod modTransition modAnim chgLayout">
        <pc:chgData name="Inner Space" userId="8f980d59e5caf4d8" providerId="LiveId" clId="{32C38928-7E17-4709-B2C5-BDBB82A4B422}" dt="2026-02-16T09:02:00.291" v="5422"/>
        <pc:sldMkLst>
          <pc:docMk/>
          <pc:sldMk cId="1068343606" sldId="300"/>
        </pc:sldMkLst>
        <pc:spChg chg="mod ord">
          <ac:chgData name="Inner Space" userId="8f980d59e5caf4d8" providerId="LiveId" clId="{32C38928-7E17-4709-B2C5-BDBB82A4B422}" dt="2026-02-13T11:50:53.480" v="3674" actId="700"/>
          <ac:spMkLst>
            <pc:docMk/>
            <pc:sldMk cId="1068343606" sldId="300"/>
            <ac:spMk id="2" creationId="{1E440570-13B1-E20C-28EA-4514891DB373}"/>
          </ac:spMkLst>
        </pc:spChg>
        <pc:spChg chg="mod ord">
          <ac:chgData name="Inner Space" userId="8f980d59e5caf4d8" providerId="LiveId" clId="{32C38928-7E17-4709-B2C5-BDBB82A4B422}" dt="2026-02-13T12:00:30.446" v="3741" actId="2"/>
          <ac:spMkLst>
            <pc:docMk/>
            <pc:sldMk cId="1068343606" sldId="300"/>
            <ac:spMk id="3" creationId="{E9D97285-76D8-7E4B-5301-2C5C7F50D0A6}"/>
          </ac:spMkLst>
        </pc:spChg>
      </pc:sldChg>
      <pc:sldChg chg="modSp mod modAnim">
        <pc:chgData name="Inner Space" userId="8f980d59e5caf4d8" providerId="LiveId" clId="{32C38928-7E17-4709-B2C5-BDBB82A4B422}" dt="2026-02-16T08:24:45.692" v="5221"/>
        <pc:sldMkLst>
          <pc:docMk/>
          <pc:sldMk cId="1659570168" sldId="301"/>
        </pc:sldMkLst>
        <pc:spChg chg="mod">
          <ac:chgData name="Inner Space" userId="8f980d59e5caf4d8" providerId="LiveId" clId="{32C38928-7E17-4709-B2C5-BDBB82A4B422}" dt="2026-02-16T08:23:29.594" v="5217" actId="255"/>
          <ac:spMkLst>
            <pc:docMk/>
            <pc:sldMk cId="1659570168" sldId="301"/>
            <ac:spMk id="4" creationId="{CC35764A-06BF-17D4-EE6D-670F5F3FC09A}"/>
          </ac:spMkLst>
        </pc:spChg>
        <pc:spChg chg="mod">
          <ac:chgData name="Inner Space" userId="8f980d59e5caf4d8" providerId="LiveId" clId="{32C38928-7E17-4709-B2C5-BDBB82A4B422}" dt="2026-02-16T01:16:27.673" v="5210" actId="20577"/>
          <ac:spMkLst>
            <pc:docMk/>
            <pc:sldMk cId="1659570168" sldId="301"/>
            <ac:spMk id="6" creationId="{09F1A56B-8C2D-2D72-ED2E-2FD68CB939FD}"/>
          </ac:spMkLst>
        </pc:spChg>
      </pc:sldChg>
      <pc:sldChg chg="modSp modAnim">
        <pc:chgData name="Inner Space" userId="8f980d59e5caf4d8" providerId="LiveId" clId="{32C38928-7E17-4709-B2C5-BDBB82A4B422}" dt="2026-02-16T08:31:12.813" v="5237"/>
        <pc:sldMkLst>
          <pc:docMk/>
          <pc:sldMk cId="3350161283" sldId="302"/>
        </pc:sldMkLst>
        <pc:spChg chg="mod">
          <ac:chgData name="Inner Space" userId="8f980d59e5caf4d8" providerId="LiveId" clId="{32C38928-7E17-4709-B2C5-BDBB82A4B422}" dt="2026-02-13T12:11:26.568" v="3744" actId="20577"/>
          <ac:spMkLst>
            <pc:docMk/>
            <pc:sldMk cId="3350161283" sldId="302"/>
            <ac:spMk id="4" creationId="{8D520FC2-50B3-A72C-35FF-E2289F7FF82B}"/>
          </ac:spMkLst>
        </pc:spChg>
        <pc:spChg chg="mod">
          <ac:chgData name="Inner Space" userId="8f980d59e5caf4d8" providerId="LiveId" clId="{32C38928-7E17-4709-B2C5-BDBB82A4B422}" dt="2026-02-16T08:30:31.961" v="5235" actId="255"/>
          <ac:spMkLst>
            <pc:docMk/>
            <pc:sldMk cId="3350161283" sldId="302"/>
            <ac:spMk id="5" creationId="{F9B338E8-1DBC-0FE2-455A-82806A977572}"/>
          </ac:spMkLst>
        </pc:spChg>
      </pc:sldChg>
      <pc:sldChg chg="addSp delSp modSp mod modAnim">
        <pc:chgData name="Inner Space" userId="8f980d59e5caf4d8" providerId="LiveId" clId="{32C38928-7E17-4709-B2C5-BDBB82A4B422}" dt="2026-02-16T08:32:03.899" v="5242"/>
        <pc:sldMkLst>
          <pc:docMk/>
          <pc:sldMk cId="2609339035" sldId="303"/>
        </pc:sldMkLst>
        <pc:spChg chg="add mod">
          <ac:chgData name="Inner Space" userId="8f980d59e5caf4d8" providerId="LiveId" clId="{32C38928-7E17-4709-B2C5-BDBB82A4B422}" dt="2026-02-15T23:33:13.913" v="4849" actId="1076"/>
          <ac:spMkLst>
            <pc:docMk/>
            <pc:sldMk cId="2609339035" sldId="303"/>
            <ac:spMk id="6" creationId="{63FA78AB-3464-A767-2373-D61D3E9CD571}"/>
          </ac:spMkLst>
        </pc:spChg>
        <pc:spChg chg="add mod">
          <ac:chgData name="Inner Space" userId="8f980d59e5caf4d8" providerId="LiveId" clId="{32C38928-7E17-4709-B2C5-BDBB82A4B422}" dt="2026-02-15T22:06:49.121" v="4159" actId="1076"/>
          <ac:spMkLst>
            <pc:docMk/>
            <pc:sldMk cId="2609339035" sldId="303"/>
            <ac:spMk id="7" creationId="{A0AEE3BE-6585-C06A-308A-F672E564C52B}"/>
          </ac:spMkLst>
        </pc:spChg>
      </pc:sldChg>
      <pc:sldChg chg="addSp delSp modSp mod modClrScheme modAnim chgLayout">
        <pc:chgData name="Inner Space" userId="8f980d59e5caf4d8" providerId="LiveId" clId="{32C38928-7E17-4709-B2C5-BDBB82A4B422}" dt="2026-02-16T09:40:04.208" v="6174"/>
        <pc:sldMkLst>
          <pc:docMk/>
          <pc:sldMk cId="3110353853" sldId="304"/>
        </pc:sldMkLst>
        <pc:spChg chg="mod">
          <ac:chgData name="Inner Space" userId="8f980d59e5caf4d8" providerId="LiveId" clId="{32C38928-7E17-4709-B2C5-BDBB82A4B422}" dt="2026-02-05T13:57:40.304" v="6" actId="26606"/>
          <ac:spMkLst>
            <pc:docMk/>
            <pc:sldMk cId="3110353853" sldId="304"/>
            <ac:spMk id="2" creationId="{9B775CAD-60B4-E2CC-3451-3AB56951D128}"/>
          </ac:spMkLst>
        </pc:spChg>
        <pc:spChg chg="add mod ord">
          <ac:chgData name="Inner Space" userId="8f980d59e5caf4d8" providerId="LiveId" clId="{32C38928-7E17-4709-B2C5-BDBB82A4B422}" dt="2026-02-16T09:36:49.759" v="6159" actId="1076"/>
          <ac:spMkLst>
            <pc:docMk/>
            <pc:sldMk cId="3110353853" sldId="304"/>
            <ac:spMk id="14" creationId="{3C49E7AA-1DE7-9045-C29A-6816B36604EF}"/>
          </ac:spMkLst>
        </pc:spChg>
        <pc:spChg chg="add mod ord">
          <ac:chgData name="Inner Space" userId="8f980d59e5caf4d8" providerId="LiveId" clId="{32C38928-7E17-4709-B2C5-BDBB82A4B422}" dt="2026-02-16T09:36:08.503" v="6155" actId="1076"/>
          <ac:spMkLst>
            <pc:docMk/>
            <pc:sldMk cId="3110353853" sldId="304"/>
            <ac:spMk id="25" creationId="{219651B8-18DD-BEF4-BE50-E5C5A92BC7D6}"/>
          </ac:spMkLst>
        </pc:spChg>
        <pc:spChg chg="add mod">
          <ac:chgData name="Inner Space" userId="8f980d59e5caf4d8" providerId="LiveId" clId="{32C38928-7E17-4709-B2C5-BDBB82A4B422}" dt="2026-02-16T09:36:22.048" v="6157" actId="1076"/>
          <ac:spMkLst>
            <pc:docMk/>
            <pc:sldMk cId="3110353853" sldId="304"/>
            <ac:spMk id="26" creationId="{F7AC20F7-3FA8-64A5-4F03-7B28016F922E}"/>
          </ac:spMkLst>
        </pc:spChg>
        <pc:spChg chg="add mod">
          <ac:chgData name="Inner Space" userId="8f980d59e5caf4d8" providerId="LiveId" clId="{32C38928-7E17-4709-B2C5-BDBB82A4B422}" dt="2026-02-16T09:27:32.947" v="5477" actId="1076"/>
          <ac:spMkLst>
            <pc:docMk/>
            <pc:sldMk cId="3110353853" sldId="304"/>
            <ac:spMk id="27" creationId="{06DD0127-FE96-7205-0263-C42DB6137CE7}"/>
          </ac:spMkLst>
        </pc:spChg>
        <pc:spChg chg="add del mod">
          <ac:chgData name="Inner Space" userId="8f980d59e5caf4d8" providerId="LiveId" clId="{32C38928-7E17-4709-B2C5-BDBB82A4B422}" dt="2026-02-16T09:27:03.559" v="5476"/>
          <ac:spMkLst>
            <pc:docMk/>
            <pc:sldMk cId="3110353853" sldId="304"/>
            <ac:spMk id="28" creationId="{6D93192D-EE0F-6656-6665-DBC45432A8BA}"/>
          </ac:spMkLst>
        </pc:spChg>
        <pc:spChg chg="add mod">
          <ac:chgData name="Inner Space" userId="8f980d59e5caf4d8" providerId="LiveId" clId="{32C38928-7E17-4709-B2C5-BDBB82A4B422}" dt="2026-02-16T09:36:56.558" v="6160" actId="1076"/>
          <ac:spMkLst>
            <pc:docMk/>
            <pc:sldMk cId="3110353853" sldId="304"/>
            <ac:spMk id="29" creationId="{21DDE7F3-6CE6-00CB-395D-F08A57C09232}"/>
          </ac:spMkLst>
        </pc:spChg>
        <pc:graphicFrameChg chg="add mod modGraphic">
          <ac:chgData name="Inner Space" userId="8f980d59e5caf4d8" providerId="LiveId" clId="{32C38928-7E17-4709-B2C5-BDBB82A4B422}" dt="2026-02-16T09:35:51.301" v="6153" actId="1076"/>
          <ac:graphicFrameMkLst>
            <pc:docMk/>
            <pc:sldMk cId="3110353853" sldId="304"/>
            <ac:graphicFrameMk id="20" creationId="{F946E299-AAAD-06AF-41AE-6313ABB0C008}"/>
          </ac:graphicFrameMkLst>
        </pc:graphicFrameChg>
      </pc:sldChg>
      <pc:sldChg chg="addSp delSp modSp add del mod modClrScheme modAnim chgLayout">
        <pc:chgData name="Inner Space" userId="8f980d59e5caf4d8" providerId="LiveId" clId="{32C38928-7E17-4709-B2C5-BDBB82A4B422}" dt="2026-02-16T08:38:49.116" v="5273"/>
        <pc:sldMkLst>
          <pc:docMk/>
          <pc:sldMk cId="3901938355" sldId="305"/>
        </pc:sldMkLst>
        <pc:spChg chg="add mod">
          <ac:chgData name="Inner Space" userId="8f980d59e5caf4d8" providerId="LiveId" clId="{32C38928-7E17-4709-B2C5-BDBB82A4B422}" dt="2026-02-15T23:29:14.778" v="4826" actId="20577"/>
          <ac:spMkLst>
            <pc:docMk/>
            <pc:sldMk cId="3901938355" sldId="305"/>
            <ac:spMk id="9" creationId="{D1B4D45A-1DDF-839B-47F1-FB2F31A60591}"/>
          </ac:spMkLst>
        </pc:spChg>
        <pc:graphicFrameChg chg="add mod modGraphic">
          <ac:chgData name="Inner Space" userId="8f980d59e5caf4d8" providerId="LiveId" clId="{32C38928-7E17-4709-B2C5-BDBB82A4B422}" dt="2026-02-13T14:45:25.212" v="4039" actId="14100"/>
          <ac:graphicFrameMkLst>
            <pc:docMk/>
            <pc:sldMk cId="3901938355" sldId="305"/>
            <ac:graphicFrameMk id="6" creationId="{CA38CB2F-BA84-70E1-306A-FB8EA94BDAFF}"/>
          </ac:graphicFrameMkLst>
        </pc:graphicFrameChg>
      </pc:sldChg>
      <pc:sldChg chg="addSp delSp modSp mod ord modAnim">
        <pc:chgData name="Inner Space" userId="8f980d59e5caf4d8" providerId="LiveId" clId="{32C38928-7E17-4709-B2C5-BDBB82A4B422}" dt="2026-02-16T08:36:03.507" v="5263"/>
        <pc:sldMkLst>
          <pc:docMk/>
          <pc:sldMk cId="2661174512" sldId="306"/>
        </pc:sldMkLst>
        <pc:spChg chg="mod">
          <ac:chgData name="Inner Space" userId="8f980d59e5caf4d8" providerId="LiveId" clId="{32C38928-7E17-4709-B2C5-BDBB82A4B422}" dt="2026-02-13T14:43:01.502" v="4035" actId="1076"/>
          <ac:spMkLst>
            <pc:docMk/>
            <pc:sldMk cId="2661174512" sldId="306"/>
            <ac:spMk id="4" creationId="{024F4A17-E5E3-3BBB-506A-67A82AC57277}"/>
          </ac:spMkLst>
        </pc:spChg>
        <pc:spChg chg="add mod">
          <ac:chgData name="Inner Space" userId="8f980d59e5caf4d8" providerId="LiveId" clId="{32C38928-7E17-4709-B2C5-BDBB82A4B422}" dt="2026-02-13T14:41:22.714" v="4011" actId="1076"/>
          <ac:spMkLst>
            <pc:docMk/>
            <pc:sldMk cId="2661174512" sldId="306"/>
            <ac:spMk id="8" creationId="{343FDE59-ADA3-4F75-532D-68CF7EF586B5}"/>
          </ac:spMkLst>
        </pc:spChg>
        <pc:spChg chg="add mod">
          <ac:chgData name="Inner Space" userId="8f980d59e5caf4d8" providerId="LiveId" clId="{32C38928-7E17-4709-B2C5-BDBB82A4B422}" dt="2026-02-16T01:12:46.646" v="5164" actId="114"/>
          <ac:spMkLst>
            <pc:docMk/>
            <pc:sldMk cId="2661174512" sldId="306"/>
            <ac:spMk id="16" creationId="{F4BBA7FF-4B3F-A00C-0926-E370A10F6D15}"/>
          </ac:spMkLst>
        </pc:spChg>
        <pc:spChg chg="add mod">
          <ac:chgData name="Inner Space" userId="8f980d59e5caf4d8" providerId="LiveId" clId="{32C38928-7E17-4709-B2C5-BDBB82A4B422}" dt="2026-02-13T14:28:34.171" v="3928" actId="255"/>
          <ac:spMkLst>
            <pc:docMk/>
            <pc:sldMk cId="2661174512" sldId="306"/>
            <ac:spMk id="17" creationId="{CA1B2381-1E4D-8368-4F33-DAF3E48BA5A3}"/>
          </ac:spMkLst>
        </pc:spChg>
        <pc:spChg chg="add mod">
          <ac:chgData name="Inner Space" userId="8f980d59e5caf4d8" providerId="LiveId" clId="{32C38928-7E17-4709-B2C5-BDBB82A4B422}" dt="2026-02-13T14:28:27.318" v="3927" actId="255"/>
          <ac:spMkLst>
            <pc:docMk/>
            <pc:sldMk cId="2661174512" sldId="306"/>
            <ac:spMk id="19" creationId="{0643D524-AB89-4EE5-7FE2-341F3CCAFC82}"/>
          </ac:spMkLst>
        </pc:spChg>
        <pc:spChg chg="add mod">
          <ac:chgData name="Inner Space" userId="8f980d59e5caf4d8" providerId="LiveId" clId="{32C38928-7E17-4709-B2C5-BDBB82A4B422}" dt="2026-02-13T14:28:06.555" v="3925" actId="255"/>
          <ac:spMkLst>
            <pc:docMk/>
            <pc:sldMk cId="2661174512" sldId="306"/>
            <ac:spMk id="21" creationId="{BEB2E650-F790-F569-BABD-1DFB660D2BD5}"/>
          </ac:spMkLst>
        </pc:spChg>
        <pc:spChg chg="add mod">
          <ac:chgData name="Inner Space" userId="8f980d59e5caf4d8" providerId="LiveId" clId="{32C38928-7E17-4709-B2C5-BDBB82A4B422}" dt="2026-02-13T14:28:14.577" v="3926" actId="255"/>
          <ac:spMkLst>
            <pc:docMk/>
            <pc:sldMk cId="2661174512" sldId="306"/>
            <ac:spMk id="22" creationId="{014DE98E-47E5-B5F2-C318-27090542677F}"/>
          </ac:spMkLst>
        </pc:spChg>
        <pc:spChg chg="add mod">
          <ac:chgData name="Inner Space" userId="8f980d59e5caf4d8" providerId="LiveId" clId="{32C38928-7E17-4709-B2C5-BDBB82A4B422}" dt="2026-02-13T14:40:34.939" v="3955" actId="14861"/>
          <ac:spMkLst>
            <pc:docMk/>
            <pc:sldMk cId="2661174512" sldId="306"/>
            <ac:spMk id="23" creationId="{189CC0F3-38A2-3595-B1D8-5C1BB07B81E9}"/>
          </ac:spMkLst>
        </pc:spChg>
        <pc:spChg chg="add mod">
          <ac:chgData name="Inner Space" userId="8f980d59e5caf4d8" providerId="LiveId" clId="{32C38928-7E17-4709-B2C5-BDBB82A4B422}" dt="2026-02-13T14:42:17.755" v="4032" actId="14861"/>
          <ac:spMkLst>
            <pc:docMk/>
            <pc:sldMk cId="2661174512" sldId="306"/>
            <ac:spMk id="24" creationId="{9E22F77F-55A5-3739-0B05-73079E2D942F}"/>
          </ac:spMkLst>
        </pc:spChg>
      </pc:sldChg>
      <pc:sldChg chg="addSp delSp modSp add del mod modClrScheme modAnim chgLayout">
        <pc:chgData name="Inner Space" userId="8f980d59e5caf4d8" providerId="LiveId" clId="{32C38928-7E17-4709-B2C5-BDBB82A4B422}" dt="2026-02-16T08:39:18.761" v="5281"/>
        <pc:sldMkLst>
          <pc:docMk/>
          <pc:sldMk cId="2585735354" sldId="307"/>
        </pc:sldMkLst>
        <pc:spChg chg="mod ord">
          <ac:chgData name="Inner Space" userId="8f980d59e5caf4d8" providerId="LiveId" clId="{32C38928-7E17-4709-B2C5-BDBB82A4B422}" dt="2026-02-13T14:24:04.235" v="3910" actId="700"/>
          <ac:spMkLst>
            <pc:docMk/>
            <pc:sldMk cId="2585735354" sldId="307"/>
            <ac:spMk id="2" creationId="{01545BCC-4C94-3446-15B2-D4D6FF9B0A71}"/>
          </ac:spMkLst>
        </pc:spChg>
        <pc:spChg chg="mod ord">
          <ac:chgData name="Inner Space" userId="8f980d59e5caf4d8" providerId="LiveId" clId="{32C38928-7E17-4709-B2C5-BDBB82A4B422}" dt="2026-02-13T14:46:30.948" v="4044" actId="255"/>
          <ac:spMkLst>
            <pc:docMk/>
            <pc:sldMk cId="2585735354" sldId="307"/>
            <ac:spMk id="4" creationId="{0FC7F6E0-EEF5-DF18-032D-5675E3E4163B}"/>
          </ac:spMkLst>
        </pc:spChg>
        <pc:spChg chg="add mod">
          <ac:chgData name="Inner Space" userId="8f980d59e5caf4d8" providerId="LiveId" clId="{32C38928-7E17-4709-B2C5-BDBB82A4B422}" dt="2026-02-13T14:47:00.330" v="4047" actId="1076"/>
          <ac:spMkLst>
            <pc:docMk/>
            <pc:sldMk cId="2585735354" sldId="307"/>
            <ac:spMk id="12" creationId="{633C3658-C6F7-29A5-A444-83F3E91B8901}"/>
          </ac:spMkLst>
        </pc:spChg>
      </pc:sldChg>
      <pc:sldChg chg="addSp delSp modSp mod modAnim">
        <pc:chgData name="Inner Space" userId="8f980d59e5caf4d8" providerId="LiveId" clId="{32C38928-7E17-4709-B2C5-BDBB82A4B422}" dt="2026-02-16T08:44:24.255" v="5326"/>
        <pc:sldMkLst>
          <pc:docMk/>
          <pc:sldMk cId="2524601993" sldId="308"/>
        </pc:sldMkLst>
        <pc:spChg chg="mod">
          <ac:chgData name="Inner Space" userId="8f980d59e5caf4d8" providerId="LiveId" clId="{32C38928-7E17-4709-B2C5-BDBB82A4B422}" dt="2026-02-13T14:48:51.885" v="4066" actId="20577"/>
          <ac:spMkLst>
            <pc:docMk/>
            <pc:sldMk cId="2524601993" sldId="308"/>
            <ac:spMk id="4" creationId="{15E4F035-A84E-C603-942E-4778256E0BA0}"/>
          </ac:spMkLst>
        </pc:spChg>
        <pc:spChg chg="add mod">
          <ac:chgData name="Inner Space" userId="8f980d59e5caf4d8" providerId="LiveId" clId="{32C38928-7E17-4709-B2C5-BDBB82A4B422}" dt="2026-02-13T14:47:45.618" v="4049" actId="14861"/>
          <ac:spMkLst>
            <pc:docMk/>
            <pc:sldMk cId="2524601993" sldId="308"/>
            <ac:spMk id="24" creationId="{87F7D965-3C83-0E7B-17FE-A90DB799FF76}"/>
          </ac:spMkLst>
        </pc:spChg>
        <pc:spChg chg="add mod">
          <ac:chgData name="Inner Space" userId="8f980d59e5caf4d8" providerId="LiveId" clId="{32C38928-7E17-4709-B2C5-BDBB82A4B422}" dt="2026-02-13T14:47:59.658" v="4053" actId="14861"/>
          <ac:spMkLst>
            <pc:docMk/>
            <pc:sldMk cId="2524601993" sldId="308"/>
            <ac:spMk id="37" creationId="{75C64B38-9E64-D05A-3E65-ADA90E54B4C5}"/>
          </ac:spMkLst>
        </pc:spChg>
        <pc:spChg chg="add mod">
          <ac:chgData name="Inner Space" userId="8f980d59e5caf4d8" providerId="LiveId" clId="{32C38928-7E17-4709-B2C5-BDBB82A4B422}" dt="2026-02-13T14:48:10.682" v="4059" actId="14861"/>
          <ac:spMkLst>
            <pc:docMk/>
            <pc:sldMk cId="2524601993" sldId="308"/>
            <ac:spMk id="38" creationId="{5834DEB0-8A36-1E84-ED54-1DBC54231F5E}"/>
          </ac:spMkLst>
        </pc:spChg>
        <pc:spChg chg="add mod">
          <ac:chgData name="Inner Space" userId="8f980d59e5caf4d8" providerId="LiveId" clId="{32C38928-7E17-4709-B2C5-BDBB82A4B422}" dt="2026-02-13T14:47:55.202" v="4051" actId="14861"/>
          <ac:spMkLst>
            <pc:docMk/>
            <pc:sldMk cId="2524601993" sldId="308"/>
            <ac:spMk id="39" creationId="{0EFC9A7E-EAB7-D5A8-8551-1A6730969454}"/>
          </ac:spMkLst>
        </pc:spChg>
        <pc:spChg chg="add mod">
          <ac:chgData name="Inner Space" userId="8f980d59e5caf4d8" providerId="LiveId" clId="{32C38928-7E17-4709-B2C5-BDBB82A4B422}" dt="2026-02-13T14:48:03.591" v="4055" actId="14861"/>
          <ac:spMkLst>
            <pc:docMk/>
            <pc:sldMk cId="2524601993" sldId="308"/>
            <ac:spMk id="40" creationId="{86B6B26B-B25C-26F6-0732-1795D688F36B}"/>
          </ac:spMkLst>
        </pc:spChg>
        <pc:spChg chg="add mod">
          <ac:chgData name="Inner Space" userId="8f980d59e5caf4d8" providerId="LiveId" clId="{32C38928-7E17-4709-B2C5-BDBB82A4B422}" dt="2026-02-13T14:48:07.004" v="4057" actId="14861"/>
          <ac:spMkLst>
            <pc:docMk/>
            <pc:sldMk cId="2524601993" sldId="308"/>
            <ac:spMk id="41" creationId="{3B1D6F1D-7430-8D07-8798-5C13DE934687}"/>
          </ac:spMkLst>
        </pc:spChg>
        <pc:spChg chg="add mod">
          <ac:chgData name="Inner Space" userId="8f980d59e5caf4d8" providerId="LiveId" clId="{32C38928-7E17-4709-B2C5-BDBB82A4B422}" dt="2026-02-13T11:00:47.481" v="2846" actId="1076"/>
          <ac:spMkLst>
            <pc:docMk/>
            <pc:sldMk cId="2524601993" sldId="308"/>
            <ac:spMk id="42" creationId="{00508705-078B-92BF-9B4B-832C68A86A2C}"/>
          </ac:spMkLst>
        </pc:spChg>
        <pc:spChg chg="add mod">
          <ac:chgData name="Inner Space" userId="8f980d59e5caf4d8" providerId="LiveId" clId="{32C38928-7E17-4709-B2C5-BDBB82A4B422}" dt="2026-02-13T12:01:18.143" v="3742" actId="790"/>
          <ac:spMkLst>
            <pc:docMk/>
            <pc:sldMk cId="2524601993" sldId="308"/>
            <ac:spMk id="43" creationId="{EC6AC2E9-CC98-BFCB-4494-7439AF16D715}"/>
          </ac:spMkLst>
        </pc:spChg>
        <pc:spChg chg="add mod">
          <ac:chgData name="Inner Space" userId="8f980d59e5caf4d8" providerId="LiveId" clId="{32C38928-7E17-4709-B2C5-BDBB82A4B422}" dt="2026-02-13T10:27:33.090" v="2121" actId="1076"/>
          <ac:spMkLst>
            <pc:docMk/>
            <pc:sldMk cId="2524601993" sldId="308"/>
            <ac:spMk id="44" creationId="{07D929DE-7A3D-A496-81F2-2F667793CCFA}"/>
          </ac:spMkLst>
        </pc:spChg>
        <pc:spChg chg="add mod">
          <ac:chgData name="Inner Space" userId="8f980d59e5caf4d8" providerId="LiveId" clId="{32C38928-7E17-4709-B2C5-BDBB82A4B422}" dt="2026-02-15T22:18:48.013" v="4218" actId="20577"/>
          <ac:spMkLst>
            <pc:docMk/>
            <pc:sldMk cId="2524601993" sldId="308"/>
            <ac:spMk id="45" creationId="{6AFEC040-9A25-8488-E4A3-E3C522E5C625}"/>
          </ac:spMkLst>
        </pc:spChg>
        <pc:spChg chg="add mod">
          <ac:chgData name="Inner Space" userId="8f980d59e5caf4d8" providerId="LiveId" clId="{32C38928-7E17-4709-B2C5-BDBB82A4B422}" dt="2026-02-15T22:18:08.257" v="4207" actId="20577"/>
          <ac:spMkLst>
            <pc:docMk/>
            <pc:sldMk cId="2524601993" sldId="308"/>
            <ac:spMk id="46" creationId="{8C58A623-A79A-B2B3-4B21-D1B6869B1413}"/>
          </ac:spMkLst>
        </pc:spChg>
        <pc:spChg chg="add mod">
          <ac:chgData name="Inner Space" userId="8f980d59e5caf4d8" providerId="LiveId" clId="{32C38928-7E17-4709-B2C5-BDBB82A4B422}" dt="2026-02-13T10:27:39.461" v="2122" actId="1076"/>
          <ac:spMkLst>
            <pc:docMk/>
            <pc:sldMk cId="2524601993" sldId="308"/>
            <ac:spMk id="47" creationId="{A417B1DD-63C2-B5CE-4956-C22E619469CA}"/>
          </ac:spMkLst>
        </pc:spChg>
        <pc:spChg chg="add mod">
          <ac:chgData name="Inner Space" userId="8f980d59e5caf4d8" providerId="LiveId" clId="{32C38928-7E17-4709-B2C5-BDBB82A4B422}" dt="2026-02-13T11:48:37.045" v="3671" actId="207"/>
          <ac:spMkLst>
            <pc:docMk/>
            <pc:sldMk cId="2524601993" sldId="308"/>
            <ac:spMk id="56" creationId="{428CC23D-B21C-9C51-CEA7-3C4FA8C70474}"/>
          </ac:spMkLst>
        </pc:spChg>
        <pc:spChg chg="add mod">
          <ac:chgData name="Inner Space" userId="8f980d59e5caf4d8" providerId="LiveId" clId="{32C38928-7E17-4709-B2C5-BDBB82A4B422}" dt="2026-02-13T11:01:02.157" v="2853" actId="692"/>
          <ac:spMkLst>
            <pc:docMk/>
            <pc:sldMk cId="2524601993" sldId="308"/>
            <ac:spMk id="57" creationId="{3CA570E7-925D-A235-C5BA-E42986D28615}"/>
          </ac:spMkLst>
        </pc:spChg>
        <pc:spChg chg="add mod">
          <ac:chgData name="Inner Space" userId="8f980d59e5caf4d8" providerId="LiveId" clId="{32C38928-7E17-4709-B2C5-BDBB82A4B422}" dt="2026-02-13T11:02:48.584" v="2890" actId="20577"/>
          <ac:spMkLst>
            <pc:docMk/>
            <pc:sldMk cId="2524601993" sldId="308"/>
            <ac:spMk id="58" creationId="{0464A5DF-69E8-091A-988F-0BC2017433E6}"/>
          </ac:spMkLst>
        </pc:spChg>
        <pc:spChg chg="add mod">
          <ac:chgData name="Inner Space" userId="8f980d59e5caf4d8" providerId="LiveId" clId="{32C38928-7E17-4709-B2C5-BDBB82A4B422}" dt="2026-02-13T11:07:10.264" v="2962" actId="113"/>
          <ac:spMkLst>
            <pc:docMk/>
            <pc:sldMk cId="2524601993" sldId="308"/>
            <ac:spMk id="59" creationId="{50110B54-393A-1F7F-AB50-6556617C1B0B}"/>
          </ac:spMkLst>
        </pc:spChg>
        <pc:spChg chg="add mod">
          <ac:chgData name="Inner Space" userId="8f980d59e5caf4d8" providerId="LiveId" clId="{32C38928-7E17-4709-B2C5-BDBB82A4B422}" dt="2026-02-13T11:07:02.682" v="2961" actId="113"/>
          <ac:spMkLst>
            <pc:docMk/>
            <pc:sldMk cId="2524601993" sldId="308"/>
            <ac:spMk id="60" creationId="{77670A8B-33A0-71E4-3733-E12291CC5E68}"/>
          </ac:spMkLst>
        </pc:spChg>
        <pc:spChg chg="add mod">
          <ac:chgData name="Inner Space" userId="8f980d59e5caf4d8" providerId="LiveId" clId="{32C38928-7E17-4709-B2C5-BDBB82A4B422}" dt="2026-02-13T11:06:00.979" v="2956" actId="1076"/>
          <ac:spMkLst>
            <pc:docMk/>
            <pc:sldMk cId="2524601993" sldId="308"/>
            <ac:spMk id="61" creationId="{AA779EFD-56EF-8541-6A27-70F969D5F843}"/>
          </ac:spMkLst>
        </pc:spChg>
        <pc:spChg chg="add mod">
          <ac:chgData name="Inner Space" userId="8f980d59e5caf4d8" providerId="LiveId" clId="{32C38928-7E17-4709-B2C5-BDBB82A4B422}" dt="2026-02-13T11:05:53.513" v="2955" actId="1076"/>
          <ac:spMkLst>
            <pc:docMk/>
            <pc:sldMk cId="2524601993" sldId="308"/>
            <ac:spMk id="62" creationId="{E897750F-4DDE-E055-0991-A7E22DEC58B8}"/>
          </ac:spMkLst>
        </pc:spChg>
        <pc:spChg chg="add mod">
          <ac:chgData name="Inner Space" userId="8f980d59e5caf4d8" providerId="LiveId" clId="{32C38928-7E17-4709-B2C5-BDBB82A4B422}" dt="2026-02-13T11:06:15.053" v="2959" actId="1076"/>
          <ac:spMkLst>
            <pc:docMk/>
            <pc:sldMk cId="2524601993" sldId="308"/>
            <ac:spMk id="63" creationId="{8AAC07C0-980F-294B-8060-E42FA5539DFA}"/>
          </ac:spMkLst>
        </pc:spChg>
        <pc:spChg chg="add mod">
          <ac:chgData name="Inner Space" userId="8f980d59e5caf4d8" providerId="LiveId" clId="{32C38928-7E17-4709-B2C5-BDBB82A4B422}" dt="2026-02-13T11:06:21.821" v="2960" actId="1076"/>
          <ac:spMkLst>
            <pc:docMk/>
            <pc:sldMk cId="2524601993" sldId="308"/>
            <ac:spMk id="64" creationId="{425D8077-CB67-9724-C1AD-5890E893AEEC}"/>
          </ac:spMkLst>
        </pc:spChg>
        <pc:spChg chg="add mod">
          <ac:chgData name="Inner Space" userId="8f980d59e5caf4d8" providerId="LiveId" clId="{32C38928-7E17-4709-B2C5-BDBB82A4B422}" dt="2026-02-16T00:07:49.982" v="4882" actId="20577"/>
          <ac:spMkLst>
            <pc:docMk/>
            <pc:sldMk cId="2524601993" sldId="308"/>
            <ac:spMk id="65" creationId="{CA5C6573-F3C8-1C62-8157-B38F0EB48E6B}"/>
          </ac:spMkLst>
        </pc:spChg>
        <pc:cxnChg chg="add mod">
          <ac:chgData name="Inner Space" userId="8f980d59e5caf4d8" providerId="LiveId" clId="{32C38928-7E17-4709-B2C5-BDBB82A4B422}" dt="2026-02-13T11:01:24.978" v="2856" actId="1076"/>
          <ac:cxnSpMkLst>
            <pc:docMk/>
            <pc:sldMk cId="2524601993" sldId="308"/>
            <ac:cxnSpMk id="12" creationId="{B4C6B7A6-93E6-76A7-D2C9-7A8DA56FCFEA}"/>
          </ac:cxnSpMkLst>
        </pc:cxnChg>
        <pc:cxnChg chg="add mod">
          <ac:chgData name="Inner Space" userId="8f980d59e5caf4d8" providerId="LiveId" clId="{32C38928-7E17-4709-B2C5-BDBB82A4B422}" dt="2026-02-13T10:24:44.595" v="2073" actId="14100"/>
          <ac:cxnSpMkLst>
            <pc:docMk/>
            <pc:sldMk cId="2524601993" sldId="308"/>
            <ac:cxnSpMk id="15" creationId="{811A4228-1850-9A39-35F8-DE5A94538A7A}"/>
          </ac:cxnSpMkLst>
        </pc:cxnChg>
        <pc:cxnChg chg="add mod">
          <ac:chgData name="Inner Space" userId="8f980d59e5caf4d8" providerId="LiveId" clId="{32C38928-7E17-4709-B2C5-BDBB82A4B422}" dt="2026-02-13T09:55:06.472" v="1425" actId="1076"/>
          <ac:cxnSpMkLst>
            <pc:docMk/>
            <pc:sldMk cId="2524601993" sldId="308"/>
            <ac:cxnSpMk id="16" creationId="{12E1A846-76FA-0A25-998F-7386C52B69BA}"/>
          </ac:cxnSpMkLst>
        </pc:cxnChg>
        <pc:cxnChg chg="add mod">
          <ac:chgData name="Inner Space" userId="8f980d59e5caf4d8" providerId="LiveId" clId="{32C38928-7E17-4709-B2C5-BDBB82A4B422}" dt="2026-02-13T09:51:16.643" v="1295" actId="14100"/>
          <ac:cxnSpMkLst>
            <pc:docMk/>
            <pc:sldMk cId="2524601993" sldId="308"/>
            <ac:cxnSpMk id="17" creationId="{D1C6BD96-30EF-E472-8E1E-1AD8B44B7E47}"/>
          </ac:cxnSpMkLst>
        </pc:cxnChg>
        <pc:cxnChg chg="add mod">
          <ac:chgData name="Inner Space" userId="8f980d59e5caf4d8" providerId="LiveId" clId="{32C38928-7E17-4709-B2C5-BDBB82A4B422}" dt="2026-02-13T09:56:00.712" v="1427" actId="1076"/>
          <ac:cxnSpMkLst>
            <pc:docMk/>
            <pc:sldMk cId="2524601993" sldId="308"/>
            <ac:cxnSpMk id="18" creationId="{418CA0A2-CDF3-A458-EE5E-9043BEC12887}"/>
          </ac:cxnSpMkLst>
        </pc:cxnChg>
        <pc:cxnChg chg="add mod">
          <ac:chgData name="Inner Space" userId="8f980d59e5caf4d8" providerId="LiveId" clId="{32C38928-7E17-4709-B2C5-BDBB82A4B422}" dt="2026-02-13T09:52:06.891" v="1302" actId="14100"/>
          <ac:cxnSpMkLst>
            <pc:docMk/>
            <pc:sldMk cId="2524601993" sldId="308"/>
            <ac:cxnSpMk id="20" creationId="{22389E34-3218-5C16-22B4-63A52FD9837B}"/>
          </ac:cxnSpMkLst>
        </pc:cxnChg>
        <pc:cxnChg chg="add mod">
          <ac:chgData name="Inner Space" userId="8f980d59e5caf4d8" providerId="LiveId" clId="{32C38928-7E17-4709-B2C5-BDBB82A4B422}" dt="2026-02-13T09:55:15.714" v="1426" actId="1076"/>
          <ac:cxnSpMkLst>
            <pc:docMk/>
            <pc:sldMk cId="2524601993" sldId="308"/>
            <ac:cxnSpMk id="21" creationId="{849FC12F-6D89-F495-C4C6-10E857452825}"/>
          </ac:cxnSpMkLst>
        </pc:cxnChg>
      </pc:sldChg>
      <pc:sldChg chg="addSp delSp modSp mod modAnim">
        <pc:chgData name="Inner Space" userId="8f980d59e5caf4d8" providerId="LiveId" clId="{32C38928-7E17-4709-B2C5-BDBB82A4B422}" dt="2026-02-16T09:34:56.767" v="6151" actId="5793"/>
        <pc:sldMkLst>
          <pc:docMk/>
          <pc:sldMk cId="3684176228" sldId="309"/>
        </pc:sldMkLst>
        <pc:spChg chg="mod">
          <ac:chgData name="Inner Space" userId="8f980d59e5caf4d8" providerId="LiveId" clId="{32C38928-7E17-4709-B2C5-BDBB82A4B422}" dt="2026-02-16T09:34:56.767" v="6151" actId="5793"/>
          <ac:spMkLst>
            <pc:docMk/>
            <pc:sldMk cId="3684176228" sldId="309"/>
            <ac:spMk id="5" creationId="{898D7F7C-453A-03E2-6B72-A471770463E2}"/>
          </ac:spMkLst>
        </pc:spChg>
        <pc:spChg chg="add mod">
          <ac:chgData name="Inner Space" userId="8f980d59e5caf4d8" providerId="LiveId" clId="{32C38928-7E17-4709-B2C5-BDBB82A4B422}" dt="2026-02-16T08:59:09.328" v="5413" actId="255"/>
          <ac:spMkLst>
            <pc:docMk/>
            <pc:sldMk cId="3684176228" sldId="309"/>
            <ac:spMk id="9" creationId="{39AD5551-4259-B9D6-FBBA-675E2F4F6BAA}"/>
          </ac:spMkLst>
        </pc:spChg>
      </pc:sldChg>
      <pc:sldChg chg="addSp delSp modSp mod modClrScheme modAnim chgLayout">
        <pc:chgData name="Inner Space" userId="8f980d59e5caf4d8" providerId="LiveId" clId="{32C38928-7E17-4709-B2C5-BDBB82A4B422}" dt="2026-02-16T08:59:57.278" v="5417"/>
        <pc:sldMkLst>
          <pc:docMk/>
          <pc:sldMk cId="2320696838" sldId="310"/>
        </pc:sldMkLst>
        <pc:spChg chg="mod ord">
          <ac:chgData name="Inner Space" userId="8f980d59e5caf4d8" providerId="LiveId" clId="{32C38928-7E17-4709-B2C5-BDBB82A4B422}" dt="2026-02-13T11:31:24.752" v="3504" actId="6264"/>
          <ac:spMkLst>
            <pc:docMk/>
            <pc:sldMk cId="2320696838" sldId="310"/>
            <ac:spMk id="2" creationId="{208B4E59-CB4F-04A3-A58D-1C710346E2F7}"/>
          </ac:spMkLst>
        </pc:spChg>
        <pc:spChg chg="add mod ord">
          <ac:chgData name="Inner Space" userId="8f980d59e5caf4d8" providerId="LiveId" clId="{32C38928-7E17-4709-B2C5-BDBB82A4B422}" dt="2026-02-13T14:49:50.832" v="4077" actId="1076"/>
          <ac:spMkLst>
            <pc:docMk/>
            <pc:sldMk cId="2320696838" sldId="310"/>
            <ac:spMk id="7" creationId="{5D3531FC-30B1-5F17-6B06-9AE6CF5584A4}"/>
          </ac:spMkLst>
        </pc:spChg>
        <pc:spChg chg="add mod">
          <ac:chgData name="Inner Space" userId="8f980d59e5caf4d8" providerId="LiveId" clId="{32C38928-7E17-4709-B2C5-BDBB82A4B422}" dt="2026-02-13T14:49:59.187" v="4079" actId="1076"/>
          <ac:spMkLst>
            <pc:docMk/>
            <pc:sldMk cId="2320696838" sldId="310"/>
            <ac:spMk id="8" creationId="{CE3B3CC7-49C3-34B4-FBDB-34C97767B918}"/>
          </ac:spMkLst>
        </pc:spChg>
      </pc:sldChg>
      <pc:sldChg chg="addSp delSp modSp mod ord modClrScheme modAnim chgLayout">
        <pc:chgData name="Inner Space" userId="8f980d59e5caf4d8" providerId="LiveId" clId="{32C38928-7E17-4709-B2C5-BDBB82A4B422}" dt="2026-02-16T08:57:22.566" v="5405"/>
        <pc:sldMkLst>
          <pc:docMk/>
          <pc:sldMk cId="4235689170" sldId="312"/>
        </pc:sldMkLst>
        <pc:spChg chg="add mod">
          <ac:chgData name="Inner Space" userId="8f980d59e5caf4d8" providerId="LiveId" clId="{32C38928-7E17-4709-B2C5-BDBB82A4B422}" dt="2026-02-16T08:57:00.684" v="5401" actId="27636"/>
          <ac:spMkLst>
            <pc:docMk/>
            <pc:sldMk cId="4235689170" sldId="312"/>
            <ac:spMk id="4" creationId="{1288F86E-044B-A8DC-720C-DF4B111A9946}"/>
          </ac:spMkLst>
        </pc:spChg>
        <pc:spChg chg="add mod ord">
          <ac:chgData name="Inner Space" userId="8f980d59e5caf4d8" providerId="LiveId" clId="{32C38928-7E17-4709-B2C5-BDBB82A4B422}" dt="2026-02-16T08:53:03.680" v="5385" actId="207"/>
          <ac:spMkLst>
            <pc:docMk/>
            <pc:sldMk cId="4235689170" sldId="312"/>
            <ac:spMk id="11" creationId="{D9E237A8-5073-687C-F434-7AE491F681B6}"/>
          </ac:spMkLst>
        </pc:spChg>
        <pc:spChg chg="add del mod">
          <ac:chgData name="Inner Space" userId="8f980d59e5caf4d8" providerId="LiveId" clId="{32C38928-7E17-4709-B2C5-BDBB82A4B422}" dt="2026-02-16T08:52:12.877" v="5380" actId="931"/>
          <ac:spMkLst>
            <pc:docMk/>
            <pc:sldMk cId="4235689170" sldId="312"/>
            <ac:spMk id="16" creationId="{737B787A-58EB-97CA-DED6-E23997EEFB95}"/>
          </ac:spMkLst>
        </pc:spChg>
        <pc:spChg chg="add mod">
          <ac:chgData name="Inner Space" userId="8f980d59e5caf4d8" providerId="LiveId" clId="{32C38928-7E17-4709-B2C5-BDBB82A4B422}" dt="2026-02-16T08:52:55.410" v="5384" actId="26606"/>
          <ac:spMkLst>
            <pc:docMk/>
            <pc:sldMk cId="4235689170" sldId="312"/>
            <ac:spMk id="18" creationId="{08BC97B4-09F1-B7D9-A236-33D2CDEE669A}"/>
          </ac:spMkLst>
        </pc:spChg>
        <pc:picChg chg="add mod">
          <ac:chgData name="Inner Space" userId="8f980d59e5caf4d8" providerId="LiveId" clId="{32C38928-7E17-4709-B2C5-BDBB82A4B422}" dt="2026-02-16T08:48:35.753" v="5372" actId="931"/>
          <ac:picMkLst>
            <pc:docMk/>
            <pc:sldMk cId="4235689170" sldId="312"/>
            <ac:picMk id="13" creationId="{764A7EC1-F5CE-3434-4D89-1155D5B1CB6B}"/>
          </ac:picMkLst>
        </pc:picChg>
        <pc:picChg chg="add mod">
          <ac:chgData name="Inner Space" userId="8f980d59e5caf4d8" providerId="LiveId" clId="{32C38928-7E17-4709-B2C5-BDBB82A4B422}" dt="2026-02-16T08:50:10.967" v="5378" actId="931"/>
          <ac:picMkLst>
            <pc:docMk/>
            <pc:sldMk cId="4235689170" sldId="312"/>
            <ac:picMk id="15" creationId="{AAF8967A-315A-02DC-C6D7-785C905C8A5F}"/>
          </ac:picMkLst>
        </pc:picChg>
        <pc:picChg chg="add mod">
          <ac:chgData name="Inner Space" userId="8f980d59e5caf4d8" providerId="LiveId" clId="{32C38928-7E17-4709-B2C5-BDBB82A4B422}" dt="2026-02-16T08:52:55.410" v="5384" actId="26606"/>
          <ac:picMkLst>
            <pc:docMk/>
            <pc:sldMk cId="4235689170" sldId="312"/>
            <ac:picMk id="19" creationId="{F171ACAA-2E4A-271D-9C82-8C484305808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2/5/2026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2/5/2026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256371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6</a:t>
            </a:fld>
            <a:endParaRPr lang="en-US" noProof="0" dirty="0"/>
          </a:p>
        </p:txBody>
      </p:sp>
    </p:spTree>
    <p:extLst>
      <p:ext uri="{BB962C8B-B14F-4D97-AF65-F5344CB8AC3E}">
        <p14:creationId xmlns:p14="http://schemas.microsoft.com/office/powerpoint/2010/main" val="300450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7</a:t>
            </a:fld>
            <a:endParaRPr lang="en-US" noProof="0" dirty="0"/>
          </a:p>
        </p:txBody>
      </p:sp>
    </p:spTree>
    <p:extLst>
      <p:ext uri="{BB962C8B-B14F-4D97-AF65-F5344CB8AC3E}">
        <p14:creationId xmlns:p14="http://schemas.microsoft.com/office/powerpoint/2010/main" val="2704253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194946525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GB" dirty="0"/>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GB"/>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GB" dirty="0"/>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GB" dirty="0"/>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dirty="0"/>
              <a:t>Add Footer</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hyperlink" Target="https://www.grandviewresearch.com/industry-analysis/cut-flowers-market-report?utm_source=chatgpt.com" TargetMode="Externa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p:txBody>
          <a:bodyPr/>
          <a:lstStyle/>
          <a:p>
            <a:r>
              <a:rPr lang="en-US" dirty="0"/>
              <a:t>Green Haven</a:t>
            </a:r>
            <a:br>
              <a:rPr lang="en-US" dirty="0"/>
            </a:br>
            <a:r>
              <a:rPr lang="en-US" dirty="0"/>
              <a:t>Florists</a:t>
            </a:r>
          </a:p>
        </p:txBody>
      </p:sp>
      <p:sp>
        <p:nvSpPr>
          <p:cNvPr id="3" name="Text Placeholder 2">
            <a:extLst>
              <a:ext uri="{FF2B5EF4-FFF2-40B4-BE49-F238E27FC236}">
                <a16:creationId xmlns:a16="http://schemas.microsoft.com/office/drawing/2014/main" id="{E9D97285-76D8-7E4B-5301-2C5C7F50D0A6}"/>
              </a:ext>
            </a:extLst>
          </p:cNvPr>
          <p:cNvSpPr>
            <a:spLocks noGrp="1"/>
          </p:cNvSpPr>
          <p:nvPr>
            <p:ph type="body" sz="quarter" idx="10"/>
          </p:nvPr>
        </p:nvSpPr>
        <p:spPr>
          <a:xfrm>
            <a:off x="7191248" y="4178300"/>
            <a:ext cx="5367528" cy="1886204"/>
          </a:xfrm>
        </p:spPr>
        <p:txBody>
          <a:bodyPr vert="horz" lIns="91440" tIns="45720" rIns="91440" bIns="45720" rtlCol="0" anchor="b">
            <a:normAutofit/>
          </a:bodyPr>
          <a:lstStyle/>
          <a:p>
            <a:r>
              <a:rPr lang="en-US" sz="1400" dirty="0"/>
              <a:t>Kadisha Klaraey Williams-Brown</a:t>
            </a:r>
          </a:p>
          <a:p>
            <a:r>
              <a:rPr lang="en-US" sz="1400" dirty="0"/>
              <a:t>Problem Solving and Decision Making</a:t>
            </a:r>
          </a:p>
          <a:p>
            <a:r>
              <a:rPr lang="en-US" sz="1400" dirty="0"/>
              <a:t>LCLM 4004</a:t>
            </a:r>
          </a:p>
          <a:p>
            <a:r>
              <a:rPr lang="en-GB" sz="1400" dirty="0"/>
              <a:t>Deji Olagboye</a:t>
            </a:r>
            <a:endParaRPr lang="en-US" sz="1400" dirty="0"/>
          </a:p>
          <a:p>
            <a:endParaRPr lang="en-US" dirty="0"/>
          </a:p>
        </p:txBody>
      </p:sp>
    </p:spTree>
    <p:extLst>
      <p:ext uri="{BB962C8B-B14F-4D97-AF65-F5344CB8AC3E}">
        <p14:creationId xmlns:p14="http://schemas.microsoft.com/office/powerpoint/2010/main" val="1068343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50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50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50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50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35764A-06BF-17D4-EE6D-670F5F3FC09A}"/>
              </a:ext>
            </a:extLst>
          </p:cNvPr>
          <p:cNvSpPr>
            <a:spLocks noGrp="1"/>
          </p:cNvSpPr>
          <p:nvPr>
            <p:ph type="title"/>
          </p:nvPr>
        </p:nvSpPr>
        <p:spPr>
          <a:xfrm>
            <a:off x="768096" y="996696"/>
            <a:ext cx="10652760" cy="914400"/>
          </a:xfrm>
        </p:spPr>
        <p:txBody>
          <a:bodyPr/>
          <a:lstStyle/>
          <a:p>
            <a:r>
              <a:rPr lang="en-US" sz="5000" dirty="0"/>
              <a:t>Greetings</a:t>
            </a:r>
            <a:br>
              <a:rPr lang="en-US" dirty="0"/>
            </a:br>
            <a:endParaRPr lang="en-US" dirty="0"/>
          </a:p>
        </p:txBody>
      </p:sp>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sp>
        <p:nvSpPr>
          <p:cNvPr id="6" name="TextBox 5">
            <a:extLst>
              <a:ext uri="{FF2B5EF4-FFF2-40B4-BE49-F238E27FC236}">
                <a16:creationId xmlns:a16="http://schemas.microsoft.com/office/drawing/2014/main" id="{09F1A56B-8C2D-2D72-ED2E-2FD68CB939FD}"/>
              </a:ext>
            </a:extLst>
          </p:cNvPr>
          <p:cNvSpPr txBox="1"/>
          <p:nvPr/>
        </p:nvSpPr>
        <p:spPr>
          <a:xfrm>
            <a:off x="768096" y="1736202"/>
            <a:ext cx="9162982" cy="4939814"/>
          </a:xfrm>
          <a:prstGeom prst="rect">
            <a:avLst/>
          </a:prstGeom>
          <a:noFill/>
        </p:spPr>
        <p:txBody>
          <a:bodyPr wrap="square" rtlCol="0">
            <a:spAutoFit/>
          </a:bodyPr>
          <a:lstStyle/>
          <a:p>
            <a:pPr>
              <a:lnSpc>
                <a:spcPct val="150000"/>
              </a:lnSpc>
            </a:pPr>
            <a:r>
              <a:rPr lang="en-GB" dirty="0"/>
              <a:t>I hope to find you all are well.</a:t>
            </a:r>
          </a:p>
          <a:p>
            <a:pPr>
              <a:lnSpc>
                <a:spcPct val="150000"/>
              </a:lnSpc>
            </a:pPr>
            <a:endParaRPr lang="en-GB" dirty="0"/>
          </a:p>
          <a:p>
            <a:pPr>
              <a:lnSpc>
                <a:spcPct val="150000"/>
              </a:lnSpc>
            </a:pPr>
            <a:r>
              <a:rPr lang="en-GB" dirty="0"/>
              <a:t>I am KKlaraey, a Business Consultant hired by the owners of Green Haven Florists and today I will be presenting to you, my findings on the business. </a:t>
            </a:r>
            <a:r>
              <a:rPr lang="en-GB" dirty="0">
                <a:cs typeface="Arial" panose="020B0604020202020204" pitchFamily="34" charset="0"/>
              </a:rPr>
              <a:t>In my presentation I will:</a:t>
            </a:r>
          </a:p>
          <a:p>
            <a:pPr lvl="1">
              <a:lnSpc>
                <a:spcPct val="150000"/>
              </a:lnSpc>
            </a:pPr>
            <a:r>
              <a:rPr lang="en-GB" dirty="0">
                <a:cs typeface="Arial" panose="020B0604020202020204" pitchFamily="34" charset="0"/>
              </a:rPr>
              <a:t>Provide an overview Green Havan Florists and the nature and scope of the problems they are encountering.</a:t>
            </a:r>
          </a:p>
          <a:p>
            <a:pPr lvl="1">
              <a:lnSpc>
                <a:spcPct val="150000"/>
              </a:lnSpc>
            </a:pPr>
            <a:r>
              <a:rPr lang="en-GB" dirty="0">
                <a:cs typeface="Arial" panose="020B0604020202020204" pitchFamily="34" charset="0"/>
              </a:rPr>
              <a:t>Provide an application of the 5W2H model that summarises these issues.</a:t>
            </a:r>
          </a:p>
          <a:p>
            <a:pPr lvl="1">
              <a:lnSpc>
                <a:spcPct val="150000"/>
              </a:lnSpc>
            </a:pPr>
            <a:r>
              <a:rPr lang="en-GB" dirty="0">
                <a:cs typeface="Arial" panose="020B0604020202020204" pitchFamily="34" charset="0"/>
              </a:rPr>
              <a:t>Provide a critique and application of the PESTEL framework.</a:t>
            </a:r>
          </a:p>
          <a:p>
            <a:pPr lvl="1">
              <a:lnSpc>
                <a:spcPct val="150000"/>
              </a:lnSpc>
            </a:pPr>
            <a:r>
              <a:rPr lang="en-GB" dirty="0">
                <a:cs typeface="Arial" panose="020B0604020202020204" pitchFamily="34" charset="0"/>
              </a:rPr>
              <a:t>Provide a critique and application of the Cause-and-Effect model.</a:t>
            </a:r>
          </a:p>
          <a:p>
            <a:pPr lvl="1">
              <a:lnSpc>
                <a:spcPct val="150000"/>
              </a:lnSpc>
            </a:pPr>
            <a:r>
              <a:rPr lang="en-GB" dirty="0">
                <a:cs typeface="Arial" panose="020B0604020202020204" pitchFamily="34" charset="0"/>
              </a:rPr>
              <a:t>And, finally, provide a summary of the key findings.</a:t>
            </a:r>
          </a:p>
          <a:p>
            <a:endParaRPr lang="en-GB" dirty="0"/>
          </a:p>
        </p:txBody>
      </p:sp>
      <p:pic>
        <p:nvPicPr>
          <p:cNvPr id="13" name="Graphic 12" descr="Frangipani with solid fill">
            <a:extLst>
              <a:ext uri="{FF2B5EF4-FFF2-40B4-BE49-F238E27FC236}">
                <a16:creationId xmlns:a16="http://schemas.microsoft.com/office/drawing/2014/main" id="{8A15D4D3-DDC8-C8D4-E629-1D7876359DD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6769" y="3930994"/>
            <a:ext cx="309623" cy="309623"/>
          </a:xfrm>
          <a:prstGeom prst="rect">
            <a:avLst/>
          </a:prstGeom>
        </p:spPr>
      </p:pic>
      <p:pic>
        <p:nvPicPr>
          <p:cNvPr id="14" name="Graphic 13" descr="Frangipani with solid fill">
            <a:extLst>
              <a:ext uri="{FF2B5EF4-FFF2-40B4-BE49-F238E27FC236}">
                <a16:creationId xmlns:a16="http://schemas.microsoft.com/office/drawing/2014/main" id="{988B48C4-CE54-94E8-9ACD-32C31EE8E1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6769" y="4750254"/>
            <a:ext cx="309623" cy="309623"/>
          </a:xfrm>
          <a:prstGeom prst="rect">
            <a:avLst/>
          </a:prstGeom>
        </p:spPr>
      </p:pic>
      <p:pic>
        <p:nvPicPr>
          <p:cNvPr id="15" name="Graphic 14" descr="Frangipani with solid fill">
            <a:extLst>
              <a:ext uri="{FF2B5EF4-FFF2-40B4-BE49-F238E27FC236}">
                <a16:creationId xmlns:a16="http://schemas.microsoft.com/office/drawing/2014/main" id="{909847BA-6FA0-7239-6052-AD73174DB0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6770" y="5171226"/>
            <a:ext cx="309623" cy="309623"/>
          </a:xfrm>
          <a:prstGeom prst="rect">
            <a:avLst/>
          </a:prstGeom>
        </p:spPr>
      </p:pic>
      <p:pic>
        <p:nvPicPr>
          <p:cNvPr id="16" name="Graphic 15" descr="Frangipani with solid fill">
            <a:extLst>
              <a:ext uri="{FF2B5EF4-FFF2-40B4-BE49-F238E27FC236}">
                <a16:creationId xmlns:a16="http://schemas.microsoft.com/office/drawing/2014/main" id="{3C00CF4F-BFB5-1C7C-EBE8-79D816C52C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6771" y="5587156"/>
            <a:ext cx="309623" cy="309623"/>
          </a:xfrm>
          <a:prstGeom prst="rect">
            <a:avLst/>
          </a:prstGeom>
        </p:spPr>
      </p:pic>
      <p:pic>
        <p:nvPicPr>
          <p:cNvPr id="17" name="Graphic 16" descr="Frangipani with solid fill">
            <a:extLst>
              <a:ext uri="{FF2B5EF4-FFF2-40B4-BE49-F238E27FC236}">
                <a16:creationId xmlns:a16="http://schemas.microsoft.com/office/drawing/2014/main" id="{A3A731DD-C6F2-E8C6-A1B6-64B62535E7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8096" y="5990486"/>
            <a:ext cx="309623" cy="309623"/>
          </a:xfrm>
          <a:prstGeom prst="rect">
            <a:avLst/>
          </a:prstGeom>
        </p:spPr>
      </p:pic>
    </p:spTree>
    <p:extLst>
      <p:ext uri="{BB962C8B-B14F-4D97-AF65-F5344CB8AC3E}">
        <p14:creationId xmlns:p14="http://schemas.microsoft.com/office/powerpoint/2010/main" val="165957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4892040" y="996696"/>
            <a:ext cx="6528816" cy="914400"/>
          </a:xfrm>
        </p:spPr>
        <p:txBody>
          <a:bodyPr/>
          <a:lstStyle/>
          <a:p>
            <a:r>
              <a:rPr lang="en-US" sz="5000" dirty="0"/>
              <a:t>Overview</a:t>
            </a:r>
            <a:br>
              <a:rPr lang="en-US" dirty="0"/>
            </a:br>
            <a:endParaRPr lang="en-US" dirty="0"/>
          </a:p>
        </p:txBody>
      </p:sp>
      <p:pic>
        <p:nvPicPr>
          <p:cNvPr id="6" name="Picture Placeholder 5" descr="Two people wearing coveralls and standing in front of lockers">
            <a:extLst>
              <a:ext uri="{FF2B5EF4-FFF2-40B4-BE49-F238E27FC236}">
                <a16:creationId xmlns:a16="http://schemas.microsoft.com/office/drawing/2014/main" id="{FB7B48B3-A30C-B793-6181-B4305288F6C4}"/>
              </a:ext>
            </a:extLst>
          </p:cNvPr>
          <p:cNvPicPr>
            <a:picLocks noGrp="1" noChangeAspect="1"/>
          </p:cNvPicPr>
          <p:nvPr>
            <p:ph type="pic" sz="quarter" idx="13"/>
          </p:nvPr>
        </p:nvPicPr>
        <p:blipFill>
          <a:blip r:embed="rId2"/>
          <a:srcRect l="30" r="30"/>
          <a:stretch/>
        </p:blipFill>
        <p:spPr>
          <a:xfrm>
            <a:off x="457200" y="996950"/>
            <a:ext cx="3971925" cy="5857875"/>
          </a:xfrm>
        </p:spPr>
      </p:pic>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a:off x="4892040" y="1524000"/>
            <a:ext cx="6815328" cy="5105400"/>
          </a:xfrm>
        </p:spPr>
        <p:txBody>
          <a:bodyPr>
            <a:normAutofit fontScale="62500" lnSpcReduction="20000"/>
          </a:bodyPr>
          <a:lstStyle/>
          <a:p>
            <a:pPr>
              <a:lnSpc>
                <a:spcPct val="170000"/>
              </a:lnSpc>
            </a:pPr>
            <a:r>
              <a:rPr lang="en-GB" sz="2200" dirty="0"/>
              <a:t>Green Haven Florists is a small, independent flower shop based in Norwich, UK, founded in 2016 by partners Liam and Priya Patel. The business specialises in bespoke floral arrangements and has built a strong reputation for its personalised service, eco-friendly packaging, and commitment to sustainability.</a:t>
            </a:r>
          </a:p>
          <a:p>
            <a:pPr>
              <a:lnSpc>
                <a:spcPct val="170000"/>
              </a:lnSpc>
            </a:pPr>
            <a:r>
              <a:rPr lang="en-GB" sz="2200" dirty="0"/>
              <a:t>The florist serves a broad customer base, including walk-in customers, corporate clients, and wedding and event customers. Its focus on ethical practices and community engagement has helped distinguish Green Haven from larger, more commercial competitors.</a:t>
            </a:r>
          </a:p>
          <a:p>
            <a:pPr>
              <a:lnSpc>
                <a:spcPct val="170000"/>
              </a:lnSpc>
            </a:pPr>
            <a:r>
              <a:rPr lang="en-GB" sz="2200" dirty="0"/>
              <a:t>Despite early success, the business has faced a downturn over the past year. Rising operational costs and increased competition from online flower delivery services have led to reduced foot traffic and declining revenue. As a result, Green Haven Florists is now under pressure to adapt its business model in order to remain competitive and financially sustainable in a rapidly changing retail environment.</a:t>
            </a:r>
          </a:p>
          <a:p>
            <a:endParaRPr lang="en-US" dirty="0"/>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3</a:t>
            </a:fld>
            <a:endParaRPr lang="en-US" dirty="0"/>
          </a:p>
        </p:txBody>
      </p:sp>
    </p:spTree>
    <p:extLst>
      <p:ext uri="{BB962C8B-B14F-4D97-AF65-F5344CB8AC3E}">
        <p14:creationId xmlns:p14="http://schemas.microsoft.com/office/powerpoint/2010/main" val="335016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75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arn(inVertical)">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75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barn(inVertical)">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75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barn(inVertical)">
                                      <p:cBhvr>
                                        <p:cTn id="2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63FA78AB-3464-A767-2373-D61D3E9CD571}"/>
              </a:ext>
            </a:extLst>
          </p:cNvPr>
          <p:cNvSpPr>
            <a:spLocks noGrp="1" noChangeArrowheads="1"/>
          </p:cNvSpPr>
          <p:nvPr>
            <p:ph type="body" sz="quarter" idx="10"/>
          </p:nvPr>
        </p:nvSpPr>
        <p:spPr bwMode="auto">
          <a:xfrm>
            <a:off x="1740198" y="2253297"/>
            <a:ext cx="7960834"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30% decline in in-store sales over the past 12 months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Reduced foot traffic and customer engagement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Slight increase in online orders, but not enough to offset store losses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Imbalance between physical and online sales channels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Decline of local high street reducing overall area footfall</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Shift in consumer </a:t>
            </a:r>
            <a:r>
              <a:rPr kumimoji="0" lang="en-US" altLang="en-US" sz="1800" b="0" i="0" u="none" strike="noStrike" cap="none" normalizeH="0" baseline="0" dirty="0" err="1">
                <a:ln>
                  <a:noFill/>
                </a:ln>
                <a:effectLst/>
              </a:rPr>
              <a:t>behaviour</a:t>
            </a:r>
            <a:r>
              <a:rPr kumimoji="0" lang="en-US" altLang="en-US" sz="1800" b="0" i="0" u="none" strike="noStrike" cap="none" normalizeH="0" baseline="0" dirty="0">
                <a:ln>
                  <a:noFill/>
                </a:ln>
                <a:effectLst/>
              </a:rPr>
              <a:t> towards online shopping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Customers </a:t>
            </a:r>
            <a:r>
              <a:rPr kumimoji="0" lang="en-US" altLang="en-US" sz="1800" b="0" i="0" u="none" strike="noStrike" cap="none" normalizeH="0" baseline="0" dirty="0" err="1">
                <a:ln>
                  <a:noFill/>
                </a:ln>
                <a:effectLst/>
              </a:rPr>
              <a:t>prioritising</a:t>
            </a:r>
            <a:r>
              <a:rPr kumimoji="0" lang="en-US" altLang="en-US" sz="1800" b="0" i="0" u="none" strike="noStrike" cap="none" normalizeH="0" baseline="0" dirty="0">
                <a:ln>
                  <a:noFill/>
                </a:ln>
                <a:effectLst/>
              </a:rPr>
              <a:t> convenience, lower prices, and fast delivery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effectLst/>
              </a:rPr>
              <a:t>Strong competition from large online flower retailers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A0AEE3BE-6585-C06A-308A-F672E564C52B}"/>
              </a:ext>
            </a:extLst>
          </p:cNvPr>
          <p:cNvSpPr txBox="1"/>
          <p:nvPr/>
        </p:nvSpPr>
        <p:spPr>
          <a:xfrm>
            <a:off x="3302000" y="357386"/>
            <a:ext cx="5952067" cy="1569660"/>
          </a:xfrm>
          <a:prstGeom prst="rect">
            <a:avLst/>
          </a:prstGeom>
          <a:noFill/>
        </p:spPr>
        <p:txBody>
          <a:bodyPr wrap="square" rtlCol="0">
            <a:spAutoFit/>
          </a:bodyPr>
          <a:lstStyle/>
          <a:p>
            <a:r>
              <a:rPr lang="en-GB" sz="4800" dirty="0">
                <a:solidFill>
                  <a:schemeClr val="bg1"/>
                </a:solidFill>
                <a:latin typeface="+mj-lt"/>
              </a:rPr>
              <a:t>The Problems</a:t>
            </a:r>
          </a:p>
          <a:p>
            <a:r>
              <a:rPr lang="en-GB" sz="4800" dirty="0">
                <a:solidFill>
                  <a:schemeClr val="bg1"/>
                </a:solidFill>
                <a:latin typeface="+mj-lt"/>
              </a:rPr>
              <a:t>Being Faced;</a:t>
            </a:r>
          </a:p>
        </p:txBody>
      </p:sp>
    </p:spTree>
    <p:extLst>
      <p:ext uri="{BB962C8B-B14F-4D97-AF65-F5344CB8AC3E}">
        <p14:creationId xmlns:p14="http://schemas.microsoft.com/office/powerpoint/2010/main" val="2609339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50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5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50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1000"/>
                                        <p:tgtEl>
                                          <p:spTgt spid="6">
                                            <p:txEl>
                                              <p:pRg st="3" end="3"/>
                                            </p:txEl>
                                          </p:spTgt>
                                        </p:tgtEl>
                                      </p:cBhvr>
                                    </p:animEffect>
                                    <p:anim calcmode="lin" valueType="num">
                                      <p:cBhvr>
                                        <p:cTn id="2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500"/>
                                  </p:stCondLst>
                                  <p:childTnLst>
                                    <p:set>
                                      <p:cBhvr>
                                        <p:cTn id="32" dur="1" fill="hold">
                                          <p:stCondLst>
                                            <p:cond delay="0"/>
                                          </p:stCondLst>
                                        </p:cTn>
                                        <p:tgtEl>
                                          <p:spTgt spid="6">
                                            <p:txEl>
                                              <p:pRg st="4" end="4"/>
                                            </p:txEl>
                                          </p:spTgt>
                                        </p:tgtEl>
                                        <p:attrNameLst>
                                          <p:attrName>style.visibility</p:attrName>
                                        </p:attrNameLst>
                                      </p:cBhvr>
                                      <p:to>
                                        <p:strVal val="visible"/>
                                      </p:to>
                                    </p:set>
                                    <p:animEffect transition="in" filter="fade">
                                      <p:cBhvr>
                                        <p:cTn id="33" dur="1000"/>
                                        <p:tgtEl>
                                          <p:spTgt spid="6">
                                            <p:txEl>
                                              <p:pRg st="4" end="4"/>
                                            </p:txEl>
                                          </p:spTgt>
                                        </p:tgtEl>
                                      </p:cBhvr>
                                    </p:animEffect>
                                    <p:anim calcmode="lin" valueType="num">
                                      <p:cBhvr>
                                        <p:cTn id="3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500"/>
                                  </p:stCondLst>
                                  <p:childTnLst>
                                    <p:set>
                                      <p:cBhvr>
                                        <p:cTn id="39" dur="1" fill="hold">
                                          <p:stCondLst>
                                            <p:cond delay="0"/>
                                          </p:stCondLst>
                                        </p:cTn>
                                        <p:tgtEl>
                                          <p:spTgt spid="6">
                                            <p:txEl>
                                              <p:pRg st="5" end="5"/>
                                            </p:txEl>
                                          </p:spTgt>
                                        </p:tgtEl>
                                        <p:attrNameLst>
                                          <p:attrName>style.visibility</p:attrName>
                                        </p:attrNameLst>
                                      </p:cBhvr>
                                      <p:to>
                                        <p:strVal val="visible"/>
                                      </p:to>
                                    </p:set>
                                    <p:animEffect transition="in" filter="fade">
                                      <p:cBhvr>
                                        <p:cTn id="40" dur="1000"/>
                                        <p:tgtEl>
                                          <p:spTgt spid="6">
                                            <p:txEl>
                                              <p:pRg st="5" end="5"/>
                                            </p:txEl>
                                          </p:spTgt>
                                        </p:tgtEl>
                                      </p:cBhvr>
                                    </p:animEffect>
                                    <p:anim calcmode="lin" valueType="num">
                                      <p:cBhvr>
                                        <p:cTn id="4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50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1000"/>
                                        <p:tgtEl>
                                          <p:spTgt spid="6">
                                            <p:txEl>
                                              <p:pRg st="6" end="6"/>
                                            </p:txEl>
                                          </p:spTgt>
                                        </p:tgtEl>
                                      </p:cBhvr>
                                    </p:animEffect>
                                    <p:anim calcmode="lin" valueType="num">
                                      <p:cBhvr>
                                        <p:cTn id="4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500"/>
                                  </p:stCondLst>
                                  <p:childTnLst>
                                    <p:set>
                                      <p:cBhvr>
                                        <p:cTn id="53" dur="1" fill="hold">
                                          <p:stCondLst>
                                            <p:cond delay="0"/>
                                          </p:stCondLst>
                                        </p:cTn>
                                        <p:tgtEl>
                                          <p:spTgt spid="6">
                                            <p:txEl>
                                              <p:pRg st="7" end="7"/>
                                            </p:txEl>
                                          </p:spTgt>
                                        </p:tgtEl>
                                        <p:attrNameLst>
                                          <p:attrName>style.visibility</p:attrName>
                                        </p:attrNameLst>
                                      </p:cBhvr>
                                      <p:to>
                                        <p:strVal val="visible"/>
                                      </p:to>
                                    </p:set>
                                    <p:animEffect transition="in" filter="fade">
                                      <p:cBhvr>
                                        <p:cTn id="54" dur="1000"/>
                                        <p:tgtEl>
                                          <p:spTgt spid="6">
                                            <p:txEl>
                                              <p:pRg st="7" end="7"/>
                                            </p:txEl>
                                          </p:spTgt>
                                        </p:tgtEl>
                                      </p:cBhvr>
                                    </p:animEffect>
                                    <p:anim calcmode="lin" valueType="num">
                                      <p:cBhvr>
                                        <p:cTn id="55"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500"/>
                                  </p:stCondLst>
                                  <p:childTnLst>
                                    <p:set>
                                      <p:cBhvr>
                                        <p:cTn id="60" dur="1" fill="hold">
                                          <p:stCondLst>
                                            <p:cond delay="0"/>
                                          </p:stCondLst>
                                        </p:cTn>
                                        <p:tgtEl>
                                          <p:spTgt spid="6">
                                            <p:txEl>
                                              <p:pRg st="8" end="8"/>
                                            </p:txEl>
                                          </p:spTgt>
                                        </p:tgtEl>
                                        <p:attrNameLst>
                                          <p:attrName>style.visibility</p:attrName>
                                        </p:attrNameLst>
                                      </p:cBhvr>
                                      <p:to>
                                        <p:strVal val="visible"/>
                                      </p:to>
                                    </p:set>
                                    <p:animEffect transition="in" filter="fade">
                                      <p:cBhvr>
                                        <p:cTn id="61" dur="1000"/>
                                        <p:tgtEl>
                                          <p:spTgt spid="6">
                                            <p:txEl>
                                              <p:pRg st="8" end="8"/>
                                            </p:txEl>
                                          </p:spTgt>
                                        </p:tgtEl>
                                      </p:cBhvr>
                                    </p:animEffect>
                                    <p:anim calcmode="lin" valueType="num">
                                      <p:cBhvr>
                                        <p:cTn id="62"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
            <a:extLst>
              <a:ext uri="{FF2B5EF4-FFF2-40B4-BE49-F238E27FC236}">
                <a16:creationId xmlns:a16="http://schemas.microsoft.com/office/drawing/2014/main" id="{3C49E7AA-1DE7-9045-C29A-6816B36604EF}"/>
              </a:ext>
            </a:extLst>
          </p:cNvPr>
          <p:cNvSpPr>
            <a:spLocks noChangeArrowheads="1"/>
          </p:cNvSpPr>
          <p:nvPr/>
        </p:nvSpPr>
        <p:spPr bwMode="auto">
          <a:xfrm>
            <a:off x="142287" y="494338"/>
            <a:ext cx="6879853" cy="9144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0" fontAlgn="base">
              <a:lnSpc>
                <a:spcPct val="75000"/>
              </a:lnSpc>
              <a:spcBef>
                <a:spcPct val="0"/>
              </a:spcBef>
              <a:spcAft>
                <a:spcPts val="600"/>
              </a:spcAft>
              <a:buClrTx/>
              <a:buSzTx/>
              <a:tabLst/>
            </a:pPr>
            <a:r>
              <a:rPr kumimoji="0" lang="en-US" altLang="en-US" sz="3100" b="1" i="0" u="none" strike="noStrike" cap="none" spc="-150" normalizeH="0" dirty="0">
                <a:ln>
                  <a:noFill/>
                </a:ln>
                <a:solidFill>
                  <a:schemeClr val="accent3"/>
                </a:solidFill>
                <a:effectLst/>
                <a:latin typeface="+mj-lt"/>
                <a:ea typeface="+mj-ea"/>
                <a:cs typeface="+mj-cs"/>
              </a:rPr>
              <a:t>5W2H Analysis: Green Haven Florists</a:t>
            </a:r>
          </a:p>
          <a:p>
            <a:pPr marL="0" marR="0" lvl="0" indent="0" fontAlgn="base">
              <a:lnSpc>
                <a:spcPct val="75000"/>
              </a:lnSpc>
              <a:spcBef>
                <a:spcPct val="0"/>
              </a:spcBef>
              <a:spcAft>
                <a:spcPts val="600"/>
              </a:spcAft>
              <a:buClrTx/>
              <a:buSzTx/>
              <a:tabLst/>
            </a:pPr>
            <a:endParaRPr kumimoji="0" lang="en-US" altLang="en-US" sz="3100" b="1" i="0" u="none" strike="noStrike" cap="none" spc="-150" normalizeH="0" dirty="0">
              <a:ln>
                <a:noFill/>
              </a:ln>
              <a:solidFill>
                <a:schemeClr val="accent3"/>
              </a:solidFill>
              <a:effectLst/>
              <a:latin typeface="+mj-lt"/>
              <a:ea typeface="+mj-ea"/>
              <a:cs typeface="+mj-cs"/>
            </a:endParaRPr>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5</a:t>
            </a:fld>
            <a:endParaRPr lang="en-US" dirty="0"/>
          </a:p>
        </p:txBody>
      </p:sp>
      <p:graphicFrame>
        <p:nvGraphicFramePr>
          <p:cNvPr id="20" name="Table 19">
            <a:extLst>
              <a:ext uri="{FF2B5EF4-FFF2-40B4-BE49-F238E27FC236}">
                <a16:creationId xmlns:a16="http://schemas.microsoft.com/office/drawing/2014/main" id="{F946E299-AAAD-06AF-41AE-6313ABB0C008}"/>
              </a:ext>
            </a:extLst>
          </p:cNvPr>
          <p:cNvGraphicFramePr>
            <a:graphicFrameLocks noGrp="1"/>
          </p:cNvGraphicFramePr>
          <p:nvPr>
            <p:extLst>
              <p:ext uri="{D42A27DB-BD31-4B8C-83A1-F6EECF244321}">
                <p14:modId xmlns:p14="http://schemas.microsoft.com/office/powerpoint/2010/main" val="2851638721"/>
              </p:ext>
            </p:extLst>
          </p:nvPr>
        </p:nvGraphicFramePr>
        <p:xfrm>
          <a:off x="813727" y="1320145"/>
          <a:ext cx="10635821" cy="5428870"/>
        </p:xfrm>
        <a:graphic>
          <a:graphicData uri="http://schemas.openxmlformats.org/drawingml/2006/table">
            <a:tbl>
              <a:tblPr firstRow="1" bandRow="1">
                <a:tableStyleId>{0505E3EF-67EA-436B-97B2-0124C06EBD24}</a:tableStyleId>
              </a:tblPr>
              <a:tblGrid>
                <a:gridCol w="1519403">
                  <a:extLst>
                    <a:ext uri="{9D8B030D-6E8A-4147-A177-3AD203B41FA5}">
                      <a16:colId xmlns:a16="http://schemas.microsoft.com/office/drawing/2014/main" val="1415529165"/>
                    </a:ext>
                  </a:extLst>
                </a:gridCol>
                <a:gridCol w="1519403">
                  <a:extLst>
                    <a:ext uri="{9D8B030D-6E8A-4147-A177-3AD203B41FA5}">
                      <a16:colId xmlns:a16="http://schemas.microsoft.com/office/drawing/2014/main" val="1568009919"/>
                    </a:ext>
                  </a:extLst>
                </a:gridCol>
                <a:gridCol w="1519403">
                  <a:extLst>
                    <a:ext uri="{9D8B030D-6E8A-4147-A177-3AD203B41FA5}">
                      <a16:colId xmlns:a16="http://schemas.microsoft.com/office/drawing/2014/main" val="706785429"/>
                    </a:ext>
                  </a:extLst>
                </a:gridCol>
                <a:gridCol w="1519403">
                  <a:extLst>
                    <a:ext uri="{9D8B030D-6E8A-4147-A177-3AD203B41FA5}">
                      <a16:colId xmlns:a16="http://schemas.microsoft.com/office/drawing/2014/main" val="211096615"/>
                    </a:ext>
                  </a:extLst>
                </a:gridCol>
                <a:gridCol w="1519403">
                  <a:extLst>
                    <a:ext uri="{9D8B030D-6E8A-4147-A177-3AD203B41FA5}">
                      <a16:colId xmlns:a16="http://schemas.microsoft.com/office/drawing/2014/main" val="3783196442"/>
                    </a:ext>
                  </a:extLst>
                </a:gridCol>
                <a:gridCol w="1519403">
                  <a:extLst>
                    <a:ext uri="{9D8B030D-6E8A-4147-A177-3AD203B41FA5}">
                      <a16:colId xmlns:a16="http://schemas.microsoft.com/office/drawing/2014/main" val="3761599122"/>
                    </a:ext>
                  </a:extLst>
                </a:gridCol>
                <a:gridCol w="1519403">
                  <a:extLst>
                    <a:ext uri="{9D8B030D-6E8A-4147-A177-3AD203B41FA5}">
                      <a16:colId xmlns:a16="http://schemas.microsoft.com/office/drawing/2014/main" val="1323485792"/>
                    </a:ext>
                  </a:extLst>
                </a:gridCol>
              </a:tblGrid>
              <a:tr h="296508">
                <a:tc>
                  <a:txBody>
                    <a:bodyPr/>
                    <a:lstStyle/>
                    <a:p>
                      <a:pPr algn="ctr"/>
                      <a:r>
                        <a:rPr lang="en-GB" dirty="0"/>
                        <a:t>What?</a:t>
                      </a:r>
                    </a:p>
                  </a:txBody>
                  <a:tcPr/>
                </a:tc>
                <a:tc>
                  <a:txBody>
                    <a:bodyPr/>
                    <a:lstStyle/>
                    <a:p>
                      <a:pPr algn="ctr"/>
                      <a:r>
                        <a:rPr lang="en-GB" dirty="0"/>
                        <a:t>Where?</a:t>
                      </a:r>
                    </a:p>
                  </a:txBody>
                  <a:tcPr/>
                </a:tc>
                <a:tc>
                  <a:txBody>
                    <a:bodyPr/>
                    <a:lstStyle/>
                    <a:p>
                      <a:pPr algn="ctr"/>
                      <a:r>
                        <a:rPr lang="en-GB" dirty="0"/>
                        <a:t>When?</a:t>
                      </a:r>
                    </a:p>
                  </a:txBody>
                  <a:tcPr/>
                </a:tc>
                <a:tc>
                  <a:txBody>
                    <a:bodyPr/>
                    <a:lstStyle/>
                    <a:p>
                      <a:pPr algn="ctr"/>
                      <a:r>
                        <a:rPr lang="en-GB" dirty="0"/>
                        <a:t>Who?</a:t>
                      </a:r>
                    </a:p>
                  </a:txBody>
                  <a:tcPr/>
                </a:tc>
                <a:tc>
                  <a:txBody>
                    <a:bodyPr/>
                    <a:lstStyle/>
                    <a:p>
                      <a:pPr algn="ctr"/>
                      <a:r>
                        <a:rPr lang="en-GB" dirty="0"/>
                        <a:t>Why?</a:t>
                      </a:r>
                    </a:p>
                  </a:txBody>
                  <a:tcPr/>
                </a:tc>
                <a:tc>
                  <a:txBody>
                    <a:bodyPr/>
                    <a:lstStyle/>
                    <a:p>
                      <a:pPr algn="ctr"/>
                      <a:r>
                        <a:rPr lang="en-GB" dirty="0"/>
                        <a:t>How?</a:t>
                      </a:r>
                    </a:p>
                  </a:txBody>
                  <a:tcPr/>
                </a:tc>
                <a:tc>
                  <a:txBody>
                    <a:bodyPr/>
                    <a:lstStyle/>
                    <a:p>
                      <a:pPr algn="ctr"/>
                      <a:r>
                        <a:rPr lang="en-GB" dirty="0"/>
                        <a:t>How</a:t>
                      </a:r>
                    </a:p>
                    <a:p>
                      <a:pPr algn="ctr"/>
                      <a:r>
                        <a:rPr lang="en-GB" dirty="0"/>
                        <a:t>Much?</a:t>
                      </a:r>
                    </a:p>
                  </a:txBody>
                  <a:tcPr/>
                </a:tc>
                <a:extLst>
                  <a:ext uri="{0D108BD9-81ED-4DB2-BD59-A6C34878D82A}">
                    <a16:rowId xmlns:a16="http://schemas.microsoft.com/office/drawing/2014/main" val="2105940042"/>
                  </a:ext>
                </a:extLst>
              </a:tr>
              <a:tr h="2169350">
                <a:tc>
                  <a:txBody>
                    <a:bodyPr/>
                    <a:lstStyle/>
                    <a:p>
                      <a:pPr>
                        <a:lnSpc>
                          <a:spcPct val="150000"/>
                        </a:lnSpc>
                      </a:pPr>
                      <a:r>
                        <a:rPr lang="en-GB" sz="1200" kern="1200" dirty="0">
                          <a:solidFill>
                            <a:schemeClr val="dk1"/>
                          </a:solidFill>
                          <a:effectLst/>
                          <a:latin typeface="Arial" panose="020B0604020202020204" pitchFamily="34" charset="0"/>
                          <a:ea typeface="+mn-ea"/>
                          <a:cs typeface="Arial" panose="020B0604020202020204" pitchFamily="34" charset="0"/>
                        </a:rPr>
                        <a:t>Green Haven Florists is experiencing a significant decline in in-store sales</a:t>
                      </a: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Physical shop; Norwich</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Over the last 12 months</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algn="l">
                        <a:lnSpc>
                          <a:spcPct val="15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Managers of Green Haven Florists; Liam and Priya Patel.</a:t>
                      </a:r>
                    </a:p>
                    <a:p>
                      <a:pPr algn="l">
                        <a:lnSpc>
                          <a:spcPct val="15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Customers.</a:t>
                      </a:r>
                    </a:p>
                    <a:p>
                      <a:pPr algn="l">
                        <a:lnSpc>
                          <a:spcPct val="15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txBody>
                  <a:tcPr marL="68580" marR="68580" marT="0" marB="0"/>
                </a:tc>
                <a:tc>
                  <a:txBody>
                    <a:bodyPr/>
                    <a:lstStyle/>
                    <a:p>
                      <a:pPr>
                        <a:lnSpc>
                          <a:spcPct val="150000"/>
                        </a:lnSpc>
                      </a:pPr>
                      <a:r>
                        <a:rPr lang="en-GB" sz="1200" dirty="0">
                          <a:latin typeface="Arial" panose="020B0604020202020204" pitchFamily="34" charset="0"/>
                          <a:cs typeface="Arial" panose="020B0604020202020204" pitchFamily="34" charset="0"/>
                        </a:rPr>
                        <a:t>Decline in high-street foot traffic</a:t>
                      </a:r>
                    </a:p>
                  </a:txBody>
                  <a:tcPr/>
                </a:tc>
                <a:tc>
                  <a:txBody>
                    <a:bodyPr/>
                    <a:lstStyle/>
                    <a:p>
                      <a:pPr algn="l">
                        <a:lnSpc>
                          <a:spcPct val="15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combination of external pressures and internal constraints.</a:t>
                      </a:r>
                    </a:p>
                    <a:p>
                      <a:pPr algn="l">
                        <a:lnSpc>
                          <a:spcPct val="15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reduced customer engagement and lost sales opportunities.</a:t>
                      </a:r>
                    </a:p>
                  </a:txBody>
                  <a:tcPr marL="68580" marR="68580" marT="0" marB="0"/>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Substantial: 30% sales drop</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9586718"/>
                  </a:ext>
                </a:extLst>
              </a:tr>
              <a:tr h="2422655">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Online orders rising slightly but not enough to compensate.</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a:lnSpc>
                          <a:spcPct val="150000"/>
                        </a:lnSpc>
                      </a:pPr>
                      <a:r>
                        <a:rPr lang="en-GB" sz="1200" cap="none" spc="0" dirty="0">
                          <a:solidFill>
                            <a:schemeClr val="tx1"/>
                          </a:solidFill>
                          <a:latin typeface="Arial" panose="020B0604020202020204" pitchFamily="34" charset="0"/>
                          <a:cs typeface="Arial" panose="020B0604020202020204" pitchFamily="34" charset="0"/>
                        </a:rPr>
                        <a:t>high street footfall reduced due to nearby closures</a:t>
                      </a: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coincides with inflation, supply chain disruptions, and online shopping trend</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a:lnSpc>
                          <a:spcPct val="150000"/>
                        </a:lnSpc>
                      </a:pPr>
                      <a:r>
                        <a:rPr lang="en-GB" sz="1200" cap="none" spc="0" dirty="0">
                          <a:solidFill>
                            <a:schemeClr val="tx1"/>
                          </a:solidFill>
                          <a:latin typeface="Arial" panose="020B0604020202020204" pitchFamily="34" charset="0"/>
                          <a:cs typeface="Arial" panose="020B0604020202020204" pitchFamily="34" charset="0"/>
                        </a:rPr>
                        <a:t>Owners (Liam &amp; Priya), employees, customers, suppliers of flowers and sustainable packaging</a:t>
                      </a: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Stronger online competitors, changing consumer preferences, limited digital marketing, outdated website.</a:t>
                      </a: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cap="none" spc="0" dirty="0">
                          <a:solidFill>
                            <a:schemeClr val="tx1"/>
                          </a:solidFill>
                          <a:latin typeface="Arial" panose="020B0604020202020204" pitchFamily="34" charset="0"/>
                          <a:cs typeface="Arial" panose="020B0604020202020204" pitchFamily="34" charset="0"/>
                        </a:rPr>
                        <a:t>Competitors offer lower prices, same-day delivery, and strong digital presence; Green Haven relies on in-store sales and word-of-mouth.</a:t>
                      </a:r>
                    </a:p>
                    <a:p>
                      <a:pPr>
                        <a:lnSpc>
                          <a:spcPct val="150000"/>
                        </a:lnSpc>
                      </a:pPr>
                      <a:endParaRPr lang="en-GB" sz="1200" dirty="0">
                        <a:latin typeface="Arial" panose="020B0604020202020204" pitchFamily="34" charset="0"/>
                        <a:cs typeface="Arial" panose="020B0604020202020204" pitchFamily="34" charset="0"/>
                      </a:endParaRPr>
                    </a:p>
                  </a:txBody>
                  <a:tcPr/>
                </a:tc>
                <a:tc>
                  <a:txBody>
                    <a:bodyPr/>
                    <a:lstStyle/>
                    <a:p>
                      <a:pPr>
                        <a:lnSpc>
                          <a:spcPct val="150000"/>
                        </a:lnSpc>
                      </a:pPr>
                      <a:r>
                        <a:rPr lang="en-GB" sz="1200" cap="none" spc="0" dirty="0">
                          <a:solidFill>
                            <a:schemeClr val="tx1"/>
                          </a:solidFill>
                          <a:latin typeface="Arial" panose="020B0604020202020204" pitchFamily="34" charset="0"/>
                          <a:cs typeface="Arial" panose="020B0604020202020204" pitchFamily="34" charset="0"/>
                        </a:rPr>
                        <a:t>rising costs, increased competition; threatens profitability and sustainability</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92600646"/>
                  </a:ext>
                </a:extLst>
              </a:tr>
            </a:tbl>
          </a:graphicData>
        </a:graphic>
      </p:graphicFrame>
      <p:sp>
        <p:nvSpPr>
          <p:cNvPr id="26" name="Rectangle: Top Corners Rounded 25">
            <a:extLst>
              <a:ext uri="{FF2B5EF4-FFF2-40B4-BE49-F238E27FC236}">
                <a16:creationId xmlns:a16="http://schemas.microsoft.com/office/drawing/2014/main" id="{F7AC20F7-3FA8-64A5-4F03-7B28016F922E}"/>
              </a:ext>
            </a:extLst>
          </p:cNvPr>
          <p:cNvSpPr/>
          <p:nvPr/>
        </p:nvSpPr>
        <p:spPr>
          <a:xfrm rot="16200000">
            <a:off x="-2131542" y="3820357"/>
            <a:ext cx="5428872" cy="428444"/>
          </a:xfrm>
          <a:prstGeom prst="round2SameRect">
            <a:avLst>
              <a:gd name="adj1" fmla="val 50000"/>
              <a:gd name="adj2" fmla="val 0"/>
            </a:avLst>
          </a:prstGeom>
          <a:solidFill>
            <a:schemeClr val="accent3"/>
          </a:solidFill>
          <a:ln w="31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219651B8-18DD-BEF4-BE50-E5C5A92BC7D6}"/>
              </a:ext>
            </a:extLst>
          </p:cNvPr>
          <p:cNvSpPr txBox="1"/>
          <p:nvPr/>
        </p:nvSpPr>
        <p:spPr>
          <a:xfrm rot="16200000">
            <a:off x="-2334419" y="3971366"/>
            <a:ext cx="6003610" cy="461665"/>
          </a:xfrm>
          <a:prstGeom prst="rect">
            <a:avLst/>
          </a:prstGeom>
          <a:noFill/>
        </p:spPr>
        <p:txBody>
          <a:bodyPr wrap="square" rtlCol="0">
            <a:spAutoFit/>
          </a:bodyPr>
          <a:lstStyle/>
          <a:p>
            <a:pPr algn="ctr"/>
            <a:r>
              <a:rPr lang="en-GB" sz="2400" b="1" dirty="0"/>
              <a:t>30% decline in in-store sales</a:t>
            </a:r>
          </a:p>
        </p:txBody>
      </p:sp>
      <p:sp>
        <p:nvSpPr>
          <p:cNvPr id="27" name="TextBox 26">
            <a:extLst>
              <a:ext uri="{FF2B5EF4-FFF2-40B4-BE49-F238E27FC236}">
                <a16:creationId xmlns:a16="http://schemas.microsoft.com/office/drawing/2014/main" id="{06DD0127-FE96-7205-0263-C42DB6137CE7}"/>
              </a:ext>
            </a:extLst>
          </p:cNvPr>
          <p:cNvSpPr txBox="1"/>
          <p:nvPr/>
        </p:nvSpPr>
        <p:spPr>
          <a:xfrm rot="16200000">
            <a:off x="9248761" y="3383158"/>
            <a:ext cx="5601904" cy="73866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Adapted from: Super series Solving Problems and Making Decisions (2013, page 15)</a:t>
            </a:r>
          </a:p>
          <a:p>
            <a:endParaRPr lang="en-GB" dirty="0"/>
          </a:p>
        </p:txBody>
      </p:sp>
      <p:sp>
        <p:nvSpPr>
          <p:cNvPr id="29" name="Rectangle 2">
            <a:extLst>
              <a:ext uri="{FF2B5EF4-FFF2-40B4-BE49-F238E27FC236}">
                <a16:creationId xmlns:a16="http://schemas.microsoft.com/office/drawing/2014/main" id="{21DDE7F3-6CE6-00CB-395D-F08A57C09232}"/>
              </a:ext>
            </a:extLst>
          </p:cNvPr>
          <p:cNvSpPr>
            <a:spLocks noChangeArrowheads="1"/>
          </p:cNvSpPr>
          <p:nvPr/>
        </p:nvSpPr>
        <p:spPr bwMode="auto">
          <a:xfrm>
            <a:off x="3207488" y="914687"/>
            <a:ext cx="8984512"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sz="1100" dirty="0"/>
              <a:t>Luo, Hong and Zhong (2024) explain that the 5W2H model structures management planning through seven guiding questions</a:t>
            </a:r>
            <a:r>
              <a:rPr kumimoji="0" lang="en-US" altLang="en-US" sz="1100" i="0" u="none" strike="noStrike" cap="none" normalizeH="0" baseline="0" dirty="0">
                <a:ln>
                  <a:noFill/>
                </a:ln>
                <a:solidFill>
                  <a:schemeClr val="tx1"/>
                </a:solidFill>
                <a:effectLst/>
              </a:rPr>
              <a:t> .</a:t>
            </a:r>
          </a:p>
          <a:p>
            <a:pPr lvl="0" eaLnBrk="0" fontAlgn="base" hangingPunct="0">
              <a:spcBef>
                <a:spcPct val="0"/>
              </a:spcBef>
              <a:spcAft>
                <a:spcPct val="0"/>
              </a:spcAft>
            </a:pPr>
            <a:r>
              <a:rPr kumimoji="0" lang="en-US" altLang="en-US" sz="1100" i="0" u="none" strike="noStrike" cap="none" normalizeH="0" baseline="0" dirty="0">
                <a:ln>
                  <a:noFill/>
                </a:ln>
                <a:solidFill>
                  <a:schemeClr val="tx1"/>
                </a:solidFill>
                <a:effectLst/>
              </a:rPr>
              <a:t>What, Why, Who, When, Where, How, and How Much  to structure planning and problem-solving.</a:t>
            </a:r>
          </a:p>
        </p:txBody>
      </p:sp>
    </p:spTree>
    <p:extLst>
      <p:ext uri="{BB962C8B-B14F-4D97-AF65-F5344CB8AC3E}">
        <p14:creationId xmlns:p14="http://schemas.microsoft.com/office/powerpoint/2010/main" val="3110353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250"/>
                                  </p:stCondLst>
                                  <p:childTnLst>
                                    <p:set>
                                      <p:cBhvr>
                                        <p:cTn id="11" dur="1" fill="hold">
                                          <p:stCondLst>
                                            <p:cond delay="0"/>
                                          </p:stCondLst>
                                        </p:cTn>
                                        <p:tgtEl>
                                          <p:spTgt spid="29"/>
                                        </p:tgtEl>
                                        <p:attrNameLst>
                                          <p:attrName>style.visibility</p:attrName>
                                        </p:attrNameLst>
                                      </p:cBhvr>
                                      <p:to>
                                        <p:strVal val="visible"/>
                                      </p:to>
                                    </p:set>
                                    <p:animEffect transition="in" filter="wipe(left)">
                                      <p:cBhvr>
                                        <p:cTn id="12" dur="5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50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25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250"/>
                                  </p:stCondLst>
                                  <p:childTnLst>
                                    <p:set>
                                      <p:cBhvr>
                                        <p:cTn id="25" dur="1" fill="hold">
                                          <p:stCondLst>
                                            <p:cond delay="0"/>
                                          </p:stCondLst>
                                        </p:cTn>
                                        <p:tgtEl>
                                          <p:spTgt spid="20"/>
                                        </p:tgtEl>
                                        <p:attrNameLst>
                                          <p:attrName>style.visibility</p:attrName>
                                        </p:attrNameLst>
                                      </p:cBhvr>
                                      <p:to>
                                        <p:strVal val="visible"/>
                                      </p:to>
                                    </p:set>
                                    <p:animEffect transition="in" filter="barn(inVertical)">
                                      <p:cBhvr>
                                        <p:cTn id="26" dur="500"/>
                                        <p:tgtEl>
                                          <p:spTgt spid="20"/>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50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6" grpId="0" animBg="1"/>
      <p:bldP spid="25" grpId="0"/>
      <p:bldP spid="27" grpId="0"/>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Top Corners Rounded 22">
            <a:extLst>
              <a:ext uri="{FF2B5EF4-FFF2-40B4-BE49-F238E27FC236}">
                <a16:creationId xmlns:a16="http://schemas.microsoft.com/office/drawing/2014/main" id="{189CC0F3-38A2-3595-B1D8-5C1BB07B81E9}"/>
              </a:ext>
            </a:extLst>
          </p:cNvPr>
          <p:cNvSpPr/>
          <p:nvPr/>
        </p:nvSpPr>
        <p:spPr>
          <a:xfrm rot="16200000">
            <a:off x="7695858" y="2509752"/>
            <a:ext cx="3810000" cy="3994003"/>
          </a:xfrm>
          <a:prstGeom prst="round2SameRect">
            <a:avLst/>
          </a:prstGeom>
          <a:solidFill>
            <a:schemeClr val="accent3"/>
          </a:solidFill>
          <a:ln w="3175">
            <a:solidFill>
              <a:schemeClr val="accent3"/>
            </a:solid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769620" y="735988"/>
            <a:ext cx="10652760" cy="914400"/>
          </a:xfrm>
        </p:spPr>
        <p:txBody>
          <a:bodyPr/>
          <a:lstStyle/>
          <a:p>
            <a:r>
              <a:rPr lang="en-GB" dirty="0"/>
              <a:t>PESTEL Framework: Explanation &amp; Critique</a:t>
            </a:r>
            <a:br>
              <a:rPr lang="en-GB" dirty="0"/>
            </a:br>
            <a:br>
              <a:rPr lang="en-US" dirty="0"/>
            </a:br>
            <a:endParaRPr lang="en-US" dirty="0"/>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6</a:t>
            </a:fld>
            <a:endParaRPr lang="en-US" dirty="0"/>
          </a:p>
        </p:txBody>
      </p:sp>
      <p:sp>
        <p:nvSpPr>
          <p:cNvPr id="8" name="Rectangle: Top Corners Rounded 7">
            <a:extLst>
              <a:ext uri="{FF2B5EF4-FFF2-40B4-BE49-F238E27FC236}">
                <a16:creationId xmlns:a16="http://schemas.microsoft.com/office/drawing/2014/main" id="{343FDE59-ADA3-4F75-532D-68CF7EF586B5}"/>
              </a:ext>
            </a:extLst>
          </p:cNvPr>
          <p:cNvSpPr/>
          <p:nvPr/>
        </p:nvSpPr>
        <p:spPr>
          <a:xfrm rot="16200000">
            <a:off x="381626" y="2556252"/>
            <a:ext cx="3810000" cy="3994003"/>
          </a:xfrm>
          <a:prstGeom prst="round2SameRect">
            <a:avLst/>
          </a:prstGeom>
          <a:solidFill>
            <a:schemeClr val="accent3"/>
          </a:solidFill>
          <a:ln w="3175">
            <a:solidFill>
              <a:schemeClr val="accent3"/>
            </a:solidFill>
          </a:ln>
          <a:effectLst>
            <a:softEdge rad="114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F4BBA7FF-4B3F-A00C-0926-E370A10F6D15}"/>
              </a:ext>
            </a:extLst>
          </p:cNvPr>
          <p:cNvSpPr txBox="1"/>
          <p:nvPr/>
        </p:nvSpPr>
        <p:spPr>
          <a:xfrm>
            <a:off x="706627" y="1359642"/>
            <a:ext cx="10829763" cy="1323439"/>
          </a:xfrm>
          <a:prstGeom prst="rect">
            <a:avLst/>
          </a:prstGeom>
          <a:noFill/>
        </p:spPr>
        <p:txBody>
          <a:bodyPr wrap="square" rtlCol="0">
            <a:spAutoFit/>
          </a:bodyPr>
          <a:lstStyle/>
          <a:p>
            <a:pPr lvl="0"/>
            <a:r>
              <a:rPr lang="en-GB" sz="1600" b="1" dirty="0">
                <a:solidFill>
                  <a:schemeClr val="accent3"/>
                </a:solidFill>
              </a:rPr>
              <a:t>What is PESTEL?</a:t>
            </a:r>
            <a:endParaRPr lang="en-GB" sz="1600" dirty="0">
              <a:solidFill>
                <a:schemeClr val="accent3"/>
              </a:solidFill>
            </a:endParaRPr>
          </a:p>
          <a:p>
            <a:pPr lvl="0"/>
            <a:r>
              <a:rPr lang="en-GB" sz="1600" dirty="0">
                <a:solidFill>
                  <a:schemeClr val="accent3"/>
                </a:solidFill>
              </a:rPr>
              <a:t>Analyses external macro-Environmental factors: Political, Economic, Social, Technological, Environmental and Legal. </a:t>
            </a:r>
          </a:p>
          <a:p>
            <a:pPr lvl="0"/>
            <a:r>
              <a:rPr lang="en-GB" sz="1600" dirty="0">
                <a:solidFill>
                  <a:schemeClr val="accent3"/>
                </a:solidFill>
              </a:rPr>
              <a:t>Environmental pressures influence organisations differently according to their nature and extend their effects across local, national, and global political contexts (Brooks </a:t>
            </a:r>
            <a:r>
              <a:rPr lang="en-GB" sz="1600" i="1" dirty="0">
                <a:solidFill>
                  <a:schemeClr val="accent3"/>
                </a:solidFill>
              </a:rPr>
              <a:t>et al</a:t>
            </a:r>
            <a:r>
              <a:rPr lang="en-GB" sz="1600" dirty="0">
                <a:solidFill>
                  <a:schemeClr val="accent3"/>
                </a:solidFill>
              </a:rPr>
              <a:t>., 2011)</a:t>
            </a:r>
            <a:endParaRPr lang="en-GB" sz="1200" dirty="0">
              <a:solidFill>
                <a:schemeClr val="accent3"/>
              </a:solidFill>
            </a:endParaRPr>
          </a:p>
        </p:txBody>
      </p:sp>
      <p:sp>
        <p:nvSpPr>
          <p:cNvPr id="17" name="TextBox 16">
            <a:extLst>
              <a:ext uri="{FF2B5EF4-FFF2-40B4-BE49-F238E27FC236}">
                <a16:creationId xmlns:a16="http://schemas.microsoft.com/office/drawing/2014/main" id="{CA1B2381-1E4D-8368-4F33-DAF3E48BA5A3}"/>
              </a:ext>
            </a:extLst>
          </p:cNvPr>
          <p:cNvSpPr txBox="1"/>
          <p:nvPr/>
        </p:nvSpPr>
        <p:spPr>
          <a:xfrm>
            <a:off x="1201928" y="2818309"/>
            <a:ext cx="3903134" cy="2231380"/>
          </a:xfrm>
          <a:prstGeom prst="rect">
            <a:avLst/>
          </a:prstGeom>
          <a:noFill/>
        </p:spPr>
        <p:txBody>
          <a:bodyPr wrap="square" rtlCol="0">
            <a:spAutoFit/>
          </a:bodyPr>
          <a:lstStyle/>
          <a:p>
            <a:pPr lvl="0"/>
            <a:r>
              <a:rPr lang="en-GB" sz="1600" b="1" dirty="0"/>
              <a:t>Why Use PESTEL?</a:t>
            </a:r>
            <a:endParaRPr lang="en-GB" sz="1600" dirty="0"/>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Supports strategic planning and risk management</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Anticipates market and regulatory changes</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Informs decision-making with a broad external view</a:t>
            </a:r>
          </a:p>
          <a:p>
            <a:endParaRPr lang="en-GB" dirty="0"/>
          </a:p>
        </p:txBody>
      </p:sp>
      <p:sp>
        <p:nvSpPr>
          <p:cNvPr id="19" name="TextBox 18">
            <a:extLst>
              <a:ext uri="{FF2B5EF4-FFF2-40B4-BE49-F238E27FC236}">
                <a16:creationId xmlns:a16="http://schemas.microsoft.com/office/drawing/2014/main" id="{0643D524-AB89-4EE5-7FE2-341F3CCAFC82}"/>
              </a:ext>
            </a:extLst>
          </p:cNvPr>
          <p:cNvSpPr txBox="1"/>
          <p:nvPr/>
        </p:nvSpPr>
        <p:spPr>
          <a:xfrm>
            <a:off x="1201928" y="4842873"/>
            <a:ext cx="3626104" cy="1908215"/>
          </a:xfrm>
          <a:prstGeom prst="rect">
            <a:avLst/>
          </a:prstGeom>
          <a:noFill/>
        </p:spPr>
        <p:txBody>
          <a:bodyPr wrap="square" rtlCol="0">
            <a:spAutoFit/>
          </a:bodyPr>
          <a:lstStyle/>
          <a:p>
            <a:pPr lvl="0"/>
            <a:r>
              <a:rPr lang="en-GB" sz="1600" b="1" dirty="0"/>
              <a:t>Where &amp; How is it Used?</a:t>
            </a:r>
            <a:endParaRPr lang="en-GB" sz="1600" dirty="0"/>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Business strategy and market research</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Risk assessment and consulting</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Usually combined with other tools (e.g., SWOT)</a:t>
            </a:r>
          </a:p>
          <a:p>
            <a:endParaRPr lang="en-GB" dirty="0"/>
          </a:p>
        </p:txBody>
      </p:sp>
      <p:sp>
        <p:nvSpPr>
          <p:cNvPr id="21" name="TextBox 20">
            <a:extLst>
              <a:ext uri="{FF2B5EF4-FFF2-40B4-BE49-F238E27FC236}">
                <a16:creationId xmlns:a16="http://schemas.microsoft.com/office/drawing/2014/main" id="{BEB2E650-F790-F569-BABD-1DFB660D2BD5}"/>
              </a:ext>
            </a:extLst>
          </p:cNvPr>
          <p:cNvSpPr txBox="1"/>
          <p:nvPr/>
        </p:nvSpPr>
        <p:spPr>
          <a:xfrm>
            <a:off x="6310378" y="2818309"/>
            <a:ext cx="3810000" cy="1585049"/>
          </a:xfrm>
          <a:prstGeom prst="rect">
            <a:avLst/>
          </a:prstGeom>
          <a:noFill/>
        </p:spPr>
        <p:txBody>
          <a:bodyPr wrap="square" rtlCol="0">
            <a:spAutoFit/>
          </a:bodyPr>
          <a:lstStyle/>
          <a:p>
            <a:pPr lvl="0"/>
            <a:r>
              <a:rPr lang="en-GB" sz="1600" b="1" dirty="0"/>
              <a:t>Benefits</a:t>
            </a:r>
            <a:endParaRPr lang="en-GB" sz="1600" dirty="0"/>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Comprehensive and easy to understand</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Encourages forward-looking planning</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Versatile across industries and sectors</a:t>
            </a:r>
          </a:p>
          <a:p>
            <a:endParaRPr lang="en-GB" dirty="0"/>
          </a:p>
        </p:txBody>
      </p:sp>
      <p:sp>
        <p:nvSpPr>
          <p:cNvPr id="22" name="TextBox 21">
            <a:extLst>
              <a:ext uri="{FF2B5EF4-FFF2-40B4-BE49-F238E27FC236}">
                <a16:creationId xmlns:a16="http://schemas.microsoft.com/office/drawing/2014/main" id="{014DE98E-47E5-B5F2-C318-27090542677F}"/>
              </a:ext>
            </a:extLst>
          </p:cNvPr>
          <p:cNvSpPr txBox="1"/>
          <p:nvPr/>
        </p:nvSpPr>
        <p:spPr>
          <a:xfrm>
            <a:off x="6355250" y="4196916"/>
            <a:ext cx="3352800" cy="2877711"/>
          </a:xfrm>
          <a:prstGeom prst="rect">
            <a:avLst/>
          </a:prstGeom>
          <a:noFill/>
        </p:spPr>
        <p:txBody>
          <a:bodyPr wrap="square" rtlCol="0">
            <a:spAutoFit/>
          </a:bodyPr>
          <a:lstStyle/>
          <a:p>
            <a:pPr lvl="0"/>
            <a:r>
              <a:rPr lang="en-GB" sz="1600" b="1" dirty="0"/>
              <a:t>Criticisms</a:t>
            </a:r>
            <a:endParaRPr lang="en-GB" sz="1600" dirty="0"/>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Can be too broad, leading to irrelevant data</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Dependent on analyst</a:t>
            </a:r>
            <a:r>
              <a:rPr lang="en-US" sz="14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s judgment and perspective</a:t>
            </a:r>
          </a:p>
          <a:p>
            <a:pPr marL="285750" lvl="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Focuses only on external environment, ignoring internal factors</a:t>
            </a:r>
          </a:p>
          <a:p>
            <a:endParaRPr lang="en-GB" dirty="0"/>
          </a:p>
        </p:txBody>
      </p:sp>
      <p:sp>
        <p:nvSpPr>
          <p:cNvPr id="24" name="Rectangle: Top Corners Rounded 23">
            <a:extLst>
              <a:ext uri="{FF2B5EF4-FFF2-40B4-BE49-F238E27FC236}">
                <a16:creationId xmlns:a16="http://schemas.microsoft.com/office/drawing/2014/main" id="{9E22F77F-55A5-3739-0B05-73079E2D942F}"/>
              </a:ext>
            </a:extLst>
          </p:cNvPr>
          <p:cNvSpPr/>
          <p:nvPr/>
        </p:nvSpPr>
        <p:spPr>
          <a:xfrm rot="16200000">
            <a:off x="3928672" y="2013148"/>
            <a:ext cx="4385674" cy="5090205"/>
          </a:xfrm>
          <a:prstGeom prst="round2SameRect">
            <a:avLst/>
          </a:prstGeom>
          <a:noFill/>
          <a:ln w="3175">
            <a:solidFill>
              <a:schemeClr val="accent3"/>
            </a:solidFill>
          </a:ln>
          <a:effectLst>
            <a:outerShdw dist="50800" dir="5400000" sx="1000" sy="1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66117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150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1000"/>
                                        <p:tgtEl>
                                          <p:spTgt spid="17"/>
                                        </p:tgtEl>
                                      </p:cBhvr>
                                    </p:animEffect>
                                    <p:anim calcmode="lin" valueType="num">
                                      <p:cBhvr>
                                        <p:cTn id="25" dur="1000" fill="hold"/>
                                        <p:tgtEl>
                                          <p:spTgt spid="17"/>
                                        </p:tgtEl>
                                        <p:attrNameLst>
                                          <p:attrName>ppt_x</p:attrName>
                                        </p:attrNameLst>
                                      </p:cBhvr>
                                      <p:tavLst>
                                        <p:tav tm="0">
                                          <p:val>
                                            <p:strVal val="#ppt_x"/>
                                          </p:val>
                                        </p:tav>
                                        <p:tav tm="100000">
                                          <p:val>
                                            <p:strVal val="#ppt_x"/>
                                          </p:val>
                                        </p:tav>
                                      </p:tavLst>
                                    </p:anim>
                                    <p:anim calcmode="lin" valueType="num">
                                      <p:cBhvr>
                                        <p:cTn id="2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1000"/>
                                        <p:tgtEl>
                                          <p:spTgt spid="19"/>
                                        </p:tgtEl>
                                      </p:cBhvr>
                                    </p:animEffect>
                                    <p:anim calcmode="lin" valueType="num">
                                      <p:cBhvr>
                                        <p:cTn id="32" dur="1000" fill="hold"/>
                                        <p:tgtEl>
                                          <p:spTgt spid="19"/>
                                        </p:tgtEl>
                                        <p:attrNameLst>
                                          <p:attrName>ppt_x</p:attrName>
                                        </p:attrNameLst>
                                      </p:cBhvr>
                                      <p:tavLst>
                                        <p:tav tm="0">
                                          <p:val>
                                            <p:strVal val="#ppt_x"/>
                                          </p:val>
                                        </p:tav>
                                        <p:tav tm="100000">
                                          <p:val>
                                            <p:strVal val="#ppt_x"/>
                                          </p:val>
                                        </p:tav>
                                      </p:tavLst>
                                    </p:anim>
                                    <p:anim calcmode="lin" valueType="num">
                                      <p:cBhvr>
                                        <p:cTn id="3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150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1000"/>
                                        <p:tgtEl>
                                          <p:spTgt spid="21"/>
                                        </p:tgtEl>
                                      </p:cBhvr>
                                    </p:animEffect>
                                    <p:anim calcmode="lin" valueType="num">
                                      <p:cBhvr>
                                        <p:cTn id="44" dur="1000" fill="hold"/>
                                        <p:tgtEl>
                                          <p:spTgt spid="21"/>
                                        </p:tgtEl>
                                        <p:attrNameLst>
                                          <p:attrName>ppt_x</p:attrName>
                                        </p:attrNameLst>
                                      </p:cBhvr>
                                      <p:tavLst>
                                        <p:tav tm="0">
                                          <p:val>
                                            <p:strVal val="#ppt_x"/>
                                          </p:val>
                                        </p:tav>
                                        <p:tav tm="100000">
                                          <p:val>
                                            <p:strVal val="#ppt_x"/>
                                          </p:val>
                                        </p:tav>
                                      </p:tavLst>
                                    </p:anim>
                                    <p:anim calcmode="lin" valueType="num">
                                      <p:cBhvr>
                                        <p:cTn id="45"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1000"/>
                                        <p:tgtEl>
                                          <p:spTgt spid="22"/>
                                        </p:tgtEl>
                                      </p:cBhvr>
                                    </p:animEffect>
                                    <p:anim calcmode="lin" valueType="num">
                                      <p:cBhvr>
                                        <p:cTn id="51" dur="1000" fill="hold"/>
                                        <p:tgtEl>
                                          <p:spTgt spid="22"/>
                                        </p:tgtEl>
                                        <p:attrNameLst>
                                          <p:attrName>ppt_x</p:attrName>
                                        </p:attrNameLst>
                                      </p:cBhvr>
                                      <p:tavLst>
                                        <p:tav tm="0">
                                          <p:val>
                                            <p:strVal val="#ppt_x"/>
                                          </p:val>
                                        </p:tav>
                                        <p:tav tm="100000">
                                          <p:val>
                                            <p:strVal val="#ppt_x"/>
                                          </p:val>
                                        </p:tav>
                                      </p:tavLst>
                                    </p:anim>
                                    <p:anim calcmode="lin" valueType="num">
                                      <p:cBhvr>
                                        <p:cTn id="5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4" grpId="0"/>
      <p:bldP spid="8" grpId="0" animBg="1"/>
      <p:bldP spid="16" grpId="0"/>
      <p:bldP spid="17" grpId="0"/>
      <p:bldP spid="19" grpId="0"/>
      <p:bldP spid="21" grpId="0"/>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CA38CB2F-BA84-70E1-306A-FB8EA94BDAFF}"/>
              </a:ext>
            </a:extLst>
          </p:cNvPr>
          <p:cNvGraphicFramePr>
            <a:graphicFrameLocks noGrp="1"/>
          </p:cNvGraphicFramePr>
          <p:nvPr>
            <p:extLst>
              <p:ext uri="{D42A27DB-BD31-4B8C-83A1-F6EECF244321}">
                <p14:modId xmlns:p14="http://schemas.microsoft.com/office/powerpoint/2010/main" val="3924070467"/>
              </p:ext>
            </p:extLst>
          </p:nvPr>
        </p:nvGraphicFramePr>
        <p:xfrm>
          <a:off x="733190" y="639599"/>
          <a:ext cx="10467831" cy="6437440"/>
        </p:xfrm>
        <a:graphic>
          <a:graphicData uri="http://schemas.openxmlformats.org/drawingml/2006/table">
            <a:tbl>
              <a:tblPr firstRow="1" bandRow="1">
                <a:tableStyleId>{C083E6E3-FA7D-4D7B-A595-EF9225AFEA82}</a:tableStyleId>
              </a:tblPr>
              <a:tblGrid>
                <a:gridCol w="1744638">
                  <a:extLst>
                    <a:ext uri="{9D8B030D-6E8A-4147-A177-3AD203B41FA5}">
                      <a16:colId xmlns:a16="http://schemas.microsoft.com/office/drawing/2014/main" val="2322556906"/>
                    </a:ext>
                  </a:extLst>
                </a:gridCol>
                <a:gridCol w="1799159">
                  <a:extLst>
                    <a:ext uri="{9D8B030D-6E8A-4147-A177-3AD203B41FA5}">
                      <a16:colId xmlns:a16="http://schemas.microsoft.com/office/drawing/2014/main" val="907389421"/>
                    </a:ext>
                  </a:extLst>
                </a:gridCol>
                <a:gridCol w="1731009">
                  <a:extLst>
                    <a:ext uri="{9D8B030D-6E8A-4147-A177-3AD203B41FA5}">
                      <a16:colId xmlns:a16="http://schemas.microsoft.com/office/drawing/2014/main" val="2926053050"/>
                    </a:ext>
                  </a:extLst>
                </a:gridCol>
                <a:gridCol w="1731008">
                  <a:extLst>
                    <a:ext uri="{9D8B030D-6E8A-4147-A177-3AD203B41FA5}">
                      <a16:colId xmlns:a16="http://schemas.microsoft.com/office/drawing/2014/main" val="1945393757"/>
                    </a:ext>
                  </a:extLst>
                </a:gridCol>
                <a:gridCol w="1758269">
                  <a:extLst>
                    <a:ext uri="{9D8B030D-6E8A-4147-A177-3AD203B41FA5}">
                      <a16:colId xmlns:a16="http://schemas.microsoft.com/office/drawing/2014/main" val="1512755700"/>
                    </a:ext>
                  </a:extLst>
                </a:gridCol>
                <a:gridCol w="1703748">
                  <a:extLst>
                    <a:ext uri="{9D8B030D-6E8A-4147-A177-3AD203B41FA5}">
                      <a16:colId xmlns:a16="http://schemas.microsoft.com/office/drawing/2014/main" val="1038829407"/>
                    </a:ext>
                  </a:extLst>
                </a:gridCol>
              </a:tblGrid>
              <a:tr h="578816">
                <a:tc>
                  <a:txBody>
                    <a:bodyPr/>
                    <a:lstStyle/>
                    <a:p>
                      <a:pPr algn="l"/>
                      <a:r>
                        <a:rPr lang="en-GB" sz="3200" dirty="0">
                          <a:solidFill>
                            <a:schemeClr val="accent3"/>
                          </a:solidFill>
                        </a:rPr>
                        <a:t>     P</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GB" sz="3200" dirty="0">
                          <a:solidFill>
                            <a:schemeClr val="accent3"/>
                          </a:solidFill>
                        </a:rPr>
                        <a:t>     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GB" sz="3200" dirty="0">
                          <a:solidFill>
                            <a:schemeClr val="accent3"/>
                          </a:solidFill>
                        </a:rPr>
                        <a:t>     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GB" sz="3200" dirty="0">
                          <a:solidFill>
                            <a:schemeClr val="accent3"/>
                          </a:solidFill>
                        </a:rPr>
                        <a:t>    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GB" sz="3200" dirty="0">
                          <a:solidFill>
                            <a:schemeClr val="accent3"/>
                          </a:solidFill>
                        </a:rPr>
                        <a:t>     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GB" sz="3200" dirty="0">
                          <a:solidFill>
                            <a:schemeClr val="accent3"/>
                          </a:solidFill>
                        </a:rPr>
                        <a:t>     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65596597"/>
                  </a:ext>
                </a:extLst>
              </a:tr>
              <a:tr h="331170">
                <a:tc>
                  <a:txBody>
                    <a:bodyPr/>
                    <a:lstStyle/>
                    <a:p>
                      <a:pPr algn="ctr"/>
                      <a:r>
                        <a:rPr lang="en-GB" b="1" dirty="0">
                          <a:solidFill>
                            <a:schemeClr val="bg1"/>
                          </a:solidFill>
                        </a:rPr>
                        <a:t>Political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solidFill>
                            <a:schemeClr val="bg1"/>
                          </a:solidFill>
                        </a:rPr>
                        <a:t>Environmental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solidFill>
                            <a:schemeClr val="bg1"/>
                          </a:solidFill>
                        </a:rPr>
                        <a:t>Social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solidFill>
                            <a:schemeClr val="bg1"/>
                          </a:solidFill>
                        </a:rPr>
                        <a:t>Technological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solidFill>
                            <a:schemeClr val="bg1"/>
                          </a:solidFill>
                        </a:rPr>
                        <a:t>Economic</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solidFill>
                            <a:schemeClr val="bg1"/>
                          </a:solidFill>
                        </a:rPr>
                        <a:t>Legal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51482819"/>
                  </a:ext>
                </a:extLst>
              </a:tr>
              <a:tr h="4973135">
                <a:tc>
                  <a:txBody>
                    <a:bodyPr/>
                    <a:lstStyle/>
                    <a:p>
                      <a:pPr marL="285750" indent="-285750">
                        <a:lnSpc>
                          <a:spcPct val="150000"/>
                        </a:lnSpc>
                        <a:buFont typeface="Arial" panose="020B0604020202020204" pitchFamily="34" charset="0"/>
                        <a:buChar char="•"/>
                      </a:pPr>
                      <a:r>
                        <a:rPr lang="en-GB" sz="1400" b="0" dirty="0">
                          <a:solidFill>
                            <a:schemeClr val="accent3"/>
                          </a:solidFill>
                          <a:latin typeface="Arial" panose="020B0604020202020204" pitchFamily="34" charset="0"/>
                          <a:cs typeface="Arial" panose="020B0604020202020204" pitchFamily="34" charset="0"/>
                        </a:rPr>
                        <a:t>Post-Brexit trade regulations affecting imported flowers</a:t>
                      </a:r>
                    </a:p>
                    <a:p>
                      <a:pPr marL="285750" indent="-285750">
                        <a:lnSpc>
                          <a:spcPct val="150000"/>
                        </a:lnSpc>
                        <a:buFont typeface="Arial" panose="020B0604020202020204" pitchFamily="34" charset="0"/>
                        <a:buChar char="•"/>
                      </a:pPr>
                      <a:r>
                        <a:rPr lang="en-GB" sz="1400" b="0" dirty="0">
                          <a:solidFill>
                            <a:schemeClr val="accent3"/>
                          </a:solidFill>
                          <a:latin typeface="Arial" panose="020B0604020202020204" pitchFamily="34" charset="0"/>
                          <a:cs typeface="Arial" panose="020B0604020202020204" pitchFamily="34" charset="0"/>
                        </a:rPr>
                        <a:t>Import tariffs and customs delays on flowers (e.g., orchids, tulips)</a:t>
                      </a:r>
                    </a:p>
                    <a:p>
                      <a:pPr marL="285750" indent="-285750">
                        <a:lnSpc>
                          <a:spcPct val="150000"/>
                        </a:lnSpc>
                        <a:buFont typeface="Arial" panose="020B0604020202020204" pitchFamily="34" charset="0"/>
                        <a:buChar char="•"/>
                      </a:pPr>
                      <a:r>
                        <a:rPr lang="en-GB" sz="1400" b="0" dirty="0">
                          <a:solidFill>
                            <a:schemeClr val="accent3"/>
                          </a:solidFill>
                          <a:latin typeface="Arial" panose="020B0604020202020204" pitchFamily="34" charset="0"/>
                          <a:cs typeface="Arial" panose="020B0604020202020204" pitchFamily="34" charset="0"/>
                        </a:rPr>
                        <a:t>Government policies impacting small businesses</a:t>
                      </a:r>
                    </a:p>
                    <a:p>
                      <a:pPr marL="0" indent="0">
                        <a:lnSpc>
                          <a:spcPct val="150000"/>
                        </a:lnSpc>
                        <a:buFont typeface="Arial" panose="020B0604020202020204" pitchFamily="34" charset="0"/>
                        <a:buNone/>
                      </a:pPr>
                      <a:endParaRPr lang="en-GB" sz="1400" b="0" dirty="0">
                        <a:solidFill>
                          <a:schemeClr val="accent3"/>
                        </a:solidFill>
                        <a:latin typeface="Arial" panose="020B0604020202020204" pitchFamily="34" charset="0"/>
                        <a:cs typeface="Arial" panose="020B0604020202020204" pitchFamily="34" charset="0"/>
                      </a:endParaRPr>
                    </a:p>
                    <a:p>
                      <a:pPr>
                        <a:lnSpc>
                          <a:spcPct val="150000"/>
                        </a:lnSpc>
                      </a:pPr>
                      <a:endParaRPr lang="en-GB" sz="1400" b="1"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Commitment to eco-friendly packaging</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Rising costs of sustainable materials</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Climate change impacting flower supply and pricing</a:t>
                      </a:r>
                    </a:p>
                    <a:p>
                      <a:pPr marL="0" indent="0">
                        <a:lnSpc>
                          <a:spcPct val="150000"/>
                        </a:lnSpc>
                        <a:buFont typeface="Arial" panose="020B0604020202020204" pitchFamily="34" charset="0"/>
                        <a:buNone/>
                      </a:pPr>
                      <a:endParaRPr lang="en-GB" sz="1400" dirty="0">
                        <a:solidFill>
                          <a:schemeClr val="accent3"/>
                        </a:solidFill>
                        <a:latin typeface="Arial" panose="020B0604020202020204" pitchFamily="34" charset="0"/>
                        <a:cs typeface="Arial" panose="020B0604020202020204" pitchFamily="34" charset="0"/>
                      </a:endParaRPr>
                    </a:p>
                    <a:p>
                      <a:pPr>
                        <a:lnSpc>
                          <a:spcPct val="150000"/>
                        </a:lnSpc>
                      </a:pPr>
                      <a:endParaRPr lang="en-GB" sz="1400"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Shift toward online shopping behaviour</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Growing demand for convenience (same-day delivery)</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Changing consumer expectations (fast, flexible services)</a:t>
                      </a:r>
                    </a:p>
                    <a:p>
                      <a:pPr>
                        <a:lnSpc>
                          <a:spcPct val="150000"/>
                        </a:lnSpc>
                      </a:pPr>
                      <a:endParaRPr lang="en-GB" sz="1400"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Competitors with strong Instagram presence</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Digital marketing trends (SEO, targeted ads, influencer marketing)</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Website usability expectations</a:t>
                      </a:r>
                    </a:p>
                    <a:p>
                      <a:pPr marL="0" indent="0">
                        <a:lnSpc>
                          <a:spcPct val="150000"/>
                        </a:lnSpc>
                        <a:buFont typeface="Arial" panose="020B0604020202020204" pitchFamily="34" charset="0"/>
                        <a:buNone/>
                      </a:pPr>
                      <a:endParaRPr lang="en-GB" sz="1400" dirty="0">
                        <a:solidFill>
                          <a:schemeClr val="accent3"/>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GB" sz="1400"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UK inflation increasing operational costs</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Rising supplier prices (flowers, packaging, utilities)</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Cost-of-living crisis reducing consumer disposable income</a:t>
                      </a:r>
                    </a:p>
                    <a:p>
                      <a:pPr marL="0" indent="0">
                        <a:lnSpc>
                          <a:spcPct val="150000"/>
                        </a:lnSpc>
                        <a:buFont typeface="Arial" panose="020B0604020202020204" pitchFamily="34" charset="0"/>
                        <a:buNone/>
                      </a:pPr>
                      <a:endParaRPr lang="en-GB" sz="1400" dirty="0">
                        <a:solidFill>
                          <a:schemeClr val="accent3"/>
                        </a:solidFill>
                        <a:latin typeface="Arial" panose="020B0604020202020204" pitchFamily="34" charset="0"/>
                        <a:cs typeface="Arial" panose="020B0604020202020204" pitchFamily="34" charset="0"/>
                      </a:endParaRPr>
                    </a:p>
                    <a:p>
                      <a:pPr>
                        <a:lnSpc>
                          <a:spcPct val="150000"/>
                        </a:lnSpc>
                      </a:pPr>
                      <a:endParaRPr lang="en-GB" sz="1400"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Employment law (wages, staffing costs)</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Health &amp; safety regulations</a:t>
                      </a:r>
                    </a:p>
                    <a:p>
                      <a:pPr marL="285750" indent="-285750">
                        <a:lnSpc>
                          <a:spcPct val="150000"/>
                        </a:lnSpc>
                        <a:buFont typeface="Arial" panose="020B0604020202020204" pitchFamily="34" charset="0"/>
                        <a:buChar char="•"/>
                      </a:pPr>
                      <a:r>
                        <a:rPr lang="en-GB" sz="1400" dirty="0">
                          <a:solidFill>
                            <a:schemeClr val="accent3"/>
                          </a:solidFill>
                          <a:latin typeface="Arial" panose="020B0604020202020204" pitchFamily="34" charset="0"/>
                          <a:cs typeface="Arial" panose="020B0604020202020204" pitchFamily="34" charset="0"/>
                        </a:rPr>
                        <a:t>Advertising standards for online marketing</a:t>
                      </a:r>
                    </a:p>
                    <a:p>
                      <a:pPr marL="0" indent="0">
                        <a:lnSpc>
                          <a:spcPct val="150000"/>
                        </a:lnSpc>
                        <a:buFont typeface="Arial" panose="020B0604020202020204" pitchFamily="34" charset="0"/>
                        <a:buNone/>
                      </a:pPr>
                      <a:endParaRPr lang="en-GB" sz="1400" dirty="0">
                        <a:solidFill>
                          <a:schemeClr val="accent3"/>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64399356"/>
                  </a:ext>
                </a:extLst>
              </a:tr>
            </a:tbl>
          </a:graphicData>
        </a:graphic>
      </p:graphicFrame>
      <p:sp>
        <p:nvSpPr>
          <p:cNvPr id="9" name="TextBox 8">
            <a:extLst>
              <a:ext uri="{FF2B5EF4-FFF2-40B4-BE49-F238E27FC236}">
                <a16:creationId xmlns:a16="http://schemas.microsoft.com/office/drawing/2014/main" id="{D1B4D45A-1DDF-839B-47F1-FB2F31A60591}"/>
              </a:ext>
            </a:extLst>
          </p:cNvPr>
          <p:cNvSpPr txBox="1"/>
          <p:nvPr/>
        </p:nvSpPr>
        <p:spPr>
          <a:xfrm>
            <a:off x="9703937" y="6531223"/>
            <a:ext cx="2192890" cy="246221"/>
          </a:xfrm>
          <a:prstGeom prst="rect">
            <a:avLst/>
          </a:prstGeom>
          <a:noFill/>
        </p:spPr>
        <p:txBody>
          <a:bodyPr wrap="square" rtlCol="0">
            <a:spAutoFit/>
          </a:bodyPr>
          <a:lstStyle/>
          <a:p>
            <a:r>
              <a:rPr lang="en-GB" sz="1000" dirty="0"/>
              <a:t>(Grand View Research, 2025)</a:t>
            </a:r>
          </a:p>
        </p:txBody>
      </p:sp>
    </p:spTree>
    <p:extLst>
      <p:ext uri="{BB962C8B-B14F-4D97-AF65-F5344CB8AC3E}">
        <p14:creationId xmlns:p14="http://schemas.microsoft.com/office/powerpoint/2010/main" val="390193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900" decel="100000" fill="hold"/>
                                        <p:tgtEl>
                                          <p:spTgt spid="6"/>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785368" y="-1021182"/>
            <a:ext cx="5641848" cy="4855464"/>
          </a:xfrm>
        </p:spPr>
        <p:txBody>
          <a:bodyPr/>
          <a:lstStyle/>
          <a:p>
            <a:r>
              <a:rPr lang="en-US" dirty="0"/>
              <a:t>The Cause and Effect by;</a:t>
            </a:r>
            <a:br>
              <a:rPr lang="en-US" dirty="0"/>
            </a:br>
            <a:r>
              <a:rPr lang="en-GB" sz="2000" dirty="0">
                <a:latin typeface="Arial" panose="020B0604020202020204" pitchFamily="34" charset="0"/>
                <a:cs typeface="Arial" panose="020B0604020202020204" pitchFamily="34" charset="0"/>
              </a:rPr>
              <a:t>Dr. Kaoru Ishikawa </a:t>
            </a:r>
            <a:r>
              <a:rPr lang="en-US" sz="2000" dirty="0"/>
              <a:t> </a:t>
            </a:r>
            <a:br>
              <a:rPr lang="en-US" sz="1400" dirty="0"/>
            </a:br>
            <a:endParaRPr lang="en-US" sz="1400" dirty="0"/>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4294967295"/>
          </p:nvPr>
        </p:nvSpPr>
        <p:spPr>
          <a:xfrm>
            <a:off x="11734800" y="6400800"/>
            <a:ext cx="457200" cy="457200"/>
          </a:xfrm>
        </p:spPr>
        <p:txBody>
          <a:bodyPr/>
          <a:lstStyle/>
          <a:p>
            <a:fld id="{19B51A1E-902D-48AF-9020-955120F399B6}" type="slidenum">
              <a:rPr lang="en-US" smtClean="0"/>
              <a:pPr/>
              <a:t>8</a:t>
            </a:fld>
            <a:endParaRPr lang="en-US" dirty="0"/>
          </a:p>
        </p:txBody>
      </p:sp>
      <p:sp>
        <p:nvSpPr>
          <p:cNvPr id="12" name="TextBox 11">
            <a:extLst>
              <a:ext uri="{FF2B5EF4-FFF2-40B4-BE49-F238E27FC236}">
                <a16:creationId xmlns:a16="http://schemas.microsoft.com/office/drawing/2014/main" id="{633C3658-C6F7-29A5-A444-83F3E91B8901}"/>
              </a:ext>
            </a:extLst>
          </p:cNvPr>
          <p:cNvSpPr txBox="1"/>
          <p:nvPr/>
        </p:nvSpPr>
        <p:spPr>
          <a:xfrm>
            <a:off x="3427104" y="2056686"/>
            <a:ext cx="6223380" cy="4801314"/>
          </a:xfrm>
          <a:prstGeom prst="rect">
            <a:avLst/>
          </a:prstGeom>
          <a:noFill/>
        </p:spPr>
        <p:txBody>
          <a:bodyPr wrap="square" rtlCol="0">
            <a:spAutoFit/>
          </a:bodyPr>
          <a:lstStyle/>
          <a:p>
            <a:pPr>
              <a:lnSpc>
                <a:spcPct val="150000"/>
              </a:lnSpc>
            </a:pPr>
            <a:r>
              <a:rPr lang="en-GB" sz="1600" dirty="0">
                <a:solidFill>
                  <a:schemeClr val="bg1"/>
                </a:solidFill>
              </a:rPr>
              <a:t>The Cause and Effect Model, also known as the Fishbone or Ishikawa Diagram, is a quality management tool used to systematically identify and analyse the root causes of a specific problem (Ishikawa, 1985). The model visually maps out potential causes under key categories, helping organisations distinguish between symptoms and underlying issues. It is widely used in business and operations management to support problem-solving, improve processes, and inform decision-making. By structuring possible contributing factors, the model encourages critical thinking and ensures that problems are addressed at their source rather than through temporary solutions.</a:t>
            </a:r>
          </a:p>
          <a:p>
            <a:endParaRPr lang="en-GB" dirty="0"/>
          </a:p>
        </p:txBody>
      </p:sp>
    </p:spTree>
    <p:extLst>
      <p:ext uri="{BB962C8B-B14F-4D97-AF65-F5344CB8AC3E}">
        <p14:creationId xmlns:p14="http://schemas.microsoft.com/office/powerpoint/2010/main" val="258573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a:xfrm>
            <a:off x="616088" y="573070"/>
            <a:ext cx="10652760" cy="914400"/>
          </a:xfrm>
        </p:spPr>
        <p:txBody>
          <a:bodyPr/>
          <a:lstStyle/>
          <a:p>
            <a:r>
              <a:rPr lang="en-US" dirty="0"/>
              <a:t>Cause and Effect model; Green Haven Florist</a:t>
            </a:r>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9</a:t>
            </a:fld>
            <a:endParaRPr lang="en-US" dirty="0"/>
          </a:p>
        </p:txBody>
      </p:sp>
      <p:cxnSp>
        <p:nvCxnSpPr>
          <p:cNvPr id="12" name="Straight Connector 11">
            <a:extLst>
              <a:ext uri="{FF2B5EF4-FFF2-40B4-BE49-F238E27FC236}">
                <a16:creationId xmlns:a16="http://schemas.microsoft.com/office/drawing/2014/main" id="{B4C6B7A6-93E6-76A7-D2C9-7A8DA56FCFEA}"/>
              </a:ext>
            </a:extLst>
          </p:cNvPr>
          <p:cNvCxnSpPr>
            <a:cxnSpLocks/>
          </p:cNvCxnSpPr>
          <p:nvPr/>
        </p:nvCxnSpPr>
        <p:spPr>
          <a:xfrm>
            <a:off x="1724633" y="3878035"/>
            <a:ext cx="8739685" cy="0"/>
          </a:xfrm>
          <a:prstGeom prst="line">
            <a:avLst/>
          </a:prstGeom>
          <a:ln w="47625">
            <a:solidFill>
              <a:schemeClr val="accent3"/>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811A4228-1850-9A39-35F8-DE5A94538A7A}"/>
              </a:ext>
            </a:extLst>
          </p:cNvPr>
          <p:cNvCxnSpPr>
            <a:cxnSpLocks/>
          </p:cNvCxnSpPr>
          <p:nvPr/>
        </p:nvCxnSpPr>
        <p:spPr>
          <a:xfrm>
            <a:off x="9433066" y="2275546"/>
            <a:ext cx="691864" cy="1620891"/>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E1A846-76FA-0A25-998F-7386C52B69BA}"/>
              </a:ext>
            </a:extLst>
          </p:cNvPr>
          <p:cNvCxnSpPr>
            <a:cxnSpLocks/>
          </p:cNvCxnSpPr>
          <p:nvPr/>
        </p:nvCxnSpPr>
        <p:spPr>
          <a:xfrm>
            <a:off x="6094476" y="2298700"/>
            <a:ext cx="691865" cy="1584088"/>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1C6BD96-30EF-E472-8E1E-1AD8B44B7E47}"/>
              </a:ext>
            </a:extLst>
          </p:cNvPr>
          <p:cNvCxnSpPr>
            <a:cxnSpLocks/>
          </p:cNvCxnSpPr>
          <p:nvPr/>
        </p:nvCxnSpPr>
        <p:spPr>
          <a:xfrm>
            <a:off x="2565400" y="2298700"/>
            <a:ext cx="532639" cy="1584088"/>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18CA0A2-CDF3-A458-EE5E-9043BEC12887}"/>
              </a:ext>
            </a:extLst>
          </p:cNvPr>
          <p:cNvCxnSpPr>
            <a:cxnSpLocks/>
          </p:cNvCxnSpPr>
          <p:nvPr/>
        </p:nvCxnSpPr>
        <p:spPr>
          <a:xfrm flipV="1">
            <a:off x="9433065" y="3859634"/>
            <a:ext cx="691865" cy="1560934"/>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2389E34-3218-5C16-22B4-63A52FD9837B}"/>
              </a:ext>
            </a:extLst>
          </p:cNvPr>
          <p:cNvCxnSpPr>
            <a:cxnSpLocks/>
          </p:cNvCxnSpPr>
          <p:nvPr/>
        </p:nvCxnSpPr>
        <p:spPr>
          <a:xfrm flipV="1">
            <a:off x="2413000" y="3878035"/>
            <a:ext cx="685039" cy="1579336"/>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49FC12F-6D89-F495-C4C6-10E857452825}"/>
              </a:ext>
            </a:extLst>
          </p:cNvPr>
          <p:cNvCxnSpPr>
            <a:cxnSpLocks/>
          </p:cNvCxnSpPr>
          <p:nvPr/>
        </p:nvCxnSpPr>
        <p:spPr>
          <a:xfrm flipV="1">
            <a:off x="6009367" y="3887236"/>
            <a:ext cx="776974" cy="1579336"/>
          </a:xfrm>
          <a:prstGeom prst="line">
            <a:avLst/>
          </a:prstGeom>
          <a:ln w="34925">
            <a:solidFill>
              <a:schemeClr val="accent3"/>
            </a:solidFill>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87F7D965-3C83-0E7B-17FE-A90DB799FF76}"/>
              </a:ext>
            </a:extLst>
          </p:cNvPr>
          <p:cNvSpPr/>
          <p:nvPr/>
        </p:nvSpPr>
        <p:spPr>
          <a:xfrm>
            <a:off x="68236" y="1706586"/>
            <a:ext cx="3029803" cy="368488"/>
          </a:xfrm>
          <a:prstGeom prst="roundRect">
            <a:avLst/>
          </a:prstGeom>
          <a:solidFill>
            <a:schemeClr val="accent3"/>
          </a:solidFill>
          <a:ln w="3175"/>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Market and Competition</a:t>
            </a:r>
            <a:endParaRPr lang="en-GB" b="1" dirty="0"/>
          </a:p>
        </p:txBody>
      </p:sp>
      <p:sp>
        <p:nvSpPr>
          <p:cNvPr id="37" name="Rectangle: Rounded Corners 36">
            <a:extLst>
              <a:ext uri="{FF2B5EF4-FFF2-40B4-BE49-F238E27FC236}">
                <a16:creationId xmlns:a16="http://schemas.microsoft.com/office/drawing/2014/main" id="{75C64B38-9E64-D05A-3E65-ADA90E54B4C5}"/>
              </a:ext>
            </a:extLst>
          </p:cNvPr>
          <p:cNvSpPr/>
          <p:nvPr/>
        </p:nvSpPr>
        <p:spPr>
          <a:xfrm>
            <a:off x="3441509" y="1706586"/>
            <a:ext cx="3029803" cy="368486"/>
          </a:xfrm>
          <a:prstGeom prst="roundRect">
            <a:avLst/>
          </a:prstGeom>
          <a:solidFill>
            <a:schemeClr val="accent3"/>
          </a:solidFill>
          <a:ln w="3175"/>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Environment</a:t>
            </a:r>
          </a:p>
        </p:txBody>
      </p:sp>
      <p:sp>
        <p:nvSpPr>
          <p:cNvPr id="38" name="Rectangle: Rounded Corners 37">
            <a:extLst>
              <a:ext uri="{FF2B5EF4-FFF2-40B4-BE49-F238E27FC236}">
                <a16:creationId xmlns:a16="http://schemas.microsoft.com/office/drawing/2014/main" id="{5834DEB0-8A36-1E84-ED54-1DBC54231F5E}"/>
              </a:ext>
            </a:extLst>
          </p:cNvPr>
          <p:cNvSpPr/>
          <p:nvPr/>
        </p:nvSpPr>
        <p:spPr>
          <a:xfrm>
            <a:off x="6699520" y="1711435"/>
            <a:ext cx="3029803" cy="368488"/>
          </a:xfrm>
          <a:prstGeom prst="roundRect">
            <a:avLst/>
          </a:prstGeom>
          <a:solidFill>
            <a:schemeClr val="accent3"/>
          </a:solidFill>
          <a:ln w="3175">
            <a:solidFill>
              <a:srgbClr val="C00000"/>
            </a:solid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Marketing</a:t>
            </a:r>
          </a:p>
        </p:txBody>
      </p:sp>
      <p:sp>
        <p:nvSpPr>
          <p:cNvPr id="39" name="Rectangle: Rounded Corners 38">
            <a:extLst>
              <a:ext uri="{FF2B5EF4-FFF2-40B4-BE49-F238E27FC236}">
                <a16:creationId xmlns:a16="http://schemas.microsoft.com/office/drawing/2014/main" id="{0EFC9A7E-EAB7-D5A8-8551-1A6730969454}"/>
              </a:ext>
            </a:extLst>
          </p:cNvPr>
          <p:cNvSpPr/>
          <p:nvPr/>
        </p:nvSpPr>
        <p:spPr>
          <a:xfrm>
            <a:off x="68236" y="5680997"/>
            <a:ext cx="3029803" cy="368488"/>
          </a:xfrm>
          <a:prstGeom prst="roundRect">
            <a:avLst/>
          </a:prstGeom>
          <a:solidFill>
            <a:schemeClr val="accent3"/>
          </a:solidFill>
          <a:ln w="3175"/>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Operations and Costs</a:t>
            </a:r>
          </a:p>
        </p:txBody>
      </p:sp>
      <p:sp>
        <p:nvSpPr>
          <p:cNvPr id="40" name="Rectangle: Rounded Corners 39">
            <a:extLst>
              <a:ext uri="{FF2B5EF4-FFF2-40B4-BE49-F238E27FC236}">
                <a16:creationId xmlns:a16="http://schemas.microsoft.com/office/drawing/2014/main" id="{86B6B26B-B25C-26F6-0732-1795D688F36B}"/>
              </a:ext>
            </a:extLst>
          </p:cNvPr>
          <p:cNvSpPr/>
          <p:nvPr/>
        </p:nvSpPr>
        <p:spPr>
          <a:xfrm>
            <a:off x="3441509" y="5680997"/>
            <a:ext cx="3029803" cy="368488"/>
          </a:xfrm>
          <a:prstGeom prst="roundRect">
            <a:avLst/>
          </a:prstGeom>
          <a:solidFill>
            <a:schemeClr val="accent3"/>
          </a:solidFill>
          <a:ln w="3175"/>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Customer experience</a:t>
            </a:r>
          </a:p>
        </p:txBody>
      </p:sp>
      <p:sp>
        <p:nvSpPr>
          <p:cNvPr id="41" name="Rectangle: Rounded Corners 40">
            <a:extLst>
              <a:ext uri="{FF2B5EF4-FFF2-40B4-BE49-F238E27FC236}">
                <a16:creationId xmlns:a16="http://schemas.microsoft.com/office/drawing/2014/main" id="{3B1D6F1D-7430-8D07-8798-5C13DE934687}"/>
              </a:ext>
            </a:extLst>
          </p:cNvPr>
          <p:cNvSpPr/>
          <p:nvPr/>
        </p:nvSpPr>
        <p:spPr>
          <a:xfrm>
            <a:off x="6814782" y="5680997"/>
            <a:ext cx="3029803" cy="368488"/>
          </a:xfrm>
          <a:prstGeom prst="roundRect">
            <a:avLst/>
          </a:prstGeom>
          <a:solidFill>
            <a:schemeClr val="accent3"/>
          </a:solidFill>
          <a:ln w="3175"/>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Economic </a:t>
            </a:r>
          </a:p>
        </p:txBody>
      </p:sp>
      <p:sp>
        <p:nvSpPr>
          <p:cNvPr id="42" name="Rectangle 1">
            <a:extLst>
              <a:ext uri="{FF2B5EF4-FFF2-40B4-BE49-F238E27FC236}">
                <a16:creationId xmlns:a16="http://schemas.microsoft.com/office/drawing/2014/main" id="{00508705-078B-92BF-9B4B-832C68A86A2C}"/>
              </a:ext>
            </a:extLst>
          </p:cNvPr>
          <p:cNvSpPr>
            <a:spLocks noChangeArrowheads="1"/>
          </p:cNvSpPr>
          <p:nvPr/>
        </p:nvSpPr>
        <p:spPr bwMode="auto">
          <a:xfrm>
            <a:off x="68236" y="1876831"/>
            <a:ext cx="2567444" cy="1720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National chain with aggressive pricing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Growth of online flower delivery services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Frequent competitor discounts</a:t>
            </a:r>
          </a:p>
        </p:txBody>
      </p:sp>
      <p:sp>
        <p:nvSpPr>
          <p:cNvPr id="43" name="Rectangle 2">
            <a:extLst>
              <a:ext uri="{FF2B5EF4-FFF2-40B4-BE49-F238E27FC236}">
                <a16:creationId xmlns:a16="http://schemas.microsoft.com/office/drawing/2014/main" id="{EC6AC2E9-CC98-BFCB-4494-7439AF16D715}"/>
              </a:ext>
            </a:extLst>
          </p:cNvPr>
          <p:cNvSpPr>
            <a:spLocks noChangeArrowheads="1"/>
          </p:cNvSpPr>
          <p:nvPr/>
        </p:nvSpPr>
        <p:spPr bwMode="auto">
          <a:xfrm>
            <a:off x="3335237" y="2265323"/>
            <a:ext cx="2879314" cy="889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Decline in high street foot traffic</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Closure of nearby businesses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Shift toward online shopping </a:t>
            </a:r>
            <a:r>
              <a:rPr kumimoji="0" lang="en-GB" sz="1200" b="0" i="0" u="none" strike="noStrike" cap="none" normalizeH="0" baseline="0" noProof="0" dirty="0">
                <a:ln>
                  <a:noFill/>
                </a:ln>
                <a:solidFill>
                  <a:schemeClr val="tx1"/>
                </a:solidFill>
                <a:effectLst/>
                <a:latin typeface="Arial" panose="020B0604020202020204" pitchFamily="34" charset="0"/>
              </a:rPr>
              <a:t>behaviour</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44" name="Rectangle 3">
            <a:extLst>
              <a:ext uri="{FF2B5EF4-FFF2-40B4-BE49-F238E27FC236}">
                <a16:creationId xmlns:a16="http://schemas.microsoft.com/office/drawing/2014/main" id="{07D929DE-7A3D-A496-81F2-2F667793CCFA}"/>
              </a:ext>
            </a:extLst>
          </p:cNvPr>
          <p:cNvSpPr>
            <a:spLocks noChangeArrowheads="1"/>
          </p:cNvSpPr>
          <p:nvPr/>
        </p:nvSpPr>
        <p:spPr bwMode="auto">
          <a:xfrm>
            <a:off x="6814782" y="1901765"/>
            <a:ext cx="2589620" cy="1443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Limited digital marketing strategy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Inconsistent social media activity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Weak online visibility compared to </a:t>
            </a:r>
          </a:p>
          <a:p>
            <a:pPr marL="0" marR="0" lvl="0" indent="0" algn="l" defTabSz="914400" rtl="0" eaLnBrk="0" fontAlgn="base" latinLnBrk="0" hangingPunct="0">
              <a:lnSpc>
                <a:spcPct val="15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Arial" panose="020B0604020202020204" pitchFamily="34" charset="0"/>
              </a:rPr>
              <a:t> competitor</a:t>
            </a:r>
          </a:p>
        </p:txBody>
      </p:sp>
      <p:sp>
        <p:nvSpPr>
          <p:cNvPr id="45" name="Rectangle 4">
            <a:extLst>
              <a:ext uri="{FF2B5EF4-FFF2-40B4-BE49-F238E27FC236}">
                <a16:creationId xmlns:a16="http://schemas.microsoft.com/office/drawing/2014/main" id="{6AFEC040-9A25-8488-E4A3-E3C522E5C625}"/>
              </a:ext>
            </a:extLst>
          </p:cNvPr>
          <p:cNvSpPr>
            <a:spLocks noChangeArrowheads="1"/>
          </p:cNvSpPr>
          <p:nvPr/>
        </p:nvSpPr>
        <p:spPr bwMode="auto">
          <a:xfrm>
            <a:off x="0" y="4335655"/>
            <a:ext cx="2744662"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Rising cost of imported flowers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Higher cost of sustainable packaging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Increased operational expenses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46" name="Rectangle 5">
            <a:extLst>
              <a:ext uri="{FF2B5EF4-FFF2-40B4-BE49-F238E27FC236}">
                <a16:creationId xmlns:a16="http://schemas.microsoft.com/office/drawing/2014/main" id="{8C58A623-A79A-B2B3-4B21-D1B6869B1413}"/>
              </a:ext>
            </a:extLst>
          </p:cNvPr>
          <p:cNvSpPr>
            <a:spLocks noChangeArrowheads="1"/>
          </p:cNvSpPr>
          <p:nvPr/>
        </p:nvSpPr>
        <p:spPr bwMode="auto">
          <a:xfrm>
            <a:off x="3332893" y="4378999"/>
            <a:ext cx="2359941" cy="889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No subscription service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Limited flexible delivery options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Lack of online convenience</a:t>
            </a:r>
          </a:p>
        </p:txBody>
      </p:sp>
      <p:sp>
        <p:nvSpPr>
          <p:cNvPr id="47" name="Rectangle 6">
            <a:extLst>
              <a:ext uri="{FF2B5EF4-FFF2-40B4-BE49-F238E27FC236}">
                <a16:creationId xmlns:a16="http://schemas.microsoft.com/office/drawing/2014/main" id="{A417B1DD-63C2-B5CE-4956-C22E619469CA}"/>
              </a:ext>
            </a:extLst>
          </p:cNvPr>
          <p:cNvSpPr>
            <a:spLocks noChangeArrowheads="1"/>
          </p:cNvSpPr>
          <p:nvPr/>
        </p:nvSpPr>
        <p:spPr bwMode="auto">
          <a:xfrm>
            <a:off x="6728829" y="4253875"/>
            <a:ext cx="3103735" cy="889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Inflation affecting consumer spending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Customers becoming more price-sensitive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Cost-of-living pressures</a:t>
            </a:r>
          </a:p>
        </p:txBody>
      </p:sp>
      <p:sp>
        <p:nvSpPr>
          <p:cNvPr id="56" name="Arrow: Chevron 55">
            <a:extLst>
              <a:ext uri="{FF2B5EF4-FFF2-40B4-BE49-F238E27FC236}">
                <a16:creationId xmlns:a16="http://schemas.microsoft.com/office/drawing/2014/main" id="{428CC23D-B21C-9C51-CEA7-3C4FA8C70474}"/>
              </a:ext>
            </a:extLst>
          </p:cNvPr>
          <p:cNvSpPr/>
          <p:nvPr/>
        </p:nvSpPr>
        <p:spPr>
          <a:xfrm>
            <a:off x="10152068" y="2998366"/>
            <a:ext cx="1582731" cy="1746159"/>
          </a:xfrm>
          <a:prstGeom prst="chevron">
            <a:avLst/>
          </a:prstGeom>
          <a:solidFill>
            <a:schemeClr val="bg1">
              <a:lumMod val="95000"/>
            </a:schemeClr>
          </a:solid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7" name="Arrow: Chevron 56">
            <a:extLst>
              <a:ext uri="{FF2B5EF4-FFF2-40B4-BE49-F238E27FC236}">
                <a16:creationId xmlns:a16="http://schemas.microsoft.com/office/drawing/2014/main" id="{3CA570E7-925D-A235-C5BA-E42986D28615}"/>
              </a:ext>
            </a:extLst>
          </p:cNvPr>
          <p:cNvSpPr/>
          <p:nvPr/>
        </p:nvSpPr>
        <p:spPr>
          <a:xfrm>
            <a:off x="1444745" y="3646405"/>
            <a:ext cx="324852" cy="481662"/>
          </a:xfrm>
          <a:prstGeom prst="chevron">
            <a:avLst/>
          </a:prstGeom>
          <a:solidFill>
            <a:schemeClr val="bg1">
              <a:lumMod val="95000"/>
            </a:schemeClr>
          </a:solidFill>
          <a:ln w="222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TextBox 57">
            <a:extLst>
              <a:ext uri="{FF2B5EF4-FFF2-40B4-BE49-F238E27FC236}">
                <a16:creationId xmlns:a16="http://schemas.microsoft.com/office/drawing/2014/main" id="{0464A5DF-69E8-091A-988F-0BC2017433E6}"/>
              </a:ext>
            </a:extLst>
          </p:cNvPr>
          <p:cNvSpPr txBox="1"/>
          <p:nvPr/>
        </p:nvSpPr>
        <p:spPr>
          <a:xfrm>
            <a:off x="10374342" y="3047114"/>
            <a:ext cx="809563" cy="369332"/>
          </a:xfrm>
          <a:prstGeom prst="rect">
            <a:avLst/>
          </a:prstGeom>
          <a:noFill/>
        </p:spPr>
        <p:txBody>
          <a:bodyPr wrap="square" rtlCol="0">
            <a:spAutoFit/>
          </a:bodyPr>
          <a:lstStyle/>
          <a:p>
            <a:pPr algn="ctr"/>
            <a:r>
              <a:rPr lang="en-GB" b="1" dirty="0"/>
              <a:t>30% </a:t>
            </a:r>
          </a:p>
        </p:txBody>
      </p:sp>
      <p:sp>
        <p:nvSpPr>
          <p:cNvPr id="59" name="TextBox 58">
            <a:extLst>
              <a:ext uri="{FF2B5EF4-FFF2-40B4-BE49-F238E27FC236}">
                <a16:creationId xmlns:a16="http://schemas.microsoft.com/office/drawing/2014/main" id="{50110B54-393A-1F7F-AB50-6556617C1B0B}"/>
              </a:ext>
            </a:extLst>
          </p:cNvPr>
          <p:cNvSpPr txBox="1"/>
          <p:nvPr/>
        </p:nvSpPr>
        <p:spPr>
          <a:xfrm>
            <a:off x="10569310" y="3277908"/>
            <a:ext cx="851546" cy="369332"/>
          </a:xfrm>
          <a:prstGeom prst="rect">
            <a:avLst/>
          </a:prstGeom>
          <a:noFill/>
        </p:spPr>
        <p:txBody>
          <a:bodyPr wrap="square" rtlCol="0">
            <a:spAutoFit/>
          </a:bodyPr>
          <a:lstStyle/>
          <a:p>
            <a:r>
              <a:rPr lang="en-GB" b="1" dirty="0"/>
              <a:t>Dec-</a:t>
            </a:r>
          </a:p>
        </p:txBody>
      </p:sp>
      <p:sp>
        <p:nvSpPr>
          <p:cNvPr id="60" name="TextBox 59">
            <a:extLst>
              <a:ext uri="{FF2B5EF4-FFF2-40B4-BE49-F238E27FC236}">
                <a16:creationId xmlns:a16="http://schemas.microsoft.com/office/drawing/2014/main" id="{77670A8B-33A0-71E4-3733-E12291CC5E68}"/>
              </a:ext>
            </a:extLst>
          </p:cNvPr>
          <p:cNvSpPr txBox="1"/>
          <p:nvPr/>
        </p:nvSpPr>
        <p:spPr>
          <a:xfrm>
            <a:off x="10814300" y="3508702"/>
            <a:ext cx="851546" cy="369332"/>
          </a:xfrm>
          <a:prstGeom prst="rect">
            <a:avLst/>
          </a:prstGeom>
          <a:noFill/>
        </p:spPr>
        <p:txBody>
          <a:bodyPr wrap="square" rtlCol="0">
            <a:spAutoFit/>
          </a:bodyPr>
          <a:lstStyle/>
          <a:p>
            <a:r>
              <a:rPr lang="en-GB" b="1" dirty="0"/>
              <a:t>line</a:t>
            </a:r>
          </a:p>
        </p:txBody>
      </p:sp>
      <p:sp>
        <p:nvSpPr>
          <p:cNvPr id="61" name="TextBox 60">
            <a:extLst>
              <a:ext uri="{FF2B5EF4-FFF2-40B4-BE49-F238E27FC236}">
                <a16:creationId xmlns:a16="http://schemas.microsoft.com/office/drawing/2014/main" id="{AA779EFD-56EF-8541-6A27-70F969D5F843}"/>
              </a:ext>
            </a:extLst>
          </p:cNvPr>
          <p:cNvSpPr txBox="1"/>
          <p:nvPr/>
        </p:nvSpPr>
        <p:spPr>
          <a:xfrm>
            <a:off x="11268848" y="3628380"/>
            <a:ext cx="660919" cy="369332"/>
          </a:xfrm>
          <a:prstGeom prst="rect">
            <a:avLst/>
          </a:prstGeom>
          <a:noFill/>
        </p:spPr>
        <p:txBody>
          <a:bodyPr wrap="square" rtlCol="0">
            <a:spAutoFit/>
          </a:bodyPr>
          <a:lstStyle/>
          <a:p>
            <a:r>
              <a:rPr lang="en-GB" dirty="0"/>
              <a:t>in</a:t>
            </a:r>
          </a:p>
        </p:txBody>
      </p:sp>
      <p:sp>
        <p:nvSpPr>
          <p:cNvPr id="62" name="TextBox 61">
            <a:extLst>
              <a:ext uri="{FF2B5EF4-FFF2-40B4-BE49-F238E27FC236}">
                <a16:creationId xmlns:a16="http://schemas.microsoft.com/office/drawing/2014/main" id="{E897750F-4DDE-E055-0991-A7E22DEC58B8}"/>
              </a:ext>
            </a:extLst>
          </p:cNvPr>
          <p:cNvSpPr txBox="1"/>
          <p:nvPr/>
        </p:nvSpPr>
        <p:spPr>
          <a:xfrm>
            <a:off x="10747255" y="3953853"/>
            <a:ext cx="614595" cy="381739"/>
          </a:xfrm>
          <a:prstGeom prst="rect">
            <a:avLst/>
          </a:prstGeom>
          <a:noFill/>
        </p:spPr>
        <p:txBody>
          <a:bodyPr wrap="square" rtlCol="0">
            <a:spAutoFit/>
          </a:bodyPr>
          <a:lstStyle/>
          <a:p>
            <a:r>
              <a:rPr lang="en-GB" dirty="0"/>
              <a:t>In-</a:t>
            </a:r>
          </a:p>
        </p:txBody>
      </p:sp>
      <p:sp>
        <p:nvSpPr>
          <p:cNvPr id="63" name="TextBox 62">
            <a:extLst>
              <a:ext uri="{FF2B5EF4-FFF2-40B4-BE49-F238E27FC236}">
                <a16:creationId xmlns:a16="http://schemas.microsoft.com/office/drawing/2014/main" id="{8AAC07C0-980F-294B-8060-E42FA5539DFA}"/>
              </a:ext>
            </a:extLst>
          </p:cNvPr>
          <p:cNvSpPr txBox="1"/>
          <p:nvPr/>
        </p:nvSpPr>
        <p:spPr>
          <a:xfrm>
            <a:off x="10538633" y="4157576"/>
            <a:ext cx="1031837" cy="369332"/>
          </a:xfrm>
          <a:prstGeom prst="rect">
            <a:avLst/>
          </a:prstGeom>
          <a:noFill/>
        </p:spPr>
        <p:txBody>
          <a:bodyPr wrap="square" rtlCol="0">
            <a:spAutoFit/>
          </a:bodyPr>
          <a:lstStyle/>
          <a:p>
            <a:r>
              <a:rPr lang="en-GB" dirty="0"/>
              <a:t>store</a:t>
            </a:r>
          </a:p>
        </p:txBody>
      </p:sp>
      <p:sp>
        <p:nvSpPr>
          <p:cNvPr id="64" name="TextBox 63">
            <a:extLst>
              <a:ext uri="{FF2B5EF4-FFF2-40B4-BE49-F238E27FC236}">
                <a16:creationId xmlns:a16="http://schemas.microsoft.com/office/drawing/2014/main" id="{425D8077-CB67-9724-C1AD-5890E893AEEC}"/>
              </a:ext>
            </a:extLst>
          </p:cNvPr>
          <p:cNvSpPr txBox="1"/>
          <p:nvPr/>
        </p:nvSpPr>
        <p:spPr>
          <a:xfrm>
            <a:off x="10328237" y="4411152"/>
            <a:ext cx="1242233" cy="369332"/>
          </a:xfrm>
          <a:prstGeom prst="rect">
            <a:avLst/>
          </a:prstGeom>
          <a:noFill/>
        </p:spPr>
        <p:txBody>
          <a:bodyPr wrap="square" rtlCol="0">
            <a:spAutoFit/>
          </a:bodyPr>
          <a:lstStyle/>
          <a:p>
            <a:r>
              <a:rPr lang="en-GB" dirty="0"/>
              <a:t>sales</a:t>
            </a:r>
          </a:p>
        </p:txBody>
      </p:sp>
      <p:sp>
        <p:nvSpPr>
          <p:cNvPr id="65" name="TextBox 64">
            <a:extLst>
              <a:ext uri="{FF2B5EF4-FFF2-40B4-BE49-F238E27FC236}">
                <a16:creationId xmlns:a16="http://schemas.microsoft.com/office/drawing/2014/main" id="{CA5C6573-F3C8-1C62-8157-B38F0EB48E6B}"/>
              </a:ext>
            </a:extLst>
          </p:cNvPr>
          <p:cNvSpPr txBox="1"/>
          <p:nvPr/>
        </p:nvSpPr>
        <p:spPr>
          <a:xfrm>
            <a:off x="6749117" y="6367618"/>
            <a:ext cx="4065183" cy="246221"/>
          </a:xfrm>
          <a:prstGeom prst="rect">
            <a:avLst/>
          </a:prstGeom>
          <a:noFill/>
        </p:spPr>
        <p:txBody>
          <a:bodyPr wrap="square" rtlCol="0">
            <a:spAutoFit/>
          </a:bodyPr>
          <a:lstStyle/>
          <a:p>
            <a:r>
              <a:rPr lang="en-GB" sz="1000" dirty="0"/>
              <a:t>Adapted from: Cause-and-effect diagram; Sproull, B. (2018).</a:t>
            </a:r>
          </a:p>
        </p:txBody>
      </p:sp>
    </p:spTree>
    <p:extLst>
      <p:ext uri="{BB962C8B-B14F-4D97-AF65-F5344CB8AC3E}">
        <p14:creationId xmlns:p14="http://schemas.microsoft.com/office/powerpoint/2010/main" val="252460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500"/>
                                  </p:stCondLst>
                                  <p:childTnLst>
                                    <p:set>
                                      <p:cBhvr>
                                        <p:cTn id="15" dur="1" fill="hold">
                                          <p:stCondLst>
                                            <p:cond delay="0"/>
                                          </p:stCondLst>
                                        </p:cTn>
                                        <p:tgtEl>
                                          <p:spTgt spid="2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500"/>
                                  </p:stCondLst>
                                  <p:childTnLst>
                                    <p:set>
                                      <p:cBhvr>
                                        <p:cTn id="19" dur="1" fill="hold">
                                          <p:stCondLst>
                                            <p:cond delay="0"/>
                                          </p:stCondLst>
                                        </p:cTn>
                                        <p:tgtEl>
                                          <p:spTgt spid="3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500"/>
                                  </p:stCondLst>
                                  <p:childTnLst>
                                    <p:set>
                                      <p:cBhvr>
                                        <p:cTn id="23" dur="1" fill="hold">
                                          <p:stCondLst>
                                            <p:cond delay="0"/>
                                          </p:stCondLst>
                                        </p:cTn>
                                        <p:tgtEl>
                                          <p:spTgt spid="3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500"/>
                                  </p:stCondLst>
                                  <p:childTnLst>
                                    <p:set>
                                      <p:cBhvr>
                                        <p:cTn id="27" dur="1" fill="hold">
                                          <p:stCondLst>
                                            <p:cond delay="0"/>
                                          </p:stCondLst>
                                        </p:cTn>
                                        <p:tgtEl>
                                          <p:spTgt spid="3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500"/>
                                  </p:stCondLst>
                                  <p:childTnLst>
                                    <p:set>
                                      <p:cBhvr>
                                        <p:cTn id="31" dur="1" fill="hold">
                                          <p:stCondLst>
                                            <p:cond delay="0"/>
                                          </p:stCondLst>
                                        </p:cTn>
                                        <p:tgtEl>
                                          <p:spTgt spid="40"/>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500"/>
                                  </p:stCondLst>
                                  <p:childTnLst>
                                    <p:set>
                                      <p:cBhvr>
                                        <p:cTn id="35" dur="1" fill="hold">
                                          <p:stCondLst>
                                            <p:cond delay="0"/>
                                          </p:stCondLst>
                                        </p:cTn>
                                        <p:tgtEl>
                                          <p:spTgt spid="41"/>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2"/>
                                        </p:tgtEl>
                                        <p:attrNameLst>
                                          <p:attrName>style.visibility</p:attrName>
                                        </p:attrNameLst>
                                      </p:cBhvr>
                                      <p:to>
                                        <p:strVal val="visible"/>
                                      </p:to>
                                    </p:set>
                                    <p:animEffect transition="in" filter="fade">
                                      <p:cBhvr>
                                        <p:cTn id="40" dur="1000"/>
                                        <p:tgtEl>
                                          <p:spTgt spid="42"/>
                                        </p:tgtEl>
                                      </p:cBhvr>
                                    </p:animEffect>
                                    <p:anim calcmode="lin" valueType="num">
                                      <p:cBhvr>
                                        <p:cTn id="41" dur="1000" fill="hold"/>
                                        <p:tgtEl>
                                          <p:spTgt spid="42"/>
                                        </p:tgtEl>
                                        <p:attrNameLst>
                                          <p:attrName>ppt_x</p:attrName>
                                        </p:attrNameLst>
                                      </p:cBhvr>
                                      <p:tavLst>
                                        <p:tav tm="0">
                                          <p:val>
                                            <p:strVal val="#ppt_x"/>
                                          </p:val>
                                        </p:tav>
                                        <p:tav tm="100000">
                                          <p:val>
                                            <p:strVal val="#ppt_x"/>
                                          </p:val>
                                        </p:tav>
                                      </p:tavLst>
                                    </p:anim>
                                    <p:anim calcmode="lin" valueType="num">
                                      <p:cBhvr>
                                        <p:cTn id="42"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43"/>
                                        </p:tgtEl>
                                        <p:attrNameLst>
                                          <p:attrName>style.visibility</p:attrName>
                                        </p:attrNameLst>
                                      </p:cBhvr>
                                      <p:to>
                                        <p:strVal val="visible"/>
                                      </p:to>
                                    </p:set>
                                    <p:animEffect transition="in" filter="fade">
                                      <p:cBhvr>
                                        <p:cTn id="47" dur="1000"/>
                                        <p:tgtEl>
                                          <p:spTgt spid="43"/>
                                        </p:tgtEl>
                                      </p:cBhvr>
                                    </p:animEffect>
                                    <p:anim calcmode="lin" valueType="num">
                                      <p:cBhvr>
                                        <p:cTn id="48" dur="1000" fill="hold"/>
                                        <p:tgtEl>
                                          <p:spTgt spid="43"/>
                                        </p:tgtEl>
                                        <p:attrNameLst>
                                          <p:attrName>ppt_x</p:attrName>
                                        </p:attrNameLst>
                                      </p:cBhvr>
                                      <p:tavLst>
                                        <p:tav tm="0">
                                          <p:val>
                                            <p:strVal val="#ppt_x"/>
                                          </p:val>
                                        </p:tav>
                                        <p:tav tm="100000">
                                          <p:val>
                                            <p:strVal val="#ppt_x"/>
                                          </p:val>
                                        </p:tav>
                                      </p:tavLst>
                                    </p:anim>
                                    <p:anim calcmode="lin" valueType="num">
                                      <p:cBhvr>
                                        <p:cTn id="49"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44"/>
                                        </p:tgtEl>
                                        <p:attrNameLst>
                                          <p:attrName>style.visibility</p:attrName>
                                        </p:attrNameLst>
                                      </p:cBhvr>
                                      <p:to>
                                        <p:strVal val="visible"/>
                                      </p:to>
                                    </p:set>
                                    <p:animEffect transition="in" filter="fade">
                                      <p:cBhvr>
                                        <p:cTn id="54" dur="1000"/>
                                        <p:tgtEl>
                                          <p:spTgt spid="44"/>
                                        </p:tgtEl>
                                      </p:cBhvr>
                                    </p:animEffect>
                                    <p:anim calcmode="lin" valueType="num">
                                      <p:cBhvr>
                                        <p:cTn id="55" dur="1000" fill="hold"/>
                                        <p:tgtEl>
                                          <p:spTgt spid="44"/>
                                        </p:tgtEl>
                                        <p:attrNameLst>
                                          <p:attrName>ppt_x</p:attrName>
                                        </p:attrNameLst>
                                      </p:cBhvr>
                                      <p:tavLst>
                                        <p:tav tm="0">
                                          <p:val>
                                            <p:strVal val="#ppt_x"/>
                                          </p:val>
                                        </p:tav>
                                        <p:tav tm="100000">
                                          <p:val>
                                            <p:strVal val="#ppt_x"/>
                                          </p:val>
                                        </p:tav>
                                      </p:tavLst>
                                    </p:anim>
                                    <p:anim calcmode="lin" valueType="num">
                                      <p:cBhvr>
                                        <p:cTn id="56"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5"/>
                                        </p:tgtEl>
                                        <p:attrNameLst>
                                          <p:attrName>style.visibility</p:attrName>
                                        </p:attrNameLst>
                                      </p:cBhvr>
                                      <p:to>
                                        <p:strVal val="visible"/>
                                      </p:to>
                                    </p:set>
                                    <p:anim calcmode="lin" valueType="num">
                                      <p:cBhvr additive="base">
                                        <p:cTn id="61" dur="500" fill="hold"/>
                                        <p:tgtEl>
                                          <p:spTgt spid="45"/>
                                        </p:tgtEl>
                                        <p:attrNameLst>
                                          <p:attrName>ppt_x</p:attrName>
                                        </p:attrNameLst>
                                      </p:cBhvr>
                                      <p:tavLst>
                                        <p:tav tm="0">
                                          <p:val>
                                            <p:strVal val="#ppt_x"/>
                                          </p:val>
                                        </p:tav>
                                        <p:tav tm="100000">
                                          <p:val>
                                            <p:strVal val="#ppt_x"/>
                                          </p:val>
                                        </p:tav>
                                      </p:tavLst>
                                    </p:anim>
                                    <p:anim calcmode="lin" valueType="num">
                                      <p:cBhvr additive="base">
                                        <p:cTn id="62"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6"/>
                                        </p:tgtEl>
                                        <p:attrNameLst>
                                          <p:attrName>style.visibility</p:attrName>
                                        </p:attrNameLst>
                                      </p:cBhvr>
                                      <p:to>
                                        <p:strVal val="visible"/>
                                      </p:to>
                                    </p:set>
                                    <p:anim calcmode="lin" valueType="num">
                                      <p:cBhvr additive="base">
                                        <p:cTn id="67" dur="500" fill="hold"/>
                                        <p:tgtEl>
                                          <p:spTgt spid="46"/>
                                        </p:tgtEl>
                                        <p:attrNameLst>
                                          <p:attrName>ppt_x</p:attrName>
                                        </p:attrNameLst>
                                      </p:cBhvr>
                                      <p:tavLst>
                                        <p:tav tm="0">
                                          <p:val>
                                            <p:strVal val="#ppt_x"/>
                                          </p:val>
                                        </p:tav>
                                        <p:tav tm="100000">
                                          <p:val>
                                            <p:strVal val="#ppt_x"/>
                                          </p:val>
                                        </p:tav>
                                      </p:tavLst>
                                    </p:anim>
                                    <p:anim calcmode="lin" valueType="num">
                                      <p:cBhvr additive="base">
                                        <p:cTn id="68"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47"/>
                                        </p:tgtEl>
                                        <p:attrNameLst>
                                          <p:attrName>style.visibility</p:attrName>
                                        </p:attrNameLst>
                                      </p:cBhvr>
                                      <p:to>
                                        <p:strVal val="visible"/>
                                      </p:to>
                                    </p:set>
                                    <p:animEffect transition="in" filter="fade">
                                      <p:cBhvr>
                                        <p:cTn id="73" dur="1000"/>
                                        <p:tgtEl>
                                          <p:spTgt spid="47"/>
                                        </p:tgtEl>
                                      </p:cBhvr>
                                    </p:animEffect>
                                    <p:anim calcmode="lin" valueType="num">
                                      <p:cBhvr>
                                        <p:cTn id="74" dur="1000" fill="hold"/>
                                        <p:tgtEl>
                                          <p:spTgt spid="47"/>
                                        </p:tgtEl>
                                        <p:attrNameLst>
                                          <p:attrName>ppt_x</p:attrName>
                                        </p:attrNameLst>
                                      </p:cBhvr>
                                      <p:tavLst>
                                        <p:tav tm="0">
                                          <p:val>
                                            <p:strVal val="#ppt_x"/>
                                          </p:val>
                                        </p:tav>
                                        <p:tav tm="100000">
                                          <p:val>
                                            <p:strVal val="#ppt_x"/>
                                          </p:val>
                                        </p:tav>
                                      </p:tavLst>
                                    </p:anim>
                                    <p:anim calcmode="lin" valueType="num">
                                      <p:cBhvr>
                                        <p:cTn id="75"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6" presetClass="entr" presetSubtype="21" fill="hold" grpId="0" nodeType="clickEffect">
                                  <p:stCondLst>
                                    <p:cond delay="1000"/>
                                  </p:stCondLst>
                                  <p:childTnLst>
                                    <p:set>
                                      <p:cBhvr>
                                        <p:cTn id="79" dur="1" fill="hold">
                                          <p:stCondLst>
                                            <p:cond delay="0"/>
                                          </p:stCondLst>
                                        </p:cTn>
                                        <p:tgtEl>
                                          <p:spTgt spid="65"/>
                                        </p:tgtEl>
                                        <p:attrNameLst>
                                          <p:attrName>style.visibility</p:attrName>
                                        </p:attrNameLst>
                                      </p:cBhvr>
                                      <p:to>
                                        <p:strVal val="visible"/>
                                      </p:to>
                                    </p:set>
                                    <p:animEffect transition="in" filter="barn(inVertical)">
                                      <p:cBhvr>
                                        <p:cTn id="80"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4" grpId="0" animBg="1"/>
      <p:bldP spid="37" grpId="0" animBg="1"/>
      <p:bldP spid="38" grpId="0" animBg="1"/>
      <p:bldP spid="39" grpId="0" animBg="1"/>
      <p:bldP spid="40" grpId="0" animBg="1"/>
      <p:bldP spid="41" grpId="0" animBg="1"/>
      <p:bldP spid="42" grpId="0"/>
      <p:bldP spid="43" grpId="0"/>
      <p:bldP spid="44" grpId="0"/>
      <p:bldP spid="45" grpId="0"/>
      <p:bldP spid="46" grpId="0"/>
      <p:bldP spid="47" grpId="0"/>
      <p:bldP spid="56" grpId="0" animBg="1"/>
      <p:bldP spid="6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88F86E-044B-A8DC-720C-DF4B111A9946}"/>
              </a:ext>
            </a:extLst>
          </p:cNvPr>
          <p:cNvSpPr txBox="1">
            <a:spLocks/>
          </p:cNvSpPr>
          <p:nvPr/>
        </p:nvSpPr>
        <p:spPr>
          <a:xfrm>
            <a:off x="768096" y="996696"/>
            <a:ext cx="10652760" cy="914400"/>
          </a:xfrm>
          <a:prstGeom prst="rect">
            <a:avLst/>
          </a:prstGeom>
          <a:noFill/>
        </p:spPr>
        <p:txBody>
          <a:bodyPr vert="horz" lIns="91440" tIns="45720" rIns="91440" bIns="45720" rtlCol="0" anchor="t">
            <a:normAutofit fontScale="92500" lnSpcReduction="20000"/>
          </a:bodyPr>
          <a:lstStyle>
            <a:lvl1pPr algn="l" defTabSz="914400" rtl="0" eaLnBrk="1" latinLnBrk="0" hangingPunct="1">
              <a:lnSpc>
                <a:spcPct val="75000"/>
              </a:lnSpc>
              <a:spcBef>
                <a:spcPct val="0"/>
              </a:spcBef>
              <a:buNone/>
              <a:defRPr sz="6000" b="1" kern="1200" spc="-150" baseline="0">
                <a:solidFill>
                  <a:schemeClr val="bg1"/>
                </a:solidFill>
                <a:latin typeface="+mj-lt"/>
                <a:ea typeface="+mj-ea"/>
                <a:cs typeface="+mj-cs"/>
              </a:defRPr>
            </a:lvl1pPr>
          </a:lstStyle>
          <a:p>
            <a:pPr>
              <a:spcAft>
                <a:spcPts val="600"/>
              </a:spcAft>
            </a:pPr>
            <a:r>
              <a:rPr lang="en-US" dirty="0">
                <a:solidFill>
                  <a:schemeClr val="accent3"/>
                </a:solidFill>
              </a:rPr>
              <a:t>Key Findings </a:t>
            </a:r>
            <a:br>
              <a:rPr lang="en-US" sz="3400" dirty="0">
                <a:solidFill>
                  <a:schemeClr val="accent3"/>
                </a:solidFill>
              </a:rPr>
            </a:br>
            <a:endParaRPr lang="en-US" sz="3400" dirty="0">
              <a:solidFill>
                <a:schemeClr val="accent3"/>
              </a:solidFill>
            </a:endParaRPr>
          </a:p>
        </p:txBody>
      </p:sp>
      <p:pic>
        <p:nvPicPr>
          <p:cNvPr id="19" name="Picture Placeholder 18" descr="Old Key outline">
            <a:extLst>
              <a:ext uri="{FF2B5EF4-FFF2-40B4-BE49-F238E27FC236}">
                <a16:creationId xmlns:a16="http://schemas.microsoft.com/office/drawing/2014/main" id="{F171ACAA-2E4A-271D-9C82-8C4843058084}"/>
              </a:ext>
            </a:extLst>
          </p:cNvPr>
          <p:cNvPicPr>
            <a:picLocks noGrp="1" noChangeAspect="1"/>
          </p:cNvPicPr>
          <p:nvPr>
            <p:ph sz="quarter" idx="13"/>
          </p:nvPr>
        </p:nvPicPr>
        <p:blipFill>
          <a:blip r:embed="rId2">
            <a:extLst>
              <a:ext uri="{96DAC541-7B7A-43D3-8B79-37D633B846F1}">
                <asvg:svgBlip xmlns:asvg="http://schemas.microsoft.com/office/drawing/2016/SVG/main" r:embed="rId3"/>
              </a:ext>
            </a:extLst>
          </a:blip>
          <a:stretch>
            <a:fillRect/>
          </a:stretch>
        </p:blipFill>
        <p:spPr>
          <a:xfrm>
            <a:off x="891540" y="2130552"/>
            <a:ext cx="3959352" cy="3959352"/>
          </a:xfrm>
        </p:spPr>
      </p:pic>
      <p:sp>
        <p:nvSpPr>
          <p:cNvPr id="11" name="Content Placeholder 10">
            <a:extLst>
              <a:ext uri="{FF2B5EF4-FFF2-40B4-BE49-F238E27FC236}">
                <a16:creationId xmlns:a16="http://schemas.microsoft.com/office/drawing/2014/main" id="{D9E237A8-5073-687C-F434-7AE491F681B6}"/>
              </a:ext>
            </a:extLst>
          </p:cNvPr>
          <p:cNvSpPr>
            <a:spLocks noGrp="1"/>
          </p:cNvSpPr>
          <p:nvPr>
            <p:ph sz="quarter" idx="12"/>
          </p:nvPr>
        </p:nvSpPr>
        <p:spPr>
          <a:xfrm>
            <a:off x="5513832" y="2176272"/>
            <a:ext cx="5907024" cy="3959352"/>
          </a:xfrm>
        </p:spPr>
        <p:txBody>
          <a:bodyPr vert="horz" lIns="91440" tIns="45720" rIns="91440" bIns="45720" rtlCol="0" anchor="t">
            <a:normAutofit/>
          </a:bodyPr>
          <a:lstStyle/>
          <a:p>
            <a:pPr>
              <a:spcAft>
                <a:spcPts val="600"/>
              </a:spcAft>
            </a:pPr>
            <a:r>
              <a:rPr lang="en-GB" dirty="0">
                <a:solidFill>
                  <a:schemeClr val="accent3"/>
                </a:solidFill>
              </a:rPr>
              <a:t>Weak digital presence…</a:t>
            </a:r>
          </a:p>
          <a:p>
            <a:pPr>
              <a:spcAft>
                <a:spcPts val="600"/>
              </a:spcAft>
            </a:pPr>
            <a:endParaRPr lang="en-GB" dirty="0">
              <a:solidFill>
                <a:schemeClr val="accent3"/>
              </a:solidFill>
            </a:endParaRPr>
          </a:p>
          <a:p>
            <a:pPr>
              <a:spcAft>
                <a:spcPts val="600"/>
              </a:spcAft>
            </a:pPr>
            <a:r>
              <a:rPr lang="en-GB" dirty="0">
                <a:solidFill>
                  <a:schemeClr val="accent3"/>
                </a:solidFill>
              </a:rPr>
              <a:t>External environmental pressure... </a:t>
            </a:r>
          </a:p>
          <a:p>
            <a:pPr>
              <a:spcAft>
                <a:spcPts val="600"/>
              </a:spcAft>
            </a:pPr>
            <a:endParaRPr lang="en-GB" dirty="0">
              <a:solidFill>
                <a:schemeClr val="accent3"/>
              </a:solidFill>
            </a:endParaRPr>
          </a:p>
          <a:p>
            <a:pPr>
              <a:spcAft>
                <a:spcPts val="600"/>
              </a:spcAft>
            </a:pPr>
            <a:r>
              <a:rPr lang="en-GB" dirty="0">
                <a:solidFill>
                  <a:schemeClr val="accent3"/>
                </a:solidFill>
              </a:rPr>
              <a:t>Sustainability pressures… </a:t>
            </a:r>
          </a:p>
          <a:p>
            <a:pPr>
              <a:spcAft>
                <a:spcPts val="600"/>
              </a:spcAft>
            </a:pPr>
            <a:endParaRPr lang="en-GB" dirty="0">
              <a:solidFill>
                <a:schemeClr val="accent3"/>
              </a:solidFill>
            </a:endParaRPr>
          </a:p>
          <a:p>
            <a:pPr>
              <a:spcAft>
                <a:spcPts val="600"/>
              </a:spcAft>
            </a:pPr>
            <a:r>
              <a:rPr lang="en-GB" dirty="0">
                <a:solidFill>
                  <a:schemeClr val="accent3"/>
                </a:solidFill>
              </a:rPr>
              <a:t>Overreliance on instore revenue in a declining environment…</a:t>
            </a:r>
          </a:p>
        </p:txBody>
      </p:sp>
      <p:sp>
        <p:nvSpPr>
          <p:cNvPr id="18" name="Slide Number Placeholder 4">
            <a:extLst>
              <a:ext uri="{FF2B5EF4-FFF2-40B4-BE49-F238E27FC236}">
                <a16:creationId xmlns:a16="http://schemas.microsoft.com/office/drawing/2014/main" id="{08BC97B4-09F1-B7D9-A236-33D2CDEE669A}"/>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10</a:t>
            </a:fld>
            <a:endParaRPr lang="en-US"/>
          </a:p>
        </p:txBody>
      </p:sp>
    </p:spTree>
    <p:extLst>
      <p:ext uri="{BB962C8B-B14F-4D97-AF65-F5344CB8AC3E}">
        <p14:creationId xmlns:p14="http://schemas.microsoft.com/office/powerpoint/2010/main" val="423568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749"/>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750"/>
                                  </p:stCondLst>
                                  <p:childTnLst>
                                    <p:set>
                                      <p:cBhvr>
                                        <p:cTn id="10" dur="1" fill="hold">
                                          <p:stCondLst>
                                            <p:cond delay="0"/>
                                          </p:stCondLst>
                                        </p:cTn>
                                        <p:tgtEl>
                                          <p:spTgt spid="4"/>
                                        </p:tgtEl>
                                        <p:attrNameLst>
                                          <p:attrName>style.visibility</p:attrName>
                                        </p:attrNameLst>
                                      </p:cBhvr>
                                      <p:to>
                                        <p:strVal val="visible"/>
                                      </p:to>
                                    </p:set>
                                    <p:animEffect transition="in" filter="wipe(up)">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250"/>
                                  </p:stCondLst>
                                  <p:childTnLst>
                                    <p:set>
                                      <p:cBhvr>
                                        <p:cTn id="15"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16" dur="500"/>
                                        <p:tgtEl>
                                          <p:spTgt spid="11">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250"/>
                                  </p:stCondLst>
                                  <p:childTnLst>
                                    <p:set>
                                      <p:cBhvr>
                                        <p:cTn id="20" dur="1" fill="hold">
                                          <p:stCondLst>
                                            <p:cond delay="0"/>
                                          </p:stCondLst>
                                        </p:cTn>
                                        <p:tgtEl>
                                          <p:spTgt spid="11">
                                            <p:txEl>
                                              <p:pRg st="2" end="2"/>
                                            </p:txEl>
                                          </p:spTgt>
                                        </p:tgtEl>
                                        <p:attrNameLst>
                                          <p:attrName>style.visibility</p:attrName>
                                        </p:attrNameLst>
                                      </p:cBhvr>
                                      <p:to>
                                        <p:strVal val="visible"/>
                                      </p:to>
                                    </p:set>
                                    <p:animEffect transition="in" filter="randombar(horizontal)">
                                      <p:cBhvr>
                                        <p:cTn id="21" dur="500"/>
                                        <p:tgtEl>
                                          <p:spTgt spid="11">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250"/>
                                  </p:stCondLst>
                                  <p:childTnLst>
                                    <p:set>
                                      <p:cBhvr>
                                        <p:cTn id="25" dur="1" fill="hold">
                                          <p:stCondLst>
                                            <p:cond delay="0"/>
                                          </p:stCondLst>
                                        </p:cTn>
                                        <p:tgtEl>
                                          <p:spTgt spid="11">
                                            <p:txEl>
                                              <p:pRg st="4" end="4"/>
                                            </p:txEl>
                                          </p:spTgt>
                                        </p:tgtEl>
                                        <p:attrNameLst>
                                          <p:attrName>style.visibility</p:attrName>
                                        </p:attrNameLst>
                                      </p:cBhvr>
                                      <p:to>
                                        <p:strVal val="visible"/>
                                      </p:to>
                                    </p:set>
                                    <p:animEffect transition="in" filter="randombar(horizontal)">
                                      <p:cBhvr>
                                        <p:cTn id="26" dur="500"/>
                                        <p:tgtEl>
                                          <p:spTgt spid="11">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250"/>
                                  </p:stCondLst>
                                  <p:childTnLst>
                                    <p:set>
                                      <p:cBhvr>
                                        <p:cTn id="30" dur="1" fill="hold">
                                          <p:stCondLst>
                                            <p:cond delay="0"/>
                                          </p:stCondLst>
                                        </p:cTn>
                                        <p:tgtEl>
                                          <p:spTgt spid="11">
                                            <p:txEl>
                                              <p:pRg st="6" end="6"/>
                                            </p:txEl>
                                          </p:spTgt>
                                        </p:tgtEl>
                                        <p:attrNameLst>
                                          <p:attrName>style.visibility</p:attrName>
                                        </p:attrNameLst>
                                      </p:cBhvr>
                                      <p:to>
                                        <p:strVal val="visible"/>
                                      </p:to>
                                    </p:set>
                                    <p:animEffect transition="in" filter="randombar(horizontal)">
                                      <p:cBhvr>
                                        <p:cTn id="31" dur="500"/>
                                        <p:tgtEl>
                                          <p:spTgt spid="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98D7F7C-453A-03E2-6B72-A471770463E2}"/>
              </a:ext>
            </a:extLst>
          </p:cNvPr>
          <p:cNvSpPr>
            <a:spLocks noGrp="1"/>
          </p:cNvSpPr>
          <p:nvPr>
            <p:ph sz="quarter" idx="13"/>
          </p:nvPr>
        </p:nvSpPr>
        <p:spPr>
          <a:xfrm>
            <a:off x="768096" y="2130552"/>
            <a:ext cx="10652760" cy="3959352"/>
          </a:xfrm>
        </p:spPr>
        <p:txBody>
          <a:bodyPr>
            <a:normAutofit fontScale="77500" lnSpcReduction="20000"/>
          </a:bodyPr>
          <a:lstStyle/>
          <a:p>
            <a:r>
              <a:rPr lang="en-GB" dirty="0"/>
              <a:t>Brooks, I., Weatherston, J. and Wilkinson, G. (2011) </a:t>
            </a:r>
            <a:r>
              <a:rPr lang="en-GB" i="1" dirty="0"/>
              <a:t>The international business environment: challenges and changes</a:t>
            </a:r>
            <a:r>
              <a:rPr lang="en-GB" dirty="0"/>
              <a:t>. 2nd </a:t>
            </a:r>
            <a:r>
              <a:rPr lang="en-GB" dirty="0" err="1"/>
              <a:t>edn</a:t>
            </a:r>
            <a:r>
              <a:rPr lang="en-GB" dirty="0"/>
              <a:t>. Harlow: Financial Times/Prentice Hal.</a:t>
            </a:r>
          </a:p>
          <a:p>
            <a:endParaRPr lang="en-GB" dirty="0"/>
          </a:p>
          <a:p>
            <a:r>
              <a:rPr lang="en-GB" dirty="0"/>
              <a:t>Grand View Research (2025) </a:t>
            </a:r>
            <a:r>
              <a:rPr lang="en-GB" i="1" dirty="0"/>
              <a:t>Cut flowers market (2025–2030) size, share &amp; trends analysis report by product (rose, chrysanthemum, carnation, gerbera, lilium), by application (commercial, home), by distribution channel, by region, and segment forecast</a:t>
            </a:r>
            <a:r>
              <a:rPr lang="en-GB" dirty="0"/>
              <a:t>. PDF report. Available at: </a:t>
            </a:r>
            <a:r>
              <a:rPr lang="en-GB" dirty="0">
                <a:hlinkClick r:id="rId2"/>
              </a:rPr>
              <a:t>https://www.grandviewresearch.com/industry-analysis/cut-flowers-market-report</a:t>
            </a:r>
            <a:r>
              <a:rPr lang="en-GB" dirty="0"/>
              <a:t> (Accessed: 10 February 2026)</a:t>
            </a:r>
          </a:p>
          <a:p>
            <a:endParaRPr lang="en-GB" dirty="0"/>
          </a:p>
          <a:p>
            <a:r>
              <a:rPr lang="en-GB" dirty="0"/>
              <a:t>Ishikawa, K. (1985) </a:t>
            </a:r>
            <a:r>
              <a:rPr lang="en-GB" i="1" dirty="0"/>
              <a:t>What is Total Quality Control? The Japanese Way</a:t>
            </a:r>
            <a:r>
              <a:rPr lang="en-GB" dirty="0"/>
              <a:t>. Englewood Cliffs, NJ: Prentice-Hall.</a:t>
            </a:r>
          </a:p>
          <a:p>
            <a:endParaRPr lang="en-GB" dirty="0"/>
          </a:p>
          <a:p>
            <a:r>
              <a:rPr lang="en-GB" dirty="0"/>
              <a:t>Luo, L., Hong, Q. and Zhong, M., 2024. </a:t>
            </a:r>
            <a:r>
              <a:rPr lang="en-GB" i="1" dirty="0"/>
              <a:t>The application of 5W2H management model in the construction of enterprise economic and strategic management system</a:t>
            </a:r>
            <a:r>
              <a:rPr lang="en-GB" dirty="0"/>
              <a:t>. Applied Mathematics and Nonlinear Sciences, 9(1). https://doi.org/10.2478/amns-2024-0776</a:t>
            </a:r>
          </a:p>
          <a:p>
            <a:pPr marL="0" indent="0">
              <a:buNone/>
            </a:pPr>
            <a:endParaRPr lang="en-GB" dirty="0"/>
          </a:p>
          <a:p>
            <a:endParaRPr lang="en-GB" dirty="0"/>
          </a:p>
          <a:p>
            <a:r>
              <a:rPr lang="en-GB" dirty="0"/>
              <a:t>Sproull, B. (2018). The Problem-Solving, Problem-Prevention, and Decision-Making Guide: Organized and Systematic Roadmaps for Managers (1st ed.). Productivity Press. https://doi.org/10.4324/9781351116268</a:t>
            </a:r>
            <a:endParaRPr lang="en-US" dirty="0"/>
          </a:p>
          <a:p>
            <a:endParaRPr lang="en-US" dirty="0"/>
          </a:p>
          <a:p>
            <a:pPr marL="0" indent="0">
              <a:buNone/>
            </a:pPr>
            <a:endParaRPr lang="en-US" dirty="0"/>
          </a:p>
          <a:p>
            <a:endParaRPr lang="en-US" dirty="0"/>
          </a:p>
        </p:txBody>
      </p:sp>
      <p:sp>
        <p:nvSpPr>
          <p:cNvPr id="2" name="Slide Number Placeholder 1">
            <a:extLst>
              <a:ext uri="{FF2B5EF4-FFF2-40B4-BE49-F238E27FC236}">
                <a16:creationId xmlns:a16="http://schemas.microsoft.com/office/drawing/2014/main" id="{CDF61901-DE0D-961B-382E-62251EE7BB92}"/>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11</a:t>
            </a:fld>
            <a:endParaRPr lang="en-US" dirty="0"/>
          </a:p>
        </p:txBody>
      </p:sp>
      <p:sp>
        <p:nvSpPr>
          <p:cNvPr id="9" name="Title 8">
            <a:extLst>
              <a:ext uri="{FF2B5EF4-FFF2-40B4-BE49-F238E27FC236}">
                <a16:creationId xmlns:a16="http://schemas.microsoft.com/office/drawing/2014/main" id="{39AD5551-4259-B9D6-FBBA-675E2F4F6BAA}"/>
              </a:ext>
            </a:extLst>
          </p:cNvPr>
          <p:cNvSpPr>
            <a:spLocks noGrp="1"/>
          </p:cNvSpPr>
          <p:nvPr>
            <p:ph type="title"/>
          </p:nvPr>
        </p:nvSpPr>
        <p:spPr/>
        <p:txBody>
          <a:bodyPr/>
          <a:lstStyle/>
          <a:p>
            <a:r>
              <a:rPr lang="en-GB" sz="6000" dirty="0"/>
              <a:t>Reference List</a:t>
            </a:r>
          </a:p>
        </p:txBody>
      </p:sp>
    </p:spTree>
    <p:extLst>
      <p:ext uri="{BB962C8B-B14F-4D97-AF65-F5344CB8AC3E}">
        <p14:creationId xmlns:p14="http://schemas.microsoft.com/office/powerpoint/2010/main" val="368417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50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left)">
                                      <p:cBhvr>
                                        <p:cTn id="12" dur="10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50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left)">
                                      <p:cBhvr>
                                        <p:cTn id="17" dur="1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50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wipe(left)">
                                      <p:cBhvr>
                                        <p:cTn id="22" dur="10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50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wipe(left)">
                                      <p:cBhvr>
                                        <p:cTn id="27" dur="10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500"/>
                                  </p:stCondLst>
                                  <p:childTnLst>
                                    <p:set>
                                      <p:cBhvr>
                                        <p:cTn id="31" dur="1" fill="hold">
                                          <p:stCondLst>
                                            <p:cond delay="0"/>
                                          </p:stCondLst>
                                        </p:cTn>
                                        <p:tgtEl>
                                          <p:spTgt spid="5">
                                            <p:txEl>
                                              <p:pRg st="9" end="9"/>
                                            </p:txEl>
                                          </p:spTgt>
                                        </p:tgtEl>
                                        <p:attrNameLst>
                                          <p:attrName>style.visibility</p:attrName>
                                        </p:attrNameLst>
                                      </p:cBhvr>
                                      <p:to>
                                        <p:strVal val="visible"/>
                                      </p:to>
                                    </p:set>
                                    <p:animEffect transition="in" filter="wipe(left)">
                                      <p:cBhvr>
                                        <p:cTn id="32" dur="10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5D3531FC-30B1-5F17-6B06-9AE6CF5584A4}"/>
              </a:ext>
            </a:extLst>
          </p:cNvPr>
          <p:cNvSpPr>
            <a:spLocks noGrp="1"/>
          </p:cNvSpPr>
          <p:nvPr>
            <p:ph type="title"/>
          </p:nvPr>
        </p:nvSpPr>
        <p:spPr>
          <a:xfrm>
            <a:off x="1164336" y="925576"/>
            <a:ext cx="8668512" cy="2432304"/>
          </a:xfrm>
        </p:spPr>
        <p:txBody>
          <a:bodyPr/>
          <a:lstStyle/>
          <a:p>
            <a:r>
              <a:rPr lang="en-US" sz="7200" dirty="0"/>
              <a:t>Thank</a:t>
            </a:r>
            <a:br>
              <a:rPr lang="en-US" sz="7200" dirty="0"/>
            </a:br>
            <a:r>
              <a:rPr lang="en-US" sz="7200" dirty="0"/>
              <a:t>you</a:t>
            </a:r>
            <a:br>
              <a:rPr lang="en-US" dirty="0"/>
            </a:br>
            <a:endParaRPr lang="en-US" dirty="0"/>
          </a:p>
        </p:txBody>
      </p:sp>
      <p:sp>
        <p:nvSpPr>
          <p:cNvPr id="2" name="Slide Number Placeholder 1">
            <a:extLst>
              <a:ext uri="{FF2B5EF4-FFF2-40B4-BE49-F238E27FC236}">
                <a16:creationId xmlns:a16="http://schemas.microsoft.com/office/drawing/2014/main" id="{208B4E59-CB4F-04A3-A58D-1C710346E2F7}"/>
              </a:ext>
            </a:extLst>
          </p:cNvPr>
          <p:cNvSpPr>
            <a:spLocks noGrp="1"/>
          </p:cNvSpPr>
          <p:nvPr>
            <p:ph type="sldNum" sz="quarter" idx="4294967295"/>
          </p:nvPr>
        </p:nvSpPr>
        <p:spPr>
          <a:xfrm>
            <a:off x="11734800" y="6400800"/>
            <a:ext cx="457200" cy="457200"/>
          </a:xfrm>
        </p:spPr>
        <p:txBody>
          <a:bodyPr/>
          <a:lstStyle/>
          <a:p>
            <a:fld id="{19B51A1E-902D-48AF-9020-955120F399B6}" type="slidenum">
              <a:rPr lang="en-US" smtClean="0"/>
              <a:pPr/>
              <a:t>12</a:t>
            </a:fld>
            <a:endParaRPr lang="en-US" dirty="0"/>
          </a:p>
        </p:txBody>
      </p:sp>
      <p:sp>
        <p:nvSpPr>
          <p:cNvPr id="8" name="Text Placeholder 1">
            <a:extLst>
              <a:ext uri="{FF2B5EF4-FFF2-40B4-BE49-F238E27FC236}">
                <a16:creationId xmlns:a16="http://schemas.microsoft.com/office/drawing/2014/main" id="{CE3B3CC7-49C3-34B4-FBDB-34C97767B918}"/>
              </a:ext>
            </a:extLst>
          </p:cNvPr>
          <p:cNvSpPr txBox="1">
            <a:spLocks/>
          </p:cNvSpPr>
          <p:nvPr/>
        </p:nvSpPr>
        <p:spPr>
          <a:xfrm>
            <a:off x="5531104" y="3429000"/>
            <a:ext cx="5390896" cy="3073400"/>
          </a:xfrm>
          <a:prstGeom prst="rect">
            <a:avLst/>
          </a:prstGeom>
          <a:noFill/>
        </p:spPr>
        <p:txBody>
          <a:bodyPr anchor="ctr"/>
          <a:lstStyle>
            <a:defPPr>
              <a:defRPr lang="en-US"/>
            </a:defPPr>
            <a:lvl1pPr marL="0" algn="ctr" defTabSz="914400" rtl="0" eaLnBrk="1" latinLnBrk="0" hangingPunct="1">
              <a:defRPr lang="en-US" sz="1200" b="1" i="0" kern="1200" smtClean="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fi-FI" sz="1600" b="0" dirty="0">
                <a:solidFill>
                  <a:schemeClr val="bg1"/>
                </a:solidFill>
              </a:rPr>
              <a:t>Kadisha Klaraey</a:t>
            </a:r>
          </a:p>
          <a:p>
            <a:r>
              <a:rPr lang="fi-FI" sz="1600" b="0" dirty="0">
                <a:solidFill>
                  <a:schemeClr val="bg1"/>
                </a:solidFill>
              </a:rPr>
              <a:t>606-8008-3003</a:t>
            </a:r>
          </a:p>
          <a:p>
            <a:r>
              <a:rPr lang="fi-FI" sz="1600" b="0" dirty="0">
                <a:solidFill>
                  <a:schemeClr val="bg1"/>
                </a:solidFill>
              </a:rPr>
              <a:t>KKlaraey@organicadvice.com</a:t>
            </a:r>
          </a:p>
          <a:p>
            <a:r>
              <a:rPr lang="fi-FI" sz="1600" b="0" dirty="0">
                <a:solidFill>
                  <a:schemeClr val="bg1"/>
                </a:solidFill>
              </a:rPr>
              <a:t>www.organicadvice.com</a:t>
            </a:r>
          </a:p>
        </p:txBody>
      </p:sp>
    </p:spTree>
    <p:extLst>
      <p:ext uri="{BB962C8B-B14F-4D97-AF65-F5344CB8AC3E}">
        <p14:creationId xmlns:p14="http://schemas.microsoft.com/office/powerpoint/2010/main" val="232069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50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Botanical pitch deck</Template>
  <TotalTime>15776</TotalTime>
  <Words>1414</Words>
  <Application>Microsoft Office PowerPoint</Application>
  <PresentationFormat>Widescreen</PresentationFormat>
  <Paragraphs>190</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Batang</vt:lpstr>
      <vt:lpstr>Arial</vt:lpstr>
      <vt:lpstr>Calibri</vt:lpstr>
      <vt:lpstr>Custom</vt:lpstr>
      <vt:lpstr>Green Haven Florists</vt:lpstr>
      <vt:lpstr>Greetings </vt:lpstr>
      <vt:lpstr>Overview </vt:lpstr>
      <vt:lpstr>PowerPoint Presentation</vt:lpstr>
      <vt:lpstr>PowerPoint Presentation</vt:lpstr>
      <vt:lpstr>PESTEL Framework: Explanation &amp; Critique  </vt:lpstr>
      <vt:lpstr>PowerPoint Presentation</vt:lpstr>
      <vt:lpstr>The Cause and Effect by; Dr. Kaoru Ishikawa   </vt:lpstr>
      <vt:lpstr>Cause and Effect model; Green Haven Florist</vt:lpstr>
      <vt:lpstr>PowerPoint Presentation</vt:lpstr>
      <vt:lpstr>Reference List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Inner Space</dc:creator>
  <cp:lastModifiedBy>Inner Space</cp:lastModifiedBy>
  <cp:revision>1</cp:revision>
  <dcterms:created xsi:type="dcterms:W3CDTF">2026-02-05T10:43:21Z</dcterms:created>
  <dcterms:modified xsi:type="dcterms:W3CDTF">2026-02-16T09:40:06Z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