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282D8D-5FCB-4CE1-8145-4C8119345730}" v="220" dt="2025-12-02T15:00:05.028"/>
    <p1510:client id="{CF58D030-AA10-41DA-A82C-B762F9DF80D1}" v="199" dt="2025-12-03T15:19:11.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6" d="100"/>
          <a:sy n="66" d="100"/>
        </p:scale>
        <p:origin x="40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52136959-1363-41D9-B9BF-709AC848F0F3}"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B3D5C9C2-F8CA-4172-A12D-69B11E4AF2C4}">
      <dgm:prSet/>
      <dgm:spPr/>
      <dgm:t>
        <a:bodyPr/>
        <a:lstStyle/>
        <a:p>
          <a:pPr>
            <a:lnSpc>
              <a:spcPct val="100000"/>
            </a:lnSpc>
          </a:pPr>
          <a:r>
            <a:rPr lang="en-US"/>
            <a:t>The current presentation attempts to provide an analysis of HIV in adults, including its diagnosis, treatment, prevention, and the management of the condition in the long term.</a:t>
          </a:r>
        </a:p>
      </dgm:t>
    </dgm:pt>
    <dgm:pt modelId="{23ED285C-E746-47D7-BB8E-35B314C818E0}" type="parTrans" cxnId="{4F6A1D53-483E-49C2-9D52-C15937A3F428}">
      <dgm:prSet/>
      <dgm:spPr/>
      <dgm:t>
        <a:bodyPr/>
        <a:lstStyle/>
        <a:p>
          <a:endParaRPr lang="en-US"/>
        </a:p>
      </dgm:t>
    </dgm:pt>
    <dgm:pt modelId="{27D9361D-3C8B-45C8-82B1-68401260DF24}" type="sibTrans" cxnId="{4F6A1D53-483E-49C2-9D52-C15937A3F428}">
      <dgm:prSet/>
      <dgm:spPr/>
      <dgm:t>
        <a:bodyPr/>
        <a:lstStyle/>
        <a:p>
          <a:endParaRPr lang="en-US"/>
        </a:p>
      </dgm:t>
    </dgm:pt>
    <dgm:pt modelId="{019C3F69-E8D5-442E-9808-47CDF69C135C}">
      <dgm:prSet/>
      <dgm:spPr/>
      <dgm:t>
        <a:bodyPr/>
        <a:lstStyle/>
        <a:p>
          <a:pPr>
            <a:lnSpc>
              <a:spcPct val="100000"/>
            </a:lnSpc>
          </a:pPr>
          <a:r>
            <a:rPr lang="en-US"/>
            <a:t>Target audience will comprise nurses and specialist clinicians involved in the delivery of high-quality HIV assessment, intervention and sustained support.</a:t>
          </a:r>
        </a:p>
      </dgm:t>
    </dgm:pt>
    <dgm:pt modelId="{83E77B6C-DDF8-4DC4-B709-FB0438BB91FD}" type="parTrans" cxnId="{8950E601-41A8-4CE4-8E5E-F9740841B578}">
      <dgm:prSet/>
      <dgm:spPr/>
      <dgm:t>
        <a:bodyPr/>
        <a:lstStyle/>
        <a:p>
          <a:endParaRPr lang="en-US"/>
        </a:p>
      </dgm:t>
    </dgm:pt>
    <dgm:pt modelId="{0437EF24-98D1-481F-B3AC-4030FAADA154}" type="sibTrans" cxnId="{8950E601-41A8-4CE4-8E5E-F9740841B578}">
      <dgm:prSet/>
      <dgm:spPr/>
      <dgm:t>
        <a:bodyPr/>
        <a:lstStyle/>
        <a:p>
          <a:endParaRPr lang="en-US"/>
        </a:p>
      </dgm:t>
    </dgm:pt>
    <dgm:pt modelId="{02429CA0-C94B-4153-9DF7-F988536DDCCE}">
      <dgm:prSet/>
      <dgm:spPr/>
      <dgm:t>
        <a:bodyPr/>
        <a:lstStyle/>
        <a:p>
          <a:pPr>
            <a:lnSpc>
              <a:spcPct val="100000"/>
            </a:lnSpc>
          </a:pPr>
          <a:r>
            <a:rPr lang="en-US"/>
            <a:t>HIV continues to be a priority in the NICE guidance because of the prevalence, stigma, tardy diagnosis and other complicating comorbidities (Kar,  2025). </a:t>
          </a:r>
        </a:p>
      </dgm:t>
    </dgm:pt>
    <dgm:pt modelId="{FF7E4260-1651-4D45-8D0F-06B6798FF63E}" type="parTrans" cxnId="{45755AD5-A266-434E-9901-CE03FC3E1EEC}">
      <dgm:prSet/>
      <dgm:spPr/>
      <dgm:t>
        <a:bodyPr/>
        <a:lstStyle/>
        <a:p>
          <a:endParaRPr lang="en-US"/>
        </a:p>
      </dgm:t>
    </dgm:pt>
    <dgm:pt modelId="{95739512-24F3-4CBC-95DF-606B563A03E9}" type="sibTrans" cxnId="{45755AD5-A266-434E-9901-CE03FC3E1EEC}">
      <dgm:prSet/>
      <dgm:spPr/>
      <dgm:t>
        <a:bodyPr/>
        <a:lstStyle/>
        <a:p>
          <a:endParaRPr lang="en-US"/>
        </a:p>
      </dgm:t>
    </dgm:pt>
    <dgm:pt modelId="{8F605ADD-1E37-47AF-9607-A508E62D2B43}" type="pres">
      <dgm:prSet presAssocID="{52136959-1363-41D9-B9BF-709AC848F0F3}" presName="root" presStyleCnt="0">
        <dgm:presLayoutVars>
          <dgm:dir/>
          <dgm:resizeHandles val="exact"/>
        </dgm:presLayoutVars>
      </dgm:prSet>
      <dgm:spPr/>
    </dgm:pt>
    <dgm:pt modelId="{3BA85643-171D-458B-A3B0-423886BEB516}" type="pres">
      <dgm:prSet presAssocID="{B3D5C9C2-F8CA-4172-A12D-69B11E4AF2C4}" presName="compNode" presStyleCnt="0"/>
      <dgm:spPr/>
    </dgm:pt>
    <dgm:pt modelId="{C606A285-B493-4DF9-B613-AC3E72F7F5B1}" type="pres">
      <dgm:prSet presAssocID="{B3D5C9C2-F8CA-4172-A12D-69B11E4AF2C4}" presName="bgRect" presStyleLbl="bgShp" presStyleIdx="0" presStyleCnt="3"/>
      <dgm:spPr/>
    </dgm:pt>
    <dgm:pt modelId="{DECA726B-0E37-4B67-AF7C-1A1021956B9A}" type="pres">
      <dgm:prSet presAssocID="{B3D5C9C2-F8CA-4172-A12D-69B11E4AF2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FB284AB-D0A9-4C8C-AC82-8A793D03E8DF}" type="pres">
      <dgm:prSet presAssocID="{B3D5C9C2-F8CA-4172-A12D-69B11E4AF2C4}" presName="spaceRect" presStyleCnt="0"/>
      <dgm:spPr/>
    </dgm:pt>
    <dgm:pt modelId="{7207A000-704A-468C-95EF-5F1CD5218E96}" type="pres">
      <dgm:prSet presAssocID="{B3D5C9C2-F8CA-4172-A12D-69B11E4AF2C4}" presName="parTx" presStyleLbl="revTx" presStyleIdx="0" presStyleCnt="3">
        <dgm:presLayoutVars>
          <dgm:chMax val="0"/>
          <dgm:chPref val="0"/>
        </dgm:presLayoutVars>
      </dgm:prSet>
      <dgm:spPr/>
    </dgm:pt>
    <dgm:pt modelId="{2564E2A9-B0FA-46AB-AF9D-359C611D6072}" type="pres">
      <dgm:prSet presAssocID="{27D9361D-3C8B-45C8-82B1-68401260DF24}" presName="sibTrans" presStyleCnt="0"/>
      <dgm:spPr/>
    </dgm:pt>
    <dgm:pt modelId="{43A899D4-38F2-4D1A-B74E-6828229F141F}" type="pres">
      <dgm:prSet presAssocID="{019C3F69-E8D5-442E-9808-47CDF69C135C}" presName="compNode" presStyleCnt="0"/>
      <dgm:spPr/>
    </dgm:pt>
    <dgm:pt modelId="{DF896DA4-3782-40F7-8827-F9DCB76B70D9}" type="pres">
      <dgm:prSet presAssocID="{019C3F69-E8D5-442E-9808-47CDF69C135C}" presName="bgRect" presStyleLbl="bgShp" presStyleIdx="1" presStyleCnt="3"/>
      <dgm:spPr/>
    </dgm:pt>
    <dgm:pt modelId="{2EEC94AA-B87A-4A6E-90FE-A1D07A3A5D4C}" type="pres">
      <dgm:prSet presAssocID="{019C3F69-E8D5-442E-9808-47CDF69C135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B362FA2-2639-4CD9-B757-062350DF1EB3}" type="pres">
      <dgm:prSet presAssocID="{019C3F69-E8D5-442E-9808-47CDF69C135C}" presName="spaceRect" presStyleCnt="0"/>
      <dgm:spPr/>
    </dgm:pt>
    <dgm:pt modelId="{DB84FE16-BAD5-41E5-94F1-53FE4416B15E}" type="pres">
      <dgm:prSet presAssocID="{019C3F69-E8D5-442E-9808-47CDF69C135C}" presName="parTx" presStyleLbl="revTx" presStyleIdx="1" presStyleCnt="3">
        <dgm:presLayoutVars>
          <dgm:chMax val="0"/>
          <dgm:chPref val="0"/>
        </dgm:presLayoutVars>
      </dgm:prSet>
      <dgm:spPr/>
    </dgm:pt>
    <dgm:pt modelId="{C3DA6EE8-EBAA-4B62-B2BF-5A4BDB6E085F}" type="pres">
      <dgm:prSet presAssocID="{0437EF24-98D1-481F-B3AC-4030FAADA154}" presName="sibTrans" presStyleCnt="0"/>
      <dgm:spPr/>
    </dgm:pt>
    <dgm:pt modelId="{35CBAE17-9A5D-4802-A38D-FC6029914827}" type="pres">
      <dgm:prSet presAssocID="{02429CA0-C94B-4153-9DF7-F988536DDCCE}" presName="compNode" presStyleCnt="0"/>
      <dgm:spPr/>
    </dgm:pt>
    <dgm:pt modelId="{6EB3DC5E-DB1C-4A7A-8A57-C264010E7AA1}" type="pres">
      <dgm:prSet presAssocID="{02429CA0-C94B-4153-9DF7-F988536DDCCE}" presName="bgRect" presStyleLbl="bgShp" presStyleIdx="2" presStyleCnt="3"/>
      <dgm:spPr/>
    </dgm:pt>
    <dgm:pt modelId="{D724C09A-4C63-475B-8497-7AC835888C8E}" type="pres">
      <dgm:prSet presAssocID="{02429CA0-C94B-4153-9DF7-F988536DDCC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5E2161D5-CAC5-4983-AA6C-0AB0131CC439}" type="pres">
      <dgm:prSet presAssocID="{02429CA0-C94B-4153-9DF7-F988536DDCCE}" presName="spaceRect" presStyleCnt="0"/>
      <dgm:spPr/>
    </dgm:pt>
    <dgm:pt modelId="{73D0781C-F35C-4748-8917-B5F22F9039DC}" type="pres">
      <dgm:prSet presAssocID="{02429CA0-C94B-4153-9DF7-F988536DDCCE}" presName="parTx" presStyleLbl="revTx" presStyleIdx="2" presStyleCnt="3">
        <dgm:presLayoutVars>
          <dgm:chMax val="0"/>
          <dgm:chPref val="0"/>
        </dgm:presLayoutVars>
      </dgm:prSet>
      <dgm:spPr/>
    </dgm:pt>
  </dgm:ptLst>
  <dgm:cxnLst>
    <dgm:cxn modelId="{8950E601-41A8-4CE4-8E5E-F9740841B578}" srcId="{52136959-1363-41D9-B9BF-709AC848F0F3}" destId="{019C3F69-E8D5-442E-9808-47CDF69C135C}" srcOrd="1" destOrd="0" parTransId="{83E77B6C-DDF8-4DC4-B709-FB0438BB91FD}" sibTransId="{0437EF24-98D1-481F-B3AC-4030FAADA154}"/>
    <dgm:cxn modelId="{4F6A1D53-483E-49C2-9D52-C15937A3F428}" srcId="{52136959-1363-41D9-B9BF-709AC848F0F3}" destId="{B3D5C9C2-F8CA-4172-A12D-69B11E4AF2C4}" srcOrd="0" destOrd="0" parTransId="{23ED285C-E746-47D7-BB8E-35B314C818E0}" sibTransId="{27D9361D-3C8B-45C8-82B1-68401260DF24}"/>
    <dgm:cxn modelId="{8C1EEE7E-0822-4313-A345-F3511CFE04B4}" type="presOf" srcId="{B3D5C9C2-F8CA-4172-A12D-69B11E4AF2C4}" destId="{7207A000-704A-468C-95EF-5F1CD5218E96}" srcOrd="0" destOrd="0" presId="urn:microsoft.com/office/officeart/2018/2/layout/IconVerticalSolidList"/>
    <dgm:cxn modelId="{23CE837F-437D-4D54-83A7-42A9C2930267}" type="presOf" srcId="{019C3F69-E8D5-442E-9808-47CDF69C135C}" destId="{DB84FE16-BAD5-41E5-94F1-53FE4416B15E}" srcOrd="0" destOrd="0" presId="urn:microsoft.com/office/officeart/2018/2/layout/IconVerticalSolidList"/>
    <dgm:cxn modelId="{856F608F-D733-4AB0-9835-5DCB42D06378}" type="presOf" srcId="{52136959-1363-41D9-B9BF-709AC848F0F3}" destId="{8F605ADD-1E37-47AF-9607-A508E62D2B43}" srcOrd="0" destOrd="0" presId="urn:microsoft.com/office/officeart/2018/2/layout/IconVerticalSolidList"/>
    <dgm:cxn modelId="{45755AD5-A266-434E-9901-CE03FC3E1EEC}" srcId="{52136959-1363-41D9-B9BF-709AC848F0F3}" destId="{02429CA0-C94B-4153-9DF7-F988536DDCCE}" srcOrd="2" destOrd="0" parTransId="{FF7E4260-1651-4D45-8D0F-06B6798FF63E}" sibTransId="{95739512-24F3-4CBC-95DF-606B563A03E9}"/>
    <dgm:cxn modelId="{4DEEA4F7-4CB0-4AC7-8478-1031EDE4AA58}" type="presOf" srcId="{02429CA0-C94B-4153-9DF7-F988536DDCCE}" destId="{73D0781C-F35C-4748-8917-B5F22F9039DC}" srcOrd="0" destOrd="0" presId="urn:microsoft.com/office/officeart/2018/2/layout/IconVerticalSolidList"/>
    <dgm:cxn modelId="{136FA61D-0A7F-4FDF-9D30-048344066523}" type="presParOf" srcId="{8F605ADD-1E37-47AF-9607-A508E62D2B43}" destId="{3BA85643-171D-458B-A3B0-423886BEB516}" srcOrd="0" destOrd="0" presId="urn:microsoft.com/office/officeart/2018/2/layout/IconVerticalSolidList"/>
    <dgm:cxn modelId="{DD63560D-70CD-4541-A7CD-5EFF841AC373}" type="presParOf" srcId="{3BA85643-171D-458B-A3B0-423886BEB516}" destId="{C606A285-B493-4DF9-B613-AC3E72F7F5B1}" srcOrd="0" destOrd="0" presId="urn:microsoft.com/office/officeart/2018/2/layout/IconVerticalSolidList"/>
    <dgm:cxn modelId="{75D93835-2E29-4E8B-AFB8-60C0AF65791A}" type="presParOf" srcId="{3BA85643-171D-458B-A3B0-423886BEB516}" destId="{DECA726B-0E37-4B67-AF7C-1A1021956B9A}" srcOrd="1" destOrd="0" presId="urn:microsoft.com/office/officeart/2018/2/layout/IconVerticalSolidList"/>
    <dgm:cxn modelId="{C716D00A-3676-4C8B-B6F1-2AE7715D09F0}" type="presParOf" srcId="{3BA85643-171D-458B-A3B0-423886BEB516}" destId="{6FB284AB-D0A9-4C8C-AC82-8A793D03E8DF}" srcOrd="2" destOrd="0" presId="urn:microsoft.com/office/officeart/2018/2/layout/IconVerticalSolidList"/>
    <dgm:cxn modelId="{0F8B65B5-C23E-4C7A-99CF-DB77BB335AAD}" type="presParOf" srcId="{3BA85643-171D-458B-A3B0-423886BEB516}" destId="{7207A000-704A-468C-95EF-5F1CD5218E96}" srcOrd="3" destOrd="0" presId="urn:microsoft.com/office/officeart/2018/2/layout/IconVerticalSolidList"/>
    <dgm:cxn modelId="{8C2B8A58-BD8D-40C8-BD34-68787AA12A75}" type="presParOf" srcId="{8F605ADD-1E37-47AF-9607-A508E62D2B43}" destId="{2564E2A9-B0FA-46AB-AF9D-359C611D6072}" srcOrd="1" destOrd="0" presId="urn:microsoft.com/office/officeart/2018/2/layout/IconVerticalSolidList"/>
    <dgm:cxn modelId="{CE5325B6-F3A4-454A-854E-C6FB4E50AED9}" type="presParOf" srcId="{8F605ADD-1E37-47AF-9607-A508E62D2B43}" destId="{43A899D4-38F2-4D1A-B74E-6828229F141F}" srcOrd="2" destOrd="0" presId="urn:microsoft.com/office/officeart/2018/2/layout/IconVerticalSolidList"/>
    <dgm:cxn modelId="{F6926A37-A398-40EB-943E-A7AA3F53DAC8}" type="presParOf" srcId="{43A899D4-38F2-4D1A-B74E-6828229F141F}" destId="{DF896DA4-3782-40F7-8827-F9DCB76B70D9}" srcOrd="0" destOrd="0" presId="urn:microsoft.com/office/officeart/2018/2/layout/IconVerticalSolidList"/>
    <dgm:cxn modelId="{CBA3F5DC-FEDD-490A-A653-6F0B4F42C505}" type="presParOf" srcId="{43A899D4-38F2-4D1A-B74E-6828229F141F}" destId="{2EEC94AA-B87A-4A6E-90FE-A1D07A3A5D4C}" srcOrd="1" destOrd="0" presId="urn:microsoft.com/office/officeart/2018/2/layout/IconVerticalSolidList"/>
    <dgm:cxn modelId="{B13DB3EA-E85B-4CD4-B6FB-5FB882BAD05E}" type="presParOf" srcId="{43A899D4-38F2-4D1A-B74E-6828229F141F}" destId="{EB362FA2-2639-4CD9-B757-062350DF1EB3}" srcOrd="2" destOrd="0" presId="urn:microsoft.com/office/officeart/2018/2/layout/IconVerticalSolidList"/>
    <dgm:cxn modelId="{BD6B5A32-35E4-42BC-A544-23A5BFE6E5A1}" type="presParOf" srcId="{43A899D4-38F2-4D1A-B74E-6828229F141F}" destId="{DB84FE16-BAD5-41E5-94F1-53FE4416B15E}" srcOrd="3" destOrd="0" presId="urn:microsoft.com/office/officeart/2018/2/layout/IconVerticalSolidList"/>
    <dgm:cxn modelId="{ED9C5C0C-0DDD-47CD-AEC8-99C8D4DBE43B}" type="presParOf" srcId="{8F605ADD-1E37-47AF-9607-A508E62D2B43}" destId="{C3DA6EE8-EBAA-4B62-B2BF-5A4BDB6E085F}" srcOrd="3" destOrd="0" presId="urn:microsoft.com/office/officeart/2018/2/layout/IconVerticalSolidList"/>
    <dgm:cxn modelId="{DB1EE73F-1E50-4E1C-8DCD-C20237D4784D}" type="presParOf" srcId="{8F605ADD-1E37-47AF-9607-A508E62D2B43}" destId="{35CBAE17-9A5D-4802-A38D-FC6029914827}" srcOrd="4" destOrd="0" presId="urn:microsoft.com/office/officeart/2018/2/layout/IconVerticalSolidList"/>
    <dgm:cxn modelId="{8A747F7F-404A-4BD2-A190-9B2B96719824}" type="presParOf" srcId="{35CBAE17-9A5D-4802-A38D-FC6029914827}" destId="{6EB3DC5E-DB1C-4A7A-8A57-C264010E7AA1}" srcOrd="0" destOrd="0" presId="urn:microsoft.com/office/officeart/2018/2/layout/IconVerticalSolidList"/>
    <dgm:cxn modelId="{FD43EC04-8C57-49A9-8F55-739275514296}" type="presParOf" srcId="{35CBAE17-9A5D-4802-A38D-FC6029914827}" destId="{D724C09A-4C63-475B-8497-7AC835888C8E}" srcOrd="1" destOrd="0" presId="urn:microsoft.com/office/officeart/2018/2/layout/IconVerticalSolidList"/>
    <dgm:cxn modelId="{5C4E3068-3576-4AF2-81A1-D9B59B6D5C63}" type="presParOf" srcId="{35CBAE17-9A5D-4802-A38D-FC6029914827}" destId="{5E2161D5-CAC5-4983-AA6C-0AB0131CC439}" srcOrd="2" destOrd="0" presId="urn:microsoft.com/office/officeart/2018/2/layout/IconVerticalSolidList"/>
    <dgm:cxn modelId="{4FCE76E8-3D66-43DE-908F-88C9CF13A91D}" type="presParOf" srcId="{35CBAE17-9A5D-4802-A38D-FC6029914827}" destId="{73D0781C-F35C-4748-8917-B5F22F9039D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FDB770-8380-4185-B39C-D24B09A02A6B}" type="doc">
      <dgm:prSet loTypeId="urn:microsoft.com/office/officeart/2018/5/layout/IconCircleLabel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7E15ED85-95E8-42A0-8D25-1B1A7B070369}">
      <dgm:prSet/>
      <dgm:spPr/>
      <dgm:t>
        <a:bodyPr/>
        <a:lstStyle/>
        <a:p>
          <a:pPr>
            <a:lnSpc>
              <a:spcPct val="100000"/>
            </a:lnSpc>
            <a:defRPr cap="all"/>
          </a:pPr>
          <a:r>
            <a:rPr lang="en-US"/>
            <a:t>HIV is a viral infection, which infects the immune cells (CD4) gradually depleting immune response over period of absence of treatment.</a:t>
          </a:r>
        </a:p>
      </dgm:t>
    </dgm:pt>
    <dgm:pt modelId="{3C5946F8-7507-46DE-B782-B7055C9375B4}" type="parTrans" cxnId="{84A5D09A-AA6C-4CCE-9959-9261161C0FAA}">
      <dgm:prSet/>
      <dgm:spPr/>
      <dgm:t>
        <a:bodyPr/>
        <a:lstStyle/>
        <a:p>
          <a:endParaRPr lang="en-US"/>
        </a:p>
      </dgm:t>
    </dgm:pt>
    <dgm:pt modelId="{F3590FD6-145E-4378-B234-6D78EBB0B256}" type="sibTrans" cxnId="{84A5D09A-AA6C-4CCE-9959-9261161C0FAA}">
      <dgm:prSet/>
      <dgm:spPr/>
      <dgm:t>
        <a:bodyPr/>
        <a:lstStyle/>
        <a:p>
          <a:endParaRPr lang="en-US"/>
        </a:p>
      </dgm:t>
    </dgm:pt>
    <dgm:pt modelId="{8A08DC73-49B7-4BF9-91B1-DA6BCE7BE57A}">
      <dgm:prSet/>
      <dgm:spPr/>
      <dgm:t>
        <a:bodyPr/>
        <a:lstStyle/>
        <a:p>
          <a:pPr>
            <a:lnSpc>
              <a:spcPct val="100000"/>
            </a:lnSpc>
            <a:defRPr cap="all"/>
          </a:pPr>
          <a:r>
            <a:rPr lang="en-US"/>
            <a:t>According to WHO, HIV is a chronic controllable disease that needs lifelong antiretroviral treatment and prevention measures (Fleșeriu </a:t>
          </a:r>
          <a:r>
            <a:rPr lang="en-US" i="1"/>
            <a:t>et al</a:t>
          </a:r>
          <a:r>
            <a:rPr lang="en-US"/>
            <a:t>., 2025).</a:t>
          </a:r>
        </a:p>
      </dgm:t>
    </dgm:pt>
    <dgm:pt modelId="{51A07101-C92B-48AB-B1DD-4DC6CA93AC9C}" type="parTrans" cxnId="{CC2C04F0-2CF7-47B7-9192-39B8B349D74D}">
      <dgm:prSet/>
      <dgm:spPr/>
      <dgm:t>
        <a:bodyPr/>
        <a:lstStyle/>
        <a:p>
          <a:endParaRPr lang="en-US"/>
        </a:p>
      </dgm:t>
    </dgm:pt>
    <dgm:pt modelId="{F82B20AB-42FE-461F-873B-08A28B889A6D}" type="sibTrans" cxnId="{CC2C04F0-2CF7-47B7-9192-39B8B349D74D}">
      <dgm:prSet/>
      <dgm:spPr/>
      <dgm:t>
        <a:bodyPr/>
        <a:lstStyle/>
        <a:p>
          <a:endParaRPr lang="en-US"/>
        </a:p>
      </dgm:t>
    </dgm:pt>
    <dgm:pt modelId="{932DC4F0-1221-49BC-B1A9-F190605C3503}">
      <dgm:prSet/>
      <dgm:spPr/>
      <dgm:t>
        <a:bodyPr/>
        <a:lstStyle/>
        <a:p>
          <a:pPr>
            <a:lnSpc>
              <a:spcPct val="100000"/>
            </a:lnSpc>
            <a:defRPr cap="all"/>
          </a:pPr>
          <a:r>
            <a:rPr lang="en-US"/>
            <a:t>NHS defines HIV as a virus that is carried through the blood and causes the development of immune deficiency.</a:t>
          </a:r>
        </a:p>
      </dgm:t>
    </dgm:pt>
    <dgm:pt modelId="{1A8B4EC8-3FC3-41EB-ADC7-D214B6FC3071}" type="parTrans" cxnId="{5B6E4E78-2190-470A-961D-90C71F7C1930}">
      <dgm:prSet/>
      <dgm:spPr/>
      <dgm:t>
        <a:bodyPr/>
        <a:lstStyle/>
        <a:p>
          <a:endParaRPr lang="en-US"/>
        </a:p>
      </dgm:t>
    </dgm:pt>
    <dgm:pt modelId="{FB091BD5-6D8E-4155-B9C5-A76D83539EE0}" type="sibTrans" cxnId="{5B6E4E78-2190-470A-961D-90C71F7C1930}">
      <dgm:prSet/>
      <dgm:spPr/>
      <dgm:t>
        <a:bodyPr/>
        <a:lstStyle/>
        <a:p>
          <a:endParaRPr lang="en-US"/>
        </a:p>
      </dgm:t>
    </dgm:pt>
    <dgm:pt modelId="{223D5BC6-7E4F-4FC9-83E8-2E9093D78F45}" type="pres">
      <dgm:prSet presAssocID="{99FDB770-8380-4185-B39C-D24B09A02A6B}" presName="root" presStyleCnt="0">
        <dgm:presLayoutVars>
          <dgm:dir/>
          <dgm:resizeHandles val="exact"/>
        </dgm:presLayoutVars>
      </dgm:prSet>
      <dgm:spPr/>
    </dgm:pt>
    <dgm:pt modelId="{ACB77EEF-B939-422B-8755-EA1C004034B3}" type="pres">
      <dgm:prSet presAssocID="{7E15ED85-95E8-42A0-8D25-1B1A7B070369}" presName="compNode" presStyleCnt="0"/>
      <dgm:spPr/>
    </dgm:pt>
    <dgm:pt modelId="{85112F00-00BC-4091-8E32-CD9ED9710A8F}" type="pres">
      <dgm:prSet presAssocID="{7E15ED85-95E8-42A0-8D25-1B1A7B070369}" presName="iconBgRect" presStyleLbl="bgShp" presStyleIdx="0" presStyleCnt="3"/>
      <dgm:spPr/>
    </dgm:pt>
    <dgm:pt modelId="{B2874D9A-60B2-4FE7-B5DE-51B2EFD04AC8}" type="pres">
      <dgm:prSet presAssocID="{7E15ED85-95E8-42A0-8D25-1B1A7B0703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18C043F5-4066-48B9-AE17-71F6835B7003}" type="pres">
      <dgm:prSet presAssocID="{7E15ED85-95E8-42A0-8D25-1B1A7B070369}" presName="spaceRect" presStyleCnt="0"/>
      <dgm:spPr/>
    </dgm:pt>
    <dgm:pt modelId="{C1F5E88E-70C1-4DFE-9D23-BBDD027F93DF}" type="pres">
      <dgm:prSet presAssocID="{7E15ED85-95E8-42A0-8D25-1B1A7B070369}" presName="textRect" presStyleLbl="revTx" presStyleIdx="0" presStyleCnt="3">
        <dgm:presLayoutVars>
          <dgm:chMax val="1"/>
          <dgm:chPref val="1"/>
        </dgm:presLayoutVars>
      </dgm:prSet>
      <dgm:spPr/>
    </dgm:pt>
    <dgm:pt modelId="{9FFEAD70-2FF4-4FC6-B7CC-31E8E56CBE5D}" type="pres">
      <dgm:prSet presAssocID="{F3590FD6-145E-4378-B234-6D78EBB0B256}" presName="sibTrans" presStyleCnt="0"/>
      <dgm:spPr/>
    </dgm:pt>
    <dgm:pt modelId="{80209A47-1FC0-45E9-A2D3-0ED236A8AD87}" type="pres">
      <dgm:prSet presAssocID="{8A08DC73-49B7-4BF9-91B1-DA6BCE7BE57A}" presName="compNode" presStyleCnt="0"/>
      <dgm:spPr/>
    </dgm:pt>
    <dgm:pt modelId="{2A048987-9D04-4E72-A828-A8C49B28D554}" type="pres">
      <dgm:prSet presAssocID="{8A08DC73-49B7-4BF9-91B1-DA6BCE7BE57A}" presName="iconBgRect" presStyleLbl="bgShp" presStyleIdx="1" presStyleCnt="3"/>
      <dgm:spPr/>
    </dgm:pt>
    <dgm:pt modelId="{225C37EB-D98C-47F4-A6B1-9FC4D873FC47}" type="pres">
      <dgm:prSet presAssocID="{8A08DC73-49B7-4BF9-91B1-DA6BCE7BE5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49587560-1775-418A-BFD0-71EE52B5E32D}" type="pres">
      <dgm:prSet presAssocID="{8A08DC73-49B7-4BF9-91B1-DA6BCE7BE57A}" presName="spaceRect" presStyleCnt="0"/>
      <dgm:spPr/>
    </dgm:pt>
    <dgm:pt modelId="{E6DB060E-10B9-441D-97E5-5F2A10107AEC}" type="pres">
      <dgm:prSet presAssocID="{8A08DC73-49B7-4BF9-91B1-DA6BCE7BE57A}" presName="textRect" presStyleLbl="revTx" presStyleIdx="1" presStyleCnt="3">
        <dgm:presLayoutVars>
          <dgm:chMax val="1"/>
          <dgm:chPref val="1"/>
        </dgm:presLayoutVars>
      </dgm:prSet>
      <dgm:spPr/>
    </dgm:pt>
    <dgm:pt modelId="{F09A2FAC-6B8A-4C4F-87D5-DA7A4135B8C6}" type="pres">
      <dgm:prSet presAssocID="{F82B20AB-42FE-461F-873B-08A28B889A6D}" presName="sibTrans" presStyleCnt="0"/>
      <dgm:spPr/>
    </dgm:pt>
    <dgm:pt modelId="{C35AB372-4363-4A0B-AEC2-5B8AE11BF7CA}" type="pres">
      <dgm:prSet presAssocID="{932DC4F0-1221-49BC-B1A9-F190605C3503}" presName="compNode" presStyleCnt="0"/>
      <dgm:spPr/>
    </dgm:pt>
    <dgm:pt modelId="{EA788848-7066-41FE-AF18-D1D84CD32CFD}" type="pres">
      <dgm:prSet presAssocID="{932DC4F0-1221-49BC-B1A9-F190605C3503}" presName="iconBgRect" presStyleLbl="bgShp" presStyleIdx="2" presStyleCnt="3"/>
      <dgm:spPr/>
    </dgm:pt>
    <dgm:pt modelId="{F3FBB630-BE68-4304-A9EA-A74B9CB518BE}" type="pres">
      <dgm:prSet presAssocID="{932DC4F0-1221-49BC-B1A9-F190605C350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1E990E11-3BE6-44F8-9DFD-FCF7171D7B1B}" type="pres">
      <dgm:prSet presAssocID="{932DC4F0-1221-49BC-B1A9-F190605C3503}" presName="spaceRect" presStyleCnt="0"/>
      <dgm:spPr/>
    </dgm:pt>
    <dgm:pt modelId="{7347B8E5-BCE3-4700-869B-608429100685}" type="pres">
      <dgm:prSet presAssocID="{932DC4F0-1221-49BC-B1A9-F190605C3503}" presName="textRect" presStyleLbl="revTx" presStyleIdx="2" presStyleCnt="3">
        <dgm:presLayoutVars>
          <dgm:chMax val="1"/>
          <dgm:chPref val="1"/>
        </dgm:presLayoutVars>
      </dgm:prSet>
      <dgm:spPr/>
    </dgm:pt>
  </dgm:ptLst>
  <dgm:cxnLst>
    <dgm:cxn modelId="{7B644468-9AB5-419C-8293-DBB46A099930}" type="presOf" srcId="{7E15ED85-95E8-42A0-8D25-1B1A7B070369}" destId="{C1F5E88E-70C1-4DFE-9D23-BBDD027F93DF}" srcOrd="0" destOrd="0" presId="urn:microsoft.com/office/officeart/2018/5/layout/IconCircleLabelList"/>
    <dgm:cxn modelId="{1F793C4E-8890-4F22-A451-F48F6C2FFC1D}" type="presOf" srcId="{8A08DC73-49B7-4BF9-91B1-DA6BCE7BE57A}" destId="{E6DB060E-10B9-441D-97E5-5F2A10107AEC}" srcOrd="0" destOrd="0" presId="urn:microsoft.com/office/officeart/2018/5/layout/IconCircleLabelList"/>
    <dgm:cxn modelId="{5B6E4E78-2190-470A-961D-90C71F7C1930}" srcId="{99FDB770-8380-4185-B39C-D24B09A02A6B}" destId="{932DC4F0-1221-49BC-B1A9-F190605C3503}" srcOrd="2" destOrd="0" parTransId="{1A8B4EC8-3FC3-41EB-ADC7-D214B6FC3071}" sibTransId="{FB091BD5-6D8E-4155-B9C5-A76D83539EE0}"/>
    <dgm:cxn modelId="{84A5D09A-AA6C-4CCE-9959-9261161C0FAA}" srcId="{99FDB770-8380-4185-B39C-D24B09A02A6B}" destId="{7E15ED85-95E8-42A0-8D25-1B1A7B070369}" srcOrd="0" destOrd="0" parTransId="{3C5946F8-7507-46DE-B782-B7055C9375B4}" sibTransId="{F3590FD6-145E-4378-B234-6D78EBB0B256}"/>
    <dgm:cxn modelId="{080068BF-BBFE-43A2-9C5D-D2ECBC17CF7D}" type="presOf" srcId="{99FDB770-8380-4185-B39C-D24B09A02A6B}" destId="{223D5BC6-7E4F-4FC9-83E8-2E9093D78F45}" srcOrd="0" destOrd="0" presId="urn:microsoft.com/office/officeart/2018/5/layout/IconCircleLabelList"/>
    <dgm:cxn modelId="{8C55CFCA-CA44-4A03-BEC0-0DE8C4691972}" type="presOf" srcId="{932DC4F0-1221-49BC-B1A9-F190605C3503}" destId="{7347B8E5-BCE3-4700-869B-608429100685}" srcOrd="0" destOrd="0" presId="urn:microsoft.com/office/officeart/2018/5/layout/IconCircleLabelList"/>
    <dgm:cxn modelId="{CC2C04F0-2CF7-47B7-9192-39B8B349D74D}" srcId="{99FDB770-8380-4185-B39C-D24B09A02A6B}" destId="{8A08DC73-49B7-4BF9-91B1-DA6BCE7BE57A}" srcOrd="1" destOrd="0" parTransId="{51A07101-C92B-48AB-B1DD-4DC6CA93AC9C}" sibTransId="{F82B20AB-42FE-461F-873B-08A28B889A6D}"/>
    <dgm:cxn modelId="{3B893B83-D3AC-4447-995B-57918D9D1CEA}" type="presParOf" srcId="{223D5BC6-7E4F-4FC9-83E8-2E9093D78F45}" destId="{ACB77EEF-B939-422B-8755-EA1C004034B3}" srcOrd="0" destOrd="0" presId="urn:microsoft.com/office/officeart/2018/5/layout/IconCircleLabelList"/>
    <dgm:cxn modelId="{283BB8DF-CAF7-48BB-A8F4-848A88D28BE1}" type="presParOf" srcId="{ACB77EEF-B939-422B-8755-EA1C004034B3}" destId="{85112F00-00BC-4091-8E32-CD9ED9710A8F}" srcOrd="0" destOrd="0" presId="urn:microsoft.com/office/officeart/2018/5/layout/IconCircleLabelList"/>
    <dgm:cxn modelId="{D9BB2C08-4D33-4760-939B-757784383C56}" type="presParOf" srcId="{ACB77EEF-B939-422B-8755-EA1C004034B3}" destId="{B2874D9A-60B2-4FE7-B5DE-51B2EFD04AC8}" srcOrd="1" destOrd="0" presId="urn:microsoft.com/office/officeart/2018/5/layout/IconCircleLabelList"/>
    <dgm:cxn modelId="{BF46A010-289B-4568-848F-576FAB4F1979}" type="presParOf" srcId="{ACB77EEF-B939-422B-8755-EA1C004034B3}" destId="{18C043F5-4066-48B9-AE17-71F6835B7003}" srcOrd="2" destOrd="0" presId="urn:microsoft.com/office/officeart/2018/5/layout/IconCircleLabelList"/>
    <dgm:cxn modelId="{4DABE62A-D727-46F1-92A2-0B6795B7B740}" type="presParOf" srcId="{ACB77EEF-B939-422B-8755-EA1C004034B3}" destId="{C1F5E88E-70C1-4DFE-9D23-BBDD027F93DF}" srcOrd="3" destOrd="0" presId="urn:microsoft.com/office/officeart/2018/5/layout/IconCircleLabelList"/>
    <dgm:cxn modelId="{D4C25DAA-90D5-47EC-A936-BE2635F51D2A}" type="presParOf" srcId="{223D5BC6-7E4F-4FC9-83E8-2E9093D78F45}" destId="{9FFEAD70-2FF4-4FC6-B7CC-31E8E56CBE5D}" srcOrd="1" destOrd="0" presId="urn:microsoft.com/office/officeart/2018/5/layout/IconCircleLabelList"/>
    <dgm:cxn modelId="{28066BD9-B1DD-4667-9B31-78D4C14D9E29}" type="presParOf" srcId="{223D5BC6-7E4F-4FC9-83E8-2E9093D78F45}" destId="{80209A47-1FC0-45E9-A2D3-0ED236A8AD87}" srcOrd="2" destOrd="0" presId="urn:microsoft.com/office/officeart/2018/5/layout/IconCircleLabelList"/>
    <dgm:cxn modelId="{8E5BE452-02E9-4286-BB20-62C72EC3DA2E}" type="presParOf" srcId="{80209A47-1FC0-45E9-A2D3-0ED236A8AD87}" destId="{2A048987-9D04-4E72-A828-A8C49B28D554}" srcOrd="0" destOrd="0" presId="urn:microsoft.com/office/officeart/2018/5/layout/IconCircleLabelList"/>
    <dgm:cxn modelId="{4770877C-03A1-4D02-B2C2-9D48B5210970}" type="presParOf" srcId="{80209A47-1FC0-45E9-A2D3-0ED236A8AD87}" destId="{225C37EB-D98C-47F4-A6B1-9FC4D873FC47}" srcOrd="1" destOrd="0" presId="urn:microsoft.com/office/officeart/2018/5/layout/IconCircleLabelList"/>
    <dgm:cxn modelId="{131D8B50-819E-4954-96C4-C9A348894169}" type="presParOf" srcId="{80209A47-1FC0-45E9-A2D3-0ED236A8AD87}" destId="{49587560-1775-418A-BFD0-71EE52B5E32D}" srcOrd="2" destOrd="0" presId="urn:microsoft.com/office/officeart/2018/5/layout/IconCircleLabelList"/>
    <dgm:cxn modelId="{7B453FE4-EF61-431D-890D-5E1446275552}" type="presParOf" srcId="{80209A47-1FC0-45E9-A2D3-0ED236A8AD87}" destId="{E6DB060E-10B9-441D-97E5-5F2A10107AEC}" srcOrd="3" destOrd="0" presId="urn:microsoft.com/office/officeart/2018/5/layout/IconCircleLabelList"/>
    <dgm:cxn modelId="{B6012E1F-838F-41FA-B667-43C36D78667D}" type="presParOf" srcId="{223D5BC6-7E4F-4FC9-83E8-2E9093D78F45}" destId="{F09A2FAC-6B8A-4C4F-87D5-DA7A4135B8C6}" srcOrd="3" destOrd="0" presId="urn:microsoft.com/office/officeart/2018/5/layout/IconCircleLabelList"/>
    <dgm:cxn modelId="{3FB9B993-38A1-4713-B7F4-98B4AE367C20}" type="presParOf" srcId="{223D5BC6-7E4F-4FC9-83E8-2E9093D78F45}" destId="{C35AB372-4363-4A0B-AEC2-5B8AE11BF7CA}" srcOrd="4" destOrd="0" presId="urn:microsoft.com/office/officeart/2018/5/layout/IconCircleLabelList"/>
    <dgm:cxn modelId="{90EEE957-A097-4741-A350-05C8EF6229A4}" type="presParOf" srcId="{C35AB372-4363-4A0B-AEC2-5B8AE11BF7CA}" destId="{EA788848-7066-41FE-AF18-D1D84CD32CFD}" srcOrd="0" destOrd="0" presId="urn:microsoft.com/office/officeart/2018/5/layout/IconCircleLabelList"/>
    <dgm:cxn modelId="{D71CFE52-2BA3-4009-B1E5-4D8C535880C5}" type="presParOf" srcId="{C35AB372-4363-4A0B-AEC2-5B8AE11BF7CA}" destId="{F3FBB630-BE68-4304-A9EA-A74B9CB518BE}" srcOrd="1" destOrd="0" presId="urn:microsoft.com/office/officeart/2018/5/layout/IconCircleLabelList"/>
    <dgm:cxn modelId="{16F4214C-C256-455C-A1F1-74EA7075D1AA}" type="presParOf" srcId="{C35AB372-4363-4A0B-AEC2-5B8AE11BF7CA}" destId="{1E990E11-3BE6-44F8-9DFD-FCF7171D7B1B}" srcOrd="2" destOrd="0" presId="urn:microsoft.com/office/officeart/2018/5/layout/IconCircleLabelList"/>
    <dgm:cxn modelId="{2ABF4F66-6CE6-4BB8-B9D0-5616D937B2B9}" type="presParOf" srcId="{C35AB372-4363-4A0B-AEC2-5B8AE11BF7CA}" destId="{7347B8E5-BCE3-4700-869B-60842910068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B97F89-D521-4E72-8321-3F132B2C0D20}" type="doc">
      <dgm:prSet loTypeId="urn:microsoft.com/office/officeart/2005/8/layout/vProcess5" loCatId="process" qsTypeId="urn:microsoft.com/office/officeart/2005/8/quickstyle/simple5" qsCatId="simple" csTypeId="urn:microsoft.com/office/officeart/2005/8/colors/accent3_2" csCatId="accent3"/>
      <dgm:spPr/>
      <dgm:t>
        <a:bodyPr/>
        <a:lstStyle/>
        <a:p>
          <a:endParaRPr lang="en-US"/>
        </a:p>
      </dgm:t>
    </dgm:pt>
    <dgm:pt modelId="{70A2BAEA-7ABC-401E-947D-998B5EC90782}">
      <dgm:prSet/>
      <dgm:spPr/>
      <dgm:t>
        <a:bodyPr/>
        <a:lstStyle/>
        <a:p>
          <a:r>
            <a:rPr lang="en-US"/>
            <a:t>Transmission of HIV is by way of unprotected sex, use of infected needles, and exposure of infected blood products worldwide (Stroffolini and Stroffolini, 2024).</a:t>
          </a:r>
        </a:p>
      </dgm:t>
    </dgm:pt>
    <dgm:pt modelId="{DB9D446C-25A2-49CE-951F-F38348FEF5EC}" type="parTrans" cxnId="{DD8427E9-9758-48B1-92EF-CB0BE9254E60}">
      <dgm:prSet/>
      <dgm:spPr/>
      <dgm:t>
        <a:bodyPr/>
        <a:lstStyle/>
        <a:p>
          <a:endParaRPr lang="en-US"/>
        </a:p>
      </dgm:t>
    </dgm:pt>
    <dgm:pt modelId="{EEE63D7A-1FFC-43ED-B9D3-2C8A711E0F29}" type="sibTrans" cxnId="{DD8427E9-9758-48B1-92EF-CB0BE9254E60}">
      <dgm:prSet/>
      <dgm:spPr/>
      <dgm:t>
        <a:bodyPr/>
        <a:lstStyle/>
        <a:p>
          <a:endParaRPr lang="en-US"/>
        </a:p>
      </dgm:t>
    </dgm:pt>
    <dgm:pt modelId="{1DFA459A-C9AA-4711-B344-3E91A6682F55}">
      <dgm:prSet/>
      <dgm:spPr/>
      <dgm:t>
        <a:bodyPr/>
        <a:lstStyle/>
        <a:p>
          <a:r>
            <a:rPr lang="en-US"/>
            <a:t>Vertical transmission is where the disease is transmitted in the process of pregnancy, during childbirth or breastfeeding in cases where the antiretroviral prevention is not done effectively.</a:t>
          </a:r>
        </a:p>
      </dgm:t>
    </dgm:pt>
    <dgm:pt modelId="{F605DB3E-527B-4C6B-AA60-3D4E976884F8}" type="parTrans" cxnId="{006061B7-B340-41FF-ADD5-83C75F6CF5E1}">
      <dgm:prSet/>
      <dgm:spPr/>
      <dgm:t>
        <a:bodyPr/>
        <a:lstStyle/>
        <a:p>
          <a:endParaRPr lang="en-US"/>
        </a:p>
      </dgm:t>
    </dgm:pt>
    <dgm:pt modelId="{04819395-44EA-4CF2-8CC6-EBD6680F3E36}" type="sibTrans" cxnId="{006061B7-B340-41FF-ADD5-83C75F6CF5E1}">
      <dgm:prSet/>
      <dgm:spPr/>
      <dgm:t>
        <a:bodyPr/>
        <a:lstStyle/>
        <a:p>
          <a:endParaRPr lang="en-US"/>
        </a:p>
      </dgm:t>
    </dgm:pt>
    <dgm:pt modelId="{E69F5E80-EF0D-48B2-88B7-08EBA2D91808}">
      <dgm:prSet/>
      <dgm:spPr/>
      <dgm:t>
        <a:bodyPr/>
        <a:lstStyle/>
        <a:p>
          <a:r>
            <a:rPr lang="en-US"/>
            <a:t>The maximum risk group across the world is adults who are between twenty five and forty nine years old, and in the developing world, women are disproportionately affected.</a:t>
          </a:r>
        </a:p>
      </dgm:t>
    </dgm:pt>
    <dgm:pt modelId="{7225CA8A-61F4-4F10-9B49-3DB0149F4A6A}" type="parTrans" cxnId="{2139D319-3D65-4109-8023-4638936AD681}">
      <dgm:prSet/>
      <dgm:spPr/>
      <dgm:t>
        <a:bodyPr/>
        <a:lstStyle/>
        <a:p>
          <a:endParaRPr lang="en-US"/>
        </a:p>
      </dgm:t>
    </dgm:pt>
    <dgm:pt modelId="{FAB55E95-1E53-4734-BCD3-609751115E67}" type="sibTrans" cxnId="{2139D319-3D65-4109-8023-4638936AD681}">
      <dgm:prSet/>
      <dgm:spPr/>
      <dgm:t>
        <a:bodyPr/>
        <a:lstStyle/>
        <a:p>
          <a:endParaRPr lang="en-US"/>
        </a:p>
      </dgm:t>
    </dgm:pt>
    <dgm:pt modelId="{F082E02B-3A14-42ED-B80E-F0773DB4B7B9}" type="pres">
      <dgm:prSet presAssocID="{70B97F89-D521-4E72-8321-3F132B2C0D20}" presName="outerComposite" presStyleCnt="0">
        <dgm:presLayoutVars>
          <dgm:chMax val="5"/>
          <dgm:dir/>
          <dgm:resizeHandles val="exact"/>
        </dgm:presLayoutVars>
      </dgm:prSet>
      <dgm:spPr/>
    </dgm:pt>
    <dgm:pt modelId="{BD4E24C4-2E58-443F-9A84-B06FA2B36672}" type="pres">
      <dgm:prSet presAssocID="{70B97F89-D521-4E72-8321-3F132B2C0D20}" presName="dummyMaxCanvas" presStyleCnt="0">
        <dgm:presLayoutVars/>
      </dgm:prSet>
      <dgm:spPr/>
    </dgm:pt>
    <dgm:pt modelId="{D16548D9-E0B1-4EB5-85FF-F53CE3A51B20}" type="pres">
      <dgm:prSet presAssocID="{70B97F89-D521-4E72-8321-3F132B2C0D20}" presName="ThreeNodes_1" presStyleLbl="node1" presStyleIdx="0" presStyleCnt="3">
        <dgm:presLayoutVars>
          <dgm:bulletEnabled val="1"/>
        </dgm:presLayoutVars>
      </dgm:prSet>
      <dgm:spPr/>
    </dgm:pt>
    <dgm:pt modelId="{BA24F82F-ED59-403B-B568-30EFB5971AA8}" type="pres">
      <dgm:prSet presAssocID="{70B97F89-D521-4E72-8321-3F132B2C0D20}" presName="ThreeNodes_2" presStyleLbl="node1" presStyleIdx="1" presStyleCnt="3">
        <dgm:presLayoutVars>
          <dgm:bulletEnabled val="1"/>
        </dgm:presLayoutVars>
      </dgm:prSet>
      <dgm:spPr/>
    </dgm:pt>
    <dgm:pt modelId="{AE031681-83B8-4534-B2D4-3D4B1BF06BC6}" type="pres">
      <dgm:prSet presAssocID="{70B97F89-D521-4E72-8321-3F132B2C0D20}" presName="ThreeNodes_3" presStyleLbl="node1" presStyleIdx="2" presStyleCnt="3">
        <dgm:presLayoutVars>
          <dgm:bulletEnabled val="1"/>
        </dgm:presLayoutVars>
      </dgm:prSet>
      <dgm:spPr/>
    </dgm:pt>
    <dgm:pt modelId="{DD56C6F1-3F1A-4544-894D-841DE7546987}" type="pres">
      <dgm:prSet presAssocID="{70B97F89-D521-4E72-8321-3F132B2C0D20}" presName="ThreeConn_1-2" presStyleLbl="fgAccFollowNode1" presStyleIdx="0" presStyleCnt="2">
        <dgm:presLayoutVars>
          <dgm:bulletEnabled val="1"/>
        </dgm:presLayoutVars>
      </dgm:prSet>
      <dgm:spPr/>
    </dgm:pt>
    <dgm:pt modelId="{E300D46D-BE5F-47D0-9F54-EA566D1DCD56}" type="pres">
      <dgm:prSet presAssocID="{70B97F89-D521-4E72-8321-3F132B2C0D20}" presName="ThreeConn_2-3" presStyleLbl="fgAccFollowNode1" presStyleIdx="1" presStyleCnt="2">
        <dgm:presLayoutVars>
          <dgm:bulletEnabled val="1"/>
        </dgm:presLayoutVars>
      </dgm:prSet>
      <dgm:spPr/>
    </dgm:pt>
    <dgm:pt modelId="{7A3C8523-A672-420D-BF98-D23AB63CB3BF}" type="pres">
      <dgm:prSet presAssocID="{70B97F89-D521-4E72-8321-3F132B2C0D20}" presName="ThreeNodes_1_text" presStyleLbl="node1" presStyleIdx="2" presStyleCnt="3">
        <dgm:presLayoutVars>
          <dgm:bulletEnabled val="1"/>
        </dgm:presLayoutVars>
      </dgm:prSet>
      <dgm:spPr/>
    </dgm:pt>
    <dgm:pt modelId="{A14FDA84-5F1E-435E-97BF-3811F4146120}" type="pres">
      <dgm:prSet presAssocID="{70B97F89-D521-4E72-8321-3F132B2C0D20}" presName="ThreeNodes_2_text" presStyleLbl="node1" presStyleIdx="2" presStyleCnt="3">
        <dgm:presLayoutVars>
          <dgm:bulletEnabled val="1"/>
        </dgm:presLayoutVars>
      </dgm:prSet>
      <dgm:spPr/>
    </dgm:pt>
    <dgm:pt modelId="{38602885-5651-4E6B-AB87-8374A4987BB3}" type="pres">
      <dgm:prSet presAssocID="{70B97F89-D521-4E72-8321-3F132B2C0D20}" presName="ThreeNodes_3_text" presStyleLbl="node1" presStyleIdx="2" presStyleCnt="3">
        <dgm:presLayoutVars>
          <dgm:bulletEnabled val="1"/>
        </dgm:presLayoutVars>
      </dgm:prSet>
      <dgm:spPr/>
    </dgm:pt>
  </dgm:ptLst>
  <dgm:cxnLst>
    <dgm:cxn modelId="{2139D319-3D65-4109-8023-4638936AD681}" srcId="{70B97F89-D521-4E72-8321-3F132B2C0D20}" destId="{E69F5E80-EF0D-48B2-88B7-08EBA2D91808}" srcOrd="2" destOrd="0" parTransId="{7225CA8A-61F4-4F10-9B49-3DB0149F4A6A}" sibTransId="{FAB55E95-1E53-4734-BCD3-609751115E67}"/>
    <dgm:cxn modelId="{2957A13D-F08D-4762-B290-CBEA1CA295B4}" type="presOf" srcId="{1DFA459A-C9AA-4711-B344-3E91A6682F55}" destId="{BA24F82F-ED59-403B-B568-30EFB5971AA8}" srcOrd="0" destOrd="0" presId="urn:microsoft.com/office/officeart/2005/8/layout/vProcess5"/>
    <dgm:cxn modelId="{647B1A61-20C0-4022-8E7B-FE52B9DD86BB}" type="presOf" srcId="{70B97F89-D521-4E72-8321-3F132B2C0D20}" destId="{F082E02B-3A14-42ED-B80E-F0773DB4B7B9}" srcOrd="0" destOrd="0" presId="urn:microsoft.com/office/officeart/2005/8/layout/vProcess5"/>
    <dgm:cxn modelId="{9E8E1169-E356-46CC-8F9D-421BDC11B757}" type="presOf" srcId="{1DFA459A-C9AA-4711-B344-3E91A6682F55}" destId="{A14FDA84-5F1E-435E-97BF-3811F4146120}" srcOrd="1" destOrd="0" presId="urn:microsoft.com/office/officeart/2005/8/layout/vProcess5"/>
    <dgm:cxn modelId="{26413778-BF9B-4BA1-96DC-C8D5EC0BD7C4}" type="presOf" srcId="{70A2BAEA-7ABC-401E-947D-998B5EC90782}" destId="{D16548D9-E0B1-4EB5-85FF-F53CE3A51B20}" srcOrd="0" destOrd="0" presId="urn:microsoft.com/office/officeart/2005/8/layout/vProcess5"/>
    <dgm:cxn modelId="{AFABD879-BD86-4800-B305-582572845BEA}" type="presOf" srcId="{04819395-44EA-4CF2-8CC6-EBD6680F3E36}" destId="{E300D46D-BE5F-47D0-9F54-EA566D1DCD56}" srcOrd="0" destOrd="0" presId="urn:microsoft.com/office/officeart/2005/8/layout/vProcess5"/>
    <dgm:cxn modelId="{E20A5E99-231A-4751-A5A3-16E5E68C9830}" type="presOf" srcId="{70A2BAEA-7ABC-401E-947D-998B5EC90782}" destId="{7A3C8523-A672-420D-BF98-D23AB63CB3BF}" srcOrd="1" destOrd="0" presId="urn:microsoft.com/office/officeart/2005/8/layout/vProcess5"/>
    <dgm:cxn modelId="{460CA4B1-A014-48CA-9907-0FB0BB6DDEC2}" type="presOf" srcId="{EEE63D7A-1FFC-43ED-B9D3-2C8A711E0F29}" destId="{DD56C6F1-3F1A-4544-894D-841DE7546987}" srcOrd="0" destOrd="0" presId="urn:microsoft.com/office/officeart/2005/8/layout/vProcess5"/>
    <dgm:cxn modelId="{006061B7-B340-41FF-ADD5-83C75F6CF5E1}" srcId="{70B97F89-D521-4E72-8321-3F132B2C0D20}" destId="{1DFA459A-C9AA-4711-B344-3E91A6682F55}" srcOrd="1" destOrd="0" parTransId="{F605DB3E-527B-4C6B-AA60-3D4E976884F8}" sibTransId="{04819395-44EA-4CF2-8CC6-EBD6680F3E36}"/>
    <dgm:cxn modelId="{1C89F0B8-4BBB-4492-9F13-ADAD9A719927}" type="presOf" srcId="{E69F5E80-EF0D-48B2-88B7-08EBA2D91808}" destId="{AE031681-83B8-4534-B2D4-3D4B1BF06BC6}" srcOrd="0" destOrd="0" presId="urn:microsoft.com/office/officeart/2005/8/layout/vProcess5"/>
    <dgm:cxn modelId="{DD8427E9-9758-48B1-92EF-CB0BE9254E60}" srcId="{70B97F89-D521-4E72-8321-3F132B2C0D20}" destId="{70A2BAEA-7ABC-401E-947D-998B5EC90782}" srcOrd="0" destOrd="0" parTransId="{DB9D446C-25A2-49CE-951F-F38348FEF5EC}" sibTransId="{EEE63D7A-1FFC-43ED-B9D3-2C8A711E0F29}"/>
    <dgm:cxn modelId="{E2AF09F3-EF13-49C3-9D4B-640F7D9FEF99}" type="presOf" srcId="{E69F5E80-EF0D-48B2-88B7-08EBA2D91808}" destId="{38602885-5651-4E6B-AB87-8374A4987BB3}" srcOrd="1" destOrd="0" presId="urn:microsoft.com/office/officeart/2005/8/layout/vProcess5"/>
    <dgm:cxn modelId="{FD465620-D486-4416-BC6D-D709741BDD92}" type="presParOf" srcId="{F082E02B-3A14-42ED-B80E-F0773DB4B7B9}" destId="{BD4E24C4-2E58-443F-9A84-B06FA2B36672}" srcOrd="0" destOrd="0" presId="urn:microsoft.com/office/officeart/2005/8/layout/vProcess5"/>
    <dgm:cxn modelId="{B53B655E-B1FE-4863-A445-6C00081F3EE0}" type="presParOf" srcId="{F082E02B-3A14-42ED-B80E-F0773DB4B7B9}" destId="{D16548D9-E0B1-4EB5-85FF-F53CE3A51B20}" srcOrd="1" destOrd="0" presId="urn:microsoft.com/office/officeart/2005/8/layout/vProcess5"/>
    <dgm:cxn modelId="{55C27690-E010-4A3F-9DA3-50118E5C3281}" type="presParOf" srcId="{F082E02B-3A14-42ED-B80E-F0773DB4B7B9}" destId="{BA24F82F-ED59-403B-B568-30EFB5971AA8}" srcOrd="2" destOrd="0" presId="urn:microsoft.com/office/officeart/2005/8/layout/vProcess5"/>
    <dgm:cxn modelId="{6497A863-CA1C-4DC5-9644-4121119B7987}" type="presParOf" srcId="{F082E02B-3A14-42ED-B80E-F0773DB4B7B9}" destId="{AE031681-83B8-4534-B2D4-3D4B1BF06BC6}" srcOrd="3" destOrd="0" presId="urn:microsoft.com/office/officeart/2005/8/layout/vProcess5"/>
    <dgm:cxn modelId="{874D7930-E27C-4DE1-B40A-5C9ADEB39E3C}" type="presParOf" srcId="{F082E02B-3A14-42ED-B80E-F0773DB4B7B9}" destId="{DD56C6F1-3F1A-4544-894D-841DE7546987}" srcOrd="4" destOrd="0" presId="urn:microsoft.com/office/officeart/2005/8/layout/vProcess5"/>
    <dgm:cxn modelId="{E80FE80B-3595-427A-822B-EB5533B2A5CF}" type="presParOf" srcId="{F082E02B-3A14-42ED-B80E-F0773DB4B7B9}" destId="{E300D46D-BE5F-47D0-9F54-EA566D1DCD56}" srcOrd="5" destOrd="0" presId="urn:microsoft.com/office/officeart/2005/8/layout/vProcess5"/>
    <dgm:cxn modelId="{72E3D85F-741D-43C0-B7EB-EB5816A54571}" type="presParOf" srcId="{F082E02B-3A14-42ED-B80E-F0773DB4B7B9}" destId="{7A3C8523-A672-420D-BF98-D23AB63CB3BF}" srcOrd="6" destOrd="0" presId="urn:microsoft.com/office/officeart/2005/8/layout/vProcess5"/>
    <dgm:cxn modelId="{EDD54789-ADD0-4878-BB81-590156613AFB}" type="presParOf" srcId="{F082E02B-3A14-42ED-B80E-F0773DB4B7B9}" destId="{A14FDA84-5F1E-435E-97BF-3811F4146120}" srcOrd="7" destOrd="0" presId="urn:microsoft.com/office/officeart/2005/8/layout/vProcess5"/>
    <dgm:cxn modelId="{0875E8D9-6F9F-437E-8EAD-C10DBB3E6145}" type="presParOf" srcId="{F082E02B-3A14-42ED-B80E-F0773DB4B7B9}" destId="{38602885-5651-4E6B-AB87-8374A4987BB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03AE3B-1485-4F0F-9288-8B4BD79CB2B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00029D9-0940-4D40-9EDE-A6D5E69CDA0A}">
      <dgm:prSet/>
      <dgm:spPr/>
      <dgm:t>
        <a:bodyPr/>
        <a:lstStyle/>
        <a:p>
          <a:r>
            <a:rPr lang="en-US"/>
            <a:t>NHS invests large sums of money in lifelong antiretroviral therapy, surveillance and specialist multidisciplinary HIV healthcare services.</a:t>
          </a:r>
        </a:p>
      </dgm:t>
    </dgm:pt>
    <dgm:pt modelId="{A40504C4-0C28-413C-9946-0407FEFF1E0D}" type="parTrans" cxnId="{A93E87AF-C123-4E53-83E3-FFA06CD52973}">
      <dgm:prSet/>
      <dgm:spPr/>
      <dgm:t>
        <a:bodyPr/>
        <a:lstStyle/>
        <a:p>
          <a:endParaRPr lang="en-US"/>
        </a:p>
      </dgm:t>
    </dgm:pt>
    <dgm:pt modelId="{B72FC0F6-2D7C-4CAF-B44F-3D9958E1803A}" type="sibTrans" cxnId="{A93E87AF-C123-4E53-83E3-FFA06CD52973}">
      <dgm:prSet/>
      <dgm:spPr/>
      <dgm:t>
        <a:bodyPr/>
        <a:lstStyle/>
        <a:p>
          <a:endParaRPr lang="en-US"/>
        </a:p>
      </dgm:t>
    </dgm:pt>
    <dgm:pt modelId="{BFDE8E8A-2A3C-44D7-BF58-A594D9D1D1FC}">
      <dgm:prSet/>
      <dgm:spPr/>
      <dgm:t>
        <a:bodyPr/>
        <a:lstStyle/>
        <a:p>
          <a:r>
            <a:rPr lang="en-US"/>
            <a:t>Treatment cost per patient per annum is still considerable, which depends on drugs, specialist care and continuous diagnostic monitoring needs (Torre </a:t>
          </a:r>
          <a:r>
            <a:rPr lang="en-US" i="1"/>
            <a:t>et al</a:t>
          </a:r>
          <a:r>
            <a:rPr lang="en-US"/>
            <a:t>., 2024).</a:t>
          </a:r>
        </a:p>
      </dgm:t>
    </dgm:pt>
    <dgm:pt modelId="{29D2CE74-6AD6-4391-B1DD-F931575FEA58}" type="parTrans" cxnId="{78449740-74A1-417E-A773-57CD9E4B1DB3}">
      <dgm:prSet/>
      <dgm:spPr/>
      <dgm:t>
        <a:bodyPr/>
        <a:lstStyle/>
        <a:p>
          <a:endParaRPr lang="en-US"/>
        </a:p>
      </dgm:t>
    </dgm:pt>
    <dgm:pt modelId="{8A913DCD-9A44-446F-A8A1-572B688C9B9C}" type="sibTrans" cxnId="{78449740-74A1-417E-A773-57CD9E4B1DB3}">
      <dgm:prSet/>
      <dgm:spPr/>
      <dgm:t>
        <a:bodyPr/>
        <a:lstStyle/>
        <a:p>
          <a:endParaRPr lang="en-US"/>
        </a:p>
      </dgm:t>
    </dgm:pt>
    <dgm:pt modelId="{EFD22D9F-DA20-4F91-8E6C-D5DA7395747E}">
      <dgm:prSet/>
      <dgm:spPr/>
      <dgm:t>
        <a:bodyPr/>
        <a:lstStyle/>
        <a:p>
          <a:r>
            <a:rPr lang="en-US"/>
            <a:t>Social burden would contain stigma, discrimination, diminished employment opportunities, mental health problems and ongoing disparities in healthcare availability.</a:t>
          </a:r>
        </a:p>
      </dgm:t>
    </dgm:pt>
    <dgm:pt modelId="{AB5B589F-BAD2-418C-9A3E-1527892FE4B1}" type="parTrans" cxnId="{3B4763CC-B0AF-4A7D-BCF8-AAD12DA2E20A}">
      <dgm:prSet/>
      <dgm:spPr/>
      <dgm:t>
        <a:bodyPr/>
        <a:lstStyle/>
        <a:p>
          <a:endParaRPr lang="en-US"/>
        </a:p>
      </dgm:t>
    </dgm:pt>
    <dgm:pt modelId="{B1C04D04-39AB-48B6-A64B-14AA5EBD8052}" type="sibTrans" cxnId="{3B4763CC-B0AF-4A7D-BCF8-AAD12DA2E20A}">
      <dgm:prSet/>
      <dgm:spPr/>
      <dgm:t>
        <a:bodyPr/>
        <a:lstStyle/>
        <a:p>
          <a:endParaRPr lang="en-US"/>
        </a:p>
      </dgm:t>
    </dgm:pt>
    <dgm:pt modelId="{470E25CD-D85B-43EE-8D15-682FE1CEE14D}" type="pres">
      <dgm:prSet presAssocID="{5603AE3B-1485-4F0F-9288-8B4BD79CB2B8}" presName="root" presStyleCnt="0">
        <dgm:presLayoutVars>
          <dgm:dir/>
          <dgm:resizeHandles val="exact"/>
        </dgm:presLayoutVars>
      </dgm:prSet>
      <dgm:spPr/>
    </dgm:pt>
    <dgm:pt modelId="{97112D71-069D-4189-BF49-226180A394E0}" type="pres">
      <dgm:prSet presAssocID="{200029D9-0940-4D40-9EDE-A6D5E69CDA0A}" presName="compNode" presStyleCnt="0"/>
      <dgm:spPr/>
    </dgm:pt>
    <dgm:pt modelId="{B89F5D91-0539-4B20-A637-1D109C7B205C}" type="pres">
      <dgm:prSet presAssocID="{200029D9-0940-4D40-9EDE-A6D5E69CDA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95EDA72-BECA-461E-A24E-0A4BFBBCABDB}" type="pres">
      <dgm:prSet presAssocID="{200029D9-0940-4D40-9EDE-A6D5E69CDA0A}" presName="spaceRect" presStyleCnt="0"/>
      <dgm:spPr/>
    </dgm:pt>
    <dgm:pt modelId="{B7D7F997-737E-4298-BE16-CAD77FD4DB2A}" type="pres">
      <dgm:prSet presAssocID="{200029D9-0940-4D40-9EDE-A6D5E69CDA0A}" presName="textRect" presStyleLbl="revTx" presStyleIdx="0" presStyleCnt="3">
        <dgm:presLayoutVars>
          <dgm:chMax val="1"/>
          <dgm:chPref val="1"/>
        </dgm:presLayoutVars>
      </dgm:prSet>
      <dgm:spPr/>
    </dgm:pt>
    <dgm:pt modelId="{7667044E-B956-46C9-94EE-9CA3089FAFCA}" type="pres">
      <dgm:prSet presAssocID="{B72FC0F6-2D7C-4CAF-B44F-3D9958E1803A}" presName="sibTrans" presStyleCnt="0"/>
      <dgm:spPr/>
    </dgm:pt>
    <dgm:pt modelId="{9C825FD6-73BC-4ED4-87F8-BE7B4DE4D193}" type="pres">
      <dgm:prSet presAssocID="{BFDE8E8A-2A3C-44D7-BF58-A594D9D1D1FC}" presName="compNode" presStyleCnt="0"/>
      <dgm:spPr/>
    </dgm:pt>
    <dgm:pt modelId="{7CB37537-D86C-4B9E-BEAB-3978E960E7CB}" type="pres">
      <dgm:prSet presAssocID="{BFDE8E8A-2A3C-44D7-BF58-A594D9D1D1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3C112AC9-0BDB-41E2-A756-1F1F560DFE2C}" type="pres">
      <dgm:prSet presAssocID="{BFDE8E8A-2A3C-44D7-BF58-A594D9D1D1FC}" presName="spaceRect" presStyleCnt="0"/>
      <dgm:spPr/>
    </dgm:pt>
    <dgm:pt modelId="{A59072C4-764B-4EF2-9A5F-B1827F8F2E30}" type="pres">
      <dgm:prSet presAssocID="{BFDE8E8A-2A3C-44D7-BF58-A594D9D1D1FC}" presName="textRect" presStyleLbl="revTx" presStyleIdx="1" presStyleCnt="3">
        <dgm:presLayoutVars>
          <dgm:chMax val="1"/>
          <dgm:chPref val="1"/>
        </dgm:presLayoutVars>
      </dgm:prSet>
      <dgm:spPr/>
    </dgm:pt>
    <dgm:pt modelId="{370BBD48-39CD-496B-B036-96861695CC97}" type="pres">
      <dgm:prSet presAssocID="{8A913DCD-9A44-446F-A8A1-572B688C9B9C}" presName="sibTrans" presStyleCnt="0"/>
      <dgm:spPr/>
    </dgm:pt>
    <dgm:pt modelId="{4BCAC4DD-E46D-4A60-99B7-0DFA27DA547A}" type="pres">
      <dgm:prSet presAssocID="{EFD22D9F-DA20-4F91-8E6C-D5DA7395747E}" presName="compNode" presStyleCnt="0"/>
      <dgm:spPr/>
    </dgm:pt>
    <dgm:pt modelId="{B001FD65-7816-4A1F-A347-034A2BC4CF5D}" type="pres">
      <dgm:prSet presAssocID="{EFD22D9F-DA20-4F91-8E6C-D5DA7395747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709F9DA4-ED23-408F-9993-25E57985F777}" type="pres">
      <dgm:prSet presAssocID="{EFD22D9F-DA20-4F91-8E6C-D5DA7395747E}" presName="spaceRect" presStyleCnt="0"/>
      <dgm:spPr/>
    </dgm:pt>
    <dgm:pt modelId="{C0579910-B55F-448B-9B20-F4B9AE662278}" type="pres">
      <dgm:prSet presAssocID="{EFD22D9F-DA20-4F91-8E6C-D5DA7395747E}" presName="textRect" presStyleLbl="revTx" presStyleIdx="2" presStyleCnt="3">
        <dgm:presLayoutVars>
          <dgm:chMax val="1"/>
          <dgm:chPref val="1"/>
        </dgm:presLayoutVars>
      </dgm:prSet>
      <dgm:spPr/>
    </dgm:pt>
  </dgm:ptLst>
  <dgm:cxnLst>
    <dgm:cxn modelId="{78449740-74A1-417E-A773-57CD9E4B1DB3}" srcId="{5603AE3B-1485-4F0F-9288-8B4BD79CB2B8}" destId="{BFDE8E8A-2A3C-44D7-BF58-A594D9D1D1FC}" srcOrd="1" destOrd="0" parTransId="{29D2CE74-6AD6-4391-B1DD-F931575FEA58}" sibTransId="{8A913DCD-9A44-446F-A8A1-572B688C9B9C}"/>
    <dgm:cxn modelId="{1ED40C42-9F25-41E9-9180-CE6A7EB5FFAE}" type="presOf" srcId="{200029D9-0940-4D40-9EDE-A6D5E69CDA0A}" destId="{B7D7F997-737E-4298-BE16-CAD77FD4DB2A}" srcOrd="0" destOrd="0" presId="urn:microsoft.com/office/officeart/2018/2/layout/IconLabelList"/>
    <dgm:cxn modelId="{A93E87AF-C123-4E53-83E3-FFA06CD52973}" srcId="{5603AE3B-1485-4F0F-9288-8B4BD79CB2B8}" destId="{200029D9-0940-4D40-9EDE-A6D5E69CDA0A}" srcOrd="0" destOrd="0" parTransId="{A40504C4-0C28-413C-9946-0407FEFF1E0D}" sibTransId="{B72FC0F6-2D7C-4CAF-B44F-3D9958E1803A}"/>
    <dgm:cxn modelId="{01B4FCC8-B86C-4D99-94EE-E509AF1A0BA5}" type="presOf" srcId="{5603AE3B-1485-4F0F-9288-8B4BD79CB2B8}" destId="{470E25CD-D85B-43EE-8D15-682FE1CEE14D}" srcOrd="0" destOrd="0" presId="urn:microsoft.com/office/officeart/2018/2/layout/IconLabelList"/>
    <dgm:cxn modelId="{A2CE83C9-5FD3-4D76-B333-7AD4CC031000}" type="presOf" srcId="{BFDE8E8A-2A3C-44D7-BF58-A594D9D1D1FC}" destId="{A59072C4-764B-4EF2-9A5F-B1827F8F2E30}" srcOrd="0" destOrd="0" presId="urn:microsoft.com/office/officeart/2018/2/layout/IconLabelList"/>
    <dgm:cxn modelId="{3B4763CC-B0AF-4A7D-BCF8-AAD12DA2E20A}" srcId="{5603AE3B-1485-4F0F-9288-8B4BD79CB2B8}" destId="{EFD22D9F-DA20-4F91-8E6C-D5DA7395747E}" srcOrd="2" destOrd="0" parTransId="{AB5B589F-BAD2-418C-9A3E-1527892FE4B1}" sibTransId="{B1C04D04-39AB-48B6-A64B-14AA5EBD8052}"/>
    <dgm:cxn modelId="{BEE256DE-57FF-4EBD-8F4B-EF6A517EBF98}" type="presOf" srcId="{EFD22D9F-DA20-4F91-8E6C-D5DA7395747E}" destId="{C0579910-B55F-448B-9B20-F4B9AE662278}" srcOrd="0" destOrd="0" presId="urn:microsoft.com/office/officeart/2018/2/layout/IconLabelList"/>
    <dgm:cxn modelId="{4D204525-FA32-45C1-91FD-5CF1D0737DA1}" type="presParOf" srcId="{470E25CD-D85B-43EE-8D15-682FE1CEE14D}" destId="{97112D71-069D-4189-BF49-226180A394E0}" srcOrd="0" destOrd="0" presId="urn:microsoft.com/office/officeart/2018/2/layout/IconLabelList"/>
    <dgm:cxn modelId="{A34E58A0-6B36-48A0-84BD-1B2DB57C7DB1}" type="presParOf" srcId="{97112D71-069D-4189-BF49-226180A394E0}" destId="{B89F5D91-0539-4B20-A637-1D109C7B205C}" srcOrd="0" destOrd="0" presId="urn:microsoft.com/office/officeart/2018/2/layout/IconLabelList"/>
    <dgm:cxn modelId="{D1725D0B-C0CF-4E3D-91FA-191E577BF5CB}" type="presParOf" srcId="{97112D71-069D-4189-BF49-226180A394E0}" destId="{395EDA72-BECA-461E-A24E-0A4BFBBCABDB}" srcOrd="1" destOrd="0" presId="urn:microsoft.com/office/officeart/2018/2/layout/IconLabelList"/>
    <dgm:cxn modelId="{BFFB2B95-B6E0-492A-BE41-DA7AFD328565}" type="presParOf" srcId="{97112D71-069D-4189-BF49-226180A394E0}" destId="{B7D7F997-737E-4298-BE16-CAD77FD4DB2A}" srcOrd="2" destOrd="0" presId="urn:microsoft.com/office/officeart/2018/2/layout/IconLabelList"/>
    <dgm:cxn modelId="{C66FC2EE-31D9-4764-84DE-20439EB7F6F7}" type="presParOf" srcId="{470E25CD-D85B-43EE-8D15-682FE1CEE14D}" destId="{7667044E-B956-46C9-94EE-9CA3089FAFCA}" srcOrd="1" destOrd="0" presId="urn:microsoft.com/office/officeart/2018/2/layout/IconLabelList"/>
    <dgm:cxn modelId="{837BAAE0-3983-4A13-B002-6DE3377554C3}" type="presParOf" srcId="{470E25CD-D85B-43EE-8D15-682FE1CEE14D}" destId="{9C825FD6-73BC-4ED4-87F8-BE7B4DE4D193}" srcOrd="2" destOrd="0" presId="urn:microsoft.com/office/officeart/2018/2/layout/IconLabelList"/>
    <dgm:cxn modelId="{E46FA118-450E-4485-AA1E-FE799DD89F39}" type="presParOf" srcId="{9C825FD6-73BC-4ED4-87F8-BE7B4DE4D193}" destId="{7CB37537-D86C-4B9E-BEAB-3978E960E7CB}" srcOrd="0" destOrd="0" presId="urn:microsoft.com/office/officeart/2018/2/layout/IconLabelList"/>
    <dgm:cxn modelId="{571FE809-8CD3-4933-90B6-9D5AC9EB3FE9}" type="presParOf" srcId="{9C825FD6-73BC-4ED4-87F8-BE7B4DE4D193}" destId="{3C112AC9-0BDB-41E2-A756-1F1F560DFE2C}" srcOrd="1" destOrd="0" presId="urn:microsoft.com/office/officeart/2018/2/layout/IconLabelList"/>
    <dgm:cxn modelId="{032E3D34-2F75-4CAE-8CA9-650017C7EDB3}" type="presParOf" srcId="{9C825FD6-73BC-4ED4-87F8-BE7B4DE4D193}" destId="{A59072C4-764B-4EF2-9A5F-B1827F8F2E30}" srcOrd="2" destOrd="0" presId="urn:microsoft.com/office/officeart/2018/2/layout/IconLabelList"/>
    <dgm:cxn modelId="{EB62376A-AF8E-4497-A0D6-14429B360E9D}" type="presParOf" srcId="{470E25CD-D85B-43EE-8D15-682FE1CEE14D}" destId="{370BBD48-39CD-496B-B036-96861695CC97}" srcOrd="3" destOrd="0" presId="urn:microsoft.com/office/officeart/2018/2/layout/IconLabelList"/>
    <dgm:cxn modelId="{1F1AAFE5-8A2B-45CD-A822-6F9F9350F37B}" type="presParOf" srcId="{470E25CD-D85B-43EE-8D15-682FE1CEE14D}" destId="{4BCAC4DD-E46D-4A60-99B7-0DFA27DA547A}" srcOrd="4" destOrd="0" presId="urn:microsoft.com/office/officeart/2018/2/layout/IconLabelList"/>
    <dgm:cxn modelId="{061FCE03-5A9A-4A1F-8281-5A9A18A3FF31}" type="presParOf" srcId="{4BCAC4DD-E46D-4A60-99B7-0DFA27DA547A}" destId="{B001FD65-7816-4A1F-A347-034A2BC4CF5D}" srcOrd="0" destOrd="0" presId="urn:microsoft.com/office/officeart/2018/2/layout/IconLabelList"/>
    <dgm:cxn modelId="{9EC86F54-A060-4954-854B-428E6DF8A225}" type="presParOf" srcId="{4BCAC4DD-E46D-4A60-99B7-0DFA27DA547A}" destId="{709F9DA4-ED23-408F-9993-25E57985F777}" srcOrd="1" destOrd="0" presId="urn:microsoft.com/office/officeart/2018/2/layout/IconLabelList"/>
    <dgm:cxn modelId="{EA7733B3-F47F-4DAC-B053-7F9260130086}" type="presParOf" srcId="{4BCAC4DD-E46D-4A60-99B7-0DFA27DA547A}" destId="{C0579910-B55F-448B-9B20-F4B9AE66227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1C47CF2-7E78-4770-9212-19BCF3195BCE}" type="doc">
      <dgm:prSet loTypeId="urn:microsoft.com/office/officeart/2005/8/layout/chart3" loCatId="cycle" qsTypeId="urn:microsoft.com/office/officeart/2005/8/quickstyle/simple1" qsCatId="simple" csTypeId="urn:microsoft.com/office/officeart/2005/8/colors/colorful5" csCatId="colorful"/>
      <dgm:spPr/>
      <dgm:t>
        <a:bodyPr/>
        <a:lstStyle/>
        <a:p>
          <a:endParaRPr lang="en-US"/>
        </a:p>
      </dgm:t>
    </dgm:pt>
    <dgm:pt modelId="{E223711D-5ED3-41A2-9097-89D7707BD64F}">
      <dgm:prSet/>
      <dgm:spPr/>
      <dgm:t>
        <a:bodyPr/>
        <a:lstStyle/>
        <a:p>
          <a:r>
            <a:rPr lang="en-US"/>
            <a:t>In the UK, preventive measures encompass PrEP, PEP, condom, online education, regular tests, and needle harm reduction.</a:t>
          </a:r>
        </a:p>
      </dgm:t>
    </dgm:pt>
    <dgm:pt modelId="{88CB11E6-8DD5-486D-9310-419DFABDABA9}" type="parTrans" cxnId="{614CDC37-B698-47EE-AFBF-1AC5E0A909F6}">
      <dgm:prSet/>
      <dgm:spPr/>
      <dgm:t>
        <a:bodyPr/>
        <a:lstStyle/>
        <a:p>
          <a:endParaRPr lang="en-US"/>
        </a:p>
      </dgm:t>
    </dgm:pt>
    <dgm:pt modelId="{40B4E46D-397C-4FF1-A549-F7481DCACAD4}" type="sibTrans" cxnId="{614CDC37-B698-47EE-AFBF-1AC5E0A909F6}">
      <dgm:prSet/>
      <dgm:spPr/>
      <dgm:t>
        <a:bodyPr/>
        <a:lstStyle/>
        <a:p>
          <a:endParaRPr lang="en-US"/>
        </a:p>
      </dgm:t>
    </dgm:pt>
    <dgm:pt modelId="{C2718BDC-0950-49DD-AD88-84AA92946EE5}">
      <dgm:prSet/>
      <dgm:spPr/>
      <dgm:t>
        <a:bodyPr/>
        <a:lstStyle/>
        <a:p>
          <a:r>
            <a:rPr lang="en-US"/>
            <a:t>Global strategies of WHO focus on equal access to prevention, culturally relevant programmes, reduction of stigma and population testing and testing campaigns (Obeagu and Obeagu, 2024).</a:t>
          </a:r>
        </a:p>
      </dgm:t>
    </dgm:pt>
    <dgm:pt modelId="{2D07F27D-F86C-4E8D-8292-2B7A0934DD9F}" type="parTrans" cxnId="{AB18C88C-9583-468A-A38F-6E4255973BF3}">
      <dgm:prSet/>
      <dgm:spPr/>
      <dgm:t>
        <a:bodyPr/>
        <a:lstStyle/>
        <a:p>
          <a:endParaRPr lang="en-US"/>
        </a:p>
      </dgm:t>
    </dgm:pt>
    <dgm:pt modelId="{4A1510A2-48EA-4D5D-946F-00B8825BABFD}" type="sibTrans" cxnId="{AB18C88C-9583-468A-A38F-6E4255973BF3}">
      <dgm:prSet/>
      <dgm:spPr/>
      <dgm:t>
        <a:bodyPr/>
        <a:lstStyle/>
        <a:p>
          <a:endParaRPr lang="en-US"/>
        </a:p>
      </dgm:t>
    </dgm:pt>
    <dgm:pt modelId="{6938F7EC-B836-4F22-9532-1C50FC118699}">
      <dgm:prSet/>
      <dgm:spPr/>
      <dgm:t>
        <a:bodyPr/>
        <a:lstStyle/>
        <a:p>
          <a:r>
            <a:rPr lang="en-US"/>
            <a:t>U equals U messaging prevents infection of the virus when it is suppressed, contributes to empowerment and enhanced patient adherence to treatment. </a:t>
          </a:r>
        </a:p>
      </dgm:t>
    </dgm:pt>
    <dgm:pt modelId="{7E42EA03-BB36-4B31-92F9-F4713FEF4C14}" type="parTrans" cxnId="{DFC8D0E3-9815-4DEE-B2CB-351630397A86}">
      <dgm:prSet/>
      <dgm:spPr/>
      <dgm:t>
        <a:bodyPr/>
        <a:lstStyle/>
        <a:p>
          <a:endParaRPr lang="en-US"/>
        </a:p>
      </dgm:t>
    </dgm:pt>
    <dgm:pt modelId="{20695A2E-9BF6-47C6-AB7E-5E01757B42D4}" type="sibTrans" cxnId="{DFC8D0E3-9815-4DEE-B2CB-351630397A86}">
      <dgm:prSet/>
      <dgm:spPr/>
      <dgm:t>
        <a:bodyPr/>
        <a:lstStyle/>
        <a:p>
          <a:endParaRPr lang="en-US"/>
        </a:p>
      </dgm:t>
    </dgm:pt>
    <dgm:pt modelId="{89980DE3-56D1-40D6-B283-E96C36E748CD}" type="pres">
      <dgm:prSet presAssocID="{61C47CF2-7E78-4770-9212-19BCF3195BCE}" presName="compositeShape" presStyleCnt="0">
        <dgm:presLayoutVars>
          <dgm:chMax val="7"/>
          <dgm:dir/>
          <dgm:resizeHandles val="exact"/>
        </dgm:presLayoutVars>
      </dgm:prSet>
      <dgm:spPr/>
    </dgm:pt>
    <dgm:pt modelId="{D7DA4F9D-09F8-43A5-90B6-E7C6CBC40082}" type="pres">
      <dgm:prSet presAssocID="{61C47CF2-7E78-4770-9212-19BCF3195BCE}" presName="wedge1" presStyleLbl="node1" presStyleIdx="0" presStyleCnt="3"/>
      <dgm:spPr/>
    </dgm:pt>
    <dgm:pt modelId="{2A9C4817-B172-49FB-A016-16EE02B2D234}" type="pres">
      <dgm:prSet presAssocID="{61C47CF2-7E78-4770-9212-19BCF3195BCE}" presName="wedge1Tx" presStyleLbl="node1" presStyleIdx="0" presStyleCnt="3">
        <dgm:presLayoutVars>
          <dgm:chMax val="0"/>
          <dgm:chPref val="0"/>
          <dgm:bulletEnabled val="1"/>
        </dgm:presLayoutVars>
      </dgm:prSet>
      <dgm:spPr/>
    </dgm:pt>
    <dgm:pt modelId="{AC6AA4A9-6C40-4130-A35C-42DE189F6454}" type="pres">
      <dgm:prSet presAssocID="{61C47CF2-7E78-4770-9212-19BCF3195BCE}" presName="wedge2" presStyleLbl="node1" presStyleIdx="1" presStyleCnt="3"/>
      <dgm:spPr/>
    </dgm:pt>
    <dgm:pt modelId="{1E900036-4839-403C-9531-197E73A6A173}" type="pres">
      <dgm:prSet presAssocID="{61C47CF2-7E78-4770-9212-19BCF3195BCE}" presName="wedge2Tx" presStyleLbl="node1" presStyleIdx="1" presStyleCnt="3">
        <dgm:presLayoutVars>
          <dgm:chMax val="0"/>
          <dgm:chPref val="0"/>
          <dgm:bulletEnabled val="1"/>
        </dgm:presLayoutVars>
      </dgm:prSet>
      <dgm:spPr/>
    </dgm:pt>
    <dgm:pt modelId="{562B2283-5042-4359-A3F2-B4D0517668FD}" type="pres">
      <dgm:prSet presAssocID="{61C47CF2-7E78-4770-9212-19BCF3195BCE}" presName="wedge3" presStyleLbl="node1" presStyleIdx="2" presStyleCnt="3"/>
      <dgm:spPr/>
    </dgm:pt>
    <dgm:pt modelId="{6A747840-52EB-4836-B961-257F841D7EDE}" type="pres">
      <dgm:prSet presAssocID="{61C47CF2-7E78-4770-9212-19BCF3195BCE}" presName="wedge3Tx" presStyleLbl="node1" presStyleIdx="2" presStyleCnt="3">
        <dgm:presLayoutVars>
          <dgm:chMax val="0"/>
          <dgm:chPref val="0"/>
          <dgm:bulletEnabled val="1"/>
        </dgm:presLayoutVars>
      </dgm:prSet>
      <dgm:spPr/>
    </dgm:pt>
  </dgm:ptLst>
  <dgm:cxnLst>
    <dgm:cxn modelId="{7FCFD402-D84C-4042-8E87-C585990E6549}" type="presOf" srcId="{61C47CF2-7E78-4770-9212-19BCF3195BCE}" destId="{89980DE3-56D1-40D6-B283-E96C36E748CD}" srcOrd="0" destOrd="0" presId="urn:microsoft.com/office/officeart/2005/8/layout/chart3"/>
    <dgm:cxn modelId="{614CDC37-B698-47EE-AFBF-1AC5E0A909F6}" srcId="{61C47CF2-7E78-4770-9212-19BCF3195BCE}" destId="{E223711D-5ED3-41A2-9097-89D7707BD64F}" srcOrd="0" destOrd="0" parTransId="{88CB11E6-8DD5-486D-9310-419DFABDABA9}" sibTransId="{40B4E46D-397C-4FF1-A549-F7481DCACAD4}"/>
    <dgm:cxn modelId="{6C9F7A40-69B4-41DC-A79F-FB2F3790E357}" type="presOf" srcId="{C2718BDC-0950-49DD-AD88-84AA92946EE5}" destId="{1E900036-4839-403C-9531-197E73A6A173}" srcOrd="1" destOrd="0" presId="urn:microsoft.com/office/officeart/2005/8/layout/chart3"/>
    <dgm:cxn modelId="{95172E61-FDAE-442C-9C6A-896EEC167A16}" type="presOf" srcId="{6938F7EC-B836-4F22-9532-1C50FC118699}" destId="{562B2283-5042-4359-A3F2-B4D0517668FD}" srcOrd="0" destOrd="0" presId="urn:microsoft.com/office/officeart/2005/8/layout/chart3"/>
    <dgm:cxn modelId="{AB18C88C-9583-468A-A38F-6E4255973BF3}" srcId="{61C47CF2-7E78-4770-9212-19BCF3195BCE}" destId="{C2718BDC-0950-49DD-AD88-84AA92946EE5}" srcOrd="1" destOrd="0" parTransId="{2D07F27D-F86C-4E8D-8292-2B7A0934DD9F}" sibTransId="{4A1510A2-48EA-4D5D-946F-00B8825BABFD}"/>
    <dgm:cxn modelId="{AF1984A0-D4FF-4F63-BE6F-9E12C16A839D}" type="presOf" srcId="{E223711D-5ED3-41A2-9097-89D7707BD64F}" destId="{2A9C4817-B172-49FB-A016-16EE02B2D234}" srcOrd="1" destOrd="0" presId="urn:microsoft.com/office/officeart/2005/8/layout/chart3"/>
    <dgm:cxn modelId="{F0C9C0B3-AF88-42F4-BD38-5AD5C4A447E8}" type="presOf" srcId="{6938F7EC-B836-4F22-9532-1C50FC118699}" destId="{6A747840-52EB-4836-B961-257F841D7EDE}" srcOrd="1" destOrd="0" presId="urn:microsoft.com/office/officeart/2005/8/layout/chart3"/>
    <dgm:cxn modelId="{0954F7DA-AF1C-40D1-B770-9AE5546DE18A}" type="presOf" srcId="{E223711D-5ED3-41A2-9097-89D7707BD64F}" destId="{D7DA4F9D-09F8-43A5-90B6-E7C6CBC40082}" srcOrd="0" destOrd="0" presId="urn:microsoft.com/office/officeart/2005/8/layout/chart3"/>
    <dgm:cxn modelId="{DFC8D0E3-9815-4DEE-B2CB-351630397A86}" srcId="{61C47CF2-7E78-4770-9212-19BCF3195BCE}" destId="{6938F7EC-B836-4F22-9532-1C50FC118699}" srcOrd="2" destOrd="0" parTransId="{7E42EA03-BB36-4B31-92F9-F4713FEF4C14}" sibTransId="{20695A2E-9BF6-47C6-AB7E-5E01757B42D4}"/>
    <dgm:cxn modelId="{A86F20ED-EE3D-4A47-9815-B7547E98743B}" type="presOf" srcId="{C2718BDC-0950-49DD-AD88-84AA92946EE5}" destId="{AC6AA4A9-6C40-4130-A35C-42DE189F6454}" srcOrd="0" destOrd="0" presId="urn:microsoft.com/office/officeart/2005/8/layout/chart3"/>
    <dgm:cxn modelId="{A142DBFE-ABFB-4745-980E-21D957B7644D}" type="presParOf" srcId="{89980DE3-56D1-40D6-B283-E96C36E748CD}" destId="{D7DA4F9D-09F8-43A5-90B6-E7C6CBC40082}" srcOrd="0" destOrd="0" presId="urn:microsoft.com/office/officeart/2005/8/layout/chart3"/>
    <dgm:cxn modelId="{0ADB464E-52F9-4F34-B641-E2159D821565}" type="presParOf" srcId="{89980DE3-56D1-40D6-B283-E96C36E748CD}" destId="{2A9C4817-B172-49FB-A016-16EE02B2D234}" srcOrd="1" destOrd="0" presId="urn:microsoft.com/office/officeart/2005/8/layout/chart3"/>
    <dgm:cxn modelId="{60D38F49-CD54-4E21-B083-CE02B20CAB29}" type="presParOf" srcId="{89980DE3-56D1-40D6-B283-E96C36E748CD}" destId="{AC6AA4A9-6C40-4130-A35C-42DE189F6454}" srcOrd="2" destOrd="0" presId="urn:microsoft.com/office/officeart/2005/8/layout/chart3"/>
    <dgm:cxn modelId="{9D17B4A6-32A2-4C63-BB77-44BC77B80D66}" type="presParOf" srcId="{89980DE3-56D1-40D6-B283-E96C36E748CD}" destId="{1E900036-4839-403C-9531-197E73A6A173}" srcOrd="3" destOrd="0" presId="urn:microsoft.com/office/officeart/2005/8/layout/chart3"/>
    <dgm:cxn modelId="{5718944E-EBF6-441A-BE9C-C5DADF9C6A64}" type="presParOf" srcId="{89980DE3-56D1-40D6-B283-E96C36E748CD}" destId="{562B2283-5042-4359-A3F2-B4D0517668FD}" srcOrd="4" destOrd="0" presId="urn:microsoft.com/office/officeart/2005/8/layout/chart3"/>
    <dgm:cxn modelId="{AC92E501-00D3-415E-BE65-3A0DFF9527A0}" type="presParOf" srcId="{89980DE3-56D1-40D6-B283-E96C36E748CD}" destId="{6A747840-52EB-4836-B961-257F841D7EDE}" srcOrd="5" destOrd="0" presId="urn:microsoft.com/office/officeart/2005/8/layout/char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D19433-9D41-4F01-8372-F2F6601139B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F6CA119-2F8F-467F-A8B9-83BF2C21E105}">
      <dgm:prSet/>
      <dgm:spPr/>
      <dgm:t>
        <a:bodyPr/>
        <a:lstStyle/>
        <a:p>
          <a:r>
            <a:rPr lang="en-US"/>
            <a:t>The usual comorbidities are tuberculosis, hepatitis B or C, cervical cancer, risk of diabetes and cardiovascular disease.</a:t>
          </a:r>
        </a:p>
      </dgm:t>
    </dgm:pt>
    <dgm:pt modelId="{1C47B7C9-E63E-44C3-A08B-B47A20CEF29A}" type="parTrans" cxnId="{D3E9960F-41B7-4940-A532-026C95B25542}">
      <dgm:prSet/>
      <dgm:spPr/>
      <dgm:t>
        <a:bodyPr/>
        <a:lstStyle/>
        <a:p>
          <a:endParaRPr lang="en-US"/>
        </a:p>
      </dgm:t>
    </dgm:pt>
    <dgm:pt modelId="{5290E52E-6B57-48FC-BCCD-85BB2A0206F1}" type="sibTrans" cxnId="{D3E9960F-41B7-4940-A532-026C95B25542}">
      <dgm:prSet/>
      <dgm:spPr/>
      <dgm:t>
        <a:bodyPr/>
        <a:lstStyle/>
        <a:p>
          <a:endParaRPr lang="en-US"/>
        </a:p>
      </dgm:t>
    </dgm:pt>
    <dgm:pt modelId="{EB9BBD2B-3A34-4550-8B0A-1F441C766E11}">
      <dgm:prSet/>
      <dgm:spPr/>
      <dgm:t>
        <a:bodyPr/>
        <a:lstStyle/>
        <a:p>
          <a:r>
            <a:rPr lang="en-US"/>
            <a:t>Depression and anxiety are among the mental health conditions found to be very high among the populations with HIV world over (Ji </a:t>
          </a:r>
          <a:r>
            <a:rPr lang="en-US" i="1"/>
            <a:t>et al</a:t>
          </a:r>
          <a:r>
            <a:rPr lang="en-US"/>
            <a:t>., 2024).</a:t>
          </a:r>
        </a:p>
      </dgm:t>
    </dgm:pt>
    <dgm:pt modelId="{170A737C-7432-4DA6-81A3-D681284DFE22}" type="parTrans" cxnId="{927A0D71-07A9-4008-98A4-8D6FEA133692}">
      <dgm:prSet/>
      <dgm:spPr/>
      <dgm:t>
        <a:bodyPr/>
        <a:lstStyle/>
        <a:p>
          <a:endParaRPr lang="en-US"/>
        </a:p>
      </dgm:t>
    </dgm:pt>
    <dgm:pt modelId="{EEACED79-C666-4847-ABA3-509257EF8F25}" type="sibTrans" cxnId="{927A0D71-07A9-4008-98A4-8D6FEA133692}">
      <dgm:prSet/>
      <dgm:spPr/>
      <dgm:t>
        <a:bodyPr/>
        <a:lstStyle/>
        <a:p>
          <a:endParaRPr lang="en-US"/>
        </a:p>
      </dgm:t>
    </dgm:pt>
    <dgm:pt modelId="{B8552B9D-99AB-41BE-B1BC-8A526C9FE058}">
      <dgm:prSet/>
      <dgm:spPr/>
      <dgm:t>
        <a:bodyPr/>
        <a:lstStyle/>
        <a:p>
          <a:r>
            <a:rPr lang="en-US"/>
            <a:t>The issue of polypharmacy and drug interactions should be monitored closely to avoid complications and maximise the patient long-term care outcomes.</a:t>
          </a:r>
        </a:p>
      </dgm:t>
    </dgm:pt>
    <dgm:pt modelId="{D7D9C230-847D-4249-AC8A-FC669ED2E8D6}" type="parTrans" cxnId="{BCD2AE0E-08EE-45F5-86AC-E4F8505F883F}">
      <dgm:prSet/>
      <dgm:spPr/>
      <dgm:t>
        <a:bodyPr/>
        <a:lstStyle/>
        <a:p>
          <a:endParaRPr lang="en-US"/>
        </a:p>
      </dgm:t>
    </dgm:pt>
    <dgm:pt modelId="{0247D061-A4FF-4F19-B7E2-67D2443AD727}" type="sibTrans" cxnId="{BCD2AE0E-08EE-45F5-86AC-E4F8505F883F}">
      <dgm:prSet/>
      <dgm:spPr/>
      <dgm:t>
        <a:bodyPr/>
        <a:lstStyle/>
        <a:p>
          <a:endParaRPr lang="en-US"/>
        </a:p>
      </dgm:t>
    </dgm:pt>
    <dgm:pt modelId="{08BB7628-7485-47D2-B33F-0D3590D8D362}" type="pres">
      <dgm:prSet presAssocID="{48D19433-9D41-4F01-8372-F2F6601139BF}" presName="linear" presStyleCnt="0">
        <dgm:presLayoutVars>
          <dgm:animLvl val="lvl"/>
          <dgm:resizeHandles val="exact"/>
        </dgm:presLayoutVars>
      </dgm:prSet>
      <dgm:spPr/>
    </dgm:pt>
    <dgm:pt modelId="{DE7E7A98-0368-4E69-BDBF-E459B940F4AC}" type="pres">
      <dgm:prSet presAssocID="{4F6CA119-2F8F-467F-A8B9-83BF2C21E105}" presName="parentText" presStyleLbl="node1" presStyleIdx="0" presStyleCnt="3">
        <dgm:presLayoutVars>
          <dgm:chMax val="0"/>
          <dgm:bulletEnabled val="1"/>
        </dgm:presLayoutVars>
      </dgm:prSet>
      <dgm:spPr/>
    </dgm:pt>
    <dgm:pt modelId="{9F3D8476-9CCF-4472-8540-59D2914F58BA}" type="pres">
      <dgm:prSet presAssocID="{5290E52E-6B57-48FC-BCCD-85BB2A0206F1}" presName="spacer" presStyleCnt="0"/>
      <dgm:spPr/>
    </dgm:pt>
    <dgm:pt modelId="{89497DAD-7B9A-4D91-AFF0-20B6160FCEDF}" type="pres">
      <dgm:prSet presAssocID="{EB9BBD2B-3A34-4550-8B0A-1F441C766E11}" presName="parentText" presStyleLbl="node1" presStyleIdx="1" presStyleCnt="3">
        <dgm:presLayoutVars>
          <dgm:chMax val="0"/>
          <dgm:bulletEnabled val="1"/>
        </dgm:presLayoutVars>
      </dgm:prSet>
      <dgm:spPr/>
    </dgm:pt>
    <dgm:pt modelId="{DF44AAEB-387D-435E-A302-084D72644AFF}" type="pres">
      <dgm:prSet presAssocID="{EEACED79-C666-4847-ABA3-509257EF8F25}" presName="spacer" presStyleCnt="0"/>
      <dgm:spPr/>
    </dgm:pt>
    <dgm:pt modelId="{C1172553-47F7-49F6-81B8-304373D53DE7}" type="pres">
      <dgm:prSet presAssocID="{B8552B9D-99AB-41BE-B1BC-8A526C9FE058}" presName="parentText" presStyleLbl="node1" presStyleIdx="2" presStyleCnt="3">
        <dgm:presLayoutVars>
          <dgm:chMax val="0"/>
          <dgm:bulletEnabled val="1"/>
        </dgm:presLayoutVars>
      </dgm:prSet>
      <dgm:spPr/>
    </dgm:pt>
  </dgm:ptLst>
  <dgm:cxnLst>
    <dgm:cxn modelId="{B6F20103-171C-4F0B-BC84-C5D259A4BA64}" type="presOf" srcId="{EB9BBD2B-3A34-4550-8B0A-1F441C766E11}" destId="{89497DAD-7B9A-4D91-AFF0-20B6160FCEDF}" srcOrd="0" destOrd="0" presId="urn:microsoft.com/office/officeart/2005/8/layout/vList2"/>
    <dgm:cxn modelId="{BCD2AE0E-08EE-45F5-86AC-E4F8505F883F}" srcId="{48D19433-9D41-4F01-8372-F2F6601139BF}" destId="{B8552B9D-99AB-41BE-B1BC-8A526C9FE058}" srcOrd="2" destOrd="0" parTransId="{D7D9C230-847D-4249-AC8A-FC669ED2E8D6}" sibTransId="{0247D061-A4FF-4F19-B7E2-67D2443AD727}"/>
    <dgm:cxn modelId="{D3E9960F-41B7-4940-A532-026C95B25542}" srcId="{48D19433-9D41-4F01-8372-F2F6601139BF}" destId="{4F6CA119-2F8F-467F-A8B9-83BF2C21E105}" srcOrd="0" destOrd="0" parTransId="{1C47B7C9-E63E-44C3-A08B-B47A20CEF29A}" sibTransId="{5290E52E-6B57-48FC-BCCD-85BB2A0206F1}"/>
    <dgm:cxn modelId="{5B03F45E-546F-4F82-A260-82277C9864C2}" type="presOf" srcId="{B8552B9D-99AB-41BE-B1BC-8A526C9FE058}" destId="{C1172553-47F7-49F6-81B8-304373D53DE7}" srcOrd="0" destOrd="0" presId="urn:microsoft.com/office/officeart/2005/8/layout/vList2"/>
    <dgm:cxn modelId="{3479DA69-392E-4EA1-9013-98EFEF720F73}" type="presOf" srcId="{4F6CA119-2F8F-467F-A8B9-83BF2C21E105}" destId="{DE7E7A98-0368-4E69-BDBF-E459B940F4AC}" srcOrd="0" destOrd="0" presId="urn:microsoft.com/office/officeart/2005/8/layout/vList2"/>
    <dgm:cxn modelId="{927A0D71-07A9-4008-98A4-8D6FEA133692}" srcId="{48D19433-9D41-4F01-8372-F2F6601139BF}" destId="{EB9BBD2B-3A34-4550-8B0A-1F441C766E11}" srcOrd="1" destOrd="0" parTransId="{170A737C-7432-4DA6-81A3-D681284DFE22}" sibTransId="{EEACED79-C666-4847-ABA3-509257EF8F25}"/>
    <dgm:cxn modelId="{A7753BE7-05A9-47BD-956F-8B5FDA6D1B93}" type="presOf" srcId="{48D19433-9D41-4F01-8372-F2F6601139BF}" destId="{08BB7628-7485-47D2-B33F-0D3590D8D362}" srcOrd="0" destOrd="0" presId="urn:microsoft.com/office/officeart/2005/8/layout/vList2"/>
    <dgm:cxn modelId="{4EEAA965-DE0A-4F4A-B12B-9540066B4B8D}" type="presParOf" srcId="{08BB7628-7485-47D2-B33F-0D3590D8D362}" destId="{DE7E7A98-0368-4E69-BDBF-E459B940F4AC}" srcOrd="0" destOrd="0" presId="urn:microsoft.com/office/officeart/2005/8/layout/vList2"/>
    <dgm:cxn modelId="{55203F74-E5A8-4963-8BD8-943AC29D51A3}" type="presParOf" srcId="{08BB7628-7485-47D2-B33F-0D3590D8D362}" destId="{9F3D8476-9CCF-4472-8540-59D2914F58BA}" srcOrd="1" destOrd="0" presId="urn:microsoft.com/office/officeart/2005/8/layout/vList2"/>
    <dgm:cxn modelId="{DD403456-A9BC-4DC6-AFD1-3D5F05FBA32E}" type="presParOf" srcId="{08BB7628-7485-47D2-B33F-0D3590D8D362}" destId="{89497DAD-7B9A-4D91-AFF0-20B6160FCEDF}" srcOrd="2" destOrd="0" presId="urn:microsoft.com/office/officeart/2005/8/layout/vList2"/>
    <dgm:cxn modelId="{050AAB1C-A7E8-4B3B-B5D7-58420A2DA1C9}" type="presParOf" srcId="{08BB7628-7485-47D2-B33F-0D3590D8D362}" destId="{DF44AAEB-387D-435E-A302-084D72644AFF}" srcOrd="3" destOrd="0" presId="urn:microsoft.com/office/officeart/2005/8/layout/vList2"/>
    <dgm:cxn modelId="{A19D0885-6B22-40FF-8A46-E9F1A55B5620}" type="presParOf" srcId="{08BB7628-7485-47D2-B33F-0D3590D8D362}" destId="{C1172553-47F7-49F6-81B8-304373D53DE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37553E8-4D1A-46C1-85C6-B66AF5D4E21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1E9BE48-345A-43FE-8E4F-893C850802A7}">
      <dgm:prSet/>
      <dgm:spPr/>
      <dgm:t>
        <a:bodyPr/>
        <a:lstStyle/>
        <a:p>
          <a:pPr>
            <a:lnSpc>
              <a:spcPct val="100000"/>
            </a:lnSpc>
          </a:pPr>
          <a:r>
            <a:rPr lang="en-US"/>
            <a:t>Shared decision-making makes sure that patients have a part in the treatment decisions which enhances motivation, treatment adherence and empowerment outcomes.</a:t>
          </a:r>
        </a:p>
      </dgm:t>
    </dgm:pt>
    <dgm:pt modelId="{B2EF709C-B1E6-4A94-814F-CA2627B5E9AC}" type="parTrans" cxnId="{161F6FEC-F271-4FC0-99BA-1B274D0DE862}">
      <dgm:prSet/>
      <dgm:spPr/>
      <dgm:t>
        <a:bodyPr/>
        <a:lstStyle/>
        <a:p>
          <a:endParaRPr lang="en-US"/>
        </a:p>
      </dgm:t>
    </dgm:pt>
    <dgm:pt modelId="{C7842318-9FEE-4EDC-B1FE-0456394D101F}" type="sibTrans" cxnId="{161F6FEC-F271-4FC0-99BA-1B274D0DE862}">
      <dgm:prSet/>
      <dgm:spPr/>
      <dgm:t>
        <a:bodyPr/>
        <a:lstStyle/>
        <a:p>
          <a:endParaRPr lang="en-US"/>
        </a:p>
      </dgm:t>
    </dgm:pt>
    <dgm:pt modelId="{E8704028-EFD8-4A2A-B207-A89A3B9E12DB}">
      <dgm:prSet/>
      <dgm:spPr/>
      <dgm:t>
        <a:bodyPr/>
        <a:lstStyle/>
        <a:p>
          <a:pPr>
            <a:lnSpc>
              <a:spcPct val="100000"/>
            </a:lnSpc>
          </a:pPr>
          <a:r>
            <a:rPr lang="en-US"/>
            <a:t>By enabling autonomy and support through personalised care planning, emotional and clinical support systems with community support systems are integrative and enhance autonomy.</a:t>
          </a:r>
        </a:p>
      </dgm:t>
    </dgm:pt>
    <dgm:pt modelId="{AD7AF838-9B82-40C2-8858-48EA62CCD308}" type="parTrans" cxnId="{A8959719-FCB9-4C61-8139-2EC7220E4EBF}">
      <dgm:prSet/>
      <dgm:spPr/>
      <dgm:t>
        <a:bodyPr/>
        <a:lstStyle/>
        <a:p>
          <a:endParaRPr lang="en-US"/>
        </a:p>
      </dgm:t>
    </dgm:pt>
    <dgm:pt modelId="{E87B9F02-A373-4B42-9457-0FD631DBD1C4}" type="sibTrans" cxnId="{A8959719-FCB9-4C61-8139-2EC7220E4EBF}">
      <dgm:prSet/>
      <dgm:spPr/>
      <dgm:t>
        <a:bodyPr/>
        <a:lstStyle/>
        <a:p>
          <a:endParaRPr lang="en-US"/>
        </a:p>
      </dgm:t>
    </dgm:pt>
    <dgm:pt modelId="{0EC19CC5-0656-46C2-A67B-BD57FCAC868C}">
      <dgm:prSet/>
      <dgm:spPr/>
      <dgm:t>
        <a:bodyPr/>
        <a:lstStyle/>
        <a:p>
          <a:pPr>
            <a:lnSpc>
              <a:spcPct val="100000"/>
            </a:lnSpc>
          </a:pPr>
          <a:r>
            <a:rPr lang="en-US"/>
            <a:t>Personal health budgets and prevention strategies, such as social prescribing can help the provision of holistic approaches to both medical and social complexity (Melam </a:t>
          </a:r>
          <a:r>
            <a:rPr lang="en-US" i="1"/>
            <a:t>et al</a:t>
          </a:r>
          <a:r>
            <a:rPr lang="en-US"/>
            <a:t>., 2025).</a:t>
          </a:r>
        </a:p>
      </dgm:t>
    </dgm:pt>
    <dgm:pt modelId="{904085BF-19E7-4355-A536-DA529261A5B0}" type="parTrans" cxnId="{CE2CB210-9C1D-401B-9C70-7D6A467C6F98}">
      <dgm:prSet/>
      <dgm:spPr/>
      <dgm:t>
        <a:bodyPr/>
        <a:lstStyle/>
        <a:p>
          <a:endParaRPr lang="en-US"/>
        </a:p>
      </dgm:t>
    </dgm:pt>
    <dgm:pt modelId="{B9943819-E9C9-45CC-B1AE-8A02CE01B6B2}" type="sibTrans" cxnId="{CE2CB210-9C1D-401B-9C70-7D6A467C6F98}">
      <dgm:prSet/>
      <dgm:spPr/>
      <dgm:t>
        <a:bodyPr/>
        <a:lstStyle/>
        <a:p>
          <a:endParaRPr lang="en-US"/>
        </a:p>
      </dgm:t>
    </dgm:pt>
    <dgm:pt modelId="{A184797F-8B5A-4EB6-8D03-287793805E4B}" type="pres">
      <dgm:prSet presAssocID="{E37553E8-4D1A-46C1-85C6-B66AF5D4E216}" presName="root" presStyleCnt="0">
        <dgm:presLayoutVars>
          <dgm:dir/>
          <dgm:resizeHandles val="exact"/>
        </dgm:presLayoutVars>
      </dgm:prSet>
      <dgm:spPr/>
    </dgm:pt>
    <dgm:pt modelId="{180E1796-9484-42D9-BCEC-A0AC69C778D6}" type="pres">
      <dgm:prSet presAssocID="{41E9BE48-345A-43FE-8E4F-893C850802A7}" presName="compNode" presStyleCnt="0"/>
      <dgm:spPr/>
    </dgm:pt>
    <dgm:pt modelId="{5B329937-FA9A-467B-B984-12F6310BB207}" type="pres">
      <dgm:prSet presAssocID="{41E9BE48-345A-43FE-8E4F-893C850802A7}" presName="bgRect" presStyleLbl="bgShp" presStyleIdx="0" presStyleCnt="3"/>
      <dgm:spPr/>
    </dgm:pt>
    <dgm:pt modelId="{C1C55AB4-F785-4212-A22F-DAF8A13340AB}" type="pres">
      <dgm:prSet presAssocID="{41E9BE48-345A-43FE-8E4F-893C850802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40618D52-710D-4499-81F3-9C8726CBE68F}" type="pres">
      <dgm:prSet presAssocID="{41E9BE48-345A-43FE-8E4F-893C850802A7}" presName="spaceRect" presStyleCnt="0"/>
      <dgm:spPr/>
    </dgm:pt>
    <dgm:pt modelId="{BDD93D90-9372-4673-878A-8B341AD22153}" type="pres">
      <dgm:prSet presAssocID="{41E9BE48-345A-43FE-8E4F-893C850802A7}" presName="parTx" presStyleLbl="revTx" presStyleIdx="0" presStyleCnt="3">
        <dgm:presLayoutVars>
          <dgm:chMax val="0"/>
          <dgm:chPref val="0"/>
        </dgm:presLayoutVars>
      </dgm:prSet>
      <dgm:spPr/>
    </dgm:pt>
    <dgm:pt modelId="{FA7BF27D-1C38-4E98-B78C-109DDEA31562}" type="pres">
      <dgm:prSet presAssocID="{C7842318-9FEE-4EDC-B1FE-0456394D101F}" presName="sibTrans" presStyleCnt="0"/>
      <dgm:spPr/>
    </dgm:pt>
    <dgm:pt modelId="{ED8F0D01-A071-48B5-8711-B1DCB0400155}" type="pres">
      <dgm:prSet presAssocID="{E8704028-EFD8-4A2A-B207-A89A3B9E12DB}" presName="compNode" presStyleCnt="0"/>
      <dgm:spPr/>
    </dgm:pt>
    <dgm:pt modelId="{3B60D73D-45BF-47A1-9FB3-1346A8EC2F26}" type="pres">
      <dgm:prSet presAssocID="{E8704028-EFD8-4A2A-B207-A89A3B9E12DB}" presName="bgRect" presStyleLbl="bgShp" presStyleIdx="1" presStyleCnt="3"/>
      <dgm:spPr/>
    </dgm:pt>
    <dgm:pt modelId="{9A5EAF00-66D7-466A-9C10-81706F960A6C}" type="pres">
      <dgm:prSet presAssocID="{E8704028-EFD8-4A2A-B207-A89A3B9E12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2038B58-E411-4B06-A26D-76432A36D41D}" type="pres">
      <dgm:prSet presAssocID="{E8704028-EFD8-4A2A-B207-A89A3B9E12DB}" presName="spaceRect" presStyleCnt="0"/>
      <dgm:spPr/>
    </dgm:pt>
    <dgm:pt modelId="{62F8F912-4F56-4B3D-A6FA-39DA766E571E}" type="pres">
      <dgm:prSet presAssocID="{E8704028-EFD8-4A2A-B207-A89A3B9E12DB}" presName="parTx" presStyleLbl="revTx" presStyleIdx="1" presStyleCnt="3">
        <dgm:presLayoutVars>
          <dgm:chMax val="0"/>
          <dgm:chPref val="0"/>
        </dgm:presLayoutVars>
      </dgm:prSet>
      <dgm:spPr/>
    </dgm:pt>
    <dgm:pt modelId="{2735A5DF-4913-43A4-A046-ADBB34AE52C3}" type="pres">
      <dgm:prSet presAssocID="{E87B9F02-A373-4B42-9457-0FD631DBD1C4}" presName="sibTrans" presStyleCnt="0"/>
      <dgm:spPr/>
    </dgm:pt>
    <dgm:pt modelId="{2F8DD214-8EE8-4C1E-ABB1-D410BBD2FF88}" type="pres">
      <dgm:prSet presAssocID="{0EC19CC5-0656-46C2-A67B-BD57FCAC868C}" presName="compNode" presStyleCnt="0"/>
      <dgm:spPr/>
    </dgm:pt>
    <dgm:pt modelId="{1C1C9249-AD67-42FA-87EB-6810786D9CAF}" type="pres">
      <dgm:prSet presAssocID="{0EC19CC5-0656-46C2-A67B-BD57FCAC868C}" presName="bgRect" presStyleLbl="bgShp" presStyleIdx="2" presStyleCnt="3"/>
      <dgm:spPr/>
    </dgm:pt>
    <dgm:pt modelId="{63FEFD42-7539-49FD-BECD-362A291E89AB}" type="pres">
      <dgm:prSet presAssocID="{0EC19CC5-0656-46C2-A67B-BD57FCAC868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5083F101-D2CA-4A81-AF6F-143C9EF04425}" type="pres">
      <dgm:prSet presAssocID="{0EC19CC5-0656-46C2-A67B-BD57FCAC868C}" presName="spaceRect" presStyleCnt="0"/>
      <dgm:spPr/>
    </dgm:pt>
    <dgm:pt modelId="{811224EF-0D9E-4350-ACB8-4C5740CBC246}" type="pres">
      <dgm:prSet presAssocID="{0EC19CC5-0656-46C2-A67B-BD57FCAC868C}" presName="parTx" presStyleLbl="revTx" presStyleIdx="2" presStyleCnt="3">
        <dgm:presLayoutVars>
          <dgm:chMax val="0"/>
          <dgm:chPref val="0"/>
        </dgm:presLayoutVars>
      </dgm:prSet>
      <dgm:spPr/>
    </dgm:pt>
  </dgm:ptLst>
  <dgm:cxnLst>
    <dgm:cxn modelId="{CE2CB210-9C1D-401B-9C70-7D6A467C6F98}" srcId="{E37553E8-4D1A-46C1-85C6-B66AF5D4E216}" destId="{0EC19CC5-0656-46C2-A67B-BD57FCAC868C}" srcOrd="2" destOrd="0" parTransId="{904085BF-19E7-4355-A536-DA529261A5B0}" sibTransId="{B9943819-E9C9-45CC-B1AE-8A02CE01B6B2}"/>
    <dgm:cxn modelId="{A8959719-FCB9-4C61-8139-2EC7220E4EBF}" srcId="{E37553E8-4D1A-46C1-85C6-B66AF5D4E216}" destId="{E8704028-EFD8-4A2A-B207-A89A3B9E12DB}" srcOrd="1" destOrd="0" parTransId="{AD7AF838-9B82-40C2-8858-48EA62CCD308}" sibTransId="{E87B9F02-A373-4B42-9457-0FD631DBD1C4}"/>
    <dgm:cxn modelId="{34218AB6-AFAC-4EC7-9E92-07DAAD33CFAE}" type="presOf" srcId="{41E9BE48-345A-43FE-8E4F-893C850802A7}" destId="{BDD93D90-9372-4673-878A-8B341AD22153}" srcOrd="0" destOrd="0" presId="urn:microsoft.com/office/officeart/2018/2/layout/IconVerticalSolidList"/>
    <dgm:cxn modelId="{DC50FAB7-8F85-41B4-B17D-193781B6D90D}" type="presOf" srcId="{0EC19CC5-0656-46C2-A67B-BD57FCAC868C}" destId="{811224EF-0D9E-4350-ACB8-4C5740CBC246}" srcOrd="0" destOrd="0" presId="urn:microsoft.com/office/officeart/2018/2/layout/IconVerticalSolidList"/>
    <dgm:cxn modelId="{603883CA-3A9C-486F-B646-29A146813B59}" type="presOf" srcId="{E37553E8-4D1A-46C1-85C6-B66AF5D4E216}" destId="{A184797F-8B5A-4EB6-8D03-287793805E4B}" srcOrd="0" destOrd="0" presId="urn:microsoft.com/office/officeart/2018/2/layout/IconVerticalSolidList"/>
    <dgm:cxn modelId="{0A838BD7-9377-40EF-B369-AADD4863763E}" type="presOf" srcId="{E8704028-EFD8-4A2A-B207-A89A3B9E12DB}" destId="{62F8F912-4F56-4B3D-A6FA-39DA766E571E}" srcOrd="0" destOrd="0" presId="urn:microsoft.com/office/officeart/2018/2/layout/IconVerticalSolidList"/>
    <dgm:cxn modelId="{161F6FEC-F271-4FC0-99BA-1B274D0DE862}" srcId="{E37553E8-4D1A-46C1-85C6-B66AF5D4E216}" destId="{41E9BE48-345A-43FE-8E4F-893C850802A7}" srcOrd="0" destOrd="0" parTransId="{B2EF709C-B1E6-4A94-814F-CA2627B5E9AC}" sibTransId="{C7842318-9FEE-4EDC-B1FE-0456394D101F}"/>
    <dgm:cxn modelId="{F2A8D6D8-7616-465B-8F67-A56B9F6E9613}" type="presParOf" srcId="{A184797F-8B5A-4EB6-8D03-287793805E4B}" destId="{180E1796-9484-42D9-BCEC-A0AC69C778D6}" srcOrd="0" destOrd="0" presId="urn:microsoft.com/office/officeart/2018/2/layout/IconVerticalSolidList"/>
    <dgm:cxn modelId="{200FDB59-4736-44E2-BF0C-EA809829AE86}" type="presParOf" srcId="{180E1796-9484-42D9-BCEC-A0AC69C778D6}" destId="{5B329937-FA9A-467B-B984-12F6310BB207}" srcOrd="0" destOrd="0" presId="urn:microsoft.com/office/officeart/2018/2/layout/IconVerticalSolidList"/>
    <dgm:cxn modelId="{184FA63B-7546-4F53-8BDD-A22F7465A5B3}" type="presParOf" srcId="{180E1796-9484-42D9-BCEC-A0AC69C778D6}" destId="{C1C55AB4-F785-4212-A22F-DAF8A13340AB}" srcOrd="1" destOrd="0" presId="urn:microsoft.com/office/officeart/2018/2/layout/IconVerticalSolidList"/>
    <dgm:cxn modelId="{BDCACB6D-F084-4EFC-BB88-DA2880E0D8A4}" type="presParOf" srcId="{180E1796-9484-42D9-BCEC-A0AC69C778D6}" destId="{40618D52-710D-4499-81F3-9C8726CBE68F}" srcOrd="2" destOrd="0" presId="urn:microsoft.com/office/officeart/2018/2/layout/IconVerticalSolidList"/>
    <dgm:cxn modelId="{7DD7F22B-5E16-47E9-9AD0-B3A1BBD33548}" type="presParOf" srcId="{180E1796-9484-42D9-BCEC-A0AC69C778D6}" destId="{BDD93D90-9372-4673-878A-8B341AD22153}" srcOrd="3" destOrd="0" presId="urn:microsoft.com/office/officeart/2018/2/layout/IconVerticalSolidList"/>
    <dgm:cxn modelId="{A80B45D0-8EE9-44E4-9D55-0582D1A82141}" type="presParOf" srcId="{A184797F-8B5A-4EB6-8D03-287793805E4B}" destId="{FA7BF27D-1C38-4E98-B78C-109DDEA31562}" srcOrd="1" destOrd="0" presId="urn:microsoft.com/office/officeart/2018/2/layout/IconVerticalSolidList"/>
    <dgm:cxn modelId="{A421135B-26D6-4A01-8AEE-2592881B72DC}" type="presParOf" srcId="{A184797F-8B5A-4EB6-8D03-287793805E4B}" destId="{ED8F0D01-A071-48B5-8711-B1DCB0400155}" srcOrd="2" destOrd="0" presId="urn:microsoft.com/office/officeart/2018/2/layout/IconVerticalSolidList"/>
    <dgm:cxn modelId="{C44B16BF-C89B-457D-9758-48CB1D8D5227}" type="presParOf" srcId="{ED8F0D01-A071-48B5-8711-B1DCB0400155}" destId="{3B60D73D-45BF-47A1-9FB3-1346A8EC2F26}" srcOrd="0" destOrd="0" presId="urn:microsoft.com/office/officeart/2018/2/layout/IconVerticalSolidList"/>
    <dgm:cxn modelId="{43393046-640B-4CD9-AF1C-A10B9FC6A86C}" type="presParOf" srcId="{ED8F0D01-A071-48B5-8711-B1DCB0400155}" destId="{9A5EAF00-66D7-466A-9C10-81706F960A6C}" srcOrd="1" destOrd="0" presId="urn:microsoft.com/office/officeart/2018/2/layout/IconVerticalSolidList"/>
    <dgm:cxn modelId="{3B1D7D51-34AA-439B-8120-FF023054025F}" type="presParOf" srcId="{ED8F0D01-A071-48B5-8711-B1DCB0400155}" destId="{92038B58-E411-4B06-A26D-76432A36D41D}" srcOrd="2" destOrd="0" presId="urn:microsoft.com/office/officeart/2018/2/layout/IconVerticalSolidList"/>
    <dgm:cxn modelId="{CA680737-1846-4248-AE14-722C4086A815}" type="presParOf" srcId="{ED8F0D01-A071-48B5-8711-B1DCB0400155}" destId="{62F8F912-4F56-4B3D-A6FA-39DA766E571E}" srcOrd="3" destOrd="0" presId="urn:microsoft.com/office/officeart/2018/2/layout/IconVerticalSolidList"/>
    <dgm:cxn modelId="{F24C6CFF-3A6C-4173-87B8-ABC20EC48161}" type="presParOf" srcId="{A184797F-8B5A-4EB6-8D03-287793805E4B}" destId="{2735A5DF-4913-43A4-A046-ADBB34AE52C3}" srcOrd="3" destOrd="0" presId="urn:microsoft.com/office/officeart/2018/2/layout/IconVerticalSolidList"/>
    <dgm:cxn modelId="{E49C4E5A-0E90-4EE4-9791-5DB08DEDD7EB}" type="presParOf" srcId="{A184797F-8B5A-4EB6-8D03-287793805E4B}" destId="{2F8DD214-8EE8-4C1E-ABB1-D410BBD2FF88}" srcOrd="4" destOrd="0" presId="urn:microsoft.com/office/officeart/2018/2/layout/IconVerticalSolidList"/>
    <dgm:cxn modelId="{7AC7D3FB-7B4F-4DA3-B49C-AE1516FD9B72}" type="presParOf" srcId="{2F8DD214-8EE8-4C1E-ABB1-D410BBD2FF88}" destId="{1C1C9249-AD67-42FA-87EB-6810786D9CAF}" srcOrd="0" destOrd="0" presId="urn:microsoft.com/office/officeart/2018/2/layout/IconVerticalSolidList"/>
    <dgm:cxn modelId="{E824F838-5ECA-46C9-A14F-2314D578DA6E}" type="presParOf" srcId="{2F8DD214-8EE8-4C1E-ABB1-D410BBD2FF88}" destId="{63FEFD42-7539-49FD-BECD-362A291E89AB}" srcOrd="1" destOrd="0" presId="urn:microsoft.com/office/officeart/2018/2/layout/IconVerticalSolidList"/>
    <dgm:cxn modelId="{41A5DD41-8C56-4D7B-AE61-0478232DEEC9}" type="presParOf" srcId="{2F8DD214-8EE8-4C1E-ABB1-D410BBD2FF88}" destId="{5083F101-D2CA-4A81-AF6F-143C9EF04425}" srcOrd="2" destOrd="0" presId="urn:microsoft.com/office/officeart/2018/2/layout/IconVerticalSolidList"/>
    <dgm:cxn modelId="{F47CC5F8-8675-465B-ABAB-3D93D3C5AECC}" type="presParOf" srcId="{2F8DD214-8EE8-4C1E-ABB1-D410BBD2FF88}" destId="{811224EF-0D9E-4350-ACB8-4C5740CBC24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DD87D5-793A-4F50-8D19-9B3C7B918607}"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553131B-5FBE-4FED-A6D2-2D4E84DC0FC7}">
      <dgm:prSet/>
      <dgm:spPr/>
      <dgm:t>
        <a:bodyPr/>
        <a:lstStyle/>
        <a:p>
          <a:pPr>
            <a:defRPr cap="all"/>
          </a:pPr>
          <a:r>
            <a:rPr lang="en-US"/>
            <a:t>Practitioners need empathy, confidentiality, cultural competence, non-judgemental communication and trauma-informed approaches that would promote dignity.</a:t>
          </a:r>
        </a:p>
      </dgm:t>
    </dgm:pt>
    <dgm:pt modelId="{210BC4BD-657D-42E3-9B49-9434543147C2}" type="parTrans" cxnId="{50F6C38F-8C6E-4AFC-841C-1944B3D1C120}">
      <dgm:prSet/>
      <dgm:spPr/>
      <dgm:t>
        <a:bodyPr/>
        <a:lstStyle/>
        <a:p>
          <a:endParaRPr lang="en-US"/>
        </a:p>
      </dgm:t>
    </dgm:pt>
    <dgm:pt modelId="{D601F58A-4802-4C1D-9869-2C392E0D3B49}" type="sibTrans" cxnId="{50F6C38F-8C6E-4AFC-841C-1944B3D1C120}">
      <dgm:prSet/>
      <dgm:spPr/>
      <dgm:t>
        <a:bodyPr/>
        <a:lstStyle/>
        <a:p>
          <a:endParaRPr lang="en-US"/>
        </a:p>
      </dgm:t>
    </dgm:pt>
    <dgm:pt modelId="{8990B832-067A-4CFF-8221-A6D3BDD85A36}">
      <dgm:prSet/>
      <dgm:spPr/>
      <dgm:t>
        <a:bodyPr/>
        <a:lstStyle/>
        <a:p>
          <a:pPr>
            <a:defRPr cap="all"/>
          </a:pPr>
          <a:r>
            <a:rPr lang="en-US"/>
            <a:t>Active listening and health coaching, as well as motivational interviewing, help in behavioural change and enhance relationships between the patient and the healthcare professional.</a:t>
          </a:r>
        </a:p>
      </dgm:t>
    </dgm:pt>
    <dgm:pt modelId="{8DA2900B-F44C-47B4-B4DC-66734CD08269}" type="parTrans" cxnId="{A626C9EC-B4FF-484B-A8F7-DC4678F264A2}">
      <dgm:prSet/>
      <dgm:spPr/>
      <dgm:t>
        <a:bodyPr/>
        <a:lstStyle/>
        <a:p>
          <a:endParaRPr lang="en-US"/>
        </a:p>
      </dgm:t>
    </dgm:pt>
    <dgm:pt modelId="{5BE975B1-CEAF-45C0-90F2-247A340D6221}" type="sibTrans" cxnId="{A626C9EC-B4FF-484B-A8F7-DC4678F264A2}">
      <dgm:prSet/>
      <dgm:spPr/>
      <dgm:t>
        <a:bodyPr/>
        <a:lstStyle/>
        <a:p>
          <a:endParaRPr lang="en-US"/>
        </a:p>
      </dgm:t>
    </dgm:pt>
    <dgm:pt modelId="{36F6B9C0-5170-46AD-ABB1-0A310B8A6793}">
      <dgm:prSet/>
      <dgm:spPr/>
      <dgm:t>
        <a:bodyPr/>
        <a:lstStyle/>
        <a:p>
          <a:pPr>
            <a:defRPr cap="all"/>
          </a:pPr>
          <a:r>
            <a:rPr lang="en-US"/>
            <a:t>Ethics practice involves protection, advancement of equality, joint responsibility and improvement of the profession towards safe effective care (Vaishya </a:t>
          </a:r>
          <a:r>
            <a:rPr lang="en-US" i="1"/>
            <a:t>et al</a:t>
          </a:r>
          <a:r>
            <a:rPr lang="en-US"/>
            <a:t>., 2024).</a:t>
          </a:r>
        </a:p>
      </dgm:t>
    </dgm:pt>
    <dgm:pt modelId="{275AB9D8-DA7B-4B82-B9A3-BD532EAC9FC8}" type="parTrans" cxnId="{F0965292-A77D-4BBB-8932-3AF218ED957A}">
      <dgm:prSet/>
      <dgm:spPr/>
      <dgm:t>
        <a:bodyPr/>
        <a:lstStyle/>
        <a:p>
          <a:endParaRPr lang="en-US"/>
        </a:p>
      </dgm:t>
    </dgm:pt>
    <dgm:pt modelId="{F96284F1-1C56-41CB-A072-4A5C19AE5842}" type="sibTrans" cxnId="{F0965292-A77D-4BBB-8932-3AF218ED957A}">
      <dgm:prSet/>
      <dgm:spPr/>
      <dgm:t>
        <a:bodyPr/>
        <a:lstStyle/>
        <a:p>
          <a:endParaRPr lang="en-US"/>
        </a:p>
      </dgm:t>
    </dgm:pt>
    <dgm:pt modelId="{070356F2-A0EF-407A-9C3B-56B6F59C18D7}" type="pres">
      <dgm:prSet presAssocID="{1DDD87D5-793A-4F50-8D19-9B3C7B918607}" presName="root" presStyleCnt="0">
        <dgm:presLayoutVars>
          <dgm:dir/>
          <dgm:resizeHandles val="exact"/>
        </dgm:presLayoutVars>
      </dgm:prSet>
      <dgm:spPr/>
    </dgm:pt>
    <dgm:pt modelId="{85565CE3-104D-4BEC-A1C2-59364BD8E61C}" type="pres">
      <dgm:prSet presAssocID="{D553131B-5FBE-4FED-A6D2-2D4E84DC0FC7}" presName="compNode" presStyleCnt="0"/>
      <dgm:spPr/>
    </dgm:pt>
    <dgm:pt modelId="{D4E05F51-8E99-4BD8-BE5E-691D4B7F2BDF}" type="pres">
      <dgm:prSet presAssocID="{D553131B-5FBE-4FED-A6D2-2D4E84DC0FC7}" presName="iconBgRect" presStyleLbl="bgShp" presStyleIdx="0" presStyleCnt="3"/>
      <dgm:spPr>
        <a:prstGeom prst="round2DiagRect">
          <a:avLst>
            <a:gd name="adj1" fmla="val 29727"/>
            <a:gd name="adj2" fmla="val 0"/>
          </a:avLst>
        </a:prstGeom>
      </dgm:spPr>
    </dgm:pt>
    <dgm:pt modelId="{721AFA69-EBB5-4B44-994F-824397B89A3E}" type="pres">
      <dgm:prSet presAssocID="{D553131B-5FBE-4FED-A6D2-2D4E84DC0F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3ED53EA-2F7E-4FFD-9E0E-A5C5BF3C6485}" type="pres">
      <dgm:prSet presAssocID="{D553131B-5FBE-4FED-A6D2-2D4E84DC0FC7}" presName="spaceRect" presStyleCnt="0"/>
      <dgm:spPr/>
    </dgm:pt>
    <dgm:pt modelId="{69E52C00-13E7-4CAF-9B09-427335902428}" type="pres">
      <dgm:prSet presAssocID="{D553131B-5FBE-4FED-A6D2-2D4E84DC0FC7}" presName="textRect" presStyleLbl="revTx" presStyleIdx="0" presStyleCnt="3">
        <dgm:presLayoutVars>
          <dgm:chMax val="1"/>
          <dgm:chPref val="1"/>
        </dgm:presLayoutVars>
      </dgm:prSet>
      <dgm:spPr/>
    </dgm:pt>
    <dgm:pt modelId="{0B398CAA-1778-44C0-ABEC-6B1034EC1E9D}" type="pres">
      <dgm:prSet presAssocID="{D601F58A-4802-4C1D-9869-2C392E0D3B49}" presName="sibTrans" presStyleCnt="0"/>
      <dgm:spPr/>
    </dgm:pt>
    <dgm:pt modelId="{88519F11-232D-46A1-93FD-045C31D4B1A7}" type="pres">
      <dgm:prSet presAssocID="{8990B832-067A-4CFF-8221-A6D3BDD85A36}" presName="compNode" presStyleCnt="0"/>
      <dgm:spPr/>
    </dgm:pt>
    <dgm:pt modelId="{D18BEB30-FF07-4C90-89F5-2C2A84DAA128}" type="pres">
      <dgm:prSet presAssocID="{8990B832-067A-4CFF-8221-A6D3BDD85A36}" presName="iconBgRect" presStyleLbl="bgShp" presStyleIdx="1" presStyleCnt="3"/>
      <dgm:spPr>
        <a:prstGeom prst="round2DiagRect">
          <a:avLst>
            <a:gd name="adj1" fmla="val 29727"/>
            <a:gd name="adj2" fmla="val 0"/>
          </a:avLst>
        </a:prstGeom>
      </dgm:spPr>
    </dgm:pt>
    <dgm:pt modelId="{F195A468-A51B-4FCC-99EB-D63A7DD04AEB}" type="pres">
      <dgm:prSet presAssocID="{8990B832-067A-4CFF-8221-A6D3BDD85A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EFE3B7C-49E1-4343-BBB6-22DF83BAB64D}" type="pres">
      <dgm:prSet presAssocID="{8990B832-067A-4CFF-8221-A6D3BDD85A36}" presName="spaceRect" presStyleCnt="0"/>
      <dgm:spPr/>
    </dgm:pt>
    <dgm:pt modelId="{085BBCC8-194D-47C1-8A12-2A0B2A7AAD2E}" type="pres">
      <dgm:prSet presAssocID="{8990B832-067A-4CFF-8221-A6D3BDD85A36}" presName="textRect" presStyleLbl="revTx" presStyleIdx="1" presStyleCnt="3">
        <dgm:presLayoutVars>
          <dgm:chMax val="1"/>
          <dgm:chPref val="1"/>
        </dgm:presLayoutVars>
      </dgm:prSet>
      <dgm:spPr/>
    </dgm:pt>
    <dgm:pt modelId="{828BEE77-90B9-48EE-B657-2A55EC994F08}" type="pres">
      <dgm:prSet presAssocID="{5BE975B1-CEAF-45C0-90F2-247A340D6221}" presName="sibTrans" presStyleCnt="0"/>
      <dgm:spPr/>
    </dgm:pt>
    <dgm:pt modelId="{B287FE4F-AF65-4095-9F18-804DD1EFEA32}" type="pres">
      <dgm:prSet presAssocID="{36F6B9C0-5170-46AD-ABB1-0A310B8A6793}" presName="compNode" presStyleCnt="0"/>
      <dgm:spPr/>
    </dgm:pt>
    <dgm:pt modelId="{72F05C0C-CE51-4974-B7E1-4A618CE7C586}" type="pres">
      <dgm:prSet presAssocID="{36F6B9C0-5170-46AD-ABB1-0A310B8A6793}" presName="iconBgRect" presStyleLbl="bgShp" presStyleIdx="2" presStyleCnt="3"/>
      <dgm:spPr>
        <a:prstGeom prst="round2DiagRect">
          <a:avLst>
            <a:gd name="adj1" fmla="val 29727"/>
            <a:gd name="adj2" fmla="val 0"/>
          </a:avLst>
        </a:prstGeom>
      </dgm:spPr>
    </dgm:pt>
    <dgm:pt modelId="{B69F4B33-2572-4B22-BEEC-A7CB5403611F}" type="pres">
      <dgm:prSet presAssocID="{36F6B9C0-5170-46AD-ABB1-0A310B8A67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210E3AE4-631A-4B00-B140-AE3427E98111}" type="pres">
      <dgm:prSet presAssocID="{36F6B9C0-5170-46AD-ABB1-0A310B8A6793}" presName="spaceRect" presStyleCnt="0"/>
      <dgm:spPr/>
    </dgm:pt>
    <dgm:pt modelId="{AB73E243-7A31-4C0A-8B10-C21EB3F13E8D}" type="pres">
      <dgm:prSet presAssocID="{36F6B9C0-5170-46AD-ABB1-0A310B8A6793}" presName="textRect" presStyleLbl="revTx" presStyleIdx="2" presStyleCnt="3">
        <dgm:presLayoutVars>
          <dgm:chMax val="1"/>
          <dgm:chPref val="1"/>
        </dgm:presLayoutVars>
      </dgm:prSet>
      <dgm:spPr/>
    </dgm:pt>
  </dgm:ptLst>
  <dgm:cxnLst>
    <dgm:cxn modelId="{50F6C38F-8C6E-4AFC-841C-1944B3D1C120}" srcId="{1DDD87D5-793A-4F50-8D19-9B3C7B918607}" destId="{D553131B-5FBE-4FED-A6D2-2D4E84DC0FC7}" srcOrd="0" destOrd="0" parTransId="{210BC4BD-657D-42E3-9B49-9434543147C2}" sibTransId="{D601F58A-4802-4C1D-9869-2C392E0D3B49}"/>
    <dgm:cxn modelId="{F0965292-A77D-4BBB-8932-3AF218ED957A}" srcId="{1DDD87D5-793A-4F50-8D19-9B3C7B918607}" destId="{36F6B9C0-5170-46AD-ABB1-0A310B8A6793}" srcOrd="2" destOrd="0" parTransId="{275AB9D8-DA7B-4B82-B9A3-BD532EAC9FC8}" sibTransId="{F96284F1-1C56-41CB-A072-4A5C19AE5842}"/>
    <dgm:cxn modelId="{45943C99-4BF5-45C2-88E0-6B7AB3754F95}" type="presOf" srcId="{8990B832-067A-4CFF-8221-A6D3BDD85A36}" destId="{085BBCC8-194D-47C1-8A12-2A0B2A7AAD2E}" srcOrd="0" destOrd="0" presId="urn:microsoft.com/office/officeart/2018/5/layout/IconLeafLabelList"/>
    <dgm:cxn modelId="{099667B2-4D58-41D9-9231-21B176814B8B}" type="presOf" srcId="{36F6B9C0-5170-46AD-ABB1-0A310B8A6793}" destId="{AB73E243-7A31-4C0A-8B10-C21EB3F13E8D}" srcOrd="0" destOrd="0" presId="urn:microsoft.com/office/officeart/2018/5/layout/IconLeafLabelList"/>
    <dgm:cxn modelId="{BFA1BFB3-3E69-491D-AE6D-45A664B4BA8B}" type="presOf" srcId="{D553131B-5FBE-4FED-A6D2-2D4E84DC0FC7}" destId="{69E52C00-13E7-4CAF-9B09-427335902428}" srcOrd="0" destOrd="0" presId="urn:microsoft.com/office/officeart/2018/5/layout/IconLeafLabelList"/>
    <dgm:cxn modelId="{D906BEC1-39D1-4979-A064-E2B585BF614C}" type="presOf" srcId="{1DDD87D5-793A-4F50-8D19-9B3C7B918607}" destId="{070356F2-A0EF-407A-9C3B-56B6F59C18D7}" srcOrd="0" destOrd="0" presId="urn:microsoft.com/office/officeart/2018/5/layout/IconLeafLabelList"/>
    <dgm:cxn modelId="{A626C9EC-B4FF-484B-A8F7-DC4678F264A2}" srcId="{1DDD87D5-793A-4F50-8D19-9B3C7B918607}" destId="{8990B832-067A-4CFF-8221-A6D3BDD85A36}" srcOrd="1" destOrd="0" parTransId="{8DA2900B-F44C-47B4-B4DC-66734CD08269}" sibTransId="{5BE975B1-CEAF-45C0-90F2-247A340D6221}"/>
    <dgm:cxn modelId="{F65F068B-CAA5-4418-99CD-0F44A1279AD8}" type="presParOf" srcId="{070356F2-A0EF-407A-9C3B-56B6F59C18D7}" destId="{85565CE3-104D-4BEC-A1C2-59364BD8E61C}" srcOrd="0" destOrd="0" presId="urn:microsoft.com/office/officeart/2018/5/layout/IconLeafLabelList"/>
    <dgm:cxn modelId="{F6445A76-FB0A-4521-BB47-F81BA609941C}" type="presParOf" srcId="{85565CE3-104D-4BEC-A1C2-59364BD8E61C}" destId="{D4E05F51-8E99-4BD8-BE5E-691D4B7F2BDF}" srcOrd="0" destOrd="0" presId="urn:microsoft.com/office/officeart/2018/5/layout/IconLeafLabelList"/>
    <dgm:cxn modelId="{2643EA13-05DC-4C65-A705-D30A45121B43}" type="presParOf" srcId="{85565CE3-104D-4BEC-A1C2-59364BD8E61C}" destId="{721AFA69-EBB5-4B44-994F-824397B89A3E}" srcOrd="1" destOrd="0" presId="urn:microsoft.com/office/officeart/2018/5/layout/IconLeafLabelList"/>
    <dgm:cxn modelId="{7A04D342-9535-44A7-BA86-C87651FC496F}" type="presParOf" srcId="{85565CE3-104D-4BEC-A1C2-59364BD8E61C}" destId="{53ED53EA-2F7E-4FFD-9E0E-A5C5BF3C6485}" srcOrd="2" destOrd="0" presId="urn:microsoft.com/office/officeart/2018/5/layout/IconLeafLabelList"/>
    <dgm:cxn modelId="{96CD4332-6A68-4C74-948A-96828DB7ADCE}" type="presParOf" srcId="{85565CE3-104D-4BEC-A1C2-59364BD8E61C}" destId="{69E52C00-13E7-4CAF-9B09-427335902428}" srcOrd="3" destOrd="0" presId="urn:microsoft.com/office/officeart/2018/5/layout/IconLeafLabelList"/>
    <dgm:cxn modelId="{BB6C56B6-637F-45C8-ACFD-54BFFB0FE758}" type="presParOf" srcId="{070356F2-A0EF-407A-9C3B-56B6F59C18D7}" destId="{0B398CAA-1778-44C0-ABEC-6B1034EC1E9D}" srcOrd="1" destOrd="0" presId="urn:microsoft.com/office/officeart/2018/5/layout/IconLeafLabelList"/>
    <dgm:cxn modelId="{3685F71B-316F-4430-97BE-620F07F29DC8}" type="presParOf" srcId="{070356F2-A0EF-407A-9C3B-56B6F59C18D7}" destId="{88519F11-232D-46A1-93FD-045C31D4B1A7}" srcOrd="2" destOrd="0" presId="urn:microsoft.com/office/officeart/2018/5/layout/IconLeafLabelList"/>
    <dgm:cxn modelId="{BD0843FD-E442-46B6-B406-F6734CEA29CC}" type="presParOf" srcId="{88519F11-232D-46A1-93FD-045C31D4B1A7}" destId="{D18BEB30-FF07-4C90-89F5-2C2A84DAA128}" srcOrd="0" destOrd="0" presId="urn:microsoft.com/office/officeart/2018/5/layout/IconLeafLabelList"/>
    <dgm:cxn modelId="{4E0F3621-D4D6-4A8B-85FB-775737A06CEF}" type="presParOf" srcId="{88519F11-232D-46A1-93FD-045C31D4B1A7}" destId="{F195A468-A51B-4FCC-99EB-D63A7DD04AEB}" srcOrd="1" destOrd="0" presId="urn:microsoft.com/office/officeart/2018/5/layout/IconLeafLabelList"/>
    <dgm:cxn modelId="{B0316226-E738-4221-BADD-C7172D774FB0}" type="presParOf" srcId="{88519F11-232D-46A1-93FD-045C31D4B1A7}" destId="{BEFE3B7C-49E1-4343-BBB6-22DF83BAB64D}" srcOrd="2" destOrd="0" presId="urn:microsoft.com/office/officeart/2018/5/layout/IconLeafLabelList"/>
    <dgm:cxn modelId="{2D47D19A-CF7E-4436-93B0-AB014F9A6B7A}" type="presParOf" srcId="{88519F11-232D-46A1-93FD-045C31D4B1A7}" destId="{085BBCC8-194D-47C1-8A12-2A0B2A7AAD2E}" srcOrd="3" destOrd="0" presId="urn:microsoft.com/office/officeart/2018/5/layout/IconLeafLabelList"/>
    <dgm:cxn modelId="{6D178C05-5317-4019-95CA-C7E8991ACF30}" type="presParOf" srcId="{070356F2-A0EF-407A-9C3B-56B6F59C18D7}" destId="{828BEE77-90B9-48EE-B657-2A55EC994F08}" srcOrd="3" destOrd="0" presId="urn:microsoft.com/office/officeart/2018/5/layout/IconLeafLabelList"/>
    <dgm:cxn modelId="{9B099021-BD3E-41F6-9A1B-88EDBA0189AD}" type="presParOf" srcId="{070356F2-A0EF-407A-9C3B-56B6F59C18D7}" destId="{B287FE4F-AF65-4095-9F18-804DD1EFEA32}" srcOrd="4" destOrd="0" presId="urn:microsoft.com/office/officeart/2018/5/layout/IconLeafLabelList"/>
    <dgm:cxn modelId="{D05BE9EE-21F9-40AA-8B9A-DFE1990CE6E2}" type="presParOf" srcId="{B287FE4F-AF65-4095-9F18-804DD1EFEA32}" destId="{72F05C0C-CE51-4974-B7E1-4A618CE7C586}" srcOrd="0" destOrd="0" presId="urn:microsoft.com/office/officeart/2018/5/layout/IconLeafLabelList"/>
    <dgm:cxn modelId="{FBBB87F3-8EC0-459E-BEE6-A749C69FDB8A}" type="presParOf" srcId="{B287FE4F-AF65-4095-9F18-804DD1EFEA32}" destId="{B69F4B33-2572-4B22-BEEC-A7CB5403611F}" srcOrd="1" destOrd="0" presId="urn:microsoft.com/office/officeart/2018/5/layout/IconLeafLabelList"/>
    <dgm:cxn modelId="{61F222CE-B91E-4223-93C0-6C38CEC996F0}" type="presParOf" srcId="{B287FE4F-AF65-4095-9F18-804DD1EFEA32}" destId="{210E3AE4-631A-4B00-B140-AE3427E98111}" srcOrd="2" destOrd="0" presId="urn:microsoft.com/office/officeart/2018/5/layout/IconLeafLabelList"/>
    <dgm:cxn modelId="{DFC009BA-DDD4-40F7-8810-0DDCA578644F}" type="presParOf" srcId="{B287FE4F-AF65-4095-9F18-804DD1EFEA32}" destId="{AB73E243-7A31-4C0A-8B10-C21EB3F13E8D}"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06A285-B493-4DF9-B613-AC3E72F7F5B1}">
      <dsp:nvSpPr>
        <dsp:cNvPr id="0" name=""/>
        <dsp:cNvSpPr/>
      </dsp:nvSpPr>
      <dsp:spPr>
        <a:xfrm>
          <a:off x="0" y="3681"/>
          <a:ext cx="4771178" cy="1261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A726B-0E37-4B67-AF7C-1A1021956B9A}">
      <dsp:nvSpPr>
        <dsp:cNvPr id="0" name=""/>
        <dsp:cNvSpPr/>
      </dsp:nvSpPr>
      <dsp:spPr>
        <a:xfrm>
          <a:off x="381526" y="287462"/>
          <a:ext cx="694363" cy="6936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07A000-704A-468C-95EF-5F1CD5218E96}">
      <dsp:nvSpPr>
        <dsp:cNvPr id="0" name=""/>
        <dsp:cNvSpPr/>
      </dsp:nvSpPr>
      <dsp:spPr>
        <a:xfrm>
          <a:off x="1457417" y="3681"/>
          <a:ext cx="3237201" cy="1262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612" tIns="133612" rIns="133612" bIns="133612" numCol="1" spcCol="1270" anchor="ctr" anchorCtr="0">
          <a:noAutofit/>
        </a:bodyPr>
        <a:lstStyle/>
        <a:p>
          <a:pPr marL="0" lvl="0" indent="0" algn="l" defTabSz="622300">
            <a:lnSpc>
              <a:spcPct val="100000"/>
            </a:lnSpc>
            <a:spcBef>
              <a:spcPct val="0"/>
            </a:spcBef>
            <a:spcAft>
              <a:spcPct val="35000"/>
            </a:spcAft>
            <a:buNone/>
          </a:pPr>
          <a:r>
            <a:rPr lang="en-US" sz="1400" kern="1200"/>
            <a:t>The current presentation attempts to provide an analysis of HIV in adults, including its diagnosis, treatment, prevention, and the management of the condition in the long term.</a:t>
          </a:r>
        </a:p>
      </dsp:txBody>
      <dsp:txXfrm>
        <a:off x="1457417" y="3681"/>
        <a:ext cx="3237201" cy="1262478"/>
      </dsp:txXfrm>
    </dsp:sp>
    <dsp:sp modelId="{DF896DA4-3782-40F7-8827-F9DCB76B70D9}">
      <dsp:nvSpPr>
        <dsp:cNvPr id="0" name=""/>
        <dsp:cNvSpPr/>
      </dsp:nvSpPr>
      <dsp:spPr>
        <a:xfrm>
          <a:off x="0" y="1563214"/>
          <a:ext cx="4771178" cy="1261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EC94AA-B87A-4A6E-90FE-A1D07A3A5D4C}">
      <dsp:nvSpPr>
        <dsp:cNvPr id="0" name=""/>
        <dsp:cNvSpPr/>
      </dsp:nvSpPr>
      <dsp:spPr>
        <a:xfrm>
          <a:off x="381526" y="1846994"/>
          <a:ext cx="694363" cy="6936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84FE16-BAD5-41E5-94F1-53FE4416B15E}">
      <dsp:nvSpPr>
        <dsp:cNvPr id="0" name=""/>
        <dsp:cNvSpPr/>
      </dsp:nvSpPr>
      <dsp:spPr>
        <a:xfrm>
          <a:off x="1457417" y="1563214"/>
          <a:ext cx="3237201" cy="1262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612" tIns="133612" rIns="133612" bIns="133612" numCol="1" spcCol="1270" anchor="ctr" anchorCtr="0">
          <a:noAutofit/>
        </a:bodyPr>
        <a:lstStyle/>
        <a:p>
          <a:pPr marL="0" lvl="0" indent="0" algn="l" defTabSz="622300">
            <a:lnSpc>
              <a:spcPct val="100000"/>
            </a:lnSpc>
            <a:spcBef>
              <a:spcPct val="0"/>
            </a:spcBef>
            <a:spcAft>
              <a:spcPct val="35000"/>
            </a:spcAft>
            <a:buNone/>
          </a:pPr>
          <a:r>
            <a:rPr lang="en-US" sz="1400" kern="1200"/>
            <a:t>Target audience will comprise nurses and specialist clinicians involved in the delivery of high-quality HIV assessment, intervention and sustained support.</a:t>
          </a:r>
        </a:p>
      </dsp:txBody>
      <dsp:txXfrm>
        <a:off x="1457417" y="1563214"/>
        <a:ext cx="3237201" cy="1262478"/>
      </dsp:txXfrm>
    </dsp:sp>
    <dsp:sp modelId="{6EB3DC5E-DB1C-4A7A-8A57-C264010E7AA1}">
      <dsp:nvSpPr>
        <dsp:cNvPr id="0" name=""/>
        <dsp:cNvSpPr/>
      </dsp:nvSpPr>
      <dsp:spPr>
        <a:xfrm>
          <a:off x="0" y="3122747"/>
          <a:ext cx="4771178" cy="1261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24C09A-4C63-475B-8497-7AC835888C8E}">
      <dsp:nvSpPr>
        <dsp:cNvPr id="0" name=""/>
        <dsp:cNvSpPr/>
      </dsp:nvSpPr>
      <dsp:spPr>
        <a:xfrm>
          <a:off x="381526" y="3406527"/>
          <a:ext cx="694363" cy="6936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0781C-F35C-4748-8917-B5F22F9039DC}">
      <dsp:nvSpPr>
        <dsp:cNvPr id="0" name=""/>
        <dsp:cNvSpPr/>
      </dsp:nvSpPr>
      <dsp:spPr>
        <a:xfrm>
          <a:off x="1457417" y="3122747"/>
          <a:ext cx="3237201" cy="1262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612" tIns="133612" rIns="133612" bIns="133612" numCol="1" spcCol="1270" anchor="ctr" anchorCtr="0">
          <a:noAutofit/>
        </a:bodyPr>
        <a:lstStyle/>
        <a:p>
          <a:pPr marL="0" lvl="0" indent="0" algn="l" defTabSz="622300">
            <a:lnSpc>
              <a:spcPct val="100000"/>
            </a:lnSpc>
            <a:spcBef>
              <a:spcPct val="0"/>
            </a:spcBef>
            <a:spcAft>
              <a:spcPct val="35000"/>
            </a:spcAft>
            <a:buNone/>
          </a:pPr>
          <a:r>
            <a:rPr lang="en-US" sz="1400" kern="1200"/>
            <a:t>HIV continues to be a priority in the NICE guidance because of the prevalence, stigma, tardy diagnosis and other complicating comorbidities (Kar,  2025). </a:t>
          </a:r>
        </a:p>
      </dsp:txBody>
      <dsp:txXfrm>
        <a:off x="1457417" y="3122747"/>
        <a:ext cx="3237201" cy="1262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12F00-00BC-4091-8E32-CD9ED9710A8F}">
      <dsp:nvSpPr>
        <dsp:cNvPr id="0" name=""/>
        <dsp:cNvSpPr/>
      </dsp:nvSpPr>
      <dsp:spPr>
        <a:xfrm>
          <a:off x="266576" y="801953"/>
          <a:ext cx="826716" cy="82671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874D9A-60B2-4FE7-B5DE-51B2EFD04AC8}">
      <dsp:nvSpPr>
        <dsp:cNvPr id="0" name=""/>
        <dsp:cNvSpPr/>
      </dsp:nvSpPr>
      <dsp:spPr>
        <a:xfrm>
          <a:off x="442761" y="978138"/>
          <a:ext cx="474345" cy="4743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F5E88E-70C1-4DFE-9D23-BBDD027F93DF}">
      <dsp:nvSpPr>
        <dsp:cNvPr id="0" name=""/>
        <dsp:cNvSpPr/>
      </dsp:nvSpPr>
      <dsp:spPr>
        <a:xfrm>
          <a:off x="2297" y="1886172"/>
          <a:ext cx="1355273" cy="914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HIV is a viral infection, which infects the immune cells (CD4) gradually depleting immune response over period of absence of treatment.</a:t>
          </a:r>
        </a:p>
      </dsp:txBody>
      <dsp:txXfrm>
        <a:off x="2297" y="1886172"/>
        <a:ext cx="1355273" cy="914809"/>
      </dsp:txXfrm>
    </dsp:sp>
    <dsp:sp modelId="{2A048987-9D04-4E72-A828-A8C49B28D554}">
      <dsp:nvSpPr>
        <dsp:cNvPr id="0" name=""/>
        <dsp:cNvSpPr/>
      </dsp:nvSpPr>
      <dsp:spPr>
        <a:xfrm>
          <a:off x="1859022" y="801953"/>
          <a:ext cx="826716" cy="826716"/>
        </a:xfrm>
        <a:prstGeom prst="ellipse">
          <a:avLst/>
        </a:prstGeom>
        <a:solidFill>
          <a:schemeClr val="accent2">
            <a:hueOff val="3221807"/>
            <a:satOff val="-9246"/>
            <a:lumOff val="-14805"/>
            <a:alphaOff val="0"/>
          </a:schemeClr>
        </a:solidFill>
        <a:ln>
          <a:noFill/>
        </a:ln>
        <a:effectLst/>
      </dsp:spPr>
      <dsp:style>
        <a:lnRef idx="0">
          <a:scrgbClr r="0" g="0" b="0"/>
        </a:lnRef>
        <a:fillRef idx="1">
          <a:scrgbClr r="0" g="0" b="0"/>
        </a:fillRef>
        <a:effectRef idx="0">
          <a:scrgbClr r="0" g="0" b="0"/>
        </a:effectRef>
        <a:fontRef idx="minor"/>
      </dsp:style>
    </dsp:sp>
    <dsp:sp modelId="{225C37EB-D98C-47F4-A6B1-9FC4D873FC47}">
      <dsp:nvSpPr>
        <dsp:cNvPr id="0" name=""/>
        <dsp:cNvSpPr/>
      </dsp:nvSpPr>
      <dsp:spPr>
        <a:xfrm>
          <a:off x="2035208" y="978138"/>
          <a:ext cx="474345" cy="4743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DB060E-10B9-441D-97E5-5F2A10107AEC}">
      <dsp:nvSpPr>
        <dsp:cNvPr id="0" name=""/>
        <dsp:cNvSpPr/>
      </dsp:nvSpPr>
      <dsp:spPr>
        <a:xfrm>
          <a:off x="1594744" y="1886172"/>
          <a:ext cx="1355273" cy="914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According to WHO, HIV is a chronic controllable disease that needs lifelong antiretroviral treatment and prevention measures (Fleșeriu </a:t>
          </a:r>
          <a:r>
            <a:rPr lang="en-US" sz="1100" i="1" kern="1200"/>
            <a:t>et al</a:t>
          </a:r>
          <a:r>
            <a:rPr lang="en-US" sz="1100" kern="1200"/>
            <a:t>., 2025).</a:t>
          </a:r>
        </a:p>
      </dsp:txBody>
      <dsp:txXfrm>
        <a:off x="1594744" y="1886172"/>
        <a:ext cx="1355273" cy="914809"/>
      </dsp:txXfrm>
    </dsp:sp>
    <dsp:sp modelId="{EA788848-7066-41FE-AF18-D1D84CD32CFD}">
      <dsp:nvSpPr>
        <dsp:cNvPr id="0" name=""/>
        <dsp:cNvSpPr/>
      </dsp:nvSpPr>
      <dsp:spPr>
        <a:xfrm>
          <a:off x="3451468" y="801953"/>
          <a:ext cx="826716" cy="826716"/>
        </a:xfrm>
        <a:prstGeom prst="ellipse">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dsp:style>
    </dsp:sp>
    <dsp:sp modelId="{F3FBB630-BE68-4304-A9EA-A74B9CB518BE}">
      <dsp:nvSpPr>
        <dsp:cNvPr id="0" name=""/>
        <dsp:cNvSpPr/>
      </dsp:nvSpPr>
      <dsp:spPr>
        <a:xfrm>
          <a:off x="3627654" y="978138"/>
          <a:ext cx="474345" cy="4743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47B8E5-BCE3-4700-869B-608429100685}">
      <dsp:nvSpPr>
        <dsp:cNvPr id="0" name=""/>
        <dsp:cNvSpPr/>
      </dsp:nvSpPr>
      <dsp:spPr>
        <a:xfrm>
          <a:off x="3187190" y="1886172"/>
          <a:ext cx="1355273" cy="914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NHS defines HIV as a virus that is carried through the blood and causes the development of immune deficiency.</a:t>
          </a:r>
        </a:p>
      </dsp:txBody>
      <dsp:txXfrm>
        <a:off x="3187190" y="1886172"/>
        <a:ext cx="1355273" cy="9148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548D9-E0B1-4EB5-85FF-F53CE3A51B20}">
      <dsp:nvSpPr>
        <dsp:cNvPr id="0" name=""/>
        <dsp:cNvSpPr/>
      </dsp:nvSpPr>
      <dsp:spPr>
        <a:xfrm>
          <a:off x="0" y="0"/>
          <a:ext cx="5614125" cy="112886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Transmission of HIV is by way of unprotected sex, use of infected needles, and exposure of infected blood products worldwide (Stroffolini and Stroffolini, 2024).</a:t>
          </a:r>
        </a:p>
      </dsp:txBody>
      <dsp:txXfrm>
        <a:off x="33063" y="33063"/>
        <a:ext cx="4395993" cy="1062737"/>
      </dsp:txXfrm>
    </dsp:sp>
    <dsp:sp modelId="{BA24F82F-ED59-403B-B568-30EFB5971AA8}">
      <dsp:nvSpPr>
        <dsp:cNvPr id="0" name=""/>
        <dsp:cNvSpPr/>
      </dsp:nvSpPr>
      <dsp:spPr>
        <a:xfrm>
          <a:off x="495363" y="1317007"/>
          <a:ext cx="5614125" cy="112886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Vertical transmission is where the disease is transmitted in the process of pregnancy, during childbirth or breastfeeding in cases where the antiretroviral prevention is not done effectively.</a:t>
          </a:r>
        </a:p>
      </dsp:txBody>
      <dsp:txXfrm>
        <a:off x="528426" y="1350070"/>
        <a:ext cx="4318873" cy="1062737"/>
      </dsp:txXfrm>
    </dsp:sp>
    <dsp:sp modelId="{AE031681-83B8-4534-B2D4-3D4B1BF06BC6}">
      <dsp:nvSpPr>
        <dsp:cNvPr id="0" name=""/>
        <dsp:cNvSpPr/>
      </dsp:nvSpPr>
      <dsp:spPr>
        <a:xfrm>
          <a:off x="990727" y="2634015"/>
          <a:ext cx="5614125" cy="112886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maximum risk group across the world is adults who are between twenty five and forty nine years old, and in the developing world, women are disproportionately affected.</a:t>
          </a:r>
        </a:p>
      </dsp:txBody>
      <dsp:txXfrm>
        <a:off x="1023790" y="2667078"/>
        <a:ext cx="4318873" cy="1062737"/>
      </dsp:txXfrm>
    </dsp:sp>
    <dsp:sp modelId="{DD56C6F1-3F1A-4544-894D-841DE7546987}">
      <dsp:nvSpPr>
        <dsp:cNvPr id="0" name=""/>
        <dsp:cNvSpPr/>
      </dsp:nvSpPr>
      <dsp:spPr>
        <a:xfrm>
          <a:off x="4880363" y="856054"/>
          <a:ext cx="733761" cy="73376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045459" y="856054"/>
        <a:ext cx="403569" cy="552155"/>
      </dsp:txXfrm>
    </dsp:sp>
    <dsp:sp modelId="{E300D46D-BE5F-47D0-9F54-EA566D1DCD56}">
      <dsp:nvSpPr>
        <dsp:cNvPr id="0" name=""/>
        <dsp:cNvSpPr/>
      </dsp:nvSpPr>
      <dsp:spPr>
        <a:xfrm>
          <a:off x="5375727" y="2165536"/>
          <a:ext cx="733761" cy="733761"/>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540823" y="2165536"/>
        <a:ext cx="403569" cy="5521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9F5D91-0539-4B20-A637-1D109C7B205C}">
      <dsp:nvSpPr>
        <dsp:cNvPr id="0" name=""/>
        <dsp:cNvSpPr/>
      </dsp:nvSpPr>
      <dsp:spPr>
        <a:xfrm>
          <a:off x="689143" y="116186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D7F997-737E-4298-BE16-CAD77FD4DB2A}">
      <dsp:nvSpPr>
        <dsp:cNvPr id="0" name=""/>
        <dsp:cNvSpPr/>
      </dsp:nvSpPr>
      <dsp:spPr>
        <a:xfrm>
          <a:off x="194143" y="2305533"/>
          <a:ext cx="1800000" cy="1079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NHS invests large sums of money in lifelong antiretroviral therapy, surveillance and specialist multidisciplinary HIV healthcare services.</a:t>
          </a:r>
        </a:p>
      </dsp:txBody>
      <dsp:txXfrm>
        <a:off x="194143" y="2305533"/>
        <a:ext cx="1800000" cy="1079252"/>
      </dsp:txXfrm>
    </dsp:sp>
    <dsp:sp modelId="{7CB37537-D86C-4B9E-BEAB-3978E960E7CB}">
      <dsp:nvSpPr>
        <dsp:cNvPr id="0" name=""/>
        <dsp:cNvSpPr/>
      </dsp:nvSpPr>
      <dsp:spPr>
        <a:xfrm>
          <a:off x="2804143" y="116186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072C4-764B-4EF2-9A5F-B1827F8F2E30}">
      <dsp:nvSpPr>
        <dsp:cNvPr id="0" name=""/>
        <dsp:cNvSpPr/>
      </dsp:nvSpPr>
      <dsp:spPr>
        <a:xfrm>
          <a:off x="2309143" y="2305533"/>
          <a:ext cx="1800000" cy="1079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Treatment cost per patient per annum is still considerable, which depends on drugs, specialist care and continuous diagnostic monitoring needs (Torre </a:t>
          </a:r>
          <a:r>
            <a:rPr lang="en-US" sz="1100" i="1" kern="1200"/>
            <a:t>et al</a:t>
          </a:r>
          <a:r>
            <a:rPr lang="en-US" sz="1100" kern="1200"/>
            <a:t>., 2024).</a:t>
          </a:r>
        </a:p>
      </dsp:txBody>
      <dsp:txXfrm>
        <a:off x="2309143" y="2305533"/>
        <a:ext cx="1800000" cy="1079252"/>
      </dsp:txXfrm>
    </dsp:sp>
    <dsp:sp modelId="{B001FD65-7816-4A1F-A347-034A2BC4CF5D}">
      <dsp:nvSpPr>
        <dsp:cNvPr id="0" name=""/>
        <dsp:cNvSpPr/>
      </dsp:nvSpPr>
      <dsp:spPr>
        <a:xfrm>
          <a:off x="4919143" y="116186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579910-B55F-448B-9B20-F4B9AE662278}">
      <dsp:nvSpPr>
        <dsp:cNvPr id="0" name=""/>
        <dsp:cNvSpPr/>
      </dsp:nvSpPr>
      <dsp:spPr>
        <a:xfrm>
          <a:off x="4424143" y="2305533"/>
          <a:ext cx="1800000" cy="1079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Social burden would contain stigma, discrimination, diminished employment opportunities, mental health problems and ongoing disparities in healthcare availability.</a:t>
          </a:r>
        </a:p>
      </dsp:txBody>
      <dsp:txXfrm>
        <a:off x="4424143" y="2305533"/>
        <a:ext cx="1800000" cy="1079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A4F9D-09F8-43A5-90B6-E7C6CBC40082}">
      <dsp:nvSpPr>
        <dsp:cNvPr id="0" name=""/>
        <dsp:cNvSpPr/>
      </dsp:nvSpPr>
      <dsp:spPr>
        <a:xfrm>
          <a:off x="864057" y="376103"/>
          <a:ext cx="4680394" cy="4680394"/>
        </a:xfrm>
        <a:prstGeom prst="pie">
          <a:avLst>
            <a:gd name="adj1" fmla="val 16200000"/>
            <a:gd name="adj2" fmla="val 180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In the UK, preventive measures encompass PrEP, PEP, condom, online education, regular tests, and needle harm reduction.</a:t>
          </a:r>
        </a:p>
      </dsp:txBody>
      <dsp:txXfrm>
        <a:off x="3408743" y="1239747"/>
        <a:ext cx="1587990" cy="1560131"/>
      </dsp:txXfrm>
    </dsp:sp>
    <dsp:sp modelId="{AC6AA4A9-6C40-4130-A35C-42DE189F6454}">
      <dsp:nvSpPr>
        <dsp:cNvPr id="0" name=""/>
        <dsp:cNvSpPr/>
      </dsp:nvSpPr>
      <dsp:spPr>
        <a:xfrm>
          <a:off x="622794" y="515400"/>
          <a:ext cx="4680394" cy="4680394"/>
        </a:xfrm>
        <a:prstGeom prst="pie">
          <a:avLst>
            <a:gd name="adj1" fmla="val 1800000"/>
            <a:gd name="adj2" fmla="val 900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Global strategies of WHO focus on equal access to prevention, culturally relevant programmes, reduction of stigma and population testing and testing campaigns (Obeagu and Obeagu, 2024).</a:t>
          </a:r>
        </a:p>
      </dsp:txBody>
      <dsp:txXfrm>
        <a:off x="1904330" y="3468506"/>
        <a:ext cx="2117321" cy="1448693"/>
      </dsp:txXfrm>
    </dsp:sp>
    <dsp:sp modelId="{562B2283-5042-4359-A3F2-B4D0517668FD}">
      <dsp:nvSpPr>
        <dsp:cNvPr id="0" name=""/>
        <dsp:cNvSpPr/>
      </dsp:nvSpPr>
      <dsp:spPr>
        <a:xfrm>
          <a:off x="622794" y="515400"/>
          <a:ext cx="4680394" cy="4680394"/>
        </a:xfrm>
        <a:prstGeom prst="pie">
          <a:avLst>
            <a:gd name="adj1" fmla="val 9000000"/>
            <a:gd name="adj2" fmla="val 1620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U equals U messaging prevents infection of the virus when it is suppressed, contributes to empowerment and enhanced patient adherence to treatment. </a:t>
          </a:r>
        </a:p>
      </dsp:txBody>
      <dsp:txXfrm>
        <a:off x="1124265" y="1434763"/>
        <a:ext cx="1587990" cy="1560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E7A98-0368-4E69-BDBF-E459B940F4AC}">
      <dsp:nvSpPr>
        <dsp:cNvPr id="0" name=""/>
        <dsp:cNvSpPr/>
      </dsp:nvSpPr>
      <dsp:spPr>
        <a:xfrm>
          <a:off x="0" y="408095"/>
          <a:ext cx="4818888" cy="8798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usual comorbidities are tuberculosis, hepatitis B or C, cervical cancer, risk of diabetes and cardiovascular disease.</a:t>
          </a:r>
        </a:p>
      </dsp:txBody>
      <dsp:txXfrm>
        <a:off x="42950" y="451045"/>
        <a:ext cx="4732988" cy="793940"/>
      </dsp:txXfrm>
    </dsp:sp>
    <dsp:sp modelId="{89497DAD-7B9A-4D91-AFF0-20B6160FCEDF}">
      <dsp:nvSpPr>
        <dsp:cNvPr id="0" name=""/>
        <dsp:cNvSpPr/>
      </dsp:nvSpPr>
      <dsp:spPr>
        <a:xfrm>
          <a:off x="0" y="1334015"/>
          <a:ext cx="4818888" cy="87984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Depression and anxiety are among the mental health conditions found to be very high among the populations with HIV world over (Ji </a:t>
          </a:r>
          <a:r>
            <a:rPr lang="en-US" sz="1600" i="1" kern="1200"/>
            <a:t>et al</a:t>
          </a:r>
          <a:r>
            <a:rPr lang="en-US" sz="1600" kern="1200"/>
            <a:t>., 2024).</a:t>
          </a:r>
        </a:p>
      </dsp:txBody>
      <dsp:txXfrm>
        <a:off x="42950" y="1376965"/>
        <a:ext cx="4732988" cy="793940"/>
      </dsp:txXfrm>
    </dsp:sp>
    <dsp:sp modelId="{C1172553-47F7-49F6-81B8-304373D53DE7}">
      <dsp:nvSpPr>
        <dsp:cNvPr id="0" name=""/>
        <dsp:cNvSpPr/>
      </dsp:nvSpPr>
      <dsp:spPr>
        <a:xfrm>
          <a:off x="0" y="2259936"/>
          <a:ext cx="4818888" cy="8798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issue of polypharmacy and drug interactions should be monitored closely to avoid complications and maximise the patient long-term care outcomes.</a:t>
          </a:r>
        </a:p>
      </dsp:txBody>
      <dsp:txXfrm>
        <a:off x="42950" y="2302886"/>
        <a:ext cx="4732988" cy="7939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329937-FA9A-467B-B984-12F6310BB207}">
      <dsp:nvSpPr>
        <dsp:cNvPr id="0" name=""/>
        <dsp:cNvSpPr/>
      </dsp:nvSpPr>
      <dsp:spPr>
        <a:xfrm>
          <a:off x="0" y="2197"/>
          <a:ext cx="4818888" cy="10470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55AB4-F785-4212-A22F-DAF8A13340AB}">
      <dsp:nvSpPr>
        <dsp:cNvPr id="0" name=""/>
        <dsp:cNvSpPr/>
      </dsp:nvSpPr>
      <dsp:spPr>
        <a:xfrm>
          <a:off x="316731" y="237783"/>
          <a:ext cx="576438" cy="575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D93D90-9372-4673-878A-8B341AD22153}">
      <dsp:nvSpPr>
        <dsp:cNvPr id="0" name=""/>
        <dsp:cNvSpPr/>
      </dsp:nvSpPr>
      <dsp:spPr>
        <a:xfrm>
          <a:off x="1209902" y="2197"/>
          <a:ext cx="3415849" cy="104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921" tIns="110921" rIns="110921" bIns="110921" numCol="1" spcCol="1270" anchor="ctr" anchorCtr="0">
          <a:noAutofit/>
        </a:bodyPr>
        <a:lstStyle/>
        <a:p>
          <a:pPr marL="0" lvl="0" indent="0" algn="l" defTabSz="622300">
            <a:lnSpc>
              <a:spcPct val="100000"/>
            </a:lnSpc>
            <a:spcBef>
              <a:spcPct val="0"/>
            </a:spcBef>
            <a:spcAft>
              <a:spcPct val="35000"/>
            </a:spcAft>
            <a:buNone/>
          </a:pPr>
          <a:r>
            <a:rPr lang="en-US" sz="1400" kern="1200"/>
            <a:t>Shared decision-making makes sure that patients have a part in the treatment decisions which enhances motivation, treatment adherence and empowerment outcomes.</a:t>
          </a:r>
        </a:p>
      </dsp:txBody>
      <dsp:txXfrm>
        <a:off x="1209902" y="2197"/>
        <a:ext cx="3415849" cy="1048070"/>
      </dsp:txXfrm>
    </dsp:sp>
    <dsp:sp modelId="{3B60D73D-45BF-47A1-9FB3-1346A8EC2F26}">
      <dsp:nvSpPr>
        <dsp:cNvPr id="0" name=""/>
        <dsp:cNvSpPr/>
      </dsp:nvSpPr>
      <dsp:spPr>
        <a:xfrm>
          <a:off x="0" y="1249900"/>
          <a:ext cx="4818888" cy="10470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5EAF00-66D7-466A-9C10-81706F960A6C}">
      <dsp:nvSpPr>
        <dsp:cNvPr id="0" name=""/>
        <dsp:cNvSpPr/>
      </dsp:nvSpPr>
      <dsp:spPr>
        <a:xfrm>
          <a:off x="316731" y="1485486"/>
          <a:ext cx="576438" cy="575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F8F912-4F56-4B3D-A6FA-39DA766E571E}">
      <dsp:nvSpPr>
        <dsp:cNvPr id="0" name=""/>
        <dsp:cNvSpPr/>
      </dsp:nvSpPr>
      <dsp:spPr>
        <a:xfrm>
          <a:off x="1209902" y="1249900"/>
          <a:ext cx="3415849" cy="104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921" tIns="110921" rIns="110921" bIns="110921" numCol="1" spcCol="1270" anchor="ctr" anchorCtr="0">
          <a:noAutofit/>
        </a:bodyPr>
        <a:lstStyle/>
        <a:p>
          <a:pPr marL="0" lvl="0" indent="0" algn="l" defTabSz="622300">
            <a:lnSpc>
              <a:spcPct val="100000"/>
            </a:lnSpc>
            <a:spcBef>
              <a:spcPct val="0"/>
            </a:spcBef>
            <a:spcAft>
              <a:spcPct val="35000"/>
            </a:spcAft>
            <a:buNone/>
          </a:pPr>
          <a:r>
            <a:rPr lang="en-US" sz="1400" kern="1200"/>
            <a:t>By enabling autonomy and support through personalised care planning, emotional and clinical support systems with community support systems are integrative and enhance autonomy.</a:t>
          </a:r>
        </a:p>
      </dsp:txBody>
      <dsp:txXfrm>
        <a:off x="1209902" y="1249900"/>
        <a:ext cx="3415849" cy="1048070"/>
      </dsp:txXfrm>
    </dsp:sp>
    <dsp:sp modelId="{1C1C9249-AD67-42FA-87EB-6810786D9CAF}">
      <dsp:nvSpPr>
        <dsp:cNvPr id="0" name=""/>
        <dsp:cNvSpPr/>
      </dsp:nvSpPr>
      <dsp:spPr>
        <a:xfrm>
          <a:off x="0" y="2497603"/>
          <a:ext cx="4818888" cy="104704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EFD42-7539-49FD-BECD-362A291E89AB}">
      <dsp:nvSpPr>
        <dsp:cNvPr id="0" name=""/>
        <dsp:cNvSpPr/>
      </dsp:nvSpPr>
      <dsp:spPr>
        <a:xfrm>
          <a:off x="316731" y="2733189"/>
          <a:ext cx="576438" cy="575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1224EF-0D9E-4350-ACB8-4C5740CBC246}">
      <dsp:nvSpPr>
        <dsp:cNvPr id="0" name=""/>
        <dsp:cNvSpPr/>
      </dsp:nvSpPr>
      <dsp:spPr>
        <a:xfrm>
          <a:off x="1209902" y="2497603"/>
          <a:ext cx="3415849" cy="104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921" tIns="110921" rIns="110921" bIns="110921" numCol="1" spcCol="1270" anchor="ctr" anchorCtr="0">
          <a:noAutofit/>
        </a:bodyPr>
        <a:lstStyle/>
        <a:p>
          <a:pPr marL="0" lvl="0" indent="0" algn="l" defTabSz="622300">
            <a:lnSpc>
              <a:spcPct val="100000"/>
            </a:lnSpc>
            <a:spcBef>
              <a:spcPct val="0"/>
            </a:spcBef>
            <a:spcAft>
              <a:spcPct val="35000"/>
            </a:spcAft>
            <a:buNone/>
          </a:pPr>
          <a:r>
            <a:rPr lang="en-US" sz="1400" kern="1200"/>
            <a:t>Personal health budgets and prevention strategies, such as social prescribing can help the provision of holistic approaches to both medical and social complexity (Melam </a:t>
          </a:r>
          <a:r>
            <a:rPr lang="en-US" sz="1400" i="1" kern="1200"/>
            <a:t>et al</a:t>
          </a:r>
          <a:r>
            <a:rPr lang="en-US" sz="1400" kern="1200"/>
            <a:t>., 2025).</a:t>
          </a:r>
        </a:p>
      </dsp:txBody>
      <dsp:txXfrm>
        <a:off x="1209902" y="2497603"/>
        <a:ext cx="3415849" cy="10480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05F51-8E99-4BD8-BE5E-691D4B7F2BDF}">
      <dsp:nvSpPr>
        <dsp:cNvPr id="0" name=""/>
        <dsp:cNvSpPr/>
      </dsp:nvSpPr>
      <dsp:spPr>
        <a:xfrm>
          <a:off x="679050" y="34318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1AFA69-EBB5-4B44-994F-824397B89A3E}">
      <dsp:nvSpPr>
        <dsp:cNvPr id="0" name=""/>
        <dsp:cNvSpPr/>
      </dsp:nvSpPr>
      <dsp:spPr>
        <a:xfrm>
          <a:off x="1081237" y="74537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E52C00-13E7-4CAF-9B09-427335902428}">
      <dsp:nvSpPr>
        <dsp:cNvPr id="0" name=""/>
        <dsp:cNvSpPr/>
      </dsp:nvSpPr>
      <dsp:spPr>
        <a:xfrm>
          <a:off x="75768" y="2818188"/>
          <a:ext cx="30937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Practitioners need empathy, confidentiality, cultural competence, non-judgemental communication and trauma-informed approaches that would promote dignity.</a:t>
          </a:r>
        </a:p>
      </dsp:txBody>
      <dsp:txXfrm>
        <a:off x="75768" y="2818188"/>
        <a:ext cx="3093750" cy="787500"/>
      </dsp:txXfrm>
    </dsp:sp>
    <dsp:sp modelId="{D18BEB30-FF07-4C90-89F5-2C2A84DAA128}">
      <dsp:nvSpPr>
        <dsp:cNvPr id="0" name=""/>
        <dsp:cNvSpPr/>
      </dsp:nvSpPr>
      <dsp:spPr>
        <a:xfrm>
          <a:off x="4314206" y="34318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5A468-A51B-4FCC-99EB-D63A7DD04AEB}">
      <dsp:nvSpPr>
        <dsp:cNvPr id="0" name=""/>
        <dsp:cNvSpPr/>
      </dsp:nvSpPr>
      <dsp:spPr>
        <a:xfrm>
          <a:off x="4716393" y="74537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5BBCC8-194D-47C1-8A12-2A0B2A7AAD2E}">
      <dsp:nvSpPr>
        <dsp:cNvPr id="0" name=""/>
        <dsp:cNvSpPr/>
      </dsp:nvSpPr>
      <dsp:spPr>
        <a:xfrm>
          <a:off x="3710925" y="2818188"/>
          <a:ext cx="30937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Active listening and health coaching, as well as motivational interviewing, help in behavioural change and enhance relationships between the patient and the healthcare professional.</a:t>
          </a:r>
        </a:p>
      </dsp:txBody>
      <dsp:txXfrm>
        <a:off x="3710925" y="2818188"/>
        <a:ext cx="3093750" cy="787500"/>
      </dsp:txXfrm>
    </dsp:sp>
    <dsp:sp modelId="{72F05C0C-CE51-4974-B7E1-4A618CE7C586}">
      <dsp:nvSpPr>
        <dsp:cNvPr id="0" name=""/>
        <dsp:cNvSpPr/>
      </dsp:nvSpPr>
      <dsp:spPr>
        <a:xfrm>
          <a:off x="7949362" y="34318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9F4B33-2572-4B22-BEEC-A7CB5403611F}">
      <dsp:nvSpPr>
        <dsp:cNvPr id="0" name=""/>
        <dsp:cNvSpPr/>
      </dsp:nvSpPr>
      <dsp:spPr>
        <a:xfrm>
          <a:off x="8351550" y="74537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73E243-7A31-4C0A-8B10-C21EB3F13E8D}">
      <dsp:nvSpPr>
        <dsp:cNvPr id="0" name=""/>
        <dsp:cNvSpPr/>
      </dsp:nvSpPr>
      <dsp:spPr>
        <a:xfrm>
          <a:off x="7346081" y="2818188"/>
          <a:ext cx="30937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Ethics practice involves protection, advancement of equality, joint responsibility and improvement of the profession towards safe effective care (Vaishya </a:t>
          </a:r>
          <a:r>
            <a:rPr lang="en-US" sz="1100" i="1" kern="1200"/>
            <a:t>et al</a:t>
          </a:r>
          <a:r>
            <a:rPr lang="en-US" sz="1100" kern="1200"/>
            <a:t>., 2024).</a:t>
          </a:r>
        </a:p>
      </dsp:txBody>
      <dsp:txXfrm>
        <a:off x="7346081" y="2818188"/>
        <a:ext cx="3093750" cy="7875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94815B-8C8B-4071-A4BD-68B5DCFA3999}" type="datetimeFigureOut">
              <a:t>12/5/2025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84B6F-8029-40C2-8EC7-26CB5D6632AA}" type="slidenum">
              <a:t>‹#›</a:t>
            </a:fld>
            <a:endParaRPr lang="en-US"/>
          </a:p>
        </p:txBody>
      </p:sp>
    </p:spTree>
    <p:extLst>
      <p:ext uri="{BB962C8B-B14F-4D97-AF65-F5344CB8AC3E}">
        <p14:creationId xmlns:p14="http://schemas.microsoft.com/office/powerpoint/2010/main" val="2430815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presentation is aimed at raising awareness and knowledge of HIV in the professional practice. Early identification, care planning and follow-up management depend on nurses and specialist clinicians. HIV is also a national priority as it is still plaguing the vulnerable groups and late diagnosis is very prevalent with dire consequences.</a:t>
            </a:r>
          </a:p>
          <a:p>
            <a:br>
              <a:rPr lang="en-US" dirty="0"/>
            </a:br>
            <a:endParaRPr lang="en-US" dirty="0"/>
          </a:p>
        </p:txBody>
      </p:sp>
      <p:sp>
        <p:nvSpPr>
          <p:cNvPr id="4" name="Slide Number Placeholder 3"/>
          <p:cNvSpPr>
            <a:spLocks noGrp="1"/>
          </p:cNvSpPr>
          <p:nvPr>
            <p:ph type="sldNum" sz="quarter" idx="5"/>
          </p:nvPr>
        </p:nvSpPr>
        <p:spPr/>
        <p:txBody>
          <a:bodyPr/>
          <a:lstStyle/>
          <a:p>
            <a:fld id="{A5784B6F-8029-40C2-8EC7-26CB5D6632AA}" type="slidenum">
              <a:t>2</a:t>
            </a:fld>
            <a:endParaRPr lang="en-US"/>
          </a:p>
        </p:txBody>
      </p:sp>
    </p:spTree>
    <p:extLst>
      <p:ext uri="{BB962C8B-B14F-4D97-AF65-F5344CB8AC3E}">
        <p14:creationId xmlns:p14="http://schemas.microsoft.com/office/powerpoint/2010/main" val="2901125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HIV is a viral infection that is chronic and attacks the immune system especially the CD4 cells. In the absence of treatment, immunity is weakening steadily, which preconditions the danger of severe diseases. Nowadays HIV can be managed using life-long therapy. Proper interpretation of the definition facilitates proper evaluation, good communication with patients and non judgemental provision of quality care.</a:t>
            </a:r>
          </a:p>
          <a:p>
            <a:br>
              <a:rPr lang="en-US" dirty="0"/>
            </a:br>
            <a:endParaRPr lang="en-US" dirty="0"/>
          </a:p>
        </p:txBody>
      </p:sp>
      <p:sp>
        <p:nvSpPr>
          <p:cNvPr id="4" name="Slide Number Placeholder 3"/>
          <p:cNvSpPr>
            <a:spLocks noGrp="1"/>
          </p:cNvSpPr>
          <p:nvPr>
            <p:ph type="sldNum" sz="quarter" idx="5"/>
          </p:nvPr>
        </p:nvSpPr>
        <p:spPr/>
        <p:txBody>
          <a:bodyPr/>
          <a:lstStyle/>
          <a:p>
            <a:fld id="{A5784B6F-8029-40C2-8EC7-26CB5D6632AA}" type="slidenum">
              <a:t>3</a:t>
            </a:fld>
            <a:endParaRPr lang="en-US"/>
          </a:p>
        </p:txBody>
      </p:sp>
    </p:spTree>
    <p:extLst>
      <p:ext uri="{BB962C8B-B14F-4D97-AF65-F5344CB8AC3E}">
        <p14:creationId xmlns:p14="http://schemas.microsoft.com/office/powerpoint/2010/main" val="3405561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symptoms of HIV differ with the stage. Others will have acute flu-like symptoms shortly after infection, but there are those who develop the infection but are asymptomatic several years later.  The identification of these phases helps in the early diagnostics, treatment, and prevention of the development of AIDS and the complications.</a:t>
            </a:r>
          </a:p>
          <a:p>
            <a:br>
              <a:rPr lang="en-US" dirty="0"/>
            </a:br>
            <a:endParaRPr lang="en-US" dirty="0"/>
          </a:p>
        </p:txBody>
      </p:sp>
      <p:sp>
        <p:nvSpPr>
          <p:cNvPr id="4" name="Slide Number Placeholder 3"/>
          <p:cNvSpPr>
            <a:spLocks noGrp="1"/>
          </p:cNvSpPr>
          <p:nvPr>
            <p:ph type="sldNum" sz="quarter" idx="5"/>
          </p:nvPr>
        </p:nvSpPr>
        <p:spPr/>
        <p:txBody>
          <a:bodyPr/>
          <a:lstStyle/>
          <a:p>
            <a:fld id="{A5784B6F-8029-40C2-8EC7-26CB5D6632AA}" type="slidenum">
              <a:t>4</a:t>
            </a:fld>
            <a:endParaRPr lang="en-US"/>
          </a:p>
        </p:txBody>
      </p:sp>
    </p:spTree>
    <p:extLst>
      <p:ext uri="{BB962C8B-B14F-4D97-AF65-F5344CB8AC3E}">
        <p14:creationId xmlns:p14="http://schemas.microsoft.com/office/powerpoint/2010/main" val="2599502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Mostly, it is transmitted by having unprotected intercourse, sharing injecting needles and infant-to-infant transmission without any preventive measures. Risk factor knowledge will guarantee the focused prevention measures. Adults of 25-49 years are still the most vulnerable in the world particularly those females living in areas with lack of medical services. Consciousness promotes person-based prevention programmes and interventions.</a:t>
            </a:r>
          </a:p>
          <a:p>
            <a:br>
              <a:rPr lang="en-US" dirty="0"/>
            </a:br>
            <a:endParaRPr lang="en-US"/>
          </a:p>
        </p:txBody>
      </p:sp>
      <p:sp>
        <p:nvSpPr>
          <p:cNvPr id="4" name="Slide Number Placeholder 3"/>
          <p:cNvSpPr>
            <a:spLocks noGrp="1"/>
          </p:cNvSpPr>
          <p:nvPr>
            <p:ph type="sldNum" sz="quarter" idx="5"/>
          </p:nvPr>
        </p:nvSpPr>
        <p:spPr/>
        <p:txBody>
          <a:bodyPr/>
          <a:lstStyle/>
          <a:p>
            <a:fld id="{A5784B6F-8029-40C2-8EC7-26CB5D6632AA}" type="slidenum">
              <a:t>5</a:t>
            </a:fld>
            <a:endParaRPr lang="en-US"/>
          </a:p>
        </p:txBody>
      </p:sp>
    </p:spTree>
    <p:extLst>
      <p:ext uri="{BB962C8B-B14F-4D97-AF65-F5344CB8AC3E}">
        <p14:creationId xmlns:p14="http://schemas.microsoft.com/office/powerpoint/2010/main" val="831151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pattern of epidemiology reveals positive results and continuous difficulties. The burden is still very high in the world, particularly in Sub-Saharan Africa. Trends indicate an improvement in regard to the prevention and testing but disparities remain. The knowledge of these patterns is useful in focusing resources and improving the policies of the population on health.</a:t>
            </a:r>
          </a:p>
        </p:txBody>
      </p:sp>
      <p:sp>
        <p:nvSpPr>
          <p:cNvPr id="4" name="Slide Number Placeholder 3"/>
          <p:cNvSpPr>
            <a:spLocks noGrp="1"/>
          </p:cNvSpPr>
          <p:nvPr>
            <p:ph type="sldNum" sz="quarter" idx="5"/>
          </p:nvPr>
        </p:nvSpPr>
        <p:spPr/>
        <p:txBody>
          <a:bodyPr/>
          <a:lstStyle/>
          <a:p>
            <a:fld id="{A5784B6F-8029-40C2-8EC7-26CB5D6632AA}" type="slidenum">
              <a:t>6</a:t>
            </a:fld>
            <a:endParaRPr lang="en-US"/>
          </a:p>
        </p:txBody>
      </p:sp>
    </p:spTree>
    <p:extLst>
      <p:ext uri="{BB962C8B-B14F-4D97-AF65-F5344CB8AC3E}">
        <p14:creationId xmlns:p14="http://schemas.microsoft.com/office/powerpoint/2010/main" val="1177778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HIV is economically and socially challenging. Specialist services, lifelong treatment, and monitoring involve high expenses. Human beings can be stigmatized, discriminated against and experience mental health effects in terms of how they work and participate in society. Stigmatization and access to support services should be reduced to achieve holistic and fair care within health and social systems.</a:t>
            </a:r>
          </a:p>
        </p:txBody>
      </p:sp>
      <p:sp>
        <p:nvSpPr>
          <p:cNvPr id="4" name="Slide Number Placeholder 3"/>
          <p:cNvSpPr>
            <a:spLocks noGrp="1"/>
          </p:cNvSpPr>
          <p:nvPr>
            <p:ph type="sldNum" sz="quarter" idx="5"/>
          </p:nvPr>
        </p:nvSpPr>
        <p:spPr/>
        <p:txBody>
          <a:bodyPr/>
          <a:lstStyle/>
          <a:p>
            <a:fld id="{A5784B6F-8029-40C2-8EC7-26CB5D6632AA}" type="slidenum">
              <a:t>7</a:t>
            </a:fld>
            <a:endParaRPr lang="en-US"/>
          </a:p>
        </p:txBody>
      </p:sp>
    </p:spTree>
    <p:extLst>
      <p:ext uri="{BB962C8B-B14F-4D97-AF65-F5344CB8AC3E}">
        <p14:creationId xmlns:p14="http://schemas.microsoft.com/office/powerpoint/2010/main" val="3566584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recommends that early tests should be done with ELISA and confirmatory NAT tests. Primary evaluation encompasses the CD4 count, viral load as well as opportunistic infection screening. Delayed diagnosis has been attributed to social inequalities. In practice, regular testing, learning, and professional awareness have been proven valuable as they can be used to improve the results of the treatment as well as avoid any spread of the infection.</a:t>
            </a:r>
          </a:p>
        </p:txBody>
      </p:sp>
      <p:sp>
        <p:nvSpPr>
          <p:cNvPr id="4" name="Slide Number Placeholder 3"/>
          <p:cNvSpPr>
            <a:spLocks noGrp="1"/>
          </p:cNvSpPr>
          <p:nvPr>
            <p:ph type="sldNum" sz="quarter" idx="5"/>
          </p:nvPr>
        </p:nvSpPr>
        <p:spPr/>
        <p:txBody>
          <a:bodyPr/>
          <a:lstStyle/>
          <a:p>
            <a:fld id="{A5784B6F-8029-40C2-8EC7-26CB5D6632AA}" type="slidenum">
              <a:t>8</a:t>
            </a:fld>
            <a:endParaRPr lang="en-US"/>
          </a:p>
        </p:txBody>
      </p:sp>
    </p:spTree>
    <p:extLst>
      <p:ext uri="{BB962C8B-B14F-4D97-AF65-F5344CB8AC3E}">
        <p14:creationId xmlns:p14="http://schemas.microsoft.com/office/powerpoint/2010/main" val="1055013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treatment is centered on antiretroviral therapy and first-line combinations are recommended by the NICE. It is a management, which involves cooperation between the nursing, pharmacy, mental health, and social care teams. Adherence and the development of trusting relations are supported and lead to better results. Person-centred care guarantees that the treatment is clinically effective, accessible and sustainable over the lifetime of the person.</a:t>
            </a:r>
          </a:p>
          <a:p>
            <a:br>
              <a:rPr lang="en-US" dirty="0"/>
            </a:br>
            <a:endParaRPr lang="en-US"/>
          </a:p>
        </p:txBody>
      </p:sp>
      <p:sp>
        <p:nvSpPr>
          <p:cNvPr id="4" name="Slide Number Placeholder 3"/>
          <p:cNvSpPr>
            <a:spLocks noGrp="1"/>
          </p:cNvSpPr>
          <p:nvPr>
            <p:ph type="sldNum" sz="quarter" idx="5"/>
          </p:nvPr>
        </p:nvSpPr>
        <p:spPr/>
        <p:txBody>
          <a:bodyPr/>
          <a:lstStyle/>
          <a:p>
            <a:fld id="{A5784B6F-8029-40C2-8EC7-26CB5D6632AA}" type="slidenum">
              <a:t>9</a:t>
            </a:fld>
            <a:endParaRPr lang="en-US"/>
          </a:p>
        </p:txBody>
      </p:sp>
    </p:spTree>
    <p:extLst>
      <p:ext uri="{BB962C8B-B14F-4D97-AF65-F5344CB8AC3E}">
        <p14:creationId xmlns:p14="http://schemas.microsoft.com/office/powerpoint/2010/main" val="42938195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Among the strategies, there are </a:t>
            </a:r>
            <a:r>
              <a:rPr lang="en-US" dirty="0" err="1"/>
              <a:t>PrEP</a:t>
            </a:r>
            <a:r>
              <a:rPr lang="en-US" dirty="0"/>
              <a:t>, PEP, the use of condoms, and harm-reduction interventions such as needle exchanges. WHO focuses on accessibility, equity and health promotion in the world. The campaigns like the </a:t>
            </a:r>
            <a:r>
              <a:rPr lang="en-US" dirty="0" err="1"/>
              <a:t>Untransmittable</a:t>
            </a:r>
            <a:r>
              <a:rPr lang="en-US" dirty="0"/>
              <a:t> equals Undetectable are a way to build on confidence and decrease the level of stigma. Prevention can only be effective in terms of community involvement and healthcare engagement.</a:t>
            </a:r>
          </a:p>
          <a:p>
            <a:br>
              <a:rPr lang="en-US" dirty="0"/>
            </a:br>
            <a:endParaRPr lang="en-US" dirty="0"/>
          </a:p>
        </p:txBody>
      </p:sp>
      <p:sp>
        <p:nvSpPr>
          <p:cNvPr id="4" name="Slide Number Placeholder 3"/>
          <p:cNvSpPr>
            <a:spLocks noGrp="1"/>
          </p:cNvSpPr>
          <p:nvPr>
            <p:ph type="sldNum" sz="quarter" idx="5"/>
          </p:nvPr>
        </p:nvSpPr>
        <p:spPr/>
        <p:txBody>
          <a:bodyPr/>
          <a:lstStyle/>
          <a:p>
            <a:fld id="{A5784B6F-8029-40C2-8EC7-26CB5D6632AA}" type="slidenum">
              <a:t>10</a:t>
            </a:fld>
            <a:endParaRPr lang="en-US"/>
          </a:p>
        </p:txBody>
      </p:sp>
    </p:spTree>
    <p:extLst>
      <p:ext uri="{BB962C8B-B14F-4D97-AF65-F5344CB8AC3E}">
        <p14:creationId xmlns:p14="http://schemas.microsoft.com/office/powerpoint/2010/main" val="205511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HIV has a high comorbidity rate with cardiovascular disease, tuberculosis and mental illnesses. Drug interactions monitoring is a necessity. Knowledge of comorbidity facilitates intervention tailor-made, early intervention and holism in the management of long-term conditions in accordance with the NICE guidelines.</a:t>
            </a:r>
          </a:p>
          <a:p>
            <a:br>
              <a:rPr lang="en-US" dirty="0"/>
            </a:br>
            <a:endParaRPr lang="en-US"/>
          </a:p>
        </p:txBody>
      </p:sp>
      <p:sp>
        <p:nvSpPr>
          <p:cNvPr id="4" name="Slide Number Placeholder 3"/>
          <p:cNvSpPr>
            <a:spLocks noGrp="1"/>
          </p:cNvSpPr>
          <p:nvPr>
            <p:ph type="sldNum" sz="quarter" idx="5"/>
          </p:nvPr>
        </p:nvSpPr>
        <p:spPr/>
        <p:txBody>
          <a:bodyPr/>
          <a:lstStyle/>
          <a:p>
            <a:fld id="{A5784B6F-8029-40C2-8EC7-26CB5D6632AA}" type="slidenum">
              <a:t>11</a:t>
            </a:fld>
            <a:endParaRPr lang="en-US"/>
          </a:p>
        </p:txBody>
      </p:sp>
    </p:spTree>
    <p:extLst>
      <p:ext uri="{BB962C8B-B14F-4D97-AF65-F5344CB8AC3E}">
        <p14:creationId xmlns:p14="http://schemas.microsoft.com/office/powerpoint/2010/main" val="7739066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Comprehensive </a:t>
            </a:r>
            <a:r>
              <a:rPr lang="en-US" dirty="0" err="1"/>
              <a:t>Personalised</a:t>
            </a:r>
            <a:r>
              <a:rPr lang="en-US" dirty="0"/>
              <a:t> Care Model assists in patient autonomy and partnership. This model is responsive, holistic, and empowering of care and positive outcomes in long-term outcomes of HIV with people.</a:t>
            </a:r>
          </a:p>
          <a:p>
            <a:br>
              <a:rPr lang="en-US" dirty="0"/>
            </a:br>
            <a:endParaRPr lang="en-US" dirty="0"/>
          </a:p>
        </p:txBody>
      </p:sp>
      <p:sp>
        <p:nvSpPr>
          <p:cNvPr id="4" name="Slide Number Placeholder 3"/>
          <p:cNvSpPr>
            <a:spLocks noGrp="1"/>
          </p:cNvSpPr>
          <p:nvPr>
            <p:ph type="sldNum" sz="quarter" idx="5"/>
          </p:nvPr>
        </p:nvSpPr>
        <p:spPr/>
        <p:txBody>
          <a:bodyPr/>
          <a:lstStyle/>
          <a:p>
            <a:fld id="{A5784B6F-8029-40C2-8EC7-26CB5D6632AA}" type="slidenum">
              <a:t>12</a:t>
            </a:fld>
            <a:endParaRPr lang="en-US"/>
          </a:p>
        </p:txBody>
      </p:sp>
    </p:spTree>
    <p:extLst>
      <p:ext uri="{BB962C8B-B14F-4D97-AF65-F5344CB8AC3E}">
        <p14:creationId xmlns:p14="http://schemas.microsoft.com/office/powerpoint/2010/main" val="2393486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ICCC model acknowledges that HIV is a chronic illness that warrants integrated care on a micro, </a:t>
            </a:r>
            <a:r>
              <a:rPr lang="en-US" dirty="0" err="1"/>
              <a:t>meso</a:t>
            </a:r>
            <a:r>
              <a:rPr lang="en-US" dirty="0"/>
              <a:t> and macro-level. It focuses on system-wide partnership, policy advocacy and community outreach.</a:t>
            </a:r>
          </a:p>
          <a:p>
            <a:br>
              <a:rPr lang="en-US" dirty="0"/>
            </a:br>
            <a:endParaRPr lang="en-US" dirty="0"/>
          </a:p>
        </p:txBody>
      </p:sp>
      <p:sp>
        <p:nvSpPr>
          <p:cNvPr id="4" name="Slide Number Placeholder 3"/>
          <p:cNvSpPr>
            <a:spLocks noGrp="1"/>
          </p:cNvSpPr>
          <p:nvPr>
            <p:ph type="sldNum" sz="quarter" idx="5"/>
          </p:nvPr>
        </p:nvSpPr>
        <p:spPr/>
        <p:txBody>
          <a:bodyPr/>
          <a:lstStyle/>
          <a:p>
            <a:fld id="{A5784B6F-8029-40C2-8EC7-26CB5D6632AA}" type="slidenum">
              <a:t>13</a:t>
            </a:fld>
            <a:endParaRPr lang="en-US"/>
          </a:p>
        </p:txBody>
      </p:sp>
    </p:spTree>
    <p:extLst>
      <p:ext uri="{BB962C8B-B14F-4D97-AF65-F5344CB8AC3E}">
        <p14:creationId xmlns:p14="http://schemas.microsoft.com/office/powerpoint/2010/main" val="3380880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Clinicians are expected to be emphatic, confidential, and culturally competent. The </a:t>
            </a:r>
            <a:r>
              <a:rPr lang="en-US" dirty="0" err="1"/>
              <a:t>non-judgemental</a:t>
            </a:r>
            <a:r>
              <a:rPr lang="en-US" dirty="0"/>
              <a:t> communication lowers the impediments to care and promotes openness. Competencies such as motivational interviewing increase </a:t>
            </a:r>
            <a:r>
              <a:rPr lang="en-US" dirty="0" err="1"/>
              <a:t>behaviour</a:t>
            </a:r>
            <a:r>
              <a:rPr lang="en-US" dirty="0"/>
              <a:t> change. The professional values will enable ethical care provision and make the patients feel respected, safe, and empowered during their journey with HIV.</a:t>
            </a:r>
          </a:p>
          <a:p>
            <a:br>
              <a:rPr lang="en-US" dirty="0"/>
            </a:br>
            <a:endParaRPr lang="en-US" dirty="0"/>
          </a:p>
        </p:txBody>
      </p:sp>
      <p:sp>
        <p:nvSpPr>
          <p:cNvPr id="4" name="Slide Number Placeholder 3"/>
          <p:cNvSpPr>
            <a:spLocks noGrp="1"/>
          </p:cNvSpPr>
          <p:nvPr>
            <p:ph type="sldNum" sz="quarter" idx="5"/>
          </p:nvPr>
        </p:nvSpPr>
        <p:spPr/>
        <p:txBody>
          <a:bodyPr/>
          <a:lstStyle/>
          <a:p>
            <a:fld id="{A5784B6F-8029-40C2-8EC7-26CB5D6632AA}" type="slidenum">
              <a:t>14</a:t>
            </a:fld>
            <a:endParaRPr lang="en-US"/>
          </a:p>
        </p:txBody>
      </p:sp>
    </p:spTree>
    <p:extLst>
      <p:ext uri="{BB962C8B-B14F-4D97-AF65-F5344CB8AC3E}">
        <p14:creationId xmlns:p14="http://schemas.microsoft.com/office/powerpoint/2010/main" val="25513315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HIV is a chronic and long-term disease, which needs a lifetime management approach, preventive measures, and integrated management. The use of evidence-based instructions and individual strategies contributes to better results. It is crucial to continue working on the aspects of accessibility, prevention, stigma reduction, and equity. I would like to thank you and ask you to raise questions.</a:t>
            </a:r>
          </a:p>
        </p:txBody>
      </p:sp>
      <p:sp>
        <p:nvSpPr>
          <p:cNvPr id="4" name="Slide Number Placeholder 3"/>
          <p:cNvSpPr>
            <a:spLocks noGrp="1"/>
          </p:cNvSpPr>
          <p:nvPr>
            <p:ph type="sldNum" sz="quarter" idx="5"/>
          </p:nvPr>
        </p:nvSpPr>
        <p:spPr/>
        <p:txBody>
          <a:bodyPr/>
          <a:lstStyle/>
          <a:p>
            <a:fld id="{A5784B6F-8029-40C2-8EC7-26CB5D6632AA}" type="slidenum">
              <a:t>15</a:t>
            </a:fld>
            <a:endParaRPr lang="en-US"/>
          </a:p>
        </p:txBody>
      </p:sp>
    </p:spTree>
    <p:extLst>
      <p:ext uri="{BB962C8B-B14F-4D97-AF65-F5344CB8AC3E}">
        <p14:creationId xmlns:p14="http://schemas.microsoft.com/office/powerpoint/2010/main" val="2132992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7.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0.pn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9.pn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0.pn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1.pn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cdn.hiv.uw.edu/doc/1208-1/hiv-care-continuum.jpg" TargetMode="External"/><Relationship Id="rId3" Type="http://schemas.openxmlformats.org/officeDocument/2006/relationships/hyperlink" Target="https://files.hiv.gov/s3fs-public/what-is-HIV.png" TargetMode="External"/><Relationship Id="rId7" Type="http://schemas.openxmlformats.org/officeDocument/2006/relationships/hyperlink" Target="https://figures.semanticscholar.org/9f00cdd9f2ae4d35175f08a37b7d074f231170ca/12-Figure1-1.png" TargetMode="External"/><Relationship Id="rId12" Type="http://schemas.openxmlformats.org/officeDocument/2006/relationships/hyperlink" Target="https://www.happyhealthylives.uk/clientfiles/images/shared-decision-making-summary-guide-v1_Page_04_Image_0001.png" TargetMode="External"/><Relationship Id="rId2" Type="http://schemas.openxmlformats.org/officeDocument/2006/relationships/hyperlink" Target="https://www.unaids.org/sites/default/files/styles/large/public/2025-hiv-targets_960px_r2.png?itok=Aa4EMIAh" TargetMode="External"/><Relationship Id="rId1" Type="http://schemas.openxmlformats.org/officeDocument/2006/relationships/slideLayout" Target="../slideLayouts/slideLayout2.xml"/><Relationship Id="rId6" Type="http://schemas.openxmlformats.org/officeDocument/2006/relationships/hyperlink" Target="https://cdn.statcdn.com/Infographic/images/normal/28854.jpeg" TargetMode="External"/><Relationship Id="rId11" Type="http://schemas.openxmlformats.org/officeDocument/2006/relationships/hyperlink" Target="https://pub.mdpi-res.com/ijerph/ijerph-21-00457/article_deploy/html/images/ijerph-21-00457-g001.png?1712643056" TargetMode="External"/><Relationship Id="rId5" Type="http://schemas.openxmlformats.org/officeDocument/2006/relationships/hyperlink" Target="https://www.lalpathlabs.com/blog/wp-content/uploads/2023/03/causes-of-hiv-aids.png" TargetMode="External"/><Relationship Id="rId10" Type="http://schemas.openxmlformats.org/officeDocument/2006/relationships/hyperlink" Target="https://ukhsa.blog.gov.uk/wp-content/uploads/sites/33/2017/11/Sampling.png" TargetMode="External"/><Relationship Id="rId4" Type="http://schemas.openxmlformats.org/officeDocument/2006/relationships/hyperlink" Target="https://lh6.googleusercontent.com/proxy/qUK-BT_M3PSnDHcrJ8hCeGWpequ3mZXwcDtBlGg-RlGtYoLjGvYWOgg001D_2OOOO1SiC1yfzeL0bnb-v24c_4qbPMrlbdtNCuacZVjz5C_RUneq4rpqJbpfMsvOSCCR2tYqOXH75KLIQK-QRDkf3g" TargetMode="External"/><Relationship Id="rId9" Type="http://schemas.openxmlformats.org/officeDocument/2006/relationships/hyperlink" Target="https://files.hiv.gov/s3fs-public/TasP-infographic-v3.jpg"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IV &amp; AIDS: Prevention, Causes, Diagnosis, Treatment &amp; Symptoms">
            <a:extLst>
              <a:ext uri="{FF2B5EF4-FFF2-40B4-BE49-F238E27FC236}">
                <a16:creationId xmlns:a16="http://schemas.microsoft.com/office/drawing/2014/main" id="{817557AD-E606-C44C-E1D9-149E70AFDC33}"/>
              </a:ext>
            </a:extLst>
          </p:cNvPr>
          <p:cNvPicPr>
            <a:picLocks noChangeAspect="1"/>
          </p:cNvPicPr>
          <p:nvPr/>
        </p:nvPicPr>
        <p:blipFill>
          <a:blip r:embed="rId2">
            <a:alphaModFix amt="45000"/>
            <a:extLst>
              <a:ext uri="{BEBA8EAE-BF5A-486C-A8C5-ECC9F3942E4B}">
                <a14:imgProps xmlns:a14="http://schemas.microsoft.com/office/drawing/2010/main">
                  <a14:imgLayer r:embed="rId3">
                    <a14:imgEffect>
                      <a14:colorTemperature colorTemp="6100"/>
                    </a14:imgEffect>
                    <a14:imgEffect>
                      <a14:saturation sat="99000"/>
                    </a14:imgEffect>
                  </a14:imgLayer>
                </a14:imgProps>
              </a:ext>
            </a:extLst>
          </a:blip>
          <a:srcRect t="15730"/>
          <a:stretch>
            <a:fillRect/>
          </a:stretch>
        </p:blipFill>
        <p:spPr>
          <a:xfrm>
            <a:off x="0" y="-1"/>
            <a:ext cx="6824312" cy="6747309"/>
          </a:xfrm>
          <a:prstGeom prst="rect">
            <a:avLst/>
          </a:prstGeom>
        </p:spPr>
      </p:pic>
      <p:sp>
        <p:nvSpPr>
          <p:cNvPr id="2" name="Title 1"/>
          <p:cNvSpPr>
            <a:spLocks noGrp="1"/>
          </p:cNvSpPr>
          <p:nvPr>
            <p:ph type="ctrTitle"/>
          </p:nvPr>
        </p:nvSpPr>
        <p:spPr>
          <a:xfrm>
            <a:off x="6976711" y="713767"/>
            <a:ext cx="5062890" cy="2900518"/>
          </a:xfrm>
        </p:spPr>
        <p:txBody>
          <a:bodyPr>
            <a:noAutofit/>
          </a:bodyPr>
          <a:lstStyle/>
          <a:p>
            <a:pPr algn="just"/>
            <a:r>
              <a:rPr lang="en-US" sz="3200" b="1" dirty="0">
                <a:solidFill>
                  <a:srgbClr val="FFFFFF"/>
                </a:solidFill>
                <a:latin typeface="Times New Roman"/>
                <a:cs typeface="Times New Roman"/>
              </a:rPr>
              <a:t>HIV in Adults: Diagnosis, Management, Prevention &amp; Long-Term Care in the UK</a:t>
            </a:r>
            <a:br>
              <a:rPr lang="en-US" sz="3200" b="1" dirty="0">
                <a:solidFill>
                  <a:srgbClr val="FFFFFF"/>
                </a:solidFill>
                <a:latin typeface="Times New Roman"/>
                <a:cs typeface="Times New Roman"/>
              </a:rPr>
            </a:br>
            <a:br>
              <a:rPr lang="en-US" sz="3200" b="1" dirty="0">
                <a:solidFill>
                  <a:srgbClr val="FFFFFF"/>
                </a:solidFill>
                <a:latin typeface="Times New Roman"/>
                <a:cs typeface="Times New Roman"/>
              </a:rPr>
            </a:br>
            <a:r>
              <a:rPr lang="en-US" sz="3200" b="1" dirty="0">
                <a:solidFill>
                  <a:srgbClr val="FFFFFF"/>
                </a:solidFill>
                <a:latin typeface="Times New Roman"/>
                <a:cs typeface="Times New Roman"/>
              </a:rPr>
              <a:t> — A Professional Practice Perspective Based on NICE, NHS &amp; WHO Guidelines</a:t>
            </a:r>
            <a:endParaRPr lang="en-US" sz="3200" dirty="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0F10376-EF56-C060-E4EE-EB62F1239E84}"/>
              </a:ext>
            </a:extLst>
          </p:cNvPr>
          <p:cNvSpPr>
            <a:spLocks noGrp="1"/>
          </p:cNvSpPr>
          <p:nvPr>
            <p:ph type="title"/>
          </p:nvPr>
        </p:nvSpPr>
        <p:spPr>
          <a:xfrm>
            <a:off x="6769570" y="530578"/>
            <a:ext cx="4771178" cy="1160110"/>
          </a:xfrm>
        </p:spPr>
        <p:txBody>
          <a:bodyPr>
            <a:normAutofit/>
          </a:bodyPr>
          <a:lstStyle/>
          <a:p>
            <a:r>
              <a:rPr lang="en-US" sz="3700" b="1">
                <a:latin typeface="Times New Roman"/>
                <a:cs typeface="Times New Roman"/>
              </a:rPr>
              <a:t>Introduction and Target Audience</a:t>
            </a:r>
            <a:endParaRPr lang="en-US" sz="3700"/>
          </a:p>
          <a:p>
            <a:endParaRPr lang="en-US" sz="3700"/>
          </a:p>
        </p:txBody>
      </p:sp>
      <p:pic>
        <p:nvPicPr>
          <p:cNvPr id="16" name="Picture 15" descr="2025 AIDS targets: the next generation of goals for the global AIDS  response | UNAIDS">
            <a:extLst>
              <a:ext uri="{FF2B5EF4-FFF2-40B4-BE49-F238E27FC236}">
                <a16:creationId xmlns:a16="http://schemas.microsoft.com/office/drawing/2014/main" id="{4DC11A78-4FC2-DC26-5E8E-49E3CEAF7F53}"/>
              </a:ext>
            </a:extLst>
          </p:cNvPr>
          <p:cNvPicPr>
            <a:picLocks noChangeAspect="1"/>
          </p:cNvPicPr>
          <p:nvPr/>
        </p:nvPicPr>
        <p:blipFill>
          <a:blip r:embed="rId3"/>
          <a:stretch>
            <a:fillRect/>
          </a:stretch>
        </p:blipFill>
        <p:spPr>
          <a:xfrm>
            <a:off x="838199" y="1624893"/>
            <a:ext cx="5440195" cy="3495325"/>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23" name="Arc 22">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2FDBF52-3EA9-8FA7-91E0-7ABC1809077E}"/>
              </a:ext>
            </a:extLst>
          </p:cNvPr>
          <p:cNvGraphicFramePr>
            <a:graphicFrameLocks noGrp="1"/>
          </p:cNvGraphicFramePr>
          <p:nvPr>
            <p:ph idx="1"/>
            <p:extLst>
              <p:ext uri="{D42A27DB-BD31-4B8C-83A1-F6EECF244321}">
                <p14:modId xmlns:p14="http://schemas.microsoft.com/office/powerpoint/2010/main" val="636587960"/>
              </p:ext>
            </p:extLst>
          </p:nvPr>
        </p:nvGraphicFramePr>
        <p:xfrm>
          <a:off x="6769570" y="1825625"/>
          <a:ext cx="4771178" cy="43889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7" name="TextBox 26">
            <a:extLst>
              <a:ext uri="{FF2B5EF4-FFF2-40B4-BE49-F238E27FC236}">
                <a16:creationId xmlns:a16="http://schemas.microsoft.com/office/drawing/2014/main" id="{4EEA164E-B941-9B19-60C8-E98BAA7C9F23}"/>
              </a:ext>
            </a:extLst>
          </p:cNvPr>
          <p:cNvSpPr txBox="1"/>
          <p:nvPr/>
        </p:nvSpPr>
        <p:spPr>
          <a:xfrm>
            <a:off x="2363494" y="5233107"/>
            <a:ext cx="204258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a:t>
            </a:r>
            <a:r>
              <a:rPr lang="en-US" sz="1600" dirty="0" err="1">
                <a:latin typeface="Times New Roman"/>
                <a:cs typeface="Times New Roman"/>
              </a:rPr>
              <a:t>Unaids</a:t>
            </a:r>
            <a:r>
              <a:rPr lang="en-US" sz="1600" dirty="0">
                <a:latin typeface="Times New Roman"/>
                <a:cs typeface="Times New Roman"/>
              </a:rPr>
              <a:t>, 2025)</a:t>
            </a:r>
            <a:endParaRPr lang="en-US" sz="2400" dirty="0"/>
          </a:p>
        </p:txBody>
      </p:sp>
    </p:spTree>
    <p:extLst>
      <p:ext uri="{BB962C8B-B14F-4D97-AF65-F5344CB8AC3E}">
        <p14:creationId xmlns:p14="http://schemas.microsoft.com/office/powerpoint/2010/main" val="863090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0C1A0-E6FA-8BB5-0C05-D8A58D6B04B7}"/>
              </a:ext>
            </a:extLst>
          </p:cNvPr>
          <p:cNvSpPr>
            <a:spLocks noGrp="1"/>
          </p:cNvSpPr>
          <p:nvPr>
            <p:ph type="title"/>
          </p:nvPr>
        </p:nvSpPr>
        <p:spPr>
          <a:xfrm>
            <a:off x="761840" y="1138265"/>
            <a:ext cx="4544762" cy="1401183"/>
          </a:xfrm>
        </p:spPr>
        <p:txBody>
          <a:bodyPr anchor="t">
            <a:normAutofit/>
          </a:bodyPr>
          <a:lstStyle/>
          <a:p>
            <a:r>
              <a:rPr lang="en-US" sz="3200" b="1">
                <a:latin typeface="Times New Roman"/>
                <a:cs typeface="Times New Roman"/>
              </a:rPr>
              <a:t>Definition of HIV</a:t>
            </a:r>
            <a:endParaRPr lang="en-US" sz="3200"/>
          </a:p>
        </p:txBody>
      </p:sp>
      <p:cxnSp>
        <p:nvCxnSpPr>
          <p:cNvPr id="23" name="Straight Connector 22">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8" name="Picture 17" descr="What Are HIV and AIDS? | HIV.gov">
            <a:extLst>
              <a:ext uri="{FF2B5EF4-FFF2-40B4-BE49-F238E27FC236}">
                <a16:creationId xmlns:a16="http://schemas.microsoft.com/office/drawing/2014/main" id="{A9280778-0E51-F675-2568-CE5CA46C1C38}"/>
              </a:ext>
            </a:extLst>
          </p:cNvPr>
          <p:cNvPicPr>
            <a:picLocks noChangeAspect="1"/>
          </p:cNvPicPr>
          <p:nvPr/>
        </p:nvPicPr>
        <p:blipFill>
          <a:blip r:embed="rId3"/>
          <a:stretch>
            <a:fillRect/>
          </a:stretch>
        </p:blipFill>
        <p:spPr>
          <a:xfrm>
            <a:off x="6091780" y="771753"/>
            <a:ext cx="5316095" cy="5316095"/>
          </a:xfrm>
          <a:prstGeom prst="rect">
            <a:avLst/>
          </a:prstGeom>
        </p:spPr>
      </p:pic>
      <p:graphicFrame>
        <p:nvGraphicFramePr>
          <p:cNvPr id="5" name="Content Placeholder 2">
            <a:extLst>
              <a:ext uri="{FF2B5EF4-FFF2-40B4-BE49-F238E27FC236}">
                <a16:creationId xmlns:a16="http://schemas.microsoft.com/office/drawing/2014/main" id="{404EEA44-D9BF-B8A8-4952-167A18EDD776}"/>
              </a:ext>
            </a:extLst>
          </p:cNvPr>
          <p:cNvGraphicFramePr>
            <a:graphicFrameLocks noGrp="1"/>
          </p:cNvGraphicFramePr>
          <p:nvPr>
            <p:ph idx="1"/>
            <p:extLst>
              <p:ext uri="{D42A27DB-BD31-4B8C-83A1-F6EECF244321}">
                <p14:modId xmlns:p14="http://schemas.microsoft.com/office/powerpoint/2010/main" val="866421619"/>
              </p:ext>
            </p:extLst>
          </p:nvPr>
        </p:nvGraphicFramePr>
        <p:xfrm>
          <a:off x="761840" y="2551176"/>
          <a:ext cx="4544762" cy="36029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2414DF64-BD59-0FEA-FBBA-9F1F6AE4FEDE}"/>
              </a:ext>
            </a:extLst>
          </p:cNvPr>
          <p:cNvSpPr txBox="1"/>
          <p:nvPr/>
        </p:nvSpPr>
        <p:spPr>
          <a:xfrm>
            <a:off x="7927260" y="6154111"/>
            <a:ext cx="27199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(Hiv.gov, 2021)</a:t>
            </a:r>
            <a:endParaRPr lang="en-US" sz="2400" dirty="0"/>
          </a:p>
        </p:txBody>
      </p:sp>
    </p:spTree>
    <p:extLst>
      <p:ext uri="{BB962C8B-B14F-4D97-AF65-F5344CB8AC3E}">
        <p14:creationId xmlns:p14="http://schemas.microsoft.com/office/powerpoint/2010/main" val="3652227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HIV - Clinical Features - Management - TeachMeObGyn">
            <a:extLst>
              <a:ext uri="{FF2B5EF4-FFF2-40B4-BE49-F238E27FC236}">
                <a16:creationId xmlns:a16="http://schemas.microsoft.com/office/drawing/2014/main" id="{B632CDD2-C41C-56EE-5B08-CCA1A98EC2D2}"/>
              </a:ext>
            </a:extLst>
          </p:cNvPr>
          <p:cNvPicPr>
            <a:picLocks noChangeAspect="1"/>
          </p:cNvPicPr>
          <p:nvPr/>
        </p:nvPicPr>
        <p:blipFill>
          <a:blip r:embed="rId3"/>
          <a:stretch>
            <a:fillRect/>
          </a:stretch>
        </p:blipFill>
        <p:spPr>
          <a:xfrm>
            <a:off x="6803647" y="1317957"/>
            <a:ext cx="4730214" cy="4222085"/>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37B147B-7540-831F-47D6-985C21B6BCB3}"/>
              </a:ext>
            </a:extLst>
          </p:cNvPr>
          <p:cNvSpPr>
            <a:spLocks noGrp="1"/>
          </p:cNvSpPr>
          <p:nvPr>
            <p:ph type="title"/>
          </p:nvPr>
        </p:nvSpPr>
        <p:spPr>
          <a:xfrm>
            <a:off x="786384" y="841249"/>
            <a:ext cx="5692953" cy="2587131"/>
          </a:xfrm>
        </p:spPr>
        <p:txBody>
          <a:bodyPr anchor="b">
            <a:normAutofit/>
          </a:bodyPr>
          <a:lstStyle/>
          <a:p>
            <a:r>
              <a:rPr lang="en-US" sz="4800" b="1">
                <a:solidFill>
                  <a:schemeClr val="bg1"/>
                </a:solidFill>
                <a:latin typeface="Times New Roman"/>
                <a:cs typeface="Times New Roman"/>
              </a:rPr>
              <a:t>Symptoms and clinical presentation</a:t>
            </a:r>
            <a:endParaRPr lang="en-US" sz="4800">
              <a:solidFill>
                <a:schemeClr val="bg1"/>
              </a:solidFill>
            </a:endParaRPr>
          </a:p>
        </p:txBody>
      </p:sp>
      <p:sp>
        <p:nvSpPr>
          <p:cNvPr id="3" name="Content Placeholder 2">
            <a:extLst>
              <a:ext uri="{FF2B5EF4-FFF2-40B4-BE49-F238E27FC236}">
                <a16:creationId xmlns:a16="http://schemas.microsoft.com/office/drawing/2014/main" id="{0EBABF4C-C4F5-E956-12AD-7AA354991647}"/>
              </a:ext>
            </a:extLst>
          </p:cNvPr>
          <p:cNvSpPr>
            <a:spLocks noGrp="1"/>
          </p:cNvSpPr>
          <p:nvPr>
            <p:ph idx="1"/>
          </p:nvPr>
        </p:nvSpPr>
        <p:spPr>
          <a:xfrm>
            <a:off x="786383" y="3566810"/>
            <a:ext cx="5692953" cy="2651110"/>
          </a:xfrm>
        </p:spPr>
        <p:txBody>
          <a:bodyPr vert="horz" lIns="91440" tIns="45720" rIns="91440" bIns="45720" rtlCol="0" anchor="ctr">
            <a:normAutofit/>
          </a:bodyPr>
          <a:lstStyle/>
          <a:p>
            <a:pPr>
              <a:buFont typeface="Arial"/>
              <a:buChar char="•"/>
            </a:pPr>
            <a:r>
              <a:rPr lang="en-US" sz="1500">
                <a:solidFill>
                  <a:schemeClr val="tx2"/>
                </a:solidFill>
                <a:latin typeface="Times New Roman"/>
                <a:cs typeface="Times New Roman"/>
              </a:rPr>
              <a:t>Some of the symptoms of the acute stage are fever, fatigue, sore throat, lymph node enlargement and flu-like illness in the early stages of infection.</a:t>
            </a:r>
            <a:endParaRPr lang="en-US" sz="1500">
              <a:solidFill>
                <a:schemeClr val="tx2"/>
              </a:solidFill>
            </a:endParaRPr>
          </a:p>
          <a:p>
            <a:pPr>
              <a:buFont typeface="Arial"/>
              <a:buChar char="•"/>
            </a:pPr>
            <a:r>
              <a:rPr lang="en-US" sz="1500">
                <a:solidFill>
                  <a:schemeClr val="tx2"/>
                </a:solidFill>
                <a:latin typeface="Times New Roman"/>
                <a:cs typeface="Times New Roman"/>
              </a:rPr>
              <a:t>Chronic stage Chronic stage can be asymptomatic with viral replication persisting and immune deficiency depleting over years of time.</a:t>
            </a:r>
            <a:endParaRPr lang="en-US" sz="1500">
              <a:solidFill>
                <a:schemeClr val="tx2"/>
              </a:solidFill>
            </a:endParaRPr>
          </a:p>
          <a:p>
            <a:pPr>
              <a:buFont typeface="Arial"/>
              <a:buChar char="•"/>
            </a:pPr>
            <a:r>
              <a:rPr lang="en-US" sz="1500">
                <a:solidFill>
                  <a:schemeClr val="tx2"/>
                </a:solidFill>
                <a:latin typeface="Times New Roman"/>
                <a:cs typeface="Times New Roman"/>
              </a:rPr>
              <a:t>The stage of AIDS is associated with opportunistic infections, consistent fever, loss of weight, cancer, neurological symptoms and severe immune deficiency (Moliya </a:t>
            </a:r>
            <a:r>
              <a:rPr lang="en-US" sz="1500" i="1">
                <a:solidFill>
                  <a:schemeClr val="tx2"/>
                </a:solidFill>
                <a:latin typeface="Times New Roman"/>
                <a:cs typeface="Times New Roman"/>
              </a:rPr>
              <a:t>et al</a:t>
            </a:r>
            <a:r>
              <a:rPr lang="en-US" sz="1500">
                <a:solidFill>
                  <a:schemeClr val="tx2"/>
                </a:solidFill>
                <a:latin typeface="Times New Roman"/>
                <a:cs typeface="Times New Roman"/>
              </a:rPr>
              <a:t>., 2025).</a:t>
            </a:r>
            <a:endParaRPr lang="en-US" sz="1500">
              <a:solidFill>
                <a:schemeClr val="tx2"/>
              </a:solidFill>
            </a:endParaRPr>
          </a:p>
        </p:txBody>
      </p:sp>
      <p:sp>
        <p:nvSpPr>
          <p:cNvPr id="4" name="TextBox 3">
            <a:extLst>
              <a:ext uri="{FF2B5EF4-FFF2-40B4-BE49-F238E27FC236}">
                <a16:creationId xmlns:a16="http://schemas.microsoft.com/office/drawing/2014/main" id="{2B990650-7094-B0A1-D7B4-1C0DC4EDBF90}"/>
              </a:ext>
            </a:extLst>
          </p:cNvPr>
          <p:cNvSpPr txBox="1"/>
          <p:nvPr/>
        </p:nvSpPr>
        <p:spPr>
          <a:xfrm>
            <a:off x="8567125" y="5691190"/>
            <a:ext cx="238124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(Serco, 2025)</a:t>
            </a:r>
            <a:endParaRPr lang="en-US" sz="2400" dirty="0"/>
          </a:p>
        </p:txBody>
      </p:sp>
    </p:spTree>
    <p:extLst>
      <p:ext uri="{BB962C8B-B14F-4D97-AF65-F5344CB8AC3E}">
        <p14:creationId xmlns:p14="http://schemas.microsoft.com/office/powerpoint/2010/main" val="14096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6" name="Group 55">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57"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6" name="Picture 15" descr="HIV/AIDS - Symptoms, Diagnosis and Treatment - Dr Lal PathLabs Blog">
            <a:extLst>
              <a:ext uri="{FF2B5EF4-FFF2-40B4-BE49-F238E27FC236}">
                <a16:creationId xmlns:a16="http://schemas.microsoft.com/office/drawing/2014/main" id="{D3DDCB5D-8978-D81F-04FD-D91FDC1206C3}"/>
              </a:ext>
            </a:extLst>
          </p:cNvPr>
          <p:cNvPicPr>
            <a:picLocks noChangeAspect="1"/>
          </p:cNvPicPr>
          <p:nvPr/>
        </p:nvPicPr>
        <p:blipFill>
          <a:blip r:embed="rId3"/>
          <a:stretch>
            <a:fillRect/>
          </a:stretch>
        </p:blipFill>
        <p:spPr>
          <a:xfrm>
            <a:off x="6803647" y="1820727"/>
            <a:ext cx="4730214" cy="3216545"/>
          </a:xfrm>
          <a:prstGeom prst="rect">
            <a:avLst/>
          </a:prstGeom>
        </p:spPr>
      </p:pic>
      <p:grpSp>
        <p:nvGrpSpPr>
          <p:cNvPr id="60" name="Group 5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1" name="Freeform: Shape 6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6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E07DA77-2579-DECB-0962-8EB3B8831459}"/>
              </a:ext>
            </a:extLst>
          </p:cNvPr>
          <p:cNvSpPr>
            <a:spLocks noGrp="1"/>
          </p:cNvSpPr>
          <p:nvPr>
            <p:ph type="title"/>
          </p:nvPr>
        </p:nvSpPr>
        <p:spPr>
          <a:xfrm>
            <a:off x="786384" y="841249"/>
            <a:ext cx="5692953" cy="2587131"/>
          </a:xfrm>
        </p:spPr>
        <p:txBody>
          <a:bodyPr anchor="b">
            <a:normAutofit/>
          </a:bodyPr>
          <a:lstStyle/>
          <a:p>
            <a:r>
              <a:rPr lang="en-US" sz="4800" b="1" dirty="0" err="1">
                <a:solidFill>
                  <a:schemeClr val="bg1"/>
                </a:solidFill>
                <a:latin typeface="Times New Roman"/>
                <a:cs typeface="Times New Roman"/>
              </a:rPr>
              <a:t>Aetiology</a:t>
            </a:r>
            <a:r>
              <a:rPr lang="en-US" sz="4800" b="1" dirty="0">
                <a:solidFill>
                  <a:schemeClr val="bg1"/>
                </a:solidFill>
                <a:latin typeface="Times New Roman"/>
                <a:cs typeface="Times New Roman"/>
              </a:rPr>
              <a:t> (Causes &amp; Transmission)</a:t>
            </a:r>
            <a:endParaRPr lang="en-US" sz="4800" dirty="0">
              <a:solidFill>
                <a:schemeClr val="bg1"/>
              </a:solidFill>
            </a:endParaRPr>
          </a:p>
          <a:p>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73B1DB65-7C22-23D7-B327-43C747383F96}"/>
              </a:ext>
            </a:extLst>
          </p:cNvPr>
          <p:cNvGraphicFramePr>
            <a:graphicFrameLocks noGrp="1"/>
          </p:cNvGraphicFramePr>
          <p:nvPr>
            <p:ph idx="1"/>
            <p:extLst>
              <p:ext uri="{D42A27DB-BD31-4B8C-83A1-F6EECF244321}">
                <p14:modId xmlns:p14="http://schemas.microsoft.com/office/powerpoint/2010/main" val="3424242338"/>
              </p:ext>
            </p:extLst>
          </p:nvPr>
        </p:nvGraphicFramePr>
        <p:xfrm>
          <a:off x="199269" y="2929729"/>
          <a:ext cx="6604853" cy="37628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F2D6DC78-B8EB-00CA-58C0-409B33B5C2F3}"/>
              </a:ext>
            </a:extLst>
          </p:cNvPr>
          <p:cNvSpPr txBox="1"/>
          <p:nvPr/>
        </p:nvSpPr>
        <p:spPr>
          <a:xfrm>
            <a:off x="8409984" y="5142406"/>
            <a:ext cx="248708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a:t>
            </a:r>
            <a:r>
              <a:rPr lang="en-US" sz="1600" dirty="0" err="1">
                <a:latin typeface="Times New Roman"/>
                <a:cs typeface="Times New Roman"/>
              </a:rPr>
              <a:t>Lalpath</a:t>
            </a:r>
            <a:r>
              <a:rPr lang="en-US" sz="1600" dirty="0">
                <a:latin typeface="Times New Roman"/>
                <a:cs typeface="Times New Roman"/>
              </a:rPr>
              <a:t>, 2025)</a:t>
            </a:r>
            <a:endParaRPr lang="en-US" sz="2400" dirty="0"/>
          </a:p>
        </p:txBody>
      </p:sp>
    </p:spTree>
    <p:extLst>
      <p:ext uri="{BB962C8B-B14F-4D97-AF65-F5344CB8AC3E}">
        <p14:creationId xmlns:p14="http://schemas.microsoft.com/office/powerpoint/2010/main" val="4054486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7" name="Rectangle 2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A264B00-9634-E210-26DB-C222DB238335}"/>
              </a:ext>
            </a:extLst>
          </p:cNvPr>
          <p:cNvSpPr>
            <a:spLocks noGrp="1"/>
          </p:cNvSpPr>
          <p:nvPr>
            <p:ph type="title"/>
          </p:nvPr>
        </p:nvSpPr>
        <p:spPr>
          <a:xfrm>
            <a:off x="6597016" y="905011"/>
            <a:ext cx="4589328" cy="1889135"/>
          </a:xfrm>
        </p:spPr>
        <p:txBody>
          <a:bodyPr anchor="b">
            <a:normAutofit/>
          </a:bodyPr>
          <a:lstStyle/>
          <a:p>
            <a:r>
              <a:rPr lang="en-US" sz="4100" b="1">
                <a:latin typeface="Times New Roman"/>
                <a:cs typeface="Times New Roman"/>
              </a:rPr>
              <a:t>Epidemiology and Prevalence (UK vs Global)</a:t>
            </a:r>
            <a:endParaRPr lang="en-US" sz="4100"/>
          </a:p>
        </p:txBody>
      </p:sp>
      <p:pic>
        <p:nvPicPr>
          <p:cNvPr id="4" name="Picture 3" descr="Chart: The Global HIV Burden | Statista">
            <a:extLst>
              <a:ext uri="{FF2B5EF4-FFF2-40B4-BE49-F238E27FC236}">
                <a16:creationId xmlns:a16="http://schemas.microsoft.com/office/drawing/2014/main" id="{4CD16387-3078-DFC4-2CB0-CCEFCEDE3DB4}"/>
              </a:ext>
            </a:extLst>
          </p:cNvPr>
          <p:cNvPicPr>
            <a:picLocks noChangeAspect="1"/>
          </p:cNvPicPr>
          <p:nvPr/>
        </p:nvPicPr>
        <p:blipFill>
          <a:blip r:embed="rId4"/>
          <a:stretch>
            <a:fillRect/>
          </a:stretch>
        </p:blipFill>
        <p:spPr>
          <a:xfrm>
            <a:off x="925970" y="895610"/>
            <a:ext cx="5058020" cy="5058020"/>
          </a:xfrm>
          <a:prstGeom prst="rect">
            <a:avLst/>
          </a:prstGeom>
        </p:spPr>
      </p:pic>
      <p:sp>
        <p:nvSpPr>
          <p:cNvPr id="3" name="Content Placeholder 2">
            <a:extLst>
              <a:ext uri="{FF2B5EF4-FFF2-40B4-BE49-F238E27FC236}">
                <a16:creationId xmlns:a16="http://schemas.microsoft.com/office/drawing/2014/main" id="{B6D40F2A-37A6-B300-75F2-1195FEA5AB34}"/>
              </a:ext>
            </a:extLst>
          </p:cNvPr>
          <p:cNvSpPr>
            <a:spLocks noGrp="1"/>
          </p:cNvSpPr>
          <p:nvPr>
            <p:ph idx="1"/>
          </p:nvPr>
        </p:nvSpPr>
        <p:spPr>
          <a:xfrm>
            <a:off x="6597016" y="2965592"/>
            <a:ext cx="4589328" cy="2987397"/>
          </a:xfrm>
        </p:spPr>
        <p:txBody>
          <a:bodyPr vert="horz" lIns="91440" tIns="45720" rIns="91440" bIns="45720" rtlCol="0">
            <a:normAutofit/>
          </a:bodyPr>
          <a:lstStyle/>
          <a:p>
            <a:pPr>
              <a:buFont typeface="Arial"/>
              <a:buChar char="•"/>
            </a:pPr>
            <a:r>
              <a:rPr lang="en-US" sz="1700">
                <a:latin typeface="Times New Roman"/>
                <a:cs typeface="Times New Roman"/>
              </a:rPr>
              <a:t>According to UKHSA, the number of HIV positive people in the United Kingdom exceeds one hundred six thousand at present.</a:t>
            </a:r>
            <a:endParaRPr lang="en-US" sz="1700"/>
          </a:p>
          <a:p>
            <a:pPr>
              <a:buFont typeface="Arial"/>
              <a:buChar char="•"/>
            </a:pPr>
            <a:r>
              <a:rPr lang="en-US" sz="1700">
                <a:latin typeface="Times New Roman"/>
                <a:cs typeface="Times New Roman"/>
              </a:rPr>
              <a:t>Its prevalence is very high across the globe with millions of people being infected, especially in the Sub-Saharan Africa whereby transmissions are disproportionately high.</a:t>
            </a:r>
            <a:endParaRPr lang="en-US" sz="1700"/>
          </a:p>
          <a:p>
            <a:pPr>
              <a:buFont typeface="Arial"/>
              <a:buChar char="•"/>
            </a:pPr>
            <a:r>
              <a:rPr lang="en-US" sz="1700">
                <a:latin typeface="Times New Roman"/>
                <a:cs typeface="Times New Roman"/>
              </a:rPr>
              <a:t>Trends in UK between twenty ten and twenty-five years indicate that there are declining new diagnosis because of better testing and prevention (Newman </a:t>
            </a:r>
            <a:r>
              <a:rPr lang="en-US" sz="1700" i="1">
                <a:latin typeface="Times New Roman"/>
                <a:cs typeface="Times New Roman"/>
              </a:rPr>
              <a:t>et al</a:t>
            </a:r>
            <a:r>
              <a:rPr lang="en-US" sz="1700">
                <a:latin typeface="Times New Roman"/>
                <a:cs typeface="Times New Roman"/>
              </a:rPr>
              <a:t>., 2025).</a:t>
            </a:r>
            <a:endParaRPr lang="en-US" sz="1700"/>
          </a:p>
          <a:p>
            <a:pPr marL="0" indent="0">
              <a:buNone/>
            </a:pPr>
            <a:endParaRPr lang="en-US" sz="1700"/>
          </a:p>
        </p:txBody>
      </p:sp>
      <p:sp>
        <p:nvSpPr>
          <p:cNvPr id="5" name="TextBox 4">
            <a:extLst>
              <a:ext uri="{FF2B5EF4-FFF2-40B4-BE49-F238E27FC236}">
                <a16:creationId xmlns:a16="http://schemas.microsoft.com/office/drawing/2014/main" id="{68328E4B-8F74-7210-4493-68F475080457}"/>
              </a:ext>
            </a:extLst>
          </p:cNvPr>
          <p:cNvSpPr txBox="1"/>
          <p:nvPr/>
        </p:nvSpPr>
        <p:spPr>
          <a:xfrm>
            <a:off x="1998533" y="6128825"/>
            <a:ext cx="197908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a:t>
            </a:r>
            <a:r>
              <a:rPr lang="en-US" sz="1600" dirty="0" err="1">
                <a:latin typeface="Times New Roman"/>
                <a:cs typeface="Times New Roman"/>
              </a:rPr>
              <a:t>Cdn.statcdn</a:t>
            </a:r>
            <a:r>
              <a:rPr lang="en-US" sz="1600" dirty="0">
                <a:latin typeface="Times New Roman"/>
                <a:cs typeface="Times New Roman"/>
              </a:rPr>
              <a:t>, 2022)</a:t>
            </a:r>
            <a:endParaRPr lang="en-US" sz="2400" dirty="0"/>
          </a:p>
        </p:txBody>
      </p:sp>
    </p:spTree>
    <p:extLst>
      <p:ext uri="{BB962C8B-B14F-4D97-AF65-F5344CB8AC3E}">
        <p14:creationId xmlns:p14="http://schemas.microsoft.com/office/powerpoint/2010/main" val="2728145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A3E8A-8769-139C-9283-7AD82D5ECAEE}"/>
              </a:ext>
            </a:extLst>
          </p:cNvPr>
          <p:cNvSpPr>
            <a:spLocks noGrp="1"/>
          </p:cNvSpPr>
          <p:nvPr>
            <p:ph type="title"/>
          </p:nvPr>
        </p:nvSpPr>
        <p:spPr>
          <a:xfrm>
            <a:off x="914402" y="489508"/>
            <a:ext cx="5181597" cy="1655482"/>
          </a:xfrm>
        </p:spPr>
        <p:txBody>
          <a:bodyPr anchor="b">
            <a:normAutofit/>
          </a:bodyPr>
          <a:lstStyle/>
          <a:p>
            <a:pPr algn="r"/>
            <a:r>
              <a:rPr lang="en-US" sz="4000" b="1">
                <a:latin typeface="Times New Roman"/>
                <a:cs typeface="Times New Roman"/>
              </a:rPr>
              <a:t>Economic and Social Burden</a:t>
            </a:r>
            <a:endParaRPr lang="en-US" sz="4000"/>
          </a:p>
        </p:txBody>
      </p:sp>
      <p:pic>
        <p:nvPicPr>
          <p:cNvPr id="24" name="Picture 23" descr="Economic impact of HIV and AIDS on the business process outsourcing and  offshore contact centre industry in South africa | Semantic Scholar">
            <a:extLst>
              <a:ext uri="{FF2B5EF4-FFF2-40B4-BE49-F238E27FC236}">
                <a16:creationId xmlns:a16="http://schemas.microsoft.com/office/drawing/2014/main" id="{38B8E978-3D0E-61DC-9226-F0FCDC00FDF8}"/>
              </a:ext>
            </a:extLst>
          </p:cNvPr>
          <p:cNvPicPr>
            <a:picLocks noChangeAspect="1"/>
          </p:cNvPicPr>
          <p:nvPr/>
        </p:nvPicPr>
        <p:blipFill>
          <a:blip r:embed="rId3"/>
          <a:stretch>
            <a:fillRect/>
          </a:stretch>
        </p:blipFill>
        <p:spPr>
          <a:xfrm>
            <a:off x="6675120" y="1965786"/>
            <a:ext cx="4957638" cy="2540789"/>
          </a:xfrm>
          <a:prstGeom prst="rect">
            <a:avLst/>
          </a:prstGeom>
        </p:spPr>
      </p:pic>
      <p:sp>
        <p:nvSpPr>
          <p:cNvPr id="60" name="Rectangle 59">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988773C-A2D8-806D-EDE2-CED2925114A5}"/>
              </a:ext>
            </a:extLst>
          </p:cNvPr>
          <p:cNvGraphicFramePr>
            <a:graphicFrameLocks noGrp="1"/>
          </p:cNvGraphicFramePr>
          <p:nvPr>
            <p:ph idx="1"/>
            <p:extLst>
              <p:ext uri="{D42A27DB-BD31-4B8C-83A1-F6EECF244321}">
                <p14:modId xmlns:p14="http://schemas.microsoft.com/office/powerpoint/2010/main" val="527314008"/>
              </p:ext>
            </p:extLst>
          </p:nvPr>
        </p:nvGraphicFramePr>
        <p:xfrm>
          <a:off x="364763" y="1818801"/>
          <a:ext cx="6418286" cy="45466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55C7DDFB-F176-1E4A-B946-08ECA257AB9C}"/>
              </a:ext>
            </a:extLst>
          </p:cNvPr>
          <p:cNvSpPr txBox="1"/>
          <p:nvPr/>
        </p:nvSpPr>
        <p:spPr>
          <a:xfrm>
            <a:off x="8064499" y="4720167"/>
            <a:ext cx="314307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(Semanticscholar.org, 2025)</a:t>
            </a:r>
            <a:endParaRPr lang="en-US" sz="2400" dirty="0"/>
          </a:p>
        </p:txBody>
      </p:sp>
    </p:spTree>
    <p:extLst>
      <p:ext uri="{BB962C8B-B14F-4D97-AF65-F5344CB8AC3E}">
        <p14:creationId xmlns:p14="http://schemas.microsoft.com/office/powerpoint/2010/main" val="1558014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C0FCE-3494-1846-0F15-64F9819C93C9}"/>
              </a:ext>
            </a:extLst>
          </p:cNvPr>
          <p:cNvSpPr>
            <a:spLocks noGrp="1"/>
          </p:cNvSpPr>
          <p:nvPr>
            <p:ph type="title"/>
          </p:nvPr>
        </p:nvSpPr>
        <p:spPr>
          <a:xfrm>
            <a:off x="517889" y="4883544"/>
            <a:ext cx="3876086" cy="1556907"/>
          </a:xfrm>
        </p:spPr>
        <p:txBody>
          <a:bodyPr anchor="ctr">
            <a:normAutofit/>
          </a:bodyPr>
          <a:lstStyle/>
          <a:p>
            <a:r>
              <a:rPr lang="en-US" sz="3200" b="1">
                <a:latin typeface="Times New Roman"/>
                <a:cs typeface="Times New Roman"/>
              </a:rPr>
              <a:t>Diagnosis and first assessment (NICE Guidelines)</a:t>
            </a:r>
            <a:endParaRPr lang="en-US" sz="3200"/>
          </a:p>
        </p:txBody>
      </p:sp>
      <p:sp>
        <p:nvSpPr>
          <p:cNvPr id="20" name="Rectangle 19">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re Concepts - HIV Diagnostic Testing - Screening and Diagnosis - National  HIV Curriculum">
            <a:extLst>
              <a:ext uri="{FF2B5EF4-FFF2-40B4-BE49-F238E27FC236}">
                <a16:creationId xmlns:a16="http://schemas.microsoft.com/office/drawing/2014/main" id="{351F121A-E5C8-5C3A-0F97-E6D0816A255F}"/>
              </a:ext>
            </a:extLst>
          </p:cNvPr>
          <p:cNvPicPr>
            <a:picLocks noChangeAspect="1"/>
          </p:cNvPicPr>
          <p:nvPr/>
        </p:nvPicPr>
        <p:blipFill>
          <a:blip r:embed="rId3"/>
          <a:stretch>
            <a:fillRect/>
          </a:stretch>
        </p:blipFill>
        <p:spPr>
          <a:xfrm>
            <a:off x="1659398" y="364142"/>
            <a:ext cx="8969259" cy="3867993"/>
          </a:xfrm>
          <a:prstGeom prst="rect">
            <a:avLst/>
          </a:prstGeom>
        </p:spPr>
      </p:pic>
      <p:sp>
        <p:nvSpPr>
          <p:cNvPr id="22" name="Rectangle 21">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4A8531-E5C3-0DE4-81BF-6AA0052597AA}"/>
              </a:ext>
            </a:extLst>
          </p:cNvPr>
          <p:cNvSpPr>
            <a:spLocks noGrp="1"/>
          </p:cNvSpPr>
          <p:nvPr>
            <p:ph idx="1"/>
          </p:nvPr>
        </p:nvSpPr>
        <p:spPr>
          <a:xfrm>
            <a:off x="5162719" y="4883544"/>
            <a:ext cx="6586915" cy="1556907"/>
          </a:xfrm>
        </p:spPr>
        <p:txBody>
          <a:bodyPr vert="horz" lIns="91440" tIns="45720" rIns="91440" bIns="45720" rtlCol="0" anchor="ctr">
            <a:normAutofit/>
          </a:bodyPr>
          <a:lstStyle/>
          <a:p>
            <a:pPr>
              <a:buFont typeface="Arial"/>
            </a:pPr>
            <a:r>
              <a:rPr lang="en-US" sz="1400">
                <a:latin typeface="Times New Roman"/>
                <a:cs typeface="Times New Roman"/>
              </a:rPr>
              <a:t>NICE advises ELISA Screening tests of HIV infection and confirmation NAT testing with the assessment of the virus load (Saifullah </a:t>
            </a:r>
            <a:r>
              <a:rPr lang="en-US" sz="1400" i="1">
                <a:latin typeface="Times New Roman"/>
                <a:cs typeface="Times New Roman"/>
              </a:rPr>
              <a:t>et al</a:t>
            </a:r>
            <a:r>
              <a:rPr lang="en-US" sz="1400">
                <a:latin typeface="Times New Roman"/>
                <a:cs typeface="Times New Roman"/>
              </a:rPr>
              <a:t>., 2025).</a:t>
            </a:r>
            <a:endParaRPr lang="en-US" sz="1400"/>
          </a:p>
          <a:p>
            <a:pPr>
              <a:buFont typeface="Arial"/>
            </a:pPr>
            <a:r>
              <a:rPr lang="en-US" sz="1400">
                <a:latin typeface="Times New Roman"/>
                <a:cs typeface="Times New Roman"/>
              </a:rPr>
              <a:t>Applications in diagnosis are also in CD4 count, screening of opportunistic infections, comorbidity analysis as well as full psychosocial examination of the patient.</a:t>
            </a:r>
            <a:endParaRPr lang="en-US" sz="1400"/>
          </a:p>
          <a:p>
            <a:pPr>
              <a:buFont typeface="Arial"/>
            </a:pPr>
            <a:r>
              <a:rPr lang="en-US" sz="1400">
                <a:latin typeface="Times New Roman"/>
                <a:cs typeface="Times New Roman"/>
              </a:rPr>
              <a:t>Late diagnosis is still widespread, and poses worse outcomes, preventable morbidity and social inequality in care.</a:t>
            </a:r>
            <a:endParaRPr lang="en-US" sz="1400"/>
          </a:p>
          <a:p>
            <a:pPr marL="0" indent="0">
              <a:buNone/>
            </a:pPr>
            <a:endParaRPr lang="en-US" sz="1400"/>
          </a:p>
        </p:txBody>
      </p:sp>
      <p:sp>
        <p:nvSpPr>
          <p:cNvPr id="5" name="TextBox 4">
            <a:extLst>
              <a:ext uri="{FF2B5EF4-FFF2-40B4-BE49-F238E27FC236}">
                <a16:creationId xmlns:a16="http://schemas.microsoft.com/office/drawing/2014/main" id="{672FB768-A133-504D-D06D-819D5FE7A0A7}"/>
              </a:ext>
            </a:extLst>
          </p:cNvPr>
          <p:cNvSpPr txBox="1"/>
          <p:nvPr/>
        </p:nvSpPr>
        <p:spPr>
          <a:xfrm>
            <a:off x="5016499" y="4062858"/>
            <a:ext cx="21590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(Uw.edu, 2025)</a:t>
            </a:r>
            <a:endParaRPr lang="en-US" sz="2400" dirty="0"/>
          </a:p>
        </p:txBody>
      </p:sp>
    </p:spTree>
    <p:extLst>
      <p:ext uri="{BB962C8B-B14F-4D97-AF65-F5344CB8AC3E}">
        <p14:creationId xmlns:p14="http://schemas.microsoft.com/office/powerpoint/2010/main" val="1255038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68C51-2503-F24A-BBCF-85A33B622125}"/>
              </a:ext>
            </a:extLst>
          </p:cNvPr>
          <p:cNvSpPr>
            <a:spLocks noGrp="1"/>
          </p:cNvSpPr>
          <p:nvPr>
            <p:ph type="title"/>
          </p:nvPr>
        </p:nvSpPr>
        <p:spPr>
          <a:xfrm>
            <a:off x="804672" y="802955"/>
            <a:ext cx="4766330" cy="1454051"/>
          </a:xfrm>
        </p:spPr>
        <p:txBody>
          <a:bodyPr>
            <a:normAutofit/>
          </a:bodyPr>
          <a:lstStyle/>
          <a:p>
            <a:r>
              <a:rPr lang="en-US" sz="3600" b="1">
                <a:solidFill>
                  <a:schemeClr val="tx2"/>
                </a:solidFill>
                <a:latin typeface="Times New Roman"/>
                <a:cs typeface="Times New Roman"/>
              </a:rPr>
              <a:t>Treatment and management (NICE)</a:t>
            </a:r>
            <a:endParaRPr lang="en-US" sz="3600">
              <a:solidFill>
                <a:schemeClr val="tx2"/>
              </a:solidFill>
            </a:endParaRPr>
          </a:p>
        </p:txBody>
      </p:sp>
      <p:sp>
        <p:nvSpPr>
          <p:cNvPr id="3" name="Content Placeholder 2">
            <a:extLst>
              <a:ext uri="{FF2B5EF4-FFF2-40B4-BE49-F238E27FC236}">
                <a16:creationId xmlns:a16="http://schemas.microsoft.com/office/drawing/2014/main" id="{49E27AB3-D49C-39F4-977E-BBC56F464235}"/>
              </a:ext>
            </a:extLst>
          </p:cNvPr>
          <p:cNvSpPr>
            <a:spLocks noGrp="1"/>
          </p:cNvSpPr>
          <p:nvPr>
            <p:ph idx="1"/>
          </p:nvPr>
        </p:nvSpPr>
        <p:spPr>
          <a:xfrm>
            <a:off x="804672" y="2421683"/>
            <a:ext cx="4765949" cy="3353476"/>
          </a:xfrm>
        </p:spPr>
        <p:txBody>
          <a:bodyPr vert="horz" lIns="91440" tIns="45720" rIns="91440" bIns="45720" rtlCol="0" anchor="t">
            <a:normAutofit/>
          </a:bodyPr>
          <a:lstStyle/>
          <a:p>
            <a:pPr>
              <a:buFont typeface="Arial"/>
              <a:buChar char="•"/>
            </a:pPr>
            <a:r>
              <a:rPr lang="en-US" sz="1800">
                <a:solidFill>
                  <a:schemeClr val="tx2"/>
                </a:solidFill>
                <a:latin typeface="Times New Roman"/>
                <a:cs typeface="Times New Roman"/>
              </a:rPr>
              <a:t>Tenofovir and Dolutegravir are standard clinical management regimens of antiretroviral therapy that are used as the first line.</a:t>
            </a:r>
            <a:endParaRPr lang="en-US" sz="1800">
              <a:solidFill>
                <a:schemeClr val="tx2"/>
              </a:solidFill>
            </a:endParaRPr>
          </a:p>
          <a:p>
            <a:pPr>
              <a:buFont typeface="Arial"/>
              <a:buChar char="•"/>
            </a:pPr>
            <a:r>
              <a:rPr lang="en-US" sz="1800">
                <a:solidFill>
                  <a:schemeClr val="tx2"/>
                </a:solidFill>
                <a:latin typeface="Times New Roman"/>
                <a:cs typeface="Times New Roman"/>
              </a:rPr>
              <a:t>Multidisciplinary care entails the use of nurses, physicians, pharmacists, mental health professionals and social support to enhance the treatment outcomes.</a:t>
            </a:r>
            <a:endParaRPr lang="en-US" sz="1800">
              <a:solidFill>
                <a:schemeClr val="tx2"/>
              </a:solidFill>
              <a:latin typeface="Aptos" panose="020B0004020202020204"/>
              <a:cs typeface="Times New Roman"/>
            </a:endParaRPr>
          </a:p>
          <a:p>
            <a:pPr>
              <a:buFont typeface="Arial"/>
              <a:buChar char="•"/>
            </a:pPr>
            <a:r>
              <a:rPr lang="en-US" sz="1800">
                <a:solidFill>
                  <a:schemeClr val="tx2"/>
                </a:solidFill>
                <a:latin typeface="Times New Roman"/>
                <a:cs typeface="Times New Roman"/>
              </a:rPr>
              <a:t>The strategies of adherence are counselling, digital reminders, monitoring, patient involvement and culturally sensitive individualized care planning (Religioni </a:t>
            </a:r>
            <a:r>
              <a:rPr lang="en-US" sz="1800" i="1">
                <a:solidFill>
                  <a:schemeClr val="tx2"/>
                </a:solidFill>
                <a:latin typeface="Times New Roman"/>
                <a:cs typeface="Times New Roman"/>
              </a:rPr>
              <a:t>et al</a:t>
            </a:r>
            <a:r>
              <a:rPr lang="en-US" sz="1800">
                <a:solidFill>
                  <a:schemeClr val="tx2"/>
                </a:solidFill>
                <a:latin typeface="Times New Roman"/>
                <a:cs typeface="Times New Roman"/>
              </a:rPr>
              <a:t>., 2025).</a:t>
            </a:r>
            <a:endParaRPr lang="en-US" sz="1800">
              <a:solidFill>
                <a:schemeClr val="tx2"/>
              </a:solidFill>
            </a:endParaRPr>
          </a:p>
        </p:txBody>
      </p:sp>
      <p:grpSp>
        <p:nvGrpSpPr>
          <p:cNvPr id="20" name="Group 19">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HIV Treatment as Prevention | HIV.gov">
            <a:extLst>
              <a:ext uri="{FF2B5EF4-FFF2-40B4-BE49-F238E27FC236}">
                <a16:creationId xmlns:a16="http://schemas.microsoft.com/office/drawing/2014/main" id="{7BAE0EA1-BE2B-8E74-E679-3A1A682A3ECD}"/>
              </a:ext>
            </a:extLst>
          </p:cNvPr>
          <p:cNvPicPr>
            <a:picLocks noChangeAspect="1"/>
          </p:cNvPicPr>
          <p:nvPr/>
        </p:nvPicPr>
        <p:blipFill>
          <a:blip r:embed="rId3"/>
          <a:stretch>
            <a:fillRect/>
          </a:stretch>
        </p:blipFill>
        <p:spPr>
          <a:xfrm>
            <a:off x="7708392" y="1819656"/>
            <a:ext cx="4142232" cy="4142232"/>
          </a:xfrm>
          <a:prstGeom prst="rect">
            <a:avLst/>
          </a:prstGeom>
        </p:spPr>
      </p:pic>
      <p:sp>
        <p:nvSpPr>
          <p:cNvPr id="5" name="TextBox 4">
            <a:extLst>
              <a:ext uri="{FF2B5EF4-FFF2-40B4-BE49-F238E27FC236}">
                <a16:creationId xmlns:a16="http://schemas.microsoft.com/office/drawing/2014/main" id="{B49F138E-3974-F11A-DD2D-C59D3630D8AB}"/>
              </a:ext>
            </a:extLst>
          </p:cNvPr>
          <p:cNvSpPr txBox="1"/>
          <p:nvPr/>
        </p:nvSpPr>
        <p:spPr>
          <a:xfrm>
            <a:off x="8741832" y="6053666"/>
            <a:ext cx="209504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(Hiv.gov, 2025)</a:t>
            </a:r>
            <a:endParaRPr lang="en-US" sz="2400" dirty="0"/>
          </a:p>
        </p:txBody>
      </p:sp>
    </p:spTree>
    <p:extLst>
      <p:ext uri="{BB962C8B-B14F-4D97-AF65-F5344CB8AC3E}">
        <p14:creationId xmlns:p14="http://schemas.microsoft.com/office/powerpoint/2010/main" val="1745780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1" name="Picture 10" descr="HIV Prevention Innovation Fund: A fresh approach to tackling HIV Infection  – UK Health Security Agency">
            <a:extLst>
              <a:ext uri="{FF2B5EF4-FFF2-40B4-BE49-F238E27FC236}">
                <a16:creationId xmlns:a16="http://schemas.microsoft.com/office/drawing/2014/main" id="{42152C6F-4D01-BC4C-4839-F897C257EA0D}"/>
              </a:ext>
            </a:extLst>
          </p:cNvPr>
          <p:cNvPicPr>
            <a:picLocks noChangeAspect="1"/>
          </p:cNvPicPr>
          <p:nvPr/>
        </p:nvPicPr>
        <p:blipFill>
          <a:blip r:embed="rId3">
            <a:alphaModFix amt="60000"/>
          </a:blip>
          <a:srcRect t="15730"/>
          <a:stretch>
            <a:fillRect/>
          </a:stretch>
        </p:blipFill>
        <p:spPr>
          <a:xfrm>
            <a:off x="0" y="10"/>
            <a:ext cx="5467150" cy="6857990"/>
          </a:xfrm>
          <a:prstGeom prst="rect">
            <a:avLst/>
          </a:prstGeom>
        </p:spPr>
      </p:pic>
      <p:sp>
        <p:nvSpPr>
          <p:cNvPr id="2" name="Title 1">
            <a:extLst>
              <a:ext uri="{FF2B5EF4-FFF2-40B4-BE49-F238E27FC236}">
                <a16:creationId xmlns:a16="http://schemas.microsoft.com/office/drawing/2014/main" id="{E709B69A-1CA7-2945-EAEC-CC3113E18495}"/>
              </a:ext>
            </a:extLst>
          </p:cNvPr>
          <p:cNvSpPr>
            <a:spLocks noGrp="1"/>
          </p:cNvSpPr>
          <p:nvPr>
            <p:ph type="title"/>
          </p:nvPr>
        </p:nvSpPr>
        <p:spPr>
          <a:xfrm>
            <a:off x="5727834" y="-2359856"/>
            <a:ext cx="7179644" cy="5571898"/>
          </a:xfrm>
        </p:spPr>
        <p:txBody>
          <a:bodyPr>
            <a:normAutofit/>
          </a:bodyPr>
          <a:lstStyle/>
          <a:p>
            <a:r>
              <a:rPr lang="en-US" sz="2800" b="1" dirty="0">
                <a:solidFill>
                  <a:srgbClr val="FFFFFF"/>
                </a:solidFill>
                <a:latin typeface="Times New Roman"/>
                <a:cs typeface="Times New Roman"/>
              </a:rPr>
              <a:t>Prevention Strategies (UK and Global)</a:t>
            </a:r>
            <a:endParaRPr lang="en-US" sz="2800" dirty="0">
              <a:solidFill>
                <a:srgbClr val="FFFFFF"/>
              </a:solidFill>
            </a:endParaRPr>
          </a:p>
        </p:txBody>
      </p:sp>
      <p:graphicFrame>
        <p:nvGraphicFramePr>
          <p:cNvPr id="12" name="Content Placeholder 2">
            <a:extLst>
              <a:ext uri="{FF2B5EF4-FFF2-40B4-BE49-F238E27FC236}">
                <a16:creationId xmlns:a16="http://schemas.microsoft.com/office/drawing/2014/main" id="{86098B77-1DD6-D9C6-3908-DFDAF85CD78B}"/>
              </a:ext>
            </a:extLst>
          </p:cNvPr>
          <p:cNvGraphicFramePr>
            <a:graphicFrameLocks noGrp="1"/>
          </p:cNvGraphicFramePr>
          <p:nvPr>
            <p:ph idx="1"/>
            <p:extLst>
              <p:ext uri="{D42A27DB-BD31-4B8C-83A1-F6EECF244321}">
                <p14:modId xmlns:p14="http://schemas.microsoft.com/office/powerpoint/2010/main" val="2496415413"/>
              </p:ext>
            </p:extLst>
          </p:nvPr>
        </p:nvGraphicFramePr>
        <p:xfrm>
          <a:off x="5186552" y="557189"/>
          <a:ext cx="6167246" cy="55718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57C91C82-2682-3E5B-2265-0026CA31324F}"/>
              </a:ext>
            </a:extLst>
          </p:cNvPr>
          <p:cNvSpPr txBox="1"/>
          <p:nvPr/>
        </p:nvSpPr>
        <p:spPr>
          <a:xfrm>
            <a:off x="9546167" y="6424083"/>
            <a:ext cx="20531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[Gov.uk, 2025)</a:t>
            </a:r>
            <a:endParaRPr lang="en-US" dirty="0"/>
          </a:p>
        </p:txBody>
      </p:sp>
    </p:spTree>
    <p:extLst>
      <p:ext uri="{BB962C8B-B14F-4D97-AF65-F5344CB8AC3E}">
        <p14:creationId xmlns:p14="http://schemas.microsoft.com/office/powerpoint/2010/main" val="2250230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B2BC3-7E22-4A66-5254-1737A9DA311A}"/>
              </a:ext>
            </a:extLst>
          </p:cNvPr>
          <p:cNvSpPr>
            <a:spLocks noGrp="1"/>
          </p:cNvSpPr>
          <p:nvPr>
            <p:ph type="title"/>
          </p:nvPr>
        </p:nvSpPr>
        <p:spPr>
          <a:xfrm>
            <a:off x="630936" y="640080"/>
            <a:ext cx="4818888" cy="1481328"/>
          </a:xfrm>
        </p:spPr>
        <p:txBody>
          <a:bodyPr anchor="b">
            <a:normAutofit/>
          </a:bodyPr>
          <a:lstStyle/>
          <a:p>
            <a:r>
              <a:rPr lang="en-US" sz="5000" b="1">
                <a:latin typeface="Times New Roman"/>
                <a:cs typeface="Times New Roman"/>
              </a:rPr>
              <a:t>Comorbidity in HIV</a:t>
            </a:r>
            <a:endParaRPr lang="en-US" sz="5000"/>
          </a:p>
        </p:txBody>
      </p:sp>
      <p:sp>
        <p:nvSpPr>
          <p:cNvPr id="6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Patterns and Predictors of HIV Comorbidity among Adolescents and Young  Adults in South Africa">
            <a:extLst>
              <a:ext uri="{FF2B5EF4-FFF2-40B4-BE49-F238E27FC236}">
                <a16:creationId xmlns:a16="http://schemas.microsoft.com/office/drawing/2014/main" id="{DE88CB74-B13D-63D9-51A2-86E43B538F12}"/>
              </a:ext>
            </a:extLst>
          </p:cNvPr>
          <p:cNvPicPr>
            <a:picLocks noChangeAspect="1"/>
          </p:cNvPicPr>
          <p:nvPr/>
        </p:nvPicPr>
        <p:blipFill>
          <a:blip r:embed="rId3"/>
          <a:stretch>
            <a:fillRect/>
          </a:stretch>
        </p:blipFill>
        <p:spPr>
          <a:xfrm>
            <a:off x="6099048" y="1957422"/>
            <a:ext cx="5458968" cy="2943156"/>
          </a:xfrm>
          <a:prstGeom prst="rect">
            <a:avLst/>
          </a:prstGeom>
        </p:spPr>
      </p:pic>
      <p:graphicFrame>
        <p:nvGraphicFramePr>
          <p:cNvPr id="5" name="Content Placeholder 2">
            <a:extLst>
              <a:ext uri="{FF2B5EF4-FFF2-40B4-BE49-F238E27FC236}">
                <a16:creationId xmlns:a16="http://schemas.microsoft.com/office/drawing/2014/main" id="{278FF54C-6CAC-09D7-B001-BB5FDC484547}"/>
              </a:ext>
            </a:extLst>
          </p:cNvPr>
          <p:cNvGraphicFramePr>
            <a:graphicFrameLocks noGrp="1"/>
          </p:cNvGraphicFramePr>
          <p:nvPr>
            <p:ph idx="1"/>
            <p:extLst>
              <p:ext uri="{D42A27DB-BD31-4B8C-83A1-F6EECF244321}">
                <p14:modId xmlns:p14="http://schemas.microsoft.com/office/powerpoint/2010/main" val="3835171201"/>
              </p:ext>
            </p:extLst>
          </p:nvPr>
        </p:nvGraphicFramePr>
        <p:xfrm>
          <a:off x="630936" y="2660904"/>
          <a:ext cx="4818888" cy="35478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44CDB0AF-F0B4-2425-47E8-4BD389C9C304}"/>
              </a:ext>
            </a:extLst>
          </p:cNvPr>
          <p:cNvSpPr txBox="1"/>
          <p:nvPr/>
        </p:nvSpPr>
        <p:spPr>
          <a:xfrm>
            <a:off x="7747000" y="4984750"/>
            <a:ext cx="224366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[Mdpi-res.com, 2025)</a:t>
            </a:r>
            <a:endParaRPr lang="en-US" sz="2400" dirty="0"/>
          </a:p>
        </p:txBody>
      </p:sp>
    </p:spTree>
    <p:extLst>
      <p:ext uri="{BB962C8B-B14F-4D97-AF65-F5344CB8AC3E}">
        <p14:creationId xmlns:p14="http://schemas.microsoft.com/office/powerpoint/2010/main" val="1279257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7BEE6-42C3-3760-6238-C687CF17DC29}"/>
              </a:ext>
            </a:extLst>
          </p:cNvPr>
          <p:cNvSpPr>
            <a:spLocks noGrp="1"/>
          </p:cNvSpPr>
          <p:nvPr>
            <p:ph type="title"/>
          </p:nvPr>
        </p:nvSpPr>
        <p:spPr>
          <a:xfrm>
            <a:off x="630936" y="640080"/>
            <a:ext cx="4818888" cy="1481328"/>
          </a:xfrm>
        </p:spPr>
        <p:txBody>
          <a:bodyPr anchor="b">
            <a:normAutofit/>
          </a:bodyPr>
          <a:lstStyle/>
          <a:p>
            <a:r>
              <a:rPr lang="en-US" sz="3000" b="1">
                <a:latin typeface="Times New Roman"/>
                <a:cs typeface="Times New Roman"/>
              </a:rPr>
              <a:t>Implementation of Comprehensive Personalised Care Model</a:t>
            </a:r>
            <a:endParaRPr lang="en-US" sz="3000">
              <a:latin typeface="Aptos Display"/>
              <a:cs typeface="Times New Roman"/>
            </a:endParaRPr>
          </a:p>
        </p:txBody>
      </p:sp>
      <p:sp>
        <p:nvSpPr>
          <p:cNvPr id="3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descr="What is Personalised Care? The Comprehensive Model and the Six Components -  Happy Healthy Lives">
            <a:extLst>
              <a:ext uri="{FF2B5EF4-FFF2-40B4-BE49-F238E27FC236}">
                <a16:creationId xmlns:a16="http://schemas.microsoft.com/office/drawing/2014/main" id="{E3FAA72C-0F79-3C15-AFC7-0F451C57ED86}"/>
              </a:ext>
            </a:extLst>
          </p:cNvPr>
          <p:cNvPicPr>
            <a:picLocks noChangeAspect="1"/>
          </p:cNvPicPr>
          <p:nvPr/>
        </p:nvPicPr>
        <p:blipFill>
          <a:blip r:embed="rId3"/>
          <a:stretch>
            <a:fillRect/>
          </a:stretch>
        </p:blipFill>
        <p:spPr>
          <a:xfrm>
            <a:off x="6099048" y="1955079"/>
            <a:ext cx="5458968" cy="2947842"/>
          </a:xfrm>
          <a:prstGeom prst="rect">
            <a:avLst/>
          </a:prstGeom>
        </p:spPr>
      </p:pic>
      <p:graphicFrame>
        <p:nvGraphicFramePr>
          <p:cNvPr id="5" name="Content Placeholder 2">
            <a:extLst>
              <a:ext uri="{FF2B5EF4-FFF2-40B4-BE49-F238E27FC236}">
                <a16:creationId xmlns:a16="http://schemas.microsoft.com/office/drawing/2014/main" id="{E75B7EEA-F95F-1286-5686-6C01894BAF97}"/>
              </a:ext>
            </a:extLst>
          </p:cNvPr>
          <p:cNvGraphicFramePr>
            <a:graphicFrameLocks noGrp="1"/>
          </p:cNvGraphicFramePr>
          <p:nvPr>
            <p:ph idx="1"/>
            <p:extLst>
              <p:ext uri="{D42A27DB-BD31-4B8C-83A1-F6EECF244321}">
                <p14:modId xmlns:p14="http://schemas.microsoft.com/office/powerpoint/2010/main" val="544130534"/>
              </p:ext>
            </p:extLst>
          </p:nvPr>
        </p:nvGraphicFramePr>
        <p:xfrm>
          <a:off x="630936" y="2660904"/>
          <a:ext cx="4818888" cy="35478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C2298C83-E7E7-A22D-E1D2-231555AD3130}"/>
              </a:ext>
            </a:extLst>
          </p:cNvPr>
          <p:cNvSpPr txBox="1"/>
          <p:nvPr/>
        </p:nvSpPr>
        <p:spPr>
          <a:xfrm>
            <a:off x="7736416" y="5048249"/>
            <a:ext cx="231774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(Happyhealthylives.uk, 2024)</a:t>
            </a:r>
            <a:endParaRPr lang="en-US" sz="2400" dirty="0"/>
          </a:p>
        </p:txBody>
      </p:sp>
    </p:spTree>
    <p:extLst>
      <p:ext uri="{BB962C8B-B14F-4D97-AF65-F5344CB8AC3E}">
        <p14:creationId xmlns:p14="http://schemas.microsoft.com/office/powerpoint/2010/main" val="3792962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34583-02D3-0D8C-9423-27A9E8E2224D}"/>
              </a:ext>
            </a:extLst>
          </p:cNvPr>
          <p:cNvSpPr>
            <a:spLocks noGrp="1"/>
          </p:cNvSpPr>
          <p:nvPr>
            <p:ph type="title"/>
          </p:nvPr>
        </p:nvSpPr>
        <p:spPr>
          <a:xfrm>
            <a:off x="838200" y="365125"/>
            <a:ext cx="5558489" cy="1325563"/>
          </a:xfrm>
        </p:spPr>
        <p:txBody>
          <a:bodyPr>
            <a:normAutofit/>
          </a:bodyPr>
          <a:lstStyle/>
          <a:p>
            <a:r>
              <a:rPr lang="en-US" b="1">
                <a:latin typeface="Times New Roman"/>
                <a:cs typeface="Times New Roman"/>
              </a:rPr>
              <a:t>ICCS Model (WHO) Application</a:t>
            </a:r>
            <a:endParaRPr lang="en-US"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6CAED19-3C29-B07D-B392-0696F1DEA669}"/>
              </a:ext>
            </a:extLst>
          </p:cNvPr>
          <p:cNvSpPr>
            <a:spLocks noGrp="1"/>
          </p:cNvSpPr>
          <p:nvPr>
            <p:ph idx="1"/>
          </p:nvPr>
        </p:nvSpPr>
        <p:spPr>
          <a:xfrm>
            <a:off x="838200" y="1825625"/>
            <a:ext cx="5558489" cy="4351338"/>
          </a:xfrm>
        </p:spPr>
        <p:txBody>
          <a:bodyPr vert="horz" lIns="91440" tIns="45720" rIns="91440" bIns="45720" rtlCol="0">
            <a:normAutofit/>
          </a:bodyPr>
          <a:lstStyle/>
          <a:p>
            <a:pPr>
              <a:buFont typeface="Arial"/>
            </a:pPr>
            <a:r>
              <a:rPr lang="en-US" sz="2200">
                <a:latin typeface="Times New Roman"/>
                <a:cs typeface="Times New Roman"/>
              </a:rPr>
              <a:t>The micro level is concerned with patient education, support on adherence, routinely monitoring and better self-management </a:t>
            </a:r>
            <a:r>
              <a:rPr lang="en-US" sz="2200" err="1">
                <a:latin typeface="Times New Roman"/>
                <a:cs typeface="Times New Roman"/>
              </a:rPr>
              <a:t>behaviours</a:t>
            </a:r>
            <a:r>
              <a:rPr lang="en-US" sz="2200">
                <a:latin typeface="Times New Roman"/>
                <a:cs typeface="Times New Roman"/>
              </a:rPr>
              <a:t>.</a:t>
            </a:r>
            <a:endParaRPr lang="en-US" sz="2200"/>
          </a:p>
          <a:p>
            <a:pPr>
              <a:buFont typeface="Arial"/>
            </a:pPr>
            <a:r>
              <a:rPr lang="en-US" sz="2200" err="1">
                <a:latin typeface="Times New Roman"/>
                <a:cs typeface="Times New Roman"/>
              </a:rPr>
              <a:t>Meso</a:t>
            </a:r>
            <a:r>
              <a:rPr lang="en-US" sz="2200">
                <a:latin typeface="Times New Roman"/>
                <a:cs typeface="Times New Roman"/>
              </a:rPr>
              <a:t> level incorporates multidisciplinary teams, coordinated services, digital systems and community partnerships in enhancing continuity.</a:t>
            </a:r>
            <a:endParaRPr lang="en-US" sz="2200"/>
          </a:p>
          <a:p>
            <a:pPr>
              <a:buFont typeface="Arial"/>
              <a:buChar char="•"/>
            </a:pPr>
            <a:r>
              <a:rPr lang="en-US" sz="2200">
                <a:latin typeface="Times New Roman"/>
                <a:cs typeface="Times New Roman"/>
              </a:rPr>
              <a:t>Macro level gives importance to powerful policies, finances, equity, national guidelines and population-based screening </a:t>
            </a:r>
            <a:r>
              <a:rPr lang="en-US" sz="2200" err="1">
                <a:latin typeface="Times New Roman"/>
                <a:cs typeface="Times New Roman"/>
              </a:rPr>
              <a:t>programmes</a:t>
            </a:r>
            <a:r>
              <a:rPr lang="en-US" sz="2200">
                <a:latin typeface="Times New Roman"/>
                <a:cs typeface="Times New Roman"/>
              </a:rPr>
              <a:t> to prevent diseases (González </a:t>
            </a:r>
            <a:r>
              <a:rPr lang="en-US" sz="2200" i="1">
                <a:latin typeface="Times New Roman"/>
                <a:cs typeface="Times New Roman"/>
              </a:rPr>
              <a:t>et al</a:t>
            </a:r>
            <a:r>
              <a:rPr lang="en-US" sz="2200">
                <a:latin typeface="Times New Roman"/>
                <a:cs typeface="Times New Roman"/>
              </a:rPr>
              <a:t>., 2025).</a:t>
            </a:r>
            <a:endParaRPr lang="en-US" sz="22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1935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2144E-0AEA-201C-02BF-9DB926E86D10}"/>
              </a:ext>
            </a:extLst>
          </p:cNvPr>
          <p:cNvSpPr>
            <a:spLocks noGrp="1"/>
          </p:cNvSpPr>
          <p:nvPr>
            <p:ph type="title"/>
          </p:nvPr>
        </p:nvSpPr>
        <p:spPr>
          <a:xfrm>
            <a:off x="838200" y="365125"/>
            <a:ext cx="10515600" cy="1325563"/>
          </a:xfrm>
        </p:spPr>
        <p:txBody>
          <a:bodyPr>
            <a:normAutofit/>
          </a:bodyPr>
          <a:lstStyle/>
          <a:p>
            <a:r>
              <a:rPr lang="en-US" sz="4200" b="1" dirty="0">
                <a:latin typeface="Times New Roman"/>
                <a:cs typeface="Times New Roman"/>
              </a:rPr>
              <a:t>Skills, Behaviors and Professional Values</a:t>
            </a:r>
            <a:endParaRPr lang="en-US" sz="42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ED8C95-A391-FE4E-B959-D851F1F343E9}"/>
              </a:ext>
            </a:extLst>
          </p:cNvPr>
          <p:cNvGraphicFramePr>
            <a:graphicFrameLocks noGrp="1"/>
          </p:cNvGraphicFramePr>
          <p:nvPr>
            <p:ph idx="1"/>
            <p:extLst>
              <p:ext uri="{D42A27DB-BD31-4B8C-83A1-F6EECF244321}">
                <p14:modId xmlns:p14="http://schemas.microsoft.com/office/powerpoint/2010/main" val="34911324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3028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17">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3E2D5C3-51F8-2FBB-CB31-3FCE7BB3BEA1}"/>
              </a:ext>
            </a:extLst>
          </p:cNvPr>
          <p:cNvSpPr>
            <a:spLocks noGrp="1"/>
          </p:cNvSpPr>
          <p:nvPr>
            <p:ph type="title"/>
          </p:nvPr>
        </p:nvSpPr>
        <p:spPr>
          <a:xfrm>
            <a:off x="1998875" y="1302871"/>
            <a:ext cx="8188026" cy="2044650"/>
          </a:xfrm>
        </p:spPr>
        <p:txBody>
          <a:bodyPr anchor="b">
            <a:normAutofit/>
          </a:bodyPr>
          <a:lstStyle/>
          <a:p>
            <a:pPr algn="ctr"/>
            <a:r>
              <a:rPr lang="en-US" sz="4800" b="1">
                <a:latin typeface="Times New Roman"/>
                <a:cs typeface="Times New Roman"/>
              </a:rPr>
              <a:t>Conclusion and Recommendations</a:t>
            </a:r>
            <a:endParaRPr lang="en-US" sz="4800"/>
          </a:p>
        </p:txBody>
      </p:sp>
      <p:sp>
        <p:nvSpPr>
          <p:cNvPr id="3" name="Content Placeholder 2">
            <a:extLst>
              <a:ext uri="{FF2B5EF4-FFF2-40B4-BE49-F238E27FC236}">
                <a16:creationId xmlns:a16="http://schemas.microsoft.com/office/drawing/2014/main" id="{4DF528AB-DBBE-68F9-9483-529C9D4102F7}"/>
              </a:ext>
            </a:extLst>
          </p:cNvPr>
          <p:cNvSpPr>
            <a:spLocks noGrp="1"/>
          </p:cNvSpPr>
          <p:nvPr>
            <p:ph idx="1"/>
          </p:nvPr>
        </p:nvSpPr>
        <p:spPr>
          <a:xfrm>
            <a:off x="1993641" y="3519236"/>
            <a:ext cx="8192843" cy="2057046"/>
          </a:xfrm>
        </p:spPr>
        <p:txBody>
          <a:bodyPr vert="horz" lIns="91440" tIns="45720" rIns="91440" bIns="45720" rtlCol="0" anchor="t">
            <a:normAutofit/>
          </a:bodyPr>
          <a:lstStyle/>
          <a:p>
            <a:pPr algn="ctr">
              <a:buFont typeface="Arial"/>
            </a:pPr>
            <a:r>
              <a:rPr lang="en-US" sz="1700">
                <a:latin typeface="Times New Roman"/>
                <a:cs typeface="Times New Roman"/>
              </a:rPr>
              <a:t>HIV is a long-term manageable disease, which needs individual lifelong management, prevention strategies and interdisciplinary team care.</a:t>
            </a:r>
            <a:endParaRPr lang="en-US" sz="1700"/>
          </a:p>
          <a:p>
            <a:pPr algn="ctr">
              <a:buFont typeface="Arial"/>
            </a:pPr>
            <a:r>
              <a:rPr lang="en-US" sz="1700">
                <a:latin typeface="Times New Roman"/>
                <a:cs typeface="Times New Roman"/>
              </a:rPr>
              <a:t>There are models and guidelines that facilitate the enhancement of patient outcomes, inequalities, prevention, early detection and optimum treatment pathways.</a:t>
            </a:r>
            <a:endParaRPr lang="en-US" sz="1700"/>
          </a:p>
          <a:p>
            <a:pPr algn="ctr">
              <a:buFont typeface="Arial"/>
            </a:pPr>
            <a:r>
              <a:rPr lang="en-US" sz="1700">
                <a:latin typeface="Times New Roman"/>
                <a:cs typeface="Times New Roman"/>
              </a:rPr>
              <a:t>Stronger prevention, expanding access to PrEP, reducing stigma, enhancing digital monitoring and personalised care have been suggested as a recommendation (Verde Hashim </a:t>
            </a:r>
            <a:r>
              <a:rPr lang="en-US" sz="1700" i="1">
                <a:latin typeface="Times New Roman"/>
                <a:cs typeface="Times New Roman"/>
              </a:rPr>
              <a:t>et al</a:t>
            </a:r>
            <a:r>
              <a:rPr lang="en-US" sz="1700">
                <a:latin typeface="Times New Roman"/>
                <a:cs typeface="Times New Roman"/>
              </a:rPr>
              <a:t>., 2024).</a:t>
            </a:r>
            <a:endParaRPr lang="en-US" sz="1700"/>
          </a:p>
          <a:p>
            <a:pPr marL="0" indent="0" algn="ctr">
              <a:buNone/>
            </a:pPr>
            <a:endParaRPr lang="en-US" sz="1700"/>
          </a:p>
        </p:txBody>
      </p:sp>
    </p:spTree>
    <p:extLst>
      <p:ext uri="{BB962C8B-B14F-4D97-AF65-F5344CB8AC3E}">
        <p14:creationId xmlns:p14="http://schemas.microsoft.com/office/powerpoint/2010/main" val="3026855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B62F3-54B9-BB19-E384-8D9AC7610F7A}"/>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Times New Roman"/>
                <a:cs typeface="Times New Roman"/>
              </a:rPr>
              <a:t>References</a:t>
            </a:r>
            <a:endParaRPr lang="en-US" sz="4000">
              <a:solidFill>
                <a:srgbClr val="FFFFFF"/>
              </a:solidFill>
            </a:endParaRPr>
          </a:p>
        </p:txBody>
      </p:sp>
      <p:sp>
        <p:nvSpPr>
          <p:cNvPr id="3" name="Content Placeholder 2">
            <a:extLst>
              <a:ext uri="{FF2B5EF4-FFF2-40B4-BE49-F238E27FC236}">
                <a16:creationId xmlns:a16="http://schemas.microsoft.com/office/drawing/2014/main" id="{7B53315A-0B08-C012-96EE-118DEB1979E0}"/>
              </a:ext>
            </a:extLst>
          </p:cNvPr>
          <p:cNvSpPr>
            <a:spLocks noGrp="1"/>
          </p:cNvSpPr>
          <p:nvPr>
            <p:ph idx="1"/>
          </p:nvPr>
        </p:nvSpPr>
        <p:spPr>
          <a:xfrm>
            <a:off x="4338614" y="115056"/>
            <a:ext cx="6649836" cy="3857891"/>
          </a:xfrm>
        </p:spPr>
        <p:txBody>
          <a:bodyPr vert="horz" lIns="91440" tIns="45720" rIns="91440" bIns="45720" rtlCol="0" anchor="ctr">
            <a:normAutofit fontScale="47500" lnSpcReduction="20000"/>
          </a:bodyPr>
          <a:lstStyle/>
          <a:p>
            <a:pPr>
              <a:buNone/>
            </a:pPr>
            <a:r>
              <a:rPr lang="en-US" sz="1400" err="1">
                <a:latin typeface="Times New Roman"/>
                <a:cs typeface="Times New Roman"/>
              </a:rPr>
              <a:t>Fleșeriu</a:t>
            </a:r>
            <a:r>
              <a:rPr lang="en-US" sz="1400" dirty="0">
                <a:latin typeface="Times New Roman"/>
                <a:cs typeface="Times New Roman"/>
              </a:rPr>
              <a:t>, T., </a:t>
            </a:r>
            <a:r>
              <a:rPr lang="en-US" sz="1400" err="1">
                <a:latin typeface="Times New Roman"/>
                <a:cs typeface="Times New Roman"/>
              </a:rPr>
              <a:t>Meliț</a:t>
            </a:r>
            <a:r>
              <a:rPr lang="en-US" sz="1400" dirty="0">
                <a:latin typeface="Times New Roman"/>
                <a:cs typeface="Times New Roman"/>
              </a:rPr>
              <a:t>, L.E., </a:t>
            </a:r>
            <a:r>
              <a:rPr lang="en-US" sz="1400" err="1">
                <a:latin typeface="Times New Roman"/>
                <a:cs typeface="Times New Roman"/>
              </a:rPr>
              <a:t>Mărginean</a:t>
            </a:r>
            <a:r>
              <a:rPr lang="en-US" sz="1400" dirty="0">
                <a:latin typeface="Times New Roman"/>
                <a:cs typeface="Times New Roman"/>
              </a:rPr>
              <a:t>, C.O., Pop, A.V. and </a:t>
            </a:r>
            <a:r>
              <a:rPr lang="en-US" sz="1400" err="1">
                <a:latin typeface="Times New Roman"/>
                <a:cs typeface="Times New Roman"/>
              </a:rPr>
              <a:t>Văsieșiu</a:t>
            </a:r>
            <a:r>
              <a:rPr lang="en-US" sz="1400" dirty="0">
                <a:latin typeface="Times New Roman"/>
                <a:cs typeface="Times New Roman"/>
              </a:rPr>
              <a:t>, A.M., 2025. Maternal HIV Infection and Antiretroviral Therapy in Pregnancy: Implications for Vertical Transmission, Fetal Safety, and Long-Term Infant Outcomes. Pathogens, 14(8), p.818.</a:t>
            </a:r>
            <a:endParaRPr lang="en-US" sz="1400"/>
          </a:p>
          <a:p>
            <a:pPr>
              <a:buNone/>
            </a:pPr>
            <a:r>
              <a:rPr lang="en-US" sz="1400" dirty="0">
                <a:latin typeface="Times New Roman"/>
                <a:cs typeface="Times New Roman"/>
              </a:rPr>
              <a:t>González, A.R. et al., 2025. Precision medicine for cancer and health equity in Latin America: Generating understanding for policy and health system shaping. International Journal of Environmental Research and Public Health, 22(8), p.1220.</a:t>
            </a:r>
            <a:endParaRPr lang="en-US" sz="1400"/>
          </a:p>
          <a:p>
            <a:pPr>
              <a:buNone/>
            </a:pPr>
            <a:r>
              <a:rPr lang="en-US" sz="1400" dirty="0">
                <a:latin typeface="Times New Roman"/>
                <a:cs typeface="Times New Roman"/>
              </a:rPr>
              <a:t>Ji, J. et al., 2024. People who living with HIV/AIDS also have a high prevalence of anxiety disorders: a systematic review and meta-analysis. Frontiers in Psychiatry, 15, p.1259290.</a:t>
            </a:r>
            <a:endParaRPr lang="en-US" sz="1400"/>
          </a:p>
          <a:p>
            <a:pPr>
              <a:buNone/>
            </a:pPr>
            <a:r>
              <a:rPr lang="en-US" sz="1400" dirty="0">
                <a:latin typeface="Times New Roman"/>
                <a:cs typeface="Times New Roman"/>
              </a:rPr>
              <a:t>Kar, N., 2025. Challenges in Managing Depression in Clinical Practice: Result of a Global Survey. Pharmacoepidemiology, 4(1), p.5.</a:t>
            </a:r>
            <a:endParaRPr lang="en-US" sz="1400"/>
          </a:p>
          <a:p>
            <a:pPr>
              <a:buNone/>
            </a:pPr>
            <a:r>
              <a:rPr lang="en-US" sz="1400" dirty="0">
                <a:latin typeface="Times New Roman"/>
                <a:cs typeface="Times New Roman"/>
              </a:rPr>
              <a:t>Melam, C., Dyson, J. and Thomson, K., 2025. The role of social prescribing interventions in addressing health inequalities in the United Kingdom: a narrative review. Health &amp; Social Care in the Community, 2025(1), p.6613809.</a:t>
            </a:r>
            <a:endParaRPr lang="en-US" sz="1400"/>
          </a:p>
          <a:p>
            <a:pPr>
              <a:buNone/>
            </a:pPr>
            <a:r>
              <a:rPr lang="en-US" sz="1400" err="1">
                <a:latin typeface="Times New Roman"/>
                <a:cs typeface="Times New Roman"/>
              </a:rPr>
              <a:t>Moliya</a:t>
            </a:r>
            <a:r>
              <a:rPr lang="en-US" sz="1400" dirty="0">
                <a:latin typeface="Times New Roman"/>
                <a:cs typeface="Times New Roman"/>
              </a:rPr>
              <a:t>, P., Singh, A., Singh, N., Kumar, V. and Sohal, A., 2025. Insights into gastrointestinal manifestation of human immunodeficiency virus: A narrative review. World Journal of Virology, 14(1), p.99249.</a:t>
            </a:r>
            <a:endParaRPr lang="en-US" sz="1400"/>
          </a:p>
          <a:p>
            <a:pPr>
              <a:buNone/>
            </a:pPr>
            <a:r>
              <a:rPr lang="en-US" sz="1400" dirty="0">
                <a:latin typeface="Times New Roman"/>
                <a:cs typeface="Times New Roman"/>
              </a:rPr>
              <a:t>Newman, H., Branford, D., </a:t>
            </a:r>
            <a:r>
              <a:rPr lang="en-US" sz="1400" err="1">
                <a:latin typeface="Times New Roman"/>
                <a:cs typeface="Times New Roman"/>
              </a:rPr>
              <a:t>Laugharne</a:t>
            </a:r>
            <a:r>
              <a:rPr lang="en-US" sz="1400" dirty="0">
                <a:latin typeface="Times New Roman"/>
                <a:cs typeface="Times New Roman"/>
              </a:rPr>
              <a:t>, R., Byng, R. and Shankar, R., 2025. Twenty-five year trend in antipsychotic medication prescribing in England: challenges and opportunities. </a:t>
            </a:r>
            <a:r>
              <a:rPr lang="en-US" sz="1400" err="1">
                <a:latin typeface="Times New Roman"/>
                <a:cs typeface="Times New Roman"/>
              </a:rPr>
              <a:t>BJPsych</a:t>
            </a:r>
            <a:r>
              <a:rPr lang="en-US" sz="1400" dirty="0">
                <a:latin typeface="Times New Roman"/>
                <a:cs typeface="Times New Roman"/>
              </a:rPr>
              <a:t> Open, 11(4), p.e151.</a:t>
            </a:r>
            <a:endParaRPr lang="en-US" sz="1400"/>
          </a:p>
          <a:p>
            <a:pPr>
              <a:buNone/>
            </a:pPr>
            <a:r>
              <a:rPr lang="en-US" sz="1400" err="1">
                <a:latin typeface="Times New Roman"/>
                <a:cs typeface="Times New Roman"/>
              </a:rPr>
              <a:t>Obeagu</a:t>
            </a:r>
            <a:r>
              <a:rPr lang="en-US" sz="1400" dirty="0">
                <a:latin typeface="Times New Roman"/>
                <a:cs typeface="Times New Roman"/>
              </a:rPr>
              <a:t>, E.I. and </a:t>
            </a:r>
            <a:r>
              <a:rPr lang="en-US" sz="1400" err="1">
                <a:latin typeface="Times New Roman"/>
                <a:cs typeface="Times New Roman"/>
              </a:rPr>
              <a:t>Obeagu</a:t>
            </a:r>
            <a:r>
              <a:rPr lang="en-US" sz="1400" dirty="0">
                <a:latin typeface="Times New Roman"/>
                <a:cs typeface="Times New Roman"/>
              </a:rPr>
              <a:t>, G.U., 2024. Preventive measures against HIV among Uganda’s youth: Strategies, implementation, and effectiveness. Medicine, 103(44), p.e40317.</a:t>
            </a:r>
            <a:endParaRPr lang="en-US" sz="1400"/>
          </a:p>
          <a:p>
            <a:pPr>
              <a:buNone/>
            </a:pPr>
            <a:r>
              <a:rPr lang="en-US" sz="1400" err="1">
                <a:latin typeface="Times New Roman"/>
                <a:cs typeface="Times New Roman"/>
              </a:rPr>
              <a:t>Religioni</a:t>
            </a:r>
            <a:r>
              <a:rPr lang="en-US" sz="1400" dirty="0">
                <a:latin typeface="Times New Roman"/>
                <a:cs typeface="Times New Roman"/>
              </a:rPr>
              <a:t>, U. et al., 2025. Enhancing therapy adherence: impact on clinical outcomes, healthcare costs, and patient quality of life. Medicina, 61(1), p.153.</a:t>
            </a:r>
            <a:endParaRPr lang="en-US" sz="1400"/>
          </a:p>
          <a:p>
            <a:pPr>
              <a:buNone/>
            </a:pPr>
            <a:r>
              <a:rPr lang="en-US" sz="1400" dirty="0">
                <a:latin typeface="Times New Roman"/>
                <a:cs typeface="Times New Roman"/>
              </a:rPr>
              <a:t>Saifullah, M., Khan, M., Usman, M.A., Mehmood, Q. and Mehdi, A.M., 2025. </a:t>
            </a:r>
            <a:r>
              <a:rPr lang="en-US" sz="1400" err="1">
                <a:latin typeface="Times New Roman"/>
                <a:cs typeface="Times New Roman"/>
              </a:rPr>
              <a:t>OraQuick</a:t>
            </a:r>
            <a:r>
              <a:rPr lang="en-US" sz="1400" dirty="0">
                <a:latin typeface="Times New Roman"/>
                <a:cs typeface="Times New Roman"/>
              </a:rPr>
              <a:t> hepatitis C virus self-test: A new frontier in hepatitis C screening. World Journal of Virology, 14(3), p.109614.</a:t>
            </a:r>
            <a:endParaRPr lang="en-US" sz="1400"/>
          </a:p>
          <a:p>
            <a:pPr>
              <a:buNone/>
            </a:pPr>
            <a:r>
              <a:rPr lang="en-US" sz="1400" err="1">
                <a:latin typeface="Times New Roman"/>
                <a:cs typeface="Times New Roman"/>
              </a:rPr>
              <a:t>Stroffolini</a:t>
            </a:r>
            <a:r>
              <a:rPr lang="en-US" sz="1400" dirty="0">
                <a:latin typeface="Times New Roman"/>
                <a:cs typeface="Times New Roman"/>
              </a:rPr>
              <a:t>, T. and </a:t>
            </a:r>
            <a:r>
              <a:rPr lang="en-US" sz="1400" err="1">
                <a:latin typeface="Times New Roman"/>
                <a:cs typeface="Times New Roman"/>
              </a:rPr>
              <a:t>Stroffolini</a:t>
            </a:r>
            <a:r>
              <a:rPr lang="en-US" sz="1400" dirty="0">
                <a:latin typeface="Times New Roman"/>
                <a:cs typeface="Times New Roman"/>
              </a:rPr>
              <a:t>, G., 2024. Prevalence and modes of transmission of hepatitis C virus infection: A historical worldwide review. Viruses, 16(7), p.1115.</a:t>
            </a:r>
            <a:endParaRPr lang="en-US" sz="1400"/>
          </a:p>
          <a:p>
            <a:pPr>
              <a:buNone/>
            </a:pPr>
            <a:r>
              <a:rPr lang="en-US" sz="1400" dirty="0">
                <a:latin typeface="Times New Roman"/>
                <a:cs typeface="Times New Roman"/>
              </a:rPr>
              <a:t>Torre, P., Festa, M., Sarcina, T., </a:t>
            </a:r>
            <a:r>
              <a:rPr lang="en-US" sz="1400" err="1">
                <a:latin typeface="Times New Roman"/>
                <a:cs typeface="Times New Roman"/>
              </a:rPr>
              <a:t>Masarone</a:t>
            </a:r>
            <a:r>
              <a:rPr lang="en-US" sz="1400" dirty="0">
                <a:latin typeface="Times New Roman"/>
                <a:cs typeface="Times New Roman"/>
              </a:rPr>
              <a:t>, M. and Persico, M., 2024. Elimination of HCV infection: Recent epidemiological findings, barriers, and strategies for the coming years. Viruses, 16(11), p.1792.</a:t>
            </a:r>
            <a:endParaRPr lang="en-US" sz="1400"/>
          </a:p>
          <a:p>
            <a:pPr>
              <a:buNone/>
            </a:pPr>
            <a:r>
              <a:rPr lang="en-US" sz="1400" dirty="0">
                <a:latin typeface="Times New Roman"/>
                <a:cs typeface="Times New Roman"/>
              </a:rPr>
              <a:t>Vaishya, R., Scarlat, M.M., </a:t>
            </a:r>
            <a:r>
              <a:rPr lang="en-US" sz="1400" err="1">
                <a:latin typeface="Times New Roman"/>
                <a:cs typeface="Times New Roman"/>
              </a:rPr>
              <a:t>Bhadani</a:t>
            </a:r>
            <a:r>
              <a:rPr lang="en-US" sz="1400" dirty="0">
                <a:latin typeface="Times New Roman"/>
                <a:cs typeface="Times New Roman"/>
              </a:rPr>
              <a:t>, J.S. and Vaish, A., 2024. Ethics in </a:t>
            </a:r>
            <a:r>
              <a:rPr lang="en-US" sz="1400" err="1">
                <a:latin typeface="Times New Roman"/>
                <a:cs typeface="Times New Roman"/>
              </a:rPr>
              <a:t>orthopaedic</a:t>
            </a:r>
            <a:r>
              <a:rPr lang="en-US" sz="1400" dirty="0">
                <a:latin typeface="Times New Roman"/>
                <a:cs typeface="Times New Roman"/>
              </a:rPr>
              <a:t> surgery practice: balancing patient care and technological advances. International </a:t>
            </a:r>
            <a:r>
              <a:rPr lang="en-US" sz="1400" err="1">
                <a:latin typeface="Times New Roman"/>
                <a:cs typeface="Times New Roman"/>
              </a:rPr>
              <a:t>Orthopaedics</a:t>
            </a:r>
            <a:r>
              <a:rPr lang="en-US" sz="1400" dirty="0">
                <a:latin typeface="Times New Roman"/>
                <a:cs typeface="Times New Roman"/>
              </a:rPr>
              <a:t>, 48(11), pp.2769–2774.</a:t>
            </a:r>
            <a:endParaRPr lang="en-US" sz="1400"/>
          </a:p>
          <a:p>
            <a:pPr>
              <a:buNone/>
            </a:pPr>
            <a:r>
              <a:rPr lang="en-US" sz="1400" dirty="0">
                <a:latin typeface="Times New Roman"/>
                <a:cs typeface="Times New Roman"/>
              </a:rPr>
              <a:t>Verde Hashim, C. et al., 2024. Harnessing private sector strategies for family planning to deliver the Dual Prevention Pill: the first multipurpose prevention technology with pre-exposure prophylaxis, in an expanding HIV prevention landscape. Journal of the International AIDS Society, 27(8), p.e26346.</a:t>
            </a:r>
            <a:endParaRPr lang="en-US" sz="1400"/>
          </a:p>
          <a:p>
            <a:pPr marL="0" indent="0">
              <a:buNone/>
            </a:pPr>
            <a:br>
              <a:rPr lang="en-US" sz="800" dirty="0"/>
            </a:br>
            <a:endParaRPr lang="en-US" sz="800" dirty="0"/>
          </a:p>
          <a:p>
            <a:pPr marL="0" indent="0">
              <a:buNone/>
            </a:pPr>
            <a:endParaRPr lang="en-US" sz="800" dirty="0"/>
          </a:p>
        </p:txBody>
      </p:sp>
      <p:sp>
        <p:nvSpPr>
          <p:cNvPr id="4" name="TextBox 3">
            <a:extLst>
              <a:ext uri="{FF2B5EF4-FFF2-40B4-BE49-F238E27FC236}">
                <a16:creationId xmlns:a16="http://schemas.microsoft.com/office/drawing/2014/main" id="{EB872724-106D-0ABD-CF83-81DDB432B16B}"/>
              </a:ext>
            </a:extLst>
          </p:cNvPr>
          <p:cNvSpPr txBox="1"/>
          <p:nvPr/>
        </p:nvSpPr>
        <p:spPr>
          <a:xfrm>
            <a:off x="4307417" y="3672416"/>
            <a:ext cx="767291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t>Photo Refs</a:t>
            </a:r>
          </a:p>
        </p:txBody>
      </p:sp>
      <p:sp>
        <p:nvSpPr>
          <p:cNvPr id="5" name="TextBox 4">
            <a:extLst>
              <a:ext uri="{FF2B5EF4-FFF2-40B4-BE49-F238E27FC236}">
                <a16:creationId xmlns:a16="http://schemas.microsoft.com/office/drawing/2014/main" id="{E0DEC707-BC33-9B7A-88EB-A2212BF08B3A}"/>
              </a:ext>
            </a:extLst>
          </p:cNvPr>
          <p:cNvSpPr txBox="1"/>
          <p:nvPr/>
        </p:nvSpPr>
        <p:spPr>
          <a:xfrm>
            <a:off x="4222749" y="4000499"/>
            <a:ext cx="772583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900" err="1">
                <a:latin typeface="Times New Roman"/>
                <a:cs typeface="Times New Roman"/>
              </a:rPr>
              <a:t>Unaids</a:t>
            </a:r>
            <a:r>
              <a:rPr lang="en-US" sz="900" dirty="0">
                <a:latin typeface="Times New Roman"/>
                <a:cs typeface="Times New Roman"/>
              </a:rPr>
              <a:t> (2025). [online] Unaids.org. Available at: </a:t>
            </a:r>
            <a:r>
              <a:rPr lang="en-US" sz="900" dirty="0">
                <a:solidFill>
                  <a:srgbClr val="1155CC"/>
                </a:solidFill>
                <a:latin typeface="Times New Roman"/>
                <a:cs typeface="Times New Roman"/>
                <a:hlinkClick r:id="rId2"/>
              </a:rPr>
              <a:t>https://www.unaids.org/sites/default/files/styles/large/public/2025-hiv-targets_960px_r2.png?itok=Aa4EMIAh</a:t>
            </a:r>
            <a:r>
              <a:rPr lang="en-US" sz="900" dirty="0">
                <a:latin typeface="Times New Roman"/>
                <a:cs typeface="Times New Roman"/>
              </a:rPr>
              <a:t>  [Accessed 3 Dec. 2025].</a:t>
            </a:r>
            <a:endParaRPr lang="en-US" sz="900"/>
          </a:p>
          <a:p>
            <a:pPr algn="just"/>
            <a:r>
              <a:rPr lang="en-US" sz="900" dirty="0">
                <a:latin typeface="Times New Roman"/>
                <a:cs typeface="Times New Roman"/>
              </a:rPr>
              <a:t>Hiv.gov (2021). [online] Hiv.gov. Available at: </a:t>
            </a:r>
            <a:r>
              <a:rPr lang="en-US" sz="900" dirty="0">
                <a:solidFill>
                  <a:srgbClr val="1155CC"/>
                </a:solidFill>
                <a:latin typeface="Times New Roman"/>
                <a:cs typeface="Times New Roman"/>
                <a:hlinkClick r:id="rId3"/>
              </a:rPr>
              <a:t>https://files.hiv.gov/s3fs-public/what-is-HIV.png</a:t>
            </a:r>
            <a:r>
              <a:rPr lang="en-US" sz="900" dirty="0">
                <a:latin typeface="Times New Roman"/>
                <a:cs typeface="Times New Roman"/>
              </a:rPr>
              <a:t>. </a:t>
            </a:r>
            <a:endParaRPr lang="en-US" sz="900"/>
          </a:p>
          <a:p>
            <a:pPr algn="just"/>
            <a:r>
              <a:rPr lang="en-US" sz="900" dirty="0">
                <a:latin typeface="Times New Roman"/>
                <a:cs typeface="Times New Roman"/>
              </a:rPr>
              <a:t>Serco (2025). [online] Googleusercontent.com. Available at: </a:t>
            </a:r>
            <a:r>
              <a:rPr lang="en-US" sz="900" dirty="0">
                <a:solidFill>
                  <a:srgbClr val="1155CC"/>
                </a:solidFill>
                <a:latin typeface="Times New Roman"/>
                <a:cs typeface="Times New Roman"/>
                <a:hlinkClick r:id="rId4"/>
              </a:rPr>
              <a:t>https://lh6.googleusercontent.com/proxy/qUK-BT_M3PSnDHcrJ8hCeGWpequ3mZXwcDtBlGg-RlGtYoLjGvYWOgg001D_2OOOO1SiC1yfzeL0bnb-v24c_4qbPMrlbdtNCuacZVjz5C_RUneq4rpqJbpfMsvOSCCR2tYqOXH75KLIQK-QRDkf3g</a:t>
            </a:r>
            <a:r>
              <a:rPr lang="en-US" sz="900" dirty="0">
                <a:latin typeface="Times New Roman"/>
                <a:cs typeface="Times New Roman"/>
              </a:rPr>
              <a:t>  [Accessed 3 Dec. 2025].</a:t>
            </a:r>
            <a:endParaRPr lang="en-US" sz="900"/>
          </a:p>
          <a:p>
            <a:pPr algn="just"/>
            <a:r>
              <a:rPr lang="en-US" sz="900" err="1">
                <a:latin typeface="Times New Roman"/>
                <a:cs typeface="Times New Roman"/>
              </a:rPr>
              <a:t>Lalpath</a:t>
            </a:r>
            <a:r>
              <a:rPr lang="en-US" sz="900" dirty="0">
                <a:latin typeface="Times New Roman"/>
                <a:cs typeface="Times New Roman"/>
              </a:rPr>
              <a:t> (2025). [online] Lalpathlabs.com. Available at: </a:t>
            </a:r>
            <a:r>
              <a:rPr lang="en-US" sz="900" dirty="0">
                <a:solidFill>
                  <a:srgbClr val="1155CC"/>
                </a:solidFill>
                <a:latin typeface="Times New Roman"/>
                <a:cs typeface="Times New Roman"/>
                <a:hlinkClick r:id="rId5"/>
              </a:rPr>
              <a:t>https://www.lalpathlabs.com/blog/wp-content/uploads/2023/03/causes-of-hiv-aids.png</a:t>
            </a:r>
            <a:r>
              <a:rPr lang="en-US" sz="900" dirty="0">
                <a:latin typeface="Times New Roman"/>
                <a:cs typeface="Times New Roman"/>
              </a:rPr>
              <a:t>  [Accessed 3 Dec. 2025].</a:t>
            </a:r>
            <a:endParaRPr lang="en-US" sz="900"/>
          </a:p>
          <a:p>
            <a:pPr algn="just"/>
            <a:r>
              <a:rPr lang="en-US" sz="900" err="1">
                <a:latin typeface="Times New Roman"/>
                <a:cs typeface="Times New Roman"/>
              </a:rPr>
              <a:t>cdn.statcdn</a:t>
            </a:r>
            <a:r>
              <a:rPr lang="en-US" sz="900" dirty="0">
                <a:latin typeface="Times New Roman"/>
                <a:cs typeface="Times New Roman"/>
              </a:rPr>
              <a:t> (2022). [online] Statcdn.com. Available at: </a:t>
            </a:r>
            <a:r>
              <a:rPr lang="en-US" sz="900" dirty="0">
                <a:solidFill>
                  <a:srgbClr val="1155CC"/>
                </a:solidFill>
                <a:latin typeface="Times New Roman"/>
                <a:cs typeface="Times New Roman"/>
                <a:hlinkClick r:id="rId6"/>
              </a:rPr>
              <a:t>https://cdn.statcdn.com/Infographic/images/normal/28854.jpeg</a:t>
            </a:r>
            <a:r>
              <a:rPr lang="en-US" sz="900" dirty="0">
                <a:latin typeface="Times New Roman"/>
                <a:cs typeface="Times New Roman"/>
              </a:rPr>
              <a:t>  [Accessed 3 Dec. 2025].</a:t>
            </a:r>
            <a:endParaRPr lang="en-US" sz="900"/>
          </a:p>
          <a:p>
            <a:pPr algn="just"/>
            <a:r>
              <a:rPr lang="en-US" sz="900" dirty="0">
                <a:latin typeface="Times New Roman"/>
                <a:cs typeface="Times New Roman"/>
              </a:rPr>
              <a:t>Semanticscholar.org. (2025). Available at: </a:t>
            </a:r>
            <a:r>
              <a:rPr lang="en-US" sz="900" dirty="0">
                <a:solidFill>
                  <a:srgbClr val="1155CC"/>
                </a:solidFill>
                <a:latin typeface="Times New Roman"/>
                <a:cs typeface="Times New Roman"/>
                <a:hlinkClick r:id="rId7"/>
              </a:rPr>
              <a:t>https://figures.semanticscholar.org/9f00cdd9f2ae4d35175f08a37b7d074f231170ca/12-Figure1-1.png</a:t>
            </a:r>
            <a:r>
              <a:rPr lang="en-US" sz="900" dirty="0">
                <a:latin typeface="Times New Roman"/>
                <a:cs typeface="Times New Roman"/>
              </a:rPr>
              <a:t>   [Accessed 3 Dec. 2025].</a:t>
            </a:r>
            <a:endParaRPr lang="en-US" sz="900"/>
          </a:p>
          <a:p>
            <a:pPr algn="just"/>
            <a:r>
              <a:rPr lang="en-US" sz="900" dirty="0">
                <a:latin typeface="Times New Roman"/>
                <a:cs typeface="Times New Roman"/>
              </a:rPr>
              <a:t>Uw.edu. (2025). Available at: </a:t>
            </a:r>
            <a:r>
              <a:rPr lang="en-US" sz="900" dirty="0">
                <a:solidFill>
                  <a:srgbClr val="1155CC"/>
                </a:solidFill>
                <a:latin typeface="Times New Roman"/>
                <a:cs typeface="Times New Roman"/>
                <a:hlinkClick r:id="rId8"/>
              </a:rPr>
              <a:t>https://cdn.hiv.uw.edu/doc/1208-1/hiv-care-continuum.jpg</a:t>
            </a:r>
            <a:r>
              <a:rPr lang="en-US" sz="900" dirty="0">
                <a:latin typeface="Times New Roman"/>
                <a:cs typeface="Times New Roman"/>
              </a:rPr>
              <a:t>  [Accessed 3 Dec. 2025].</a:t>
            </a:r>
            <a:endParaRPr lang="en-US" sz="900"/>
          </a:p>
          <a:p>
            <a:pPr algn="just"/>
            <a:r>
              <a:rPr lang="en-US" sz="900" dirty="0">
                <a:latin typeface="Times New Roman"/>
                <a:cs typeface="Times New Roman"/>
              </a:rPr>
              <a:t>Hiv.gov. (2025). Available at: </a:t>
            </a:r>
            <a:r>
              <a:rPr lang="en-US" sz="900" dirty="0">
                <a:solidFill>
                  <a:srgbClr val="1155CC"/>
                </a:solidFill>
                <a:latin typeface="Times New Roman"/>
                <a:cs typeface="Times New Roman"/>
                <a:hlinkClick r:id="rId9"/>
              </a:rPr>
              <a:t>https://files.hiv.gov/s3fs-public/TasP-infographic-v3.jpg</a:t>
            </a:r>
            <a:r>
              <a:rPr lang="en-US" sz="900" dirty="0">
                <a:latin typeface="Times New Roman"/>
                <a:cs typeface="Times New Roman"/>
              </a:rPr>
              <a:t>  [Accessed 3 Dec. 2025].</a:t>
            </a:r>
            <a:endParaRPr lang="en-US" sz="900"/>
          </a:p>
          <a:p>
            <a:pPr algn="just"/>
            <a:r>
              <a:rPr lang="en-US" sz="900" dirty="0">
                <a:latin typeface="Times New Roman"/>
                <a:cs typeface="Times New Roman"/>
              </a:rPr>
              <a:t>Gov.uk (2025). [online] Blog.gov.uk. Available at: </a:t>
            </a:r>
            <a:r>
              <a:rPr lang="en-US" sz="900" dirty="0">
                <a:solidFill>
                  <a:srgbClr val="1155CC"/>
                </a:solidFill>
                <a:latin typeface="Times New Roman"/>
                <a:cs typeface="Times New Roman"/>
                <a:hlinkClick r:id="rId10"/>
              </a:rPr>
              <a:t>https://ukhsa.blog.gov.uk/wp-content/uploads/sites/33/2017/11/Sampling.png</a:t>
            </a:r>
            <a:r>
              <a:rPr lang="en-US" sz="900" dirty="0">
                <a:latin typeface="Times New Roman"/>
                <a:cs typeface="Times New Roman"/>
              </a:rPr>
              <a:t>  [Accessed 3 Dec. 2025].</a:t>
            </a:r>
            <a:endParaRPr lang="en-US" sz="900"/>
          </a:p>
          <a:p>
            <a:pPr algn="just"/>
            <a:r>
              <a:rPr lang="en-US" sz="900" dirty="0">
                <a:latin typeface="Times New Roman"/>
                <a:cs typeface="Times New Roman"/>
              </a:rPr>
              <a:t>Mdpi-res.com. (2025). Available at: </a:t>
            </a:r>
            <a:r>
              <a:rPr lang="en-US" sz="900" dirty="0">
                <a:solidFill>
                  <a:srgbClr val="1155CC"/>
                </a:solidFill>
                <a:latin typeface="Times New Roman"/>
                <a:cs typeface="Times New Roman"/>
                <a:hlinkClick r:id="rId11"/>
              </a:rPr>
              <a:t>https://pub.mdpi-res.com/ijerph/ijerph-21-00457/article_deploy/html/images/ijerph-21-00457-g001.png?1712643056</a:t>
            </a:r>
            <a:r>
              <a:rPr lang="en-US" sz="900" dirty="0">
                <a:latin typeface="Times New Roman"/>
                <a:cs typeface="Times New Roman"/>
              </a:rPr>
              <a:t>  [Accessed 3 Dec. 2025].</a:t>
            </a:r>
            <a:endParaRPr lang="en-US" sz="900"/>
          </a:p>
          <a:p>
            <a:r>
              <a:rPr lang="en-US" sz="900" dirty="0">
                <a:latin typeface="Times New Roman"/>
                <a:cs typeface="Times New Roman"/>
              </a:rPr>
              <a:t>Happyhealthylives.uk. (2024). Available at: </a:t>
            </a:r>
            <a:r>
              <a:rPr lang="en-US" sz="900" dirty="0">
                <a:solidFill>
                  <a:srgbClr val="1155CC"/>
                </a:solidFill>
                <a:latin typeface="Times New Roman"/>
                <a:cs typeface="Times New Roman"/>
                <a:hlinkClick r:id="rId12"/>
              </a:rPr>
              <a:t>https://www.happyhealthylives.uk/clientfiles/images/shared-decision-making-summary-guide-v1_Page_04_Image_0001.png</a:t>
            </a:r>
            <a:r>
              <a:rPr lang="en-US" sz="900" dirty="0">
                <a:latin typeface="Times New Roman"/>
                <a:cs typeface="Times New Roman"/>
              </a:rPr>
              <a:t>. [Accessed 3 Dec. 2025].</a:t>
            </a:r>
            <a:endParaRPr lang="en-US" sz="900"/>
          </a:p>
        </p:txBody>
      </p:sp>
    </p:spTree>
    <p:extLst>
      <p:ext uri="{BB962C8B-B14F-4D97-AF65-F5344CB8AC3E}">
        <p14:creationId xmlns:p14="http://schemas.microsoft.com/office/powerpoint/2010/main" val="2291896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ank You PNG, Vector, PSD, and Clipart With Transparent Background for  Free Download | Pngtree">
            <a:extLst>
              <a:ext uri="{FF2B5EF4-FFF2-40B4-BE49-F238E27FC236}">
                <a16:creationId xmlns:a16="http://schemas.microsoft.com/office/drawing/2014/main" id="{6D71FC75-EC8D-F65D-FAFD-1784E10EF9A4}"/>
              </a:ext>
            </a:extLst>
          </p:cNvPr>
          <p:cNvPicPr>
            <a:picLocks noChangeAspect="1"/>
          </p:cNvPicPr>
          <p:nvPr/>
        </p:nvPicPr>
        <p:blipFill>
          <a:blip r:embed="rId2"/>
          <a:stretch>
            <a:fillRect/>
          </a:stretch>
        </p:blipFill>
        <p:spPr>
          <a:xfrm>
            <a:off x="3124200" y="457200"/>
            <a:ext cx="5943600" cy="5943600"/>
          </a:xfrm>
          <a:prstGeom prst="rect">
            <a:avLst/>
          </a:prstGeom>
        </p:spPr>
      </p:pic>
    </p:spTree>
    <p:extLst>
      <p:ext uri="{BB962C8B-B14F-4D97-AF65-F5344CB8AC3E}">
        <p14:creationId xmlns:p14="http://schemas.microsoft.com/office/powerpoint/2010/main" val="834048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3140</Words>
  <Application>Microsoft Office PowerPoint</Application>
  <PresentationFormat>Widescreen</PresentationFormat>
  <Paragraphs>134</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Times New Roman</vt:lpstr>
      <vt:lpstr>office theme</vt:lpstr>
      <vt:lpstr>HIV in Adults: Diagnosis, Management, Prevention &amp; Long-Term Care in the UK   — A Professional Practice Perspective Based on NICE, NHS &amp; WHO Guidelines</vt:lpstr>
      <vt:lpstr>Introduction and Target Audience </vt:lpstr>
      <vt:lpstr>Definition of HIV</vt:lpstr>
      <vt:lpstr>Symptoms and clinical presentation</vt:lpstr>
      <vt:lpstr>Aetiology (Causes &amp; Transmission) </vt:lpstr>
      <vt:lpstr>Epidemiology and Prevalence (UK vs Global)</vt:lpstr>
      <vt:lpstr>Economic and Social Burden</vt:lpstr>
      <vt:lpstr>Diagnosis and first assessment (NICE Guidelines)</vt:lpstr>
      <vt:lpstr>Treatment and management (NICE)</vt:lpstr>
      <vt:lpstr>Prevention Strategies (UK and Global)</vt:lpstr>
      <vt:lpstr>Comorbidity in HIV</vt:lpstr>
      <vt:lpstr>Implementation of Comprehensive Personalised Care Model</vt:lpstr>
      <vt:lpstr>ICCS Model (WHO) Application</vt:lpstr>
      <vt:lpstr>Skills, Behaviors and Professional Values</vt:lpstr>
      <vt:lpstr>Conclusion and 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17563</cp:lastModifiedBy>
  <cp:revision>179</cp:revision>
  <dcterms:created xsi:type="dcterms:W3CDTF">2025-12-02T14:33:58Z</dcterms:created>
  <dcterms:modified xsi:type="dcterms:W3CDTF">2025-12-05T05:55:51Z</dcterms:modified>
</cp:coreProperties>
</file>