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diagrams/quickStyle4.xml" ContentType="application/vnd.openxmlformats-officedocument.drawingml.diagramStyle+xml"/>
  <Override PartName="/ppt/diagrams/drawing2.xml" ContentType="application/vnd.ms-office.drawingml.diagramDrawing+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diagrams/layout5.xml" ContentType="application/vnd.openxmlformats-officedocument.drawingml.diagramLayout+xml"/>
  <Override PartName="/ppt/notesSlides/notesSlide9.xml" ContentType="application/vnd.openxmlformats-officedocument.presentationml.notesSlide+xml"/>
  <Override PartName="/ppt/notesSlides/notesSlide12.xml" ContentType="application/vnd.openxmlformats-officedocument.presentationml.notesSlide+xml"/>
  <Override PartName="/ppt/diagrams/layout3.xml" ContentType="application/vnd.openxmlformats-officedocument.drawingml.diagramLayout+xml"/>
  <Override PartName="/ppt/diagrams/data4.xml" ContentType="application/vnd.openxmlformats-officedocument.drawingml.diagramData+xml"/>
  <Override PartName="/ppt/notesSlides/notesSlide7.xml" ContentType="application/vnd.openxmlformats-officedocument.presentationml.notesSlide+xml"/>
  <Override PartName="/ppt/diagrams/layout1.xml" ContentType="application/vnd.openxmlformats-officedocument.drawingml.diagramLayout+xml"/>
  <Override PartName="/ppt/notesSlides/notesSlide10.xml" ContentType="application/vnd.openxmlformats-officedocument.presentationml.notesSlide+xml"/>
  <Override PartName="/ppt/diagrams/data2.xml" ContentType="application/vnd.openxmlformats-officedocument.drawingml.diagramData+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diagrams/colors4.xml" ContentType="application/vnd.openxmlformats-officedocument.drawingml.diagramColors+xml"/>
  <Override PartName="/ppt/diagrams/drawing5.xml" ContentType="application/vnd.ms-office.drawingml.diagramDrawing+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diagrams/colors2.xml" ContentType="application/vnd.openxmlformats-officedocument.drawingml.diagramColors+xml"/>
  <Override PartName="/ppt/diagrams/quickStyle5.xml" ContentType="application/vnd.openxmlformats-officedocument.drawingml.diagramStyle+xml"/>
  <Override PartName="/ppt/diagrams/drawing3.xml" ContentType="application/vnd.ms-office.drawingml.diagramDrawing+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quickStyle3.xml" ContentType="application/vnd.openxmlformats-officedocument.drawingml.diagramStyl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Override PartName="/ppt/diagrams/layout4.xml" ContentType="application/vnd.openxmlformats-officedocument.drawingml.diagramLayout+xml"/>
  <Default Extension="wdp" ContentType="image/vnd.ms-photo"/>
  <Override PartName="/ppt/slideLayouts/slideLayout10.xml" ContentType="application/vnd.openxmlformats-officedocument.presentationml.slideLayout+xml"/>
  <Override PartName="/ppt/notesSlides/notesSlide8.xml" ContentType="application/vnd.openxmlformats-officedocument.presentationml.notesSlide+xml"/>
  <Override PartName="/ppt/diagrams/layout2.xml" ContentType="application/vnd.openxmlformats-officedocument.drawingml.diagramLayout+xml"/>
  <Override PartName="/ppt/notesSlides/notesSlide11.xml" ContentType="application/vnd.openxmlformats-officedocument.presentationml.notesSlide+xml"/>
  <Override PartName="/ppt/diagrams/data5.xml" ContentType="application/vnd.openxmlformats-officedocument.drawingml.diagramData+xml"/>
  <Override PartName="/ppt/notesSlides/notesSlide6.xml" ContentType="application/vnd.openxmlformats-officedocument.presentationml.notesSlide+xml"/>
  <Override PartName="/ppt/diagrams/data3.xml" ContentType="application/vnd.openxmlformats-officedocument.drawingml.diagramData+xml"/>
  <Override PartName="/ppt/diagrams/colors5.xml" ContentType="application/vnd.openxmlformats-officedocument.drawingml.diagramColors+xml"/>
  <Override PartName="/ppt/slides/slide8.xml" ContentType="application/vnd.openxmlformats-officedocument.presentationml.slide+xml"/>
  <Override PartName="/ppt/notesSlides/notesSlide4.xml" ContentType="application/vnd.openxmlformats-officedocument.presentationml.notesSlide+xml"/>
  <Override PartName="/ppt/diagrams/data1.xml" ContentType="application/vnd.openxmlformats-officedocument.drawingml.diagramData+xml"/>
  <Override PartName="/ppt/diagrams/colors3.xml" ContentType="application/vnd.openxmlformats-officedocument.drawingml.diagramColors+xml"/>
  <Override PartName="/docProps/core.xml" ContentType="application/vnd.openxmlformats-package.core-properties+xml"/>
  <Override PartName="/ppt/diagrams/drawing4.xml" ContentType="application/vnd.ms-office.drawingml.diagramDrawing+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notesMasterIdLst>
    <p:notesMasterId r:id="rId29"/>
  </p:notesMasterIdLst>
  <p:sldIdLst>
    <p:sldId id="287" r:id="rId2"/>
    <p:sldId id="279" r:id="rId3"/>
    <p:sldId id="277" r:id="rId4"/>
    <p:sldId id="275" r:id="rId5"/>
    <p:sldId id="281" r:id="rId6"/>
    <p:sldId id="280" r:id="rId7"/>
    <p:sldId id="283" r:id="rId8"/>
    <p:sldId id="286" r:id="rId9"/>
    <p:sldId id="284" r:id="rId10"/>
    <p:sldId id="285" r:id="rId11"/>
    <p:sldId id="258" r:id="rId12"/>
    <p:sldId id="271" r:id="rId13"/>
    <p:sldId id="257" r:id="rId14"/>
    <p:sldId id="272" r:id="rId15"/>
    <p:sldId id="259" r:id="rId16"/>
    <p:sldId id="260" r:id="rId17"/>
    <p:sldId id="288" r:id="rId18"/>
    <p:sldId id="261" r:id="rId19"/>
    <p:sldId id="262" r:id="rId20"/>
    <p:sldId id="263" r:id="rId21"/>
    <p:sldId id="264" r:id="rId22"/>
    <p:sldId id="267" r:id="rId23"/>
    <p:sldId id="265" r:id="rId24"/>
    <p:sldId id="266" r:id="rId25"/>
    <p:sldId id="268" r:id="rId26"/>
    <p:sldId id="269" r:id="rId27"/>
    <p:sldId id="270" r:id="rId28"/>
  </p:sldIdLst>
  <p:sldSz cx="12192000" cy="6858000"/>
  <p:notesSz cx="6858000" cy="9144000"/>
  <p:defaultTextStyle>
    <a:defPPr>
      <a:defRPr lang="x-non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CC"/>
    <a:srgbClr val="990033"/>
    <a:srgbClr val="F9EBF3"/>
    <a:srgbClr val="660033"/>
    <a:srgbClr val="FF9999"/>
    <a:srgbClr val="FF99CC"/>
  </p:clrMru>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6397" autoAdjust="0"/>
    <p:restoredTop sz="75769" autoAdjust="0"/>
  </p:normalViewPr>
  <p:slideViewPr>
    <p:cSldViewPr snapToGrid="0">
      <p:cViewPr>
        <p:scale>
          <a:sx n="60" d="100"/>
          <a:sy n="60" d="100"/>
        </p:scale>
        <p:origin x="-1044" y="36"/>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C015D6F-CE38-4643-87C1-9F59384F690B}" type="doc">
      <dgm:prSet loTypeId="urn:microsoft.com/office/officeart/2005/8/layout/radial3" loCatId="cycle" qsTypeId="urn:microsoft.com/office/officeart/2005/8/quickstyle/simple1" qsCatId="simple" csTypeId="urn:microsoft.com/office/officeart/2005/8/colors/colorful1#1" csCatId="colorful" phldr="1"/>
      <dgm:spPr/>
      <dgm:t>
        <a:bodyPr/>
        <a:lstStyle/>
        <a:p>
          <a:endParaRPr lang="x-none"/>
        </a:p>
      </dgm:t>
    </dgm:pt>
    <dgm:pt modelId="{147FCD3C-8D06-4C5B-ADDE-31FBE25DC04E}">
      <dgm:prSet phldrT="[Text]" custT="1"/>
      <dgm:spPr/>
      <dgm:t>
        <a:bodyPr/>
        <a:lstStyle/>
        <a:p>
          <a:r>
            <a:rPr lang="en-US" sz="2800" dirty="0">
              <a:latin typeface="Times New Roman" panose="02020603050405020304" pitchFamily="18" charset="0"/>
              <a:cs typeface="Times New Roman" panose="02020603050405020304" pitchFamily="18" charset="0"/>
            </a:rPr>
            <a:t>Aging Theories </a:t>
          </a:r>
          <a:endParaRPr lang="x-none" sz="2800" dirty="0">
            <a:latin typeface="Times New Roman" panose="02020603050405020304" pitchFamily="18" charset="0"/>
            <a:cs typeface="Times New Roman" panose="02020603050405020304" pitchFamily="18" charset="0"/>
          </a:endParaRPr>
        </a:p>
      </dgm:t>
    </dgm:pt>
    <dgm:pt modelId="{BF584A73-3136-4465-B38B-909716484A9C}" type="parTrans" cxnId="{0C79FD1B-4D0B-473F-8336-5CDC27EF9574}">
      <dgm:prSet/>
      <dgm:spPr/>
      <dgm:t>
        <a:bodyPr/>
        <a:lstStyle/>
        <a:p>
          <a:endParaRPr lang="x-none"/>
        </a:p>
      </dgm:t>
    </dgm:pt>
    <dgm:pt modelId="{F589152A-0C7C-4213-A83E-4AD8FAB15A85}" type="sibTrans" cxnId="{0C79FD1B-4D0B-473F-8336-5CDC27EF9574}">
      <dgm:prSet/>
      <dgm:spPr/>
      <dgm:t>
        <a:bodyPr/>
        <a:lstStyle/>
        <a:p>
          <a:endParaRPr lang="x-none"/>
        </a:p>
      </dgm:t>
    </dgm:pt>
    <dgm:pt modelId="{A6DE3BE9-4CB8-4F17-8255-571F21E81C5A}">
      <dgm:prSet phldrT="[Text]"/>
      <dgm:spPr/>
      <dgm:t>
        <a:bodyPr/>
        <a:lstStyle/>
        <a:p>
          <a:r>
            <a:rPr lang="en-US" dirty="0">
              <a:latin typeface="Times New Roman" panose="02020603050405020304" pitchFamily="18" charset="0"/>
              <a:cs typeface="Times New Roman" panose="02020603050405020304" pitchFamily="18" charset="0"/>
            </a:rPr>
            <a:t>Disengagement Theory </a:t>
          </a:r>
          <a:endParaRPr lang="x-none" dirty="0">
            <a:latin typeface="Times New Roman" panose="02020603050405020304" pitchFamily="18" charset="0"/>
            <a:cs typeface="Times New Roman" panose="02020603050405020304" pitchFamily="18" charset="0"/>
          </a:endParaRPr>
        </a:p>
      </dgm:t>
    </dgm:pt>
    <dgm:pt modelId="{96EE7F3A-6A52-437D-810B-627BD8E4710C}" type="parTrans" cxnId="{0D645201-E8EE-43E7-9612-286FDBB1754D}">
      <dgm:prSet/>
      <dgm:spPr/>
      <dgm:t>
        <a:bodyPr/>
        <a:lstStyle/>
        <a:p>
          <a:endParaRPr lang="x-none"/>
        </a:p>
      </dgm:t>
    </dgm:pt>
    <dgm:pt modelId="{26E5280C-9588-465E-81F0-2B240653A095}" type="sibTrans" cxnId="{0D645201-E8EE-43E7-9612-286FDBB1754D}">
      <dgm:prSet/>
      <dgm:spPr/>
      <dgm:t>
        <a:bodyPr/>
        <a:lstStyle/>
        <a:p>
          <a:endParaRPr lang="x-none"/>
        </a:p>
      </dgm:t>
    </dgm:pt>
    <dgm:pt modelId="{80EC812B-55E9-460A-AA8C-7C105C840A0E}">
      <dgm:prSet phldrT="[Text]" custT="1"/>
      <dgm:spPr/>
      <dgm:t>
        <a:bodyPr/>
        <a:lstStyle/>
        <a:p>
          <a:r>
            <a:rPr lang="en-US" sz="2000" dirty="0">
              <a:latin typeface="Times New Roman" panose="02020603050405020304" pitchFamily="18" charset="0"/>
              <a:cs typeface="Times New Roman" panose="02020603050405020304" pitchFamily="18" charset="0"/>
            </a:rPr>
            <a:t>Socioemotional</a:t>
          </a:r>
          <a:r>
            <a:rPr lang="en-US" sz="1200" dirty="0">
              <a:latin typeface="Times New Roman" panose="02020603050405020304" pitchFamily="18" charset="0"/>
              <a:cs typeface="Times New Roman" panose="02020603050405020304" pitchFamily="18" charset="0"/>
            </a:rPr>
            <a:t> </a:t>
          </a:r>
          <a:r>
            <a:rPr lang="en-US" sz="2000" dirty="0">
              <a:latin typeface="Times New Roman" panose="02020603050405020304" pitchFamily="18" charset="0"/>
              <a:cs typeface="Times New Roman" panose="02020603050405020304" pitchFamily="18" charset="0"/>
            </a:rPr>
            <a:t>Selectivity Theory </a:t>
          </a:r>
          <a:endParaRPr lang="x-none" sz="2000" dirty="0">
            <a:latin typeface="Times New Roman" panose="02020603050405020304" pitchFamily="18" charset="0"/>
            <a:cs typeface="Times New Roman" panose="02020603050405020304" pitchFamily="18" charset="0"/>
          </a:endParaRPr>
        </a:p>
      </dgm:t>
    </dgm:pt>
    <dgm:pt modelId="{236F24C4-6DB7-47CD-A3B8-0496D06F0AE9}" type="parTrans" cxnId="{5C2BCEEA-6635-4422-9241-1BBFB74D87D6}">
      <dgm:prSet/>
      <dgm:spPr/>
      <dgm:t>
        <a:bodyPr/>
        <a:lstStyle/>
        <a:p>
          <a:endParaRPr lang="x-none"/>
        </a:p>
      </dgm:t>
    </dgm:pt>
    <dgm:pt modelId="{661D7FDA-AFF7-4DC5-8F30-EAE7DD3F3CFE}" type="sibTrans" cxnId="{5C2BCEEA-6635-4422-9241-1BBFB74D87D6}">
      <dgm:prSet/>
      <dgm:spPr/>
      <dgm:t>
        <a:bodyPr/>
        <a:lstStyle/>
        <a:p>
          <a:endParaRPr lang="x-none"/>
        </a:p>
      </dgm:t>
    </dgm:pt>
    <dgm:pt modelId="{9F5C0711-E7B8-41A3-9A47-A61F56C4BAFA}">
      <dgm:prSet phldrT="[Text]"/>
      <dgm:spPr/>
      <dgm:t>
        <a:bodyPr/>
        <a:lstStyle/>
        <a:p>
          <a:r>
            <a:rPr lang="en-US" dirty="0">
              <a:latin typeface="Times New Roman" panose="02020603050405020304" pitchFamily="18" charset="0"/>
              <a:cs typeface="Times New Roman" panose="02020603050405020304" pitchFamily="18" charset="0"/>
            </a:rPr>
            <a:t>Activity Theory </a:t>
          </a:r>
          <a:endParaRPr lang="x-none" dirty="0">
            <a:latin typeface="Times New Roman" panose="02020603050405020304" pitchFamily="18" charset="0"/>
            <a:cs typeface="Times New Roman" panose="02020603050405020304" pitchFamily="18" charset="0"/>
          </a:endParaRPr>
        </a:p>
      </dgm:t>
    </dgm:pt>
    <dgm:pt modelId="{289C9F5D-0467-49F4-A106-8A77D5984635}" type="parTrans" cxnId="{5FC9EBBA-181D-423C-8BEB-71662DD0146C}">
      <dgm:prSet/>
      <dgm:spPr/>
      <dgm:t>
        <a:bodyPr/>
        <a:lstStyle/>
        <a:p>
          <a:endParaRPr lang="x-none"/>
        </a:p>
      </dgm:t>
    </dgm:pt>
    <dgm:pt modelId="{169CEE95-B777-4F2F-9624-45225D7319A8}" type="sibTrans" cxnId="{5FC9EBBA-181D-423C-8BEB-71662DD0146C}">
      <dgm:prSet/>
      <dgm:spPr/>
      <dgm:t>
        <a:bodyPr/>
        <a:lstStyle/>
        <a:p>
          <a:endParaRPr lang="x-none"/>
        </a:p>
      </dgm:t>
    </dgm:pt>
    <dgm:pt modelId="{21503224-F111-40AC-AE57-F0C24155F7E5}" type="pres">
      <dgm:prSet presAssocID="{7C015D6F-CE38-4643-87C1-9F59384F690B}" presName="composite" presStyleCnt="0">
        <dgm:presLayoutVars>
          <dgm:chMax val="1"/>
          <dgm:dir/>
          <dgm:resizeHandles val="exact"/>
        </dgm:presLayoutVars>
      </dgm:prSet>
      <dgm:spPr/>
      <dgm:t>
        <a:bodyPr/>
        <a:lstStyle/>
        <a:p>
          <a:endParaRPr lang="en-US"/>
        </a:p>
      </dgm:t>
    </dgm:pt>
    <dgm:pt modelId="{E53B0BD1-9D78-4AF0-9985-E783E42F2937}" type="pres">
      <dgm:prSet presAssocID="{7C015D6F-CE38-4643-87C1-9F59384F690B}" presName="radial" presStyleCnt="0">
        <dgm:presLayoutVars>
          <dgm:animLvl val="ctr"/>
        </dgm:presLayoutVars>
      </dgm:prSet>
      <dgm:spPr/>
    </dgm:pt>
    <dgm:pt modelId="{AAD4CFD7-B570-407D-91AC-EAB78368CB62}" type="pres">
      <dgm:prSet presAssocID="{147FCD3C-8D06-4C5B-ADDE-31FBE25DC04E}" presName="centerShape" presStyleLbl="vennNode1" presStyleIdx="0" presStyleCnt="4" custScaleX="117547" custScaleY="99977"/>
      <dgm:spPr/>
      <dgm:t>
        <a:bodyPr/>
        <a:lstStyle/>
        <a:p>
          <a:endParaRPr lang="en-US"/>
        </a:p>
      </dgm:t>
    </dgm:pt>
    <dgm:pt modelId="{95D5D182-CCAB-4718-9A36-733787123A4B}" type="pres">
      <dgm:prSet presAssocID="{A6DE3BE9-4CB8-4F17-8255-571F21E81C5A}" presName="node" presStyleLbl="vennNode1" presStyleIdx="1" presStyleCnt="4" custScaleX="152043" custScaleY="85390">
        <dgm:presLayoutVars>
          <dgm:bulletEnabled val="1"/>
        </dgm:presLayoutVars>
      </dgm:prSet>
      <dgm:spPr/>
      <dgm:t>
        <a:bodyPr/>
        <a:lstStyle/>
        <a:p>
          <a:endParaRPr lang="en-US"/>
        </a:p>
      </dgm:t>
    </dgm:pt>
    <dgm:pt modelId="{4171E84D-BAF7-4F50-A898-9A3D611D868D}" type="pres">
      <dgm:prSet presAssocID="{80EC812B-55E9-460A-AA8C-7C105C840A0E}" presName="node" presStyleLbl="vennNode1" presStyleIdx="2" presStyleCnt="4" custScaleX="167155">
        <dgm:presLayoutVars>
          <dgm:bulletEnabled val="1"/>
        </dgm:presLayoutVars>
      </dgm:prSet>
      <dgm:spPr/>
      <dgm:t>
        <a:bodyPr/>
        <a:lstStyle/>
        <a:p>
          <a:endParaRPr lang="en-US"/>
        </a:p>
      </dgm:t>
    </dgm:pt>
    <dgm:pt modelId="{FF4D8CD3-7C09-4827-A3E1-BCC87976CE51}" type="pres">
      <dgm:prSet presAssocID="{9F5C0711-E7B8-41A3-9A47-A61F56C4BAFA}" presName="node" presStyleLbl="vennNode1" presStyleIdx="3" presStyleCnt="4" custScaleX="155660" custScaleY="95242">
        <dgm:presLayoutVars>
          <dgm:bulletEnabled val="1"/>
        </dgm:presLayoutVars>
      </dgm:prSet>
      <dgm:spPr/>
      <dgm:t>
        <a:bodyPr/>
        <a:lstStyle/>
        <a:p>
          <a:endParaRPr lang="en-US"/>
        </a:p>
      </dgm:t>
    </dgm:pt>
  </dgm:ptLst>
  <dgm:cxnLst>
    <dgm:cxn modelId="{0D645201-E8EE-43E7-9612-286FDBB1754D}" srcId="{147FCD3C-8D06-4C5B-ADDE-31FBE25DC04E}" destId="{A6DE3BE9-4CB8-4F17-8255-571F21E81C5A}" srcOrd="0" destOrd="0" parTransId="{96EE7F3A-6A52-437D-810B-627BD8E4710C}" sibTransId="{26E5280C-9588-465E-81F0-2B240653A095}"/>
    <dgm:cxn modelId="{5CBB617A-5A64-489F-8E7F-CF93AB4A82CF}" type="presOf" srcId="{7C015D6F-CE38-4643-87C1-9F59384F690B}" destId="{21503224-F111-40AC-AE57-F0C24155F7E5}" srcOrd="0" destOrd="0" presId="urn:microsoft.com/office/officeart/2005/8/layout/radial3"/>
    <dgm:cxn modelId="{A8030182-863A-4CFE-8220-F92CE5F70984}" type="presOf" srcId="{147FCD3C-8D06-4C5B-ADDE-31FBE25DC04E}" destId="{AAD4CFD7-B570-407D-91AC-EAB78368CB62}" srcOrd="0" destOrd="0" presId="urn:microsoft.com/office/officeart/2005/8/layout/radial3"/>
    <dgm:cxn modelId="{C9580350-BDBF-447A-8E3B-E8D6F027BCD0}" type="presOf" srcId="{80EC812B-55E9-460A-AA8C-7C105C840A0E}" destId="{4171E84D-BAF7-4F50-A898-9A3D611D868D}" srcOrd="0" destOrd="0" presId="urn:microsoft.com/office/officeart/2005/8/layout/radial3"/>
    <dgm:cxn modelId="{F72ABA29-C096-43E1-B9ED-917DCED10AE1}" type="presOf" srcId="{A6DE3BE9-4CB8-4F17-8255-571F21E81C5A}" destId="{95D5D182-CCAB-4718-9A36-733787123A4B}" srcOrd="0" destOrd="0" presId="urn:microsoft.com/office/officeart/2005/8/layout/radial3"/>
    <dgm:cxn modelId="{48EEF474-097B-44B6-8EB8-D7D9DD699BC7}" type="presOf" srcId="{9F5C0711-E7B8-41A3-9A47-A61F56C4BAFA}" destId="{FF4D8CD3-7C09-4827-A3E1-BCC87976CE51}" srcOrd="0" destOrd="0" presId="urn:microsoft.com/office/officeart/2005/8/layout/radial3"/>
    <dgm:cxn modelId="{0C79FD1B-4D0B-473F-8336-5CDC27EF9574}" srcId="{7C015D6F-CE38-4643-87C1-9F59384F690B}" destId="{147FCD3C-8D06-4C5B-ADDE-31FBE25DC04E}" srcOrd="0" destOrd="0" parTransId="{BF584A73-3136-4465-B38B-909716484A9C}" sibTransId="{F589152A-0C7C-4213-A83E-4AD8FAB15A85}"/>
    <dgm:cxn modelId="{5C2BCEEA-6635-4422-9241-1BBFB74D87D6}" srcId="{147FCD3C-8D06-4C5B-ADDE-31FBE25DC04E}" destId="{80EC812B-55E9-460A-AA8C-7C105C840A0E}" srcOrd="1" destOrd="0" parTransId="{236F24C4-6DB7-47CD-A3B8-0496D06F0AE9}" sibTransId="{661D7FDA-AFF7-4DC5-8F30-EAE7DD3F3CFE}"/>
    <dgm:cxn modelId="{5FC9EBBA-181D-423C-8BEB-71662DD0146C}" srcId="{147FCD3C-8D06-4C5B-ADDE-31FBE25DC04E}" destId="{9F5C0711-E7B8-41A3-9A47-A61F56C4BAFA}" srcOrd="2" destOrd="0" parTransId="{289C9F5D-0467-49F4-A106-8A77D5984635}" sibTransId="{169CEE95-B777-4F2F-9624-45225D7319A8}"/>
    <dgm:cxn modelId="{EF2CB62C-018D-429A-9368-C4600C075EA8}" type="presParOf" srcId="{21503224-F111-40AC-AE57-F0C24155F7E5}" destId="{E53B0BD1-9D78-4AF0-9985-E783E42F2937}" srcOrd="0" destOrd="0" presId="urn:microsoft.com/office/officeart/2005/8/layout/radial3"/>
    <dgm:cxn modelId="{6BAAA541-6DC6-48B8-BC8C-5E98A27CA07B}" type="presParOf" srcId="{E53B0BD1-9D78-4AF0-9985-E783E42F2937}" destId="{AAD4CFD7-B570-407D-91AC-EAB78368CB62}" srcOrd="0" destOrd="0" presId="urn:microsoft.com/office/officeart/2005/8/layout/radial3"/>
    <dgm:cxn modelId="{5065EF7D-0CAF-4F78-8DBC-2D53AE9BDE0E}" type="presParOf" srcId="{E53B0BD1-9D78-4AF0-9985-E783E42F2937}" destId="{95D5D182-CCAB-4718-9A36-733787123A4B}" srcOrd="1" destOrd="0" presId="urn:microsoft.com/office/officeart/2005/8/layout/radial3"/>
    <dgm:cxn modelId="{D0AE8F03-A9BE-494F-9944-D70B8F14C31F}" type="presParOf" srcId="{E53B0BD1-9D78-4AF0-9985-E783E42F2937}" destId="{4171E84D-BAF7-4F50-A898-9A3D611D868D}" srcOrd="2" destOrd="0" presId="urn:microsoft.com/office/officeart/2005/8/layout/radial3"/>
    <dgm:cxn modelId="{7DC31132-67E5-4352-AF2F-887E18D4D4E5}" type="presParOf" srcId="{E53B0BD1-9D78-4AF0-9985-E783E42F2937}" destId="{FF4D8CD3-7C09-4827-A3E1-BCC87976CE51}" srcOrd="3" destOrd="0" presId="urn:microsoft.com/office/officeart/2005/8/layout/radial3"/>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4BA6D3-C7ED-4BB5-929D-E847185935A9}" type="doc">
      <dgm:prSet loTypeId="urn:microsoft.com/office/officeart/2005/8/layout/list1" loCatId="list" qsTypeId="urn:microsoft.com/office/officeart/2005/8/quickstyle/simple1" qsCatId="simple" csTypeId="urn:microsoft.com/office/officeart/2005/8/colors/accent0_3" csCatId="mainScheme" phldr="1"/>
      <dgm:spPr/>
      <dgm:t>
        <a:bodyPr/>
        <a:lstStyle/>
        <a:p>
          <a:endParaRPr lang="x-none"/>
        </a:p>
      </dgm:t>
    </dgm:pt>
    <dgm:pt modelId="{65DEC567-5BFA-4CDB-A3A0-0EC1E541D60D}">
      <dgm:prSet phldrT="[Text]" custT="1"/>
      <dgm:spPr/>
      <dgm:t>
        <a:bodyPr/>
        <a:lstStyle/>
        <a:p>
          <a:r>
            <a:rPr lang="en-US" sz="2000" dirty="0">
              <a:latin typeface="Times New Roman" panose="02020603050405020304" pitchFamily="18" charset="0"/>
              <a:cs typeface="Times New Roman" panose="02020603050405020304" pitchFamily="18" charset="0"/>
            </a:rPr>
            <a:t>VR </a:t>
          </a:r>
          <a:r>
            <a:rPr lang="en-US" sz="2000" dirty="0">
              <a:solidFill>
                <a:schemeClr val="bg1"/>
              </a:solidFill>
              <a:latin typeface="Times New Roman" panose="02020603050405020304" pitchFamily="18" charset="0"/>
              <a:cs typeface="Times New Roman" panose="02020603050405020304" pitchFamily="18" charset="0"/>
            </a:rPr>
            <a:t>Headset (</a:t>
          </a:r>
          <a:r>
            <a:rPr lang="en-US" sz="2000" b="0" i="0" dirty="0" err="1">
              <a:solidFill>
                <a:schemeClr val="bg1"/>
              </a:solidFill>
              <a:effectLst/>
              <a:latin typeface="Times New Roman" panose="02020603050405020304" pitchFamily="18" charset="0"/>
              <a:cs typeface="Times New Roman" panose="02020603050405020304" pitchFamily="18" charset="0"/>
            </a:rPr>
            <a:t>Ghorayeb</a:t>
          </a:r>
          <a:r>
            <a:rPr lang="en-US" sz="2000" b="0" i="0" dirty="0">
              <a:solidFill>
                <a:schemeClr val="bg1"/>
              </a:solidFill>
              <a:effectLst/>
              <a:latin typeface="Times New Roman" panose="02020603050405020304" pitchFamily="18" charset="0"/>
              <a:cs typeface="Times New Roman" panose="02020603050405020304" pitchFamily="18" charset="0"/>
            </a:rPr>
            <a:t> et al., 2021)</a:t>
          </a:r>
          <a:endParaRPr lang="x-none" sz="2000" dirty="0">
            <a:solidFill>
              <a:schemeClr val="bg1"/>
            </a:solidFill>
            <a:latin typeface="Times New Roman" panose="02020603050405020304" pitchFamily="18" charset="0"/>
            <a:cs typeface="Times New Roman" panose="02020603050405020304" pitchFamily="18" charset="0"/>
          </a:endParaRPr>
        </a:p>
      </dgm:t>
    </dgm:pt>
    <dgm:pt modelId="{174F58DC-65C9-406E-8EC8-1BB4D35C4126}" type="parTrans" cxnId="{972C83A6-78B8-47C0-832F-9694660D9CF3}">
      <dgm:prSet/>
      <dgm:spPr/>
      <dgm:t>
        <a:bodyPr/>
        <a:lstStyle/>
        <a:p>
          <a:endParaRPr lang="x-none"/>
        </a:p>
      </dgm:t>
    </dgm:pt>
    <dgm:pt modelId="{1ECB7C62-4A54-4E0A-8356-DDDF03ECD063}" type="sibTrans" cxnId="{972C83A6-78B8-47C0-832F-9694660D9CF3}">
      <dgm:prSet/>
      <dgm:spPr/>
      <dgm:t>
        <a:bodyPr/>
        <a:lstStyle/>
        <a:p>
          <a:endParaRPr lang="x-none"/>
        </a:p>
      </dgm:t>
    </dgm:pt>
    <dgm:pt modelId="{4918505C-7D64-47FD-9D7C-4F8D11261C9B}">
      <dgm:prSet phldrT="[Text]" custT="1"/>
      <dgm:spPr/>
      <dgm:t>
        <a:bodyPr/>
        <a:lstStyle/>
        <a:p>
          <a:r>
            <a:rPr lang="en-GB" sz="2000" b="0" i="0" dirty="0">
              <a:solidFill>
                <a:schemeClr val="bg1"/>
              </a:solidFill>
              <a:latin typeface="Times New Roman" panose="02020603050405020304" pitchFamily="18" charset="0"/>
              <a:cs typeface="Times New Roman" panose="02020603050405020304" pitchFamily="18" charset="0"/>
            </a:rPr>
            <a:t>Cloud-enabled Fall Detection Watches (</a:t>
          </a:r>
          <a:r>
            <a:rPr lang="en-US"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Ta</a:t>
          </a:r>
          <a:r>
            <a:rPr lang="en-US" sz="2000" b="0" i="0" dirty="0">
              <a:solidFill>
                <a:schemeClr val="bg1"/>
              </a:solidFill>
              <a:effectLst/>
              <a:latin typeface="Times New Roman" panose="02020603050405020304" pitchFamily="18" charset="0"/>
              <a:cs typeface="Times New Roman" panose="02020603050405020304" pitchFamily="18" charset="0"/>
            </a:rPr>
            <a:t> Qi et al., 2017)</a:t>
          </a:r>
          <a:endParaRPr lang="x-none" sz="2000" dirty="0">
            <a:solidFill>
              <a:schemeClr val="bg1"/>
            </a:solidFill>
            <a:latin typeface="Times New Roman" panose="02020603050405020304" pitchFamily="18" charset="0"/>
            <a:cs typeface="Times New Roman" panose="02020603050405020304" pitchFamily="18" charset="0"/>
          </a:endParaRPr>
        </a:p>
      </dgm:t>
    </dgm:pt>
    <dgm:pt modelId="{E08F57DE-F03A-4E97-9AC8-DAAD8AAF2015}" type="parTrans" cxnId="{80E497C0-219E-459B-BE3C-973683B7F7C9}">
      <dgm:prSet/>
      <dgm:spPr/>
      <dgm:t>
        <a:bodyPr/>
        <a:lstStyle/>
        <a:p>
          <a:endParaRPr lang="x-none"/>
        </a:p>
      </dgm:t>
    </dgm:pt>
    <dgm:pt modelId="{544E5365-4DA3-4588-AEF0-31449B2E01C1}" type="sibTrans" cxnId="{80E497C0-219E-459B-BE3C-973683B7F7C9}">
      <dgm:prSet/>
      <dgm:spPr/>
      <dgm:t>
        <a:bodyPr/>
        <a:lstStyle/>
        <a:p>
          <a:endParaRPr lang="x-none"/>
        </a:p>
      </dgm:t>
    </dgm:pt>
    <dgm:pt modelId="{86CC18AC-4826-4CD5-83AE-C0A263020A28}">
      <dgm:prSet phldrT="[Text]" custT="1"/>
      <dgm:spPr/>
      <dgm:t>
        <a:bodyPr/>
        <a:lstStyle/>
        <a:p>
          <a:r>
            <a:rPr lang="en-US" sz="2000" b="0" i="0" dirty="0">
              <a:latin typeface="Times New Roman" panose="02020603050405020304" pitchFamily="18" charset="0"/>
              <a:cs typeface="Times New Roman" panose="02020603050405020304" pitchFamily="18" charset="0"/>
            </a:rPr>
            <a:t>Active Assisted Living (AAL) Robots (</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Taipale and </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Hänninen</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2018)</a:t>
          </a:r>
          <a:endParaRPr lang="x-none" sz="2000" dirty="0">
            <a:latin typeface="Times New Roman" panose="02020603050405020304" pitchFamily="18" charset="0"/>
            <a:cs typeface="Times New Roman" panose="02020603050405020304" pitchFamily="18" charset="0"/>
          </a:endParaRPr>
        </a:p>
      </dgm:t>
    </dgm:pt>
    <dgm:pt modelId="{52B75BC8-5227-45C3-A714-00409F2E0292}" type="parTrans" cxnId="{2E570D5A-E253-4DBB-ACAA-0E52B6D45AC4}">
      <dgm:prSet/>
      <dgm:spPr/>
      <dgm:t>
        <a:bodyPr/>
        <a:lstStyle/>
        <a:p>
          <a:endParaRPr lang="x-none"/>
        </a:p>
      </dgm:t>
    </dgm:pt>
    <dgm:pt modelId="{777B6194-D826-4BD3-806E-BF7E11EAC0F6}" type="sibTrans" cxnId="{2E570D5A-E253-4DBB-ACAA-0E52B6D45AC4}">
      <dgm:prSet/>
      <dgm:spPr/>
      <dgm:t>
        <a:bodyPr/>
        <a:lstStyle/>
        <a:p>
          <a:endParaRPr lang="x-none"/>
        </a:p>
      </dgm:t>
    </dgm:pt>
    <dgm:pt modelId="{26C1DD1C-C52D-4FA3-973C-C2C983753BE5}" type="pres">
      <dgm:prSet presAssocID="{C14BA6D3-C7ED-4BB5-929D-E847185935A9}" presName="linear" presStyleCnt="0">
        <dgm:presLayoutVars>
          <dgm:dir/>
          <dgm:animLvl val="lvl"/>
          <dgm:resizeHandles val="exact"/>
        </dgm:presLayoutVars>
      </dgm:prSet>
      <dgm:spPr/>
      <dgm:t>
        <a:bodyPr/>
        <a:lstStyle/>
        <a:p>
          <a:endParaRPr lang="en-US"/>
        </a:p>
      </dgm:t>
    </dgm:pt>
    <dgm:pt modelId="{2C4877A7-C533-4626-AD83-ABF90EE44FC6}" type="pres">
      <dgm:prSet presAssocID="{65DEC567-5BFA-4CDB-A3A0-0EC1E541D60D}" presName="parentLin" presStyleCnt="0"/>
      <dgm:spPr/>
    </dgm:pt>
    <dgm:pt modelId="{DED887E2-0A85-4AA2-9E56-2444069D23D9}" type="pres">
      <dgm:prSet presAssocID="{65DEC567-5BFA-4CDB-A3A0-0EC1E541D60D}" presName="parentLeftMargin" presStyleLbl="node1" presStyleIdx="0" presStyleCnt="3"/>
      <dgm:spPr/>
      <dgm:t>
        <a:bodyPr/>
        <a:lstStyle/>
        <a:p>
          <a:endParaRPr lang="en-US"/>
        </a:p>
      </dgm:t>
    </dgm:pt>
    <dgm:pt modelId="{3DC82122-EE45-4BDD-9674-962C961B7B5E}" type="pres">
      <dgm:prSet presAssocID="{65DEC567-5BFA-4CDB-A3A0-0EC1E541D60D}" presName="parentText" presStyleLbl="node1" presStyleIdx="0" presStyleCnt="3">
        <dgm:presLayoutVars>
          <dgm:chMax val="0"/>
          <dgm:bulletEnabled val="1"/>
        </dgm:presLayoutVars>
      </dgm:prSet>
      <dgm:spPr/>
      <dgm:t>
        <a:bodyPr/>
        <a:lstStyle/>
        <a:p>
          <a:endParaRPr lang="en-US"/>
        </a:p>
      </dgm:t>
    </dgm:pt>
    <dgm:pt modelId="{563E814F-9D1A-4304-9720-176B409D0374}" type="pres">
      <dgm:prSet presAssocID="{65DEC567-5BFA-4CDB-A3A0-0EC1E541D60D}" presName="negativeSpace" presStyleCnt="0"/>
      <dgm:spPr/>
    </dgm:pt>
    <dgm:pt modelId="{46589D69-2BAE-4E94-A41D-2AFCF7A5333A}" type="pres">
      <dgm:prSet presAssocID="{65DEC567-5BFA-4CDB-A3A0-0EC1E541D60D}" presName="childText" presStyleLbl="conFgAcc1" presStyleIdx="0" presStyleCnt="3" custLinFactNeighborX="1326" custLinFactNeighborY="-11442">
        <dgm:presLayoutVars>
          <dgm:bulletEnabled val="1"/>
        </dgm:presLayoutVars>
      </dgm:prSet>
      <dgm:spPr>
        <a:solidFill>
          <a:srgbClr val="FFCCCC">
            <a:alpha val="90000"/>
          </a:srgbClr>
        </a:solidFill>
      </dgm:spPr>
    </dgm:pt>
    <dgm:pt modelId="{2473C101-EE4B-40C0-907D-0A0D7D6474A1}" type="pres">
      <dgm:prSet presAssocID="{1ECB7C62-4A54-4E0A-8356-DDDF03ECD063}" presName="spaceBetweenRectangles" presStyleCnt="0"/>
      <dgm:spPr/>
    </dgm:pt>
    <dgm:pt modelId="{4EEA3891-986C-49E8-8C04-04697C12B5B1}" type="pres">
      <dgm:prSet presAssocID="{4918505C-7D64-47FD-9D7C-4F8D11261C9B}" presName="parentLin" presStyleCnt="0"/>
      <dgm:spPr/>
    </dgm:pt>
    <dgm:pt modelId="{6F466934-9A70-41B9-84D6-C13746D82A95}" type="pres">
      <dgm:prSet presAssocID="{4918505C-7D64-47FD-9D7C-4F8D11261C9B}" presName="parentLeftMargin" presStyleLbl="node1" presStyleIdx="0" presStyleCnt="3"/>
      <dgm:spPr/>
      <dgm:t>
        <a:bodyPr/>
        <a:lstStyle/>
        <a:p>
          <a:endParaRPr lang="en-US"/>
        </a:p>
      </dgm:t>
    </dgm:pt>
    <dgm:pt modelId="{D8DA10D6-2498-45FB-973D-5A1D1A6AF627}" type="pres">
      <dgm:prSet presAssocID="{4918505C-7D64-47FD-9D7C-4F8D11261C9B}" presName="parentText" presStyleLbl="node1" presStyleIdx="1" presStyleCnt="3">
        <dgm:presLayoutVars>
          <dgm:chMax val="0"/>
          <dgm:bulletEnabled val="1"/>
        </dgm:presLayoutVars>
      </dgm:prSet>
      <dgm:spPr/>
      <dgm:t>
        <a:bodyPr/>
        <a:lstStyle/>
        <a:p>
          <a:endParaRPr lang="en-US"/>
        </a:p>
      </dgm:t>
    </dgm:pt>
    <dgm:pt modelId="{396CDF27-059E-4E4A-BA32-A92D4F2E3A51}" type="pres">
      <dgm:prSet presAssocID="{4918505C-7D64-47FD-9D7C-4F8D11261C9B}" presName="negativeSpace" presStyleCnt="0"/>
      <dgm:spPr/>
    </dgm:pt>
    <dgm:pt modelId="{8C9AE4D4-AD21-47C4-B2B4-BDF667CD7E9B}" type="pres">
      <dgm:prSet presAssocID="{4918505C-7D64-47FD-9D7C-4F8D11261C9B}" presName="childText" presStyleLbl="conFgAcc1" presStyleIdx="1" presStyleCnt="3">
        <dgm:presLayoutVars>
          <dgm:bulletEnabled val="1"/>
        </dgm:presLayoutVars>
      </dgm:prSet>
      <dgm:spPr>
        <a:solidFill>
          <a:srgbClr val="FFCCCC">
            <a:alpha val="90000"/>
          </a:srgbClr>
        </a:solidFill>
      </dgm:spPr>
    </dgm:pt>
    <dgm:pt modelId="{DDB36E14-6F97-4313-ADC6-20751B274094}" type="pres">
      <dgm:prSet presAssocID="{544E5365-4DA3-4588-AEF0-31449B2E01C1}" presName="spaceBetweenRectangles" presStyleCnt="0"/>
      <dgm:spPr/>
    </dgm:pt>
    <dgm:pt modelId="{70B4DC10-B460-4473-B0C4-E33C21DA8DD4}" type="pres">
      <dgm:prSet presAssocID="{86CC18AC-4826-4CD5-83AE-C0A263020A28}" presName="parentLin" presStyleCnt="0"/>
      <dgm:spPr/>
    </dgm:pt>
    <dgm:pt modelId="{72854DE1-9415-4FE1-A4D9-AB087BF60F25}" type="pres">
      <dgm:prSet presAssocID="{86CC18AC-4826-4CD5-83AE-C0A263020A28}" presName="parentLeftMargin" presStyleLbl="node1" presStyleIdx="1" presStyleCnt="3"/>
      <dgm:spPr/>
      <dgm:t>
        <a:bodyPr/>
        <a:lstStyle/>
        <a:p>
          <a:endParaRPr lang="en-US"/>
        </a:p>
      </dgm:t>
    </dgm:pt>
    <dgm:pt modelId="{03D7423A-11A1-4B91-8940-52C122C6890F}" type="pres">
      <dgm:prSet presAssocID="{86CC18AC-4826-4CD5-83AE-C0A263020A28}" presName="parentText" presStyleLbl="node1" presStyleIdx="2" presStyleCnt="3">
        <dgm:presLayoutVars>
          <dgm:chMax val="0"/>
          <dgm:bulletEnabled val="1"/>
        </dgm:presLayoutVars>
      </dgm:prSet>
      <dgm:spPr/>
      <dgm:t>
        <a:bodyPr/>
        <a:lstStyle/>
        <a:p>
          <a:endParaRPr lang="en-US"/>
        </a:p>
      </dgm:t>
    </dgm:pt>
    <dgm:pt modelId="{73D17C42-B332-4EFE-9E3E-FE5515231BDA}" type="pres">
      <dgm:prSet presAssocID="{86CC18AC-4826-4CD5-83AE-C0A263020A28}" presName="negativeSpace" presStyleCnt="0"/>
      <dgm:spPr/>
    </dgm:pt>
    <dgm:pt modelId="{A885CF6C-0C72-4E16-BF8E-D0C0173B3E03}" type="pres">
      <dgm:prSet presAssocID="{86CC18AC-4826-4CD5-83AE-C0A263020A28}" presName="childText" presStyleLbl="conFgAcc1" presStyleIdx="2" presStyleCnt="3">
        <dgm:presLayoutVars>
          <dgm:bulletEnabled val="1"/>
        </dgm:presLayoutVars>
      </dgm:prSet>
      <dgm:spPr>
        <a:solidFill>
          <a:srgbClr val="FFCCCC">
            <a:alpha val="90000"/>
          </a:srgbClr>
        </a:solidFill>
      </dgm:spPr>
    </dgm:pt>
  </dgm:ptLst>
  <dgm:cxnLst>
    <dgm:cxn modelId="{BCB808F4-CE38-4537-B063-A03195195889}" type="presOf" srcId="{86CC18AC-4826-4CD5-83AE-C0A263020A28}" destId="{03D7423A-11A1-4B91-8940-52C122C6890F}" srcOrd="1" destOrd="0" presId="urn:microsoft.com/office/officeart/2005/8/layout/list1"/>
    <dgm:cxn modelId="{C4F2D77A-A30D-4118-929E-78B247056C16}" type="presOf" srcId="{C14BA6D3-C7ED-4BB5-929D-E847185935A9}" destId="{26C1DD1C-C52D-4FA3-973C-C2C983753BE5}" srcOrd="0" destOrd="0" presId="urn:microsoft.com/office/officeart/2005/8/layout/list1"/>
    <dgm:cxn modelId="{7748AF8C-D52A-4051-A1EF-20CDA463F2C0}" type="presOf" srcId="{86CC18AC-4826-4CD5-83AE-C0A263020A28}" destId="{72854DE1-9415-4FE1-A4D9-AB087BF60F25}" srcOrd="0" destOrd="0" presId="urn:microsoft.com/office/officeart/2005/8/layout/list1"/>
    <dgm:cxn modelId="{CE71F9E0-1CDE-46C4-9257-8FDFCA913B6D}" type="presOf" srcId="{4918505C-7D64-47FD-9D7C-4F8D11261C9B}" destId="{6F466934-9A70-41B9-84D6-C13746D82A95}" srcOrd="0" destOrd="0" presId="urn:microsoft.com/office/officeart/2005/8/layout/list1"/>
    <dgm:cxn modelId="{972C83A6-78B8-47C0-832F-9694660D9CF3}" srcId="{C14BA6D3-C7ED-4BB5-929D-E847185935A9}" destId="{65DEC567-5BFA-4CDB-A3A0-0EC1E541D60D}" srcOrd="0" destOrd="0" parTransId="{174F58DC-65C9-406E-8EC8-1BB4D35C4126}" sibTransId="{1ECB7C62-4A54-4E0A-8356-DDDF03ECD063}"/>
    <dgm:cxn modelId="{C4C05AC2-16FD-48ED-ACAC-89C06C380913}" type="presOf" srcId="{65DEC567-5BFA-4CDB-A3A0-0EC1E541D60D}" destId="{3DC82122-EE45-4BDD-9674-962C961B7B5E}" srcOrd="1" destOrd="0" presId="urn:microsoft.com/office/officeart/2005/8/layout/list1"/>
    <dgm:cxn modelId="{2E570D5A-E253-4DBB-ACAA-0E52B6D45AC4}" srcId="{C14BA6D3-C7ED-4BB5-929D-E847185935A9}" destId="{86CC18AC-4826-4CD5-83AE-C0A263020A28}" srcOrd="2" destOrd="0" parTransId="{52B75BC8-5227-45C3-A714-00409F2E0292}" sibTransId="{777B6194-D826-4BD3-806E-BF7E11EAC0F6}"/>
    <dgm:cxn modelId="{80E497C0-219E-459B-BE3C-973683B7F7C9}" srcId="{C14BA6D3-C7ED-4BB5-929D-E847185935A9}" destId="{4918505C-7D64-47FD-9D7C-4F8D11261C9B}" srcOrd="1" destOrd="0" parTransId="{E08F57DE-F03A-4E97-9AC8-DAAD8AAF2015}" sibTransId="{544E5365-4DA3-4588-AEF0-31449B2E01C1}"/>
    <dgm:cxn modelId="{B633F709-CDE4-4807-BE1A-361872C64A91}" type="presOf" srcId="{65DEC567-5BFA-4CDB-A3A0-0EC1E541D60D}" destId="{DED887E2-0A85-4AA2-9E56-2444069D23D9}" srcOrd="0" destOrd="0" presId="urn:microsoft.com/office/officeart/2005/8/layout/list1"/>
    <dgm:cxn modelId="{D5F2EBAF-2567-4B2F-B5C1-B5FF59E2D87C}" type="presOf" srcId="{4918505C-7D64-47FD-9D7C-4F8D11261C9B}" destId="{D8DA10D6-2498-45FB-973D-5A1D1A6AF627}" srcOrd="1" destOrd="0" presId="urn:microsoft.com/office/officeart/2005/8/layout/list1"/>
    <dgm:cxn modelId="{1B9BBFEC-AB61-443D-9631-2D6CE49D5711}" type="presParOf" srcId="{26C1DD1C-C52D-4FA3-973C-C2C983753BE5}" destId="{2C4877A7-C533-4626-AD83-ABF90EE44FC6}" srcOrd="0" destOrd="0" presId="urn:microsoft.com/office/officeart/2005/8/layout/list1"/>
    <dgm:cxn modelId="{30ED5E59-CAF6-4E4B-A0A8-262B316414A9}" type="presParOf" srcId="{2C4877A7-C533-4626-AD83-ABF90EE44FC6}" destId="{DED887E2-0A85-4AA2-9E56-2444069D23D9}" srcOrd="0" destOrd="0" presId="urn:microsoft.com/office/officeart/2005/8/layout/list1"/>
    <dgm:cxn modelId="{6E2E4464-C13A-40FF-9F2C-665B0A5FCB27}" type="presParOf" srcId="{2C4877A7-C533-4626-AD83-ABF90EE44FC6}" destId="{3DC82122-EE45-4BDD-9674-962C961B7B5E}" srcOrd="1" destOrd="0" presId="urn:microsoft.com/office/officeart/2005/8/layout/list1"/>
    <dgm:cxn modelId="{FF4FD375-2E40-43E8-B133-2EE873A01F13}" type="presParOf" srcId="{26C1DD1C-C52D-4FA3-973C-C2C983753BE5}" destId="{563E814F-9D1A-4304-9720-176B409D0374}" srcOrd="1" destOrd="0" presId="urn:microsoft.com/office/officeart/2005/8/layout/list1"/>
    <dgm:cxn modelId="{0D6015B1-2511-4483-BB5D-06171DAA7A6C}" type="presParOf" srcId="{26C1DD1C-C52D-4FA3-973C-C2C983753BE5}" destId="{46589D69-2BAE-4E94-A41D-2AFCF7A5333A}" srcOrd="2" destOrd="0" presId="urn:microsoft.com/office/officeart/2005/8/layout/list1"/>
    <dgm:cxn modelId="{F4AA9679-A2EC-4BEE-BA02-120F448AF4CF}" type="presParOf" srcId="{26C1DD1C-C52D-4FA3-973C-C2C983753BE5}" destId="{2473C101-EE4B-40C0-907D-0A0D7D6474A1}" srcOrd="3" destOrd="0" presId="urn:microsoft.com/office/officeart/2005/8/layout/list1"/>
    <dgm:cxn modelId="{126E3CFF-2F1A-409A-8D52-EF3B1A36151F}" type="presParOf" srcId="{26C1DD1C-C52D-4FA3-973C-C2C983753BE5}" destId="{4EEA3891-986C-49E8-8C04-04697C12B5B1}" srcOrd="4" destOrd="0" presId="urn:microsoft.com/office/officeart/2005/8/layout/list1"/>
    <dgm:cxn modelId="{117317A4-4400-466D-BCF6-427EF4FDEC4C}" type="presParOf" srcId="{4EEA3891-986C-49E8-8C04-04697C12B5B1}" destId="{6F466934-9A70-41B9-84D6-C13746D82A95}" srcOrd="0" destOrd="0" presId="urn:microsoft.com/office/officeart/2005/8/layout/list1"/>
    <dgm:cxn modelId="{ED3E7D84-29D9-4723-82A8-A3D8184AF1D7}" type="presParOf" srcId="{4EEA3891-986C-49E8-8C04-04697C12B5B1}" destId="{D8DA10D6-2498-45FB-973D-5A1D1A6AF627}" srcOrd="1" destOrd="0" presId="urn:microsoft.com/office/officeart/2005/8/layout/list1"/>
    <dgm:cxn modelId="{2A2B8D88-984A-4307-9C1D-3EE8AD07C11A}" type="presParOf" srcId="{26C1DD1C-C52D-4FA3-973C-C2C983753BE5}" destId="{396CDF27-059E-4E4A-BA32-A92D4F2E3A51}" srcOrd="5" destOrd="0" presId="urn:microsoft.com/office/officeart/2005/8/layout/list1"/>
    <dgm:cxn modelId="{6A1A341F-C0D3-46D0-8EB4-9AC5D2838201}" type="presParOf" srcId="{26C1DD1C-C52D-4FA3-973C-C2C983753BE5}" destId="{8C9AE4D4-AD21-47C4-B2B4-BDF667CD7E9B}" srcOrd="6" destOrd="0" presId="urn:microsoft.com/office/officeart/2005/8/layout/list1"/>
    <dgm:cxn modelId="{9FE8B5DB-C39E-4E65-B0D8-5D2D02686A9E}" type="presParOf" srcId="{26C1DD1C-C52D-4FA3-973C-C2C983753BE5}" destId="{DDB36E14-6F97-4313-ADC6-20751B274094}" srcOrd="7" destOrd="0" presId="urn:microsoft.com/office/officeart/2005/8/layout/list1"/>
    <dgm:cxn modelId="{FB140535-0AE6-44EA-8E85-67BD440386E8}" type="presParOf" srcId="{26C1DD1C-C52D-4FA3-973C-C2C983753BE5}" destId="{70B4DC10-B460-4473-B0C4-E33C21DA8DD4}" srcOrd="8" destOrd="0" presId="urn:microsoft.com/office/officeart/2005/8/layout/list1"/>
    <dgm:cxn modelId="{F2E713F5-A34A-482A-A520-6A52F8361DCA}" type="presParOf" srcId="{70B4DC10-B460-4473-B0C4-E33C21DA8DD4}" destId="{72854DE1-9415-4FE1-A4D9-AB087BF60F25}" srcOrd="0" destOrd="0" presId="urn:microsoft.com/office/officeart/2005/8/layout/list1"/>
    <dgm:cxn modelId="{72951693-7668-43F1-8780-84CF3CF3BC50}" type="presParOf" srcId="{70B4DC10-B460-4473-B0C4-E33C21DA8DD4}" destId="{03D7423A-11A1-4B91-8940-52C122C6890F}" srcOrd="1" destOrd="0" presId="urn:microsoft.com/office/officeart/2005/8/layout/list1"/>
    <dgm:cxn modelId="{0547DD3E-7F42-441E-852D-258580350C3D}" type="presParOf" srcId="{26C1DD1C-C52D-4FA3-973C-C2C983753BE5}" destId="{73D17C42-B332-4EFE-9E3E-FE5515231BDA}" srcOrd="9" destOrd="0" presId="urn:microsoft.com/office/officeart/2005/8/layout/list1"/>
    <dgm:cxn modelId="{21735823-71FE-4804-86C1-A33AB416670A}" type="presParOf" srcId="{26C1DD1C-C52D-4FA3-973C-C2C983753BE5}" destId="{A885CF6C-0C72-4E16-BF8E-D0C0173B3E03}" srcOrd="10" destOrd="0" presId="urn:microsoft.com/office/officeart/2005/8/layout/list1"/>
  </dgm:cxnLst>
  <dgm:bg/>
  <dgm:whole/>
  <dgm:extLst>
    <a:ext uri="http://schemas.microsoft.com/office/drawing/2008/diagram">
      <dsp:dataModelExt xmlns:dsp="http://schemas.microsoft.com/office/drawing/2008/diagram" xmlns=""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13AF973-A563-4553-8751-F094F7D0BBD7}" type="doc">
      <dgm:prSet loTypeId="urn:diagrams.loki3.com/VaryingWidthList" loCatId="list" qsTypeId="urn:microsoft.com/office/officeart/2005/8/quickstyle/simple1" qsCatId="simple" csTypeId="urn:microsoft.com/office/officeart/2005/8/colors/accent0_1" csCatId="mainScheme" phldr="1"/>
      <dgm:spPr/>
    </dgm:pt>
    <dgm:pt modelId="{C652B04B-042D-4055-AC6A-44721D01255D}">
      <dgm:prSet phldrT="[Text]" custT="1"/>
      <dgm:spPr>
        <a:solidFill>
          <a:srgbClr val="FFCCCC"/>
        </a:solidFill>
      </dgm:spPr>
      <dgm:t>
        <a:bodyPr/>
        <a:lstStyle/>
        <a:p>
          <a:pPr algn="l"/>
          <a:r>
            <a:rPr lang="en-US" sz="2000" dirty="0">
              <a:latin typeface="Times New Roman" panose="02020603050405020304" pitchFamily="18" charset="0"/>
              <a:cs typeface="Times New Roman" panose="02020603050405020304" pitchFamily="18" charset="0"/>
            </a:rPr>
            <a:t> Health service provider must ensure quality care delivery (</a:t>
          </a:r>
          <a:r>
            <a:rPr lang="en-US" sz="2000" i="0" dirty="0">
              <a:solidFill>
                <a:srgbClr val="222222"/>
              </a:solidFill>
              <a:effectLst/>
              <a:latin typeface="Times New Roman" panose="02020603050405020304" pitchFamily="18" charset="0"/>
              <a:cs typeface="Times New Roman" panose="02020603050405020304" pitchFamily="18" charset="0"/>
            </a:rPr>
            <a:t>Fung, 2019)</a:t>
          </a:r>
          <a:r>
            <a:rPr lang="en-US" sz="2000" dirty="0">
              <a:latin typeface="Times New Roman" panose="02020603050405020304" pitchFamily="18" charset="0"/>
              <a:cs typeface="Times New Roman" panose="02020603050405020304" pitchFamily="18" charset="0"/>
            </a:rPr>
            <a:t> </a:t>
          </a:r>
          <a:endParaRPr lang="x-none" sz="2000" dirty="0">
            <a:latin typeface="Times New Roman" panose="02020603050405020304" pitchFamily="18" charset="0"/>
            <a:cs typeface="Times New Roman" panose="02020603050405020304" pitchFamily="18" charset="0"/>
          </a:endParaRPr>
        </a:p>
      </dgm:t>
    </dgm:pt>
    <dgm:pt modelId="{2964900E-5F45-48C4-B230-A3E3043A0E35}" type="parTrans" cxnId="{50E0DF43-1726-4F82-B6EF-6D7BE671B5FE}">
      <dgm:prSet/>
      <dgm:spPr/>
      <dgm:t>
        <a:bodyPr/>
        <a:lstStyle/>
        <a:p>
          <a:pPr algn="l"/>
          <a:endParaRPr lang="x-none"/>
        </a:p>
      </dgm:t>
    </dgm:pt>
    <dgm:pt modelId="{E45195EF-6A1E-46B3-9D64-3F9E694DE971}" type="sibTrans" cxnId="{50E0DF43-1726-4F82-B6EF-6D7BE671B5FE}">
      <dgm:prSet/>
      <dgm:spPr/>
      <dgm:t>
        <a:bodyPr/>
        <a:lstStyle/>
        <a:p>
          <a:pPr algn="l"/>
          <a:endParaRPr lang="x-none"/>
        </a:p>
      </dgm:t>
    </dgm:pt>
    <dgm:pt modelId="{B28F2823-4AA0-4C84-B1C3-3F20ED1F78E9}">
      <dgm:prSet phldrT="[Text]" custT="1"/>
      <dgm:spPr>
        <a:solidFill>
          <a:srgbClr val="FFCCCC"/>
        </a:solidFill>
      </dgm:spPr>
      <dgm:t>
        <a:bodyPr/>
        <a:lstStyle/>
        <a:p>
          <a:pPr algn="ctr"/>
          <a:r>
            <a:rPr lang="en-US" sz="2000" dirty="0">
              <a:latin typeface="Times New Roman" panose="02020603050405020304" pitchFamily="18" charset="0"/>
              <a:cs typeface="Times New Roman" panose="02020603050405020304" pitchFamily="18" charset="0"/>
            </a:rPr>
            <a:t>Access to suitable and compassion care to make old age experience better  </a:t>
          </a:r>
          <a:endParaRPr lang="x-none" sz="2000" dirty="0">
            <a:latin typeface="Times New Roman" panose="02020603050405020304" pitchFamily="18" charset="0"/>
            <a:cs typeface="Times New Roman" panose="02020603050405020304" pitchFamily="18" charset="0"/>
          </a:endParaRPr>
        </a:p>
      </dgm:t>
    </dgm:pt>
    <dgm:pt modelId="{81920C02-904A-4B74-B681-652A48C6AF50}" type="parTrans" cxnId="{F76C8843-497E-40BD-A541-78516476F1B9}">
      <dgm:prSet/>
      <dgm:spPr/>
      <dgm:t>
        <a:bodyPr/>
        <a:lstStyle/>
        <a:p>
          <a:pPr algn="l"/>
          <a:endParaRPr lang="x-none"/>
        </a:p>
      </dgm:t>
    </dgm:pt>
    <dgm:pt modelId="{9764E456-8EB2-448C-80C9-D8915D090E43}" type="sibTrans" cxnId="{F76C8843-497E-40BD-A541-78516476F1B9}">
      <dgm:prSet/>
      <dgm:spPr/>
      <dgm:t>
        <a:bodyPr/>
        <a:lstStyle/>
        <a:p>
          <a:pPr algn="l"/>
          <a:endParaRPr lang="x-none"/>
        </a:p>
      </dgm:t>
    </dgm:pt>
    <dgm:pt modelId="{CF17A94A-1718-4040-A282-47FAB2F32809}">
      <dgm:prSet phldrT="[Text]" custT="1"/>
      <dgm:spPr>
        <a:solidFill>
          <a:srgbClr val="FFCCCC"/>
        </a:solidFill>
      </dgm:spPr>
      <dgm:t>
        <a:bodyPr/>
        <a:lstStyle/>
        <a:p>
          <a:pPr algn="ctr"/>
          <a:r>
            <a:rPr lang="en-US" sz="2000" dirty="0">
              <a:latin typeface="Times New Roman" panose="02020603050405020304" pitchFamily="18" charset="0"/>
              <a:cs typeface="Times New Roman" panose="02020603050405020304" pitchFamily="18" charset="0"/>
            </a:rPr>
            <a:t>Convenient health care access (</a:t>
          </a:r>
          <a:r>
            <a:rPr lang="en-US" sz="2000" b="0" i="0" dirty="0" err="1">
              <a:latin typeface="Times New Roman" panose="02020603050405020304" pitchFamily="18" charset="0"/>
              <a:cs typeface="Times New Roman" panose="02020603050405020304" pitchFamily="18" charset="0"/>
            </a:rPr>
            <a:t>Cosco</a:t>
          </a:r>
          <a:r>
            <a:rPr lang="en-US" sz="2000" b="0" i="0" dirty="0">
              <a:latin typeface="Times New Roman" panose="02020603050405020304" pitchFamily="18" charset="0"/>
              <a:cs typeface="Times New Roman" panose="02020603050405020304" pitchFamily="18" charset="0"/>
            </a:rPr>
            <a:t> et al., 2017)</a:t>
          </a:r>
          <a:endParaRPr lang="x-none" sz="2000" dirty="0">
            <a:latin typeface="Times New Roman" panose="02020603050405020304" pitchFamily="18" charset="0"/>
            <a:cs typeface="Times New Roman" panose="02020603050405020304" pitchFamily="18" charset="0"/>
          </a:endParaRPr>
        </a:p>
      </dgm:t>
    </dgm:pt>
    <dgm:pt modelId="{8FAA9C68-8702-422B-9758-B99B87DB4360}" type="parTrans" cxnId="{A8BF5F8E-64AD-4F5F-858C-08EB0FFFDF68}">
      <dgm:prSet/>
      <dgm:spPr/>
      <dgm:t>
        <a:bodyPr/>
        <a:lstStyle/>
        <a:p>
          <a:pPr algn="l"/>
          <a:endParaRPr lang="x-none"/>
        </a:p>
      </dgm:t>
    </dgm:pt>
    <dgm:pt modelId="{8F054DCB-B0E8-4DBF-A78F-2E6210D7387F}" type="sibTrans" cxnId="{A8BF5F8E-64AD-4F5F-858C-08EB0FFFDF68}">
      <dgm:prSet/>
      <dgm:spPr/>
      <dgm:t>
        <a:bodyPr/>
        <a:lstStyle/>
        <a:p>
          <a:pPr algn="l"/>
          <a:endParaRPr lang="x-none"/>
        </a:p>
      </dgm:t>
    </dgm:pt>
    <dgm:pt modelId="{A4D4CA0F-8754-4F9C-8B5B-7930F6F5C377}" type="pres">
      <dgm:prSet presAssocID="{313AF973-A563-4553-8751-F094F7D0BBD7}" presName="Name0" presStyleCnt="0">
        <dgm:presLayoutVars>
          <dgm:resizeHandles/>
        </dgm:presLayoutVars>
      </dgm:prSet>
      <dgm:spPr/>
    </dgm:pt>
    <dgm:pt modelId="{8F1B9BCB-A358-4D1D-B6D1-CA8983C17081}" type="pres">
      <dgm:prSet presAssocID="{C652B04B-042D-4055-AC6A-44721D01255D}" presName="text" presStyleLbl="node1" presStyleIdx="0" presStyleCnt="3" custScaleX="270917" custScaleY="82733" custLinFactNeighborX="-6311" custLinFactNeighborY="9003">
        <dgm:presLayoutVars>
          <dgm:bulletEnabled val="1"/>
        </dgm:presLayoutVars>
      </dgm:prSet>
      <dgm:spPr/>
      <dgm:t>
        <a:bodyPr/>
        <a:lstStyle/>
        <a:p>
          <a:endParaRPr lang="en-US"/>
        </a:p>
      </dgm:t>
    </dgm:pt>
    <dgm:pt modelId="{946301B3-760A-40C5-849C-B995358C18B4}" type="pres">
      <dgm:prSet presAssocID="{E45195EF-6A1E-46B3-9D64-3F9E694DE971}" presName="space" presStyleCnt="0"/>
      <dgm:spPr/>
    </dgm:pt>
    <dgm:pt modelId="{08A11C50-300A-4254-BF57-484D3703A64B}" type="pres">
      <dgm:prSet presAssocID="{B28F2823-4AA0-4C84-B1C3-3F20ED1F78E9}" presName="text" presStyleLbl="node1" presStyleIdx="1" presStyleCnt="3" custScaleX="276268">
        <dgm:presLayoutVars>
          <dgm:bulletEnabled val="1"/>
        </dgm:presLayoutVars>
      </dgm:prSet>
      <dgm:spPr/>
      <dgm:t>
        <a:bodyPr/>
        <a:lstStyle/>
        <a:p>
          <a:endParaRPr lang="en-US"/>
        </a:p>
      </dgm:t>
    </dgm:pt>
    <dgm:pt modelId="{63832AF3-40C4-4320-B9C3-1BCF063E83D5}" type="pres">
      <dgm:prSet presAssocID="{9764E456-8EB2-448C-80C9-D8915D090E43}" presName="space" presStyleCnt="0"/>
      <dgm:spPr/>
    </dgm:pt>
    <dgm:pt modelId="{8415D604-A61C-434C-87D0-295293ABFD02}" type="pres">
      <dgm:prSet presAssocID="{CF17A94A-1718-4040-A282-47FAB2F32809}" presName="text" presStyleLbl="node1" presStyleIdx="2" presStyleCnt="3" custScaleX="474987" custLinFactNeighborX="-18076" custLinFactNeighborY="58807">
        <dgm:presLayoutVars>
          <dgm:bulletEnabled val="1"/>
        </dgm:presLayoutVars>
      </dgm:prSet>
      <dgm:spPr/>
      <dgm:t>
        <a:bodyPr/>
        <a:lstStyle/>
        <a:p>
          <a:endParaRPr lang="en-US"/>
        </a:p>
      </dgm:t>
    </dgm:pt>
  </dgm:ptLst>
  <dgm:cxnLst>
    <dgm:cxn modelId="{953C68B9-75AE-4530-A40B-27D8843B65CB}" type="presOf" srcId="{B28F2823-4AA0-4C84-B1C3-3F20ED1F78E9}" destId="{08A11C50-300A-4254-BF57-484D3703A64B}" srcOrd="0" destOrd="0" presId="urn:diagrams.loki3.com/VaryingWidthList"/>
    <dgm:cxn modelId="{3051EE8B-BC92-42CC-BB6E-CC0C7C5515F5}" type="presOf" srcId="{CF17A94A-1718-4040-A282-47FAB2F32809}" destId="{8415D604-A61C-434C-87D0-295293ABFD02}" srcOrd="0" destOrd="0" presId="urn:diagrams.loki3.com/VaryingWidthList"/>
    <dgm:cxn modelId="{42364E7F-A083-4C75-AAC3-F668E9D5129B}" type="presOf" srcId="{C652B04B-042D-4055-AC6A-44721D01255D}" destId="{8F1B9BCB-A358-4D1D-B6D1-CA8983C17081}" srcOrd="0" destOrd="0" presId="urn:diagrams.loki3.com/VaryingWidthList"/>
    <dgm:cxn modelId="{A8BF5F8E-64AD-4F5F-858C-08EB0FFFDF68}" srcId="{313AF973-A563-4553-8751-F094F7D0BBD7}" destId="{CF17A94A-1718-4040-A282-47FAB2F32809}" srcOrd="2" destOrd="0" parTransId="{8FAA9C68-8702-422B-9758-B99B87DB4360}" sibTransId="{8F054DCB-B0E8-4DBF-A78F-2E6210D7387F}"/>
    <dgm:cxn modelId="{1AC12457-2A74-48E9-A7F7-1EBC01DBEC3F}" type="presOf" srcId="{313AF973-A563-4553-8751-F094F7D0BBD7}" destId="{A4D4CA0F-8754-4F9C-8B5B-7930F6F5C377}" srcOrd="0" destOrd="0" presId="urn:diagrams.loki3.com/VaryingWidthList"/>
    <dgm:cxn modelId="{50E0DF43-1726-4F82-B6EF-6D7BE671B5FE}" srcId="{313AF973-A563-4553-8751-F094F7D0BBD7}" destId="{C652B04B-042D-4055-AC6A-44721D01255D}" srcOrd="0" destOrd="0" parTransId="{2964900E-5F45-48C4-B230-A3E3043A0E35}" sibTransId="{E45195EF-6A1E-46B3-9D64-3F9E694DE971}"/>
    <dgm:cxn modelId="{F76C8843-497E-40BD-A541-78516476F1B9}" srcId="{313AF973-A563-4553-8751-F094F7D0BBD7}" destId="{B28F2823-4AA0-4C84-B1C3-3F20ED1F78E9}" srcOrd="1" destOrd="0" parTransId="{81920C02-904A-4B74-B681-652A48C6AF50}" sibTransId="{9764E456-8EB2-448C-80C9-D8915D090E43}"/>
    <dgm:cxn modelId="{46F082A3-7AE0-4A28-B977-D4B035040665}" type="presParOf" srcId="{A4D4CA0F-8754-4F9C-8B5B-7930F6F5C377}" destId="{8F1B9BCB-A358-4D1D-B6D1-CA8983C17081}" srcOrd="0" destOrd="0" presId="urn:diagrams.loki3.com/VaryingWidthList"/>
    <dgm:cxn modelId="{D42D0957-C179-4C7B-A607-5336E0E85C80}" type="presParOf" srcId="{A4D4CA0F-8754-4F9C-8B5B-7930F6F5C377}" destId="{946301B3-760A-40C5-849C-B995358C18B4}" srcOrd="1" destOrd="0" presId="urn:diagrams.loki3.com/VaryingWidthList"/>
    <dgm:cxn modelId="{C985E5AC-25E4-481C-8EBA-A6976E259A7F}" type="presParOf" srcId="{A4D4CA0F-8754-4F9C-8B5B-7930F6F5C377}" destId="{08A11C50-300A-4254-BF57-484D3703A64B}" srcOrd="2" destOrd="0" presId="urn:diagrams.loki3.com/VaryingWidthList"/>
    <dgm:cxn modelId="{20AE208F-2173-42D2-82A8-2208673CD2D9}" type="presParOf" srcId="{A4D4CA0F-8754-4F9C-8B5B-7930F6F5C377}" destId="{63832AF3-40C4-4320-B9C3-1BCF063E83D5}" srcOrd="3" destOrd="0" presId="urn:diagrams.loki3.com/VaryingWidthList"/>
    <dgm:cxn modelId="{E6C24C42-E6A8-481C-9AC2-D8F430470414}" type="presParOf" srcId="{A4D4CA0F-8754-4F9C-8B5B-7930F6F5C377}" destId="{8415D604-A61C-434C-87D0-295293ABFD02}" srcOrd="4" destOrd="0" presId="urn:diagrams.loki3.com/VaryingWidthList"/>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1DD1242-B5E5-4C11-BB3E-F544610FE3A0}" type="doc">
      <dgm:prSet loTypeId="urn:microsoft.com/office/officeart/2005/8/layout/rings+Icon" loCatId="relationship" qsTypeId="urn:microsoft.com/office/officeart/2005/8/quickstyle/simple1" qsCatId="simple" csTypeId="urn:microsoft.com/office/officeart/2005/8/colors/accent0_1" csCatId="mainScheme" phldr="1"/>
      <dgm:spPr/>
    </dgm:pt>
    <dgm:pt modelId="{A90D655F-A411-4CA3-8CAA-F5040D4B1D6F}">
      <dgm:prSet phldrT="[Text]" custT="1"/>
      <dgm:spPr>
        <a:solidFill>
          <a:srgbClr val="FFCCCC">
            <a:alpha val="50000"/>
          </a:srgbClr>
        </a:solidFill>
      </dgm:spPr>
      <dgm:t>
        <a:bodyPr/>
        <a:lstStyle/>
        <a:p>
          <a:r>
            <a:rPr lang="en-US" sz="2000" dirty="0">
              <a:latin typeface="Times New Roman" panose="02020603050405020304" pitchFamily="18" charset="0"/>
              <a:cs typeface="Times New Roman" panose="02020603050405020304" pitchFamily="18" charset="0"/>
            </a:rPr>
            <a:t>Major challenges faced by many developing countries (</a:t>
          </a:r>
          <a:r>
            <a:rPr lang="en-US" sz="2000" b="0" i="0" dirty="0">
              <a:solidFill>
                <a:srgbClr val="000000"/>
              </a:solidFill>
              <a:effectLst/>
              <a:latin typeface="Times New Roman" panose="02020603050405020304" pitchFamily="18" charset="0"/>
              <a:cs typeface="Times New Roman" panose="02020603050405020304" pitchFamily="18" charset="0"/>
            </a:rPr>
            <a:t>Who.int, 2022)</a:t>
          </a:r>
          <a:endParaRPr lang="x-none" sz="2000" dirty="0">
            <a:latin typeface="Times New Roman" panose="02020603050405020304" pitchFamily="18" charset="0"/>
            <a:cs typeface="Times New Roman" panose="02020603050405020304" pitchFamily="18" charset="0"/>
          </a:endParaRPr>
        </a:p>
      </dgm:t>
    </dgm:pt>
    <dgm:pt modelId="{171A2609-AA39-40B0-884E-6249D4CD3800}" type="parTrans" cxnId="{45C4E793-B965-4C8D-8B82-72C1CF5CB978}">
      <dgm:prSet/>
      <dgm:spPr/>
      <dgm:t>
        <a:bodyPr/>
        <a:lstStyle/>
        <a:p>
          <a:endParaRPr lang="x-none"/>
        </a:p>
      </dgm:t>
    </dgm:pt>
    <dgm:pt modelId="{05AE9091-4D5E-4E4D-B3F3-D85F969A573A}" type="sibTrans" cxnId="{45C4E793-B965-4C8D-8B82-72C1CF5CB978}">
      <dgm:prSet/>
      <dgm:spPr/>
      <dgm:t>
        <a:bodyPr/>
        <a:lstStyle/>
        <a:p>
          <a:endParaRPr lang="x-none"/>
        </a:p>
      </dgm:t>
    </dgm:pt>
    <dgm:pt modelId="{7420FDB4-05FB-4B8F-B76F-B06E4D782CC1}">
      <dgm:prSet phldrT="[Text]" custT="1"/>
      <dgm:spPr>
        <a:solidFill>
          <a:srgbClr val="FFCCCC">
            <a:alpha val="50000"/>
          </a:srgbClr>
        </a:solidFill>
      </dgm:spPr>
      <dgm:t>
        <a:bodyPr/>
        <a:lstStyle/>
        <a:p>
          <a:r>
            <a:rPr lang="en-US" sz="2000" dirty="0">
              <a:latin typeface="Times New Roman" panose="02020603050405020304" pitchFamily="18" charset="0"/>
              <a:cs typeface="Times New Roman" panose="02020603050405020304" pitchFamily="18" charset="0"/>
            </a:rPr>
            <a:t>Rapidity of population ageing  </a:t>
          </a:r>
          <a:endParaRPr lang="x-none" sz="2000" dirty="0">
            <a:latin typeface="Times New Roman" panose="02020603050405020304" pitchFamily="18" charset="0"/>
            <a:cs typeface="Times New Roman" panose="02020603050405020304" pitchFamily="18" charset="0"/>
          </a:endParaRPr>
        </a:p>
      </dgm:t>
    </dgm:pt>
    <dgm:pt modelId="{41E428CB-802A-4A6C-A8CB-3BAF5222C5EA}" type="parTrans" cxnId="{B2C81794-5D75-4760-A9A6-F3508D85437A}">
      <dgm:prSet/>
      <dgm:spPr/>
      <dgm:t>
        <a:bodyPr/>
        <a:lstStyle/>
        <a:p>
          <a:endParaRPr lang="x-none"/>
        </a:p>
      </dgm:t>
    </dgm:pt>
    <dgm:pt modelId="{A6CED8BD-6E09-4707-935F-E1D9D5A7C9FE}" type="sibTrans" cxnId="{B2C81794-5D75-4760-A9A6-F3508D85437A}">
      <dgm:prSet/>
      <dgm:spPr/>
      <dgm:t>
        <a:bodyPr/>
        <a:lstStyle/>
        <a:p>
          <a:endParaRPr lang="x-none"/>
        </a:p>
      </dgm:t>
    </dgm:pt>
    <dgm:pt modelId="{A0BDE61B-980E-41CD-B5A8-9C412120B720}">
      <dgm:prSet phldrT="[Text]" custT="1"/>
      <dgm:spPr>
        <a:solidFill>
          <a:srgbClr val="FFCCCC">
            <a:alpha val="50000"/>
          </a:srgbClr>
        </a:solidFill>
      </dgm:spPr>
      <dgm:t>
        <a:bodyPr/>
        <a:lstStyle/>
        <a:p>
          <a:r>
            <a:rPr lang="en-US" sz="2000" dirty="0">
              <a:latin typeface="Times New Roman" panose="02020603050405020304" pitchFamily="18" charset="0"/>
              <a:cs typeface="Times New Roman" panose="02020603050405020304" pitchFamily="18" charset="0"/>
            </a:rPr>
            <a:t>50% old age people estimated to live in poor state by 2050 (</a:t>
          </a:r>
          <a:r>
            <a:rPr lang="en-US" sz="2000" b="0" i="0" dirty="0">
              <a:solidFill>
                <a:srgbClr val="000000"/>
              </a:solidFill>
              <a:effectLst/>
              <a:latin typeface="Times New Roman" panose="02020603050405020304" pitchFamily="18" charset="0"/>
              <a:cs typeface="Times New Roman" panose="02020603050405020304" pitchFamily="18" charset="0"/>
            </a:rPr>
            <a:t>Who.int, 2022).</a:t>
          </a:r>
          <a:endParaRPr lang="x-none" sz="2000" dirty="0">
            <a:latin typeface="Times New Roman" panose="02020603050405020304" pitchFamily="18" charset="0"/>
            <a:cs typeface="Times New Roman" panose="02020603050405020304" pitchFamily="18" charset="0"/>
          </a:endParaRPr>
        </a:p>
      </dgm:t>
    </dgm:pt>
    <dgm:pt modelId="{24B7C8EA-4C83-4BA1-AD21-B8CC94476474}" type="parTrans" cxnId="{F73277EA-A9E7-46BB-BB64-A4AFC16081A7}">
      <dgm:prSet/>
      <dgm:spPr/>
      <dgm:t>
        <a:bodyPr/>
        <a:lstStyle/>
        <a:p>
          <a:endParaRPr lang="x-none"/>
        </a:p>
      </dgm:t>
    </dgm:pt>
    <dgm:pt modelId="{B65C93FC-D086-4704-AB50-6B001FDBBC2B}" type="sibTrans" cxnId="{F73277EA-A9E7-46BB-BB64-A4AFC16081A7}">
      <dgm:prSet/>
      <dgm:spPr/>
      <dgm:t>
        <a:bodyPr/>
        <a:lstStyle/>
        <a:p>
          <a:endParaRPr lang="x-none"/>
        </a:p>
      </dgm:t>
    </dgm:pt>
    <dgm:pt modelId="{DAB0B8F9-742C-43CD-BA00-F2D0F3D19A41}" type="pres">
      <dgm:prSet presAssocID="{11DD1242-B5E5-4C11-BB3E-F544610FE3A0}" presName="Name0" presStyleCnt="0">
        <dgm:presLayoutVars>
          <dgm:chMax val="7"/>
          <dgm:dir/>
          <dgm:resizeHandles val="exact"/>
        </dgm:presLayoutVars>
      </dgm:prSet>
      <dgm:spPr/>
    </dgm:pt>
    <dgm:pt modelId="{BA6DAAA4-6544-4224-965D-DEF1285D4720}" type="pres">
      <dgm:prSet presAssocID="{11DD1242-B5E5-4C11-BB3E-F544610FE3A0}" presName="ellipse1" presStyleLbl="vennNode1" presStyleIdx="0" presStyleCnt="3">
        <dgm:presLayoutVars>
          <dgm:bulletEnabled val="1"/>
        </dgm:presLayoutVars>
      </dgm:prSet>
      <dgm:spPr/>
      <dgm:t>
        <a:bodyPr/>
        <a:lstStyle/>
        <a:p>
          <a:endParaRPr lang="en-US"/>
        </a:p>
      </dgm:t>
    </dgm:pt>
    <dgm:pt modelId="{585BFCD7-ABDC-4296-9A19-5706592F3C23}" type="pres">
      <dgm:prSet presAssocID="{11DD1242-B5E5-4C11-BB3E-F544610FE3A0}" presName="ellipse2" presStyleLbl="vennNode1" presStyleIdx="1" presStyleCnt="3">
        <dgm:presLayoutVars>
          <dgm:bulletEnabled val="1"/>
        </dgm:presLayoutVars>
      </dgm:prSet>
      <dgm:spPr/>
      <dgm:t>
        <a:bodyPr/>
        <a:lstStyle/>
        <a:p>
          <a:endParaRPr lang="en-US"/>
        </a:p>
      </dgm:t>
    </dgm:pt>
    <dgm:pt modelId="{1A7C7519-C41E-4E25-8F43-D233E8479C6D}" type="pres">
      <dgm:prSet presAssocID="{11DD1242-B5E5-4C11-BB3E-F544610FE3A0}" presName="ellipse3" presStyleLbl="vennNode1" presStyleIdx="2" presStyleCnt="3">
        <dgm:presLayoutVars>
          <dgm:bulletEnabled val="1"/>
        </dgm:presLayoutVars>
      </dgm:prSet>
      <dgm:spPr/>
      <dgm:t>
        <a:bodyPr/>
        <a:lstStyle/>
        <a:p>
          <a:endParaRPr lang="en-US"/>
        </a:p>
      </dgm:t>
    </dgm:pt>
  </dgm:ptLst>
  <dgm:cxnLst>
    <dgm:cxn modelId="{CA7A7F3B-CD6C-405D-88BB-F4684537AC84}" type="presOf" srcId="{A90D655F-A411-4CA3-8CAA-F5040D4B1D6F}" destId="{BA6DAAA4-6544-4224-965D-DEF1285D4720}" srcOrd="0" destOrd="0" presId="urn:microsoft.com/office/officeart/2005/8/layout/rings+Icon"/>
    <dgm:cxn modelId="{E587ADFB-1979-4E6B-96B5-C6CB3E7916D6}" type="presOf" srcId="{A0BDE61B-980E-41CD-B5A8-9C412120B720}" destId="{1A7C7519-C41E-4E25-8F43-D233E8479C6D}" srcOrd="0" destOrd="0" presId="urn:microsoft.com/office/officeart/2005/8/layout/rings+Icon"/>
    <dgm:cxn modelId="{275145B1-E0DF-40BD-A1EC-3856BF02485A}" type="presOf" srcId="{11DD1242-B5E5-4C11-BB3E-F544610FE3A0}" destId="{DAB0B8F9-742C-43CD-BA00-F2D0F3D19A41}" srcOrd="0" destOrd="0" presId="urn:microsoft.com/office/officeart/2005/8/layout/rings+Icon"/>
    <dgm:cxn modelId="{F73277EA-A9E7-46BB-BB64-A4AFC16081A7}" srcId="{11DD1242-B5E5-4C11-BB3E-F544610FE3A0}" destId="{A0BDE61B-980E-41CD-B5A8-9C412120B720}" srcOrd="2" destOrd="0" parTransId="{24B7C8EA-4C83-4BA1-AD21-B8CC94476474}" sibTransId="{B65C93FC-D086-4704-AB50-6B001FDBBC2B}"/>
    <dgm:cxn modelId="{45C4E793-B965-4C8D-8B82-72C1CF5CB978}" srcId="{11DD1242-B5E5-4C11-BB3E-F544610FE3A0}" destId="{A90D655F-A411-4CA3-8CAA-F5040D4B1D6F}" srcOrd="0" destOrd="0" parTransId="{171A2609-AA39-40B0-884E-6249D4CD3800}" sibTransId="{05AE9091-4D5E-4E4D-B3F3-D85F969A573A}"/>
    <dgm:cxn modelId="{59307A48-A799-4792-9E6D-62FBE5FB3D01}" type="presOf" srcId="{7420FDB4-05FB-4B8F-B76F-B06E4D782CC1}" destId="{585BFCD7-ABDC-4296-9A19-5706592F3C23}" srcOrd="0" destOrd="0" presId="urn:microsoft.com/office/officeart/2005/8/layout/rings+Icon"/>
    <dgm:cxn modelId="{B2C81794-5D75-4760-A9A6-F3508D85437A}" srcId="{11DD1242-B5E5-4C11-BB3E-F544610FE3A0}" destId="{7420FDB4-05FB-4B8F-B76F-B06E4D782CC1}" srcOrd="1" destOrd="0" parTransId="{41E428CB-802A-4A6C-A8CB-3BAF5222C5EA}" sibTransId="{A6CED8BD-6E09-4707-935F-E1D9D5A7C9FE}"/>
    <dgm:cxn modelId="{4D2A710A-19B3-4EDD-BE82-2E4A1731F143}" type="presParOf" srcId="{DAB0B8F9-742C-43CD-BA00-F2D0F3D19A41}" destId="{BA6DAAA4-6544-4224-965D-DEF1285D4720}" srcOrd="0" destOrd="0" presId="urn:microsoft.com/office/officeart/2005/8/layout/rings+Icon"/>
    <dgm:cxn modelId="{DAFAF242-6A2F-485F-94D6-70BEE40DF477}" type="presParOf" srcId="{DAB0B8F9-742C-43CD-BA00-F2D0F3D19A41}" destId="{585BFCD7-ABDC-4296-9A19-5706592F3C23}" srcOrd="1" destOrd="0" presId="urn:microsoft.com/office/officeart/2005/8/layout/rings+Icon"/>
    <dgm:cxn modelId="{94800199-090E-4D73-8EF7-6A3A22065D65}" type="presParOf" srcId="{DAB0B8F9-742C-43CD-BA00-F2D0F3D19A41}" destId="{1A7C7519-C41E-4E25-8F43-D233E8479C6D}" srcOrd="2" destOrd="0" presId="urn:microsoft.com/office/officeart/2005/8/layout/rings+Icon"/>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3A0DE56-6B08-41B1-92BB-836BE9DFE938}" type="doc">
      <dgm:prSet loTypeId="urn:microsoft.com/office/officeart/2005/8/layout/default#1" loCatId="list" qsTypeId="urn:microsoft.com/office/officeart/2005/8/quickstyle/simple1" qsCatId="simple" csTypeId="urn:microsoft.com/office/officeart/2005/8/colors/accent0_2" csCatId="mainScheme" phldr="1"/>
      <dgm:spPr/>
      <dgm:t>
        <a:bodyPr/>
        <a:lstStyle/>
        <a:p>
          <a:endParaRPr lang="x-none"/>
        </a:p>
      </dgm:t>
    </dgm:pt>
    <dgm:pt modelId="{592F35FC-CA6E-4A61-97EC-0B169F1FE8C4}">
      <dgm:prSet phldrT="[Text]" custT="1"/>
      <dgm:spPr>
        <a:solidFill>
          <a:srgbClr val="FFCCCC"/>
        </a:solidFill>
      </dgm:spPr>
      <dgm:t>
        <a:bodyPr/>
        <a:lstStyle/>
        <a:p>
          <a:r>
            <a:rPr lang="en-US" sz="2000" dirty="0">
              <a:solidFill>
                <a:schemeClr val="tx1"/>
              </a:solidFill>
              <a:latin typeface="Times New Roman" panose="02020603050405020304" pitchFamily="18" charset="0"/>
              <a:cs typeface="Times New Roman" panose="02020603050405020304" pitchFamily="18" charset="0"/>
            </a:rPr>
            <a:t>Publicly funded (</a:t>
          </a:r>
          <a:r>
            <a:rPr lang="en-US" sz="2000" b="0" i="0" dirty="0" err="1">
              <a:solidFill>
                <a:schemeClr val="tx1"/>
              </a:solidFill>
              <a:effectLst/>
              <a:latin typeface="Times New Roman" panose="02020603050405020304" pitchFamily="18" charset="0"/>
              <a:cs typeface="Times New Roman" panose="02020603050405020304" pitchFamily="18" charset="0"/>
            </a:rPr>
            <a:t>Stuckler</a:t>
          </a:r>
          <a:r>
            <a:rPr lang="en-US" sz="2000" b="0" i="0" dirty="0">
              <a:solidFill>
                <a:schemeClr val="tx1"/>
              </a:solidFill>
              <a:effectLst/>
              <a:latin typeface="Times New Roman" panose="02020603050405020304" pitchFamily="18" charset="0"/>
              <a:cs typeface="Times New Roman" panose="02020603050405020304" pitchFamily="18" charset="0"/>
            </a:rPr>
            <a:t> et al., 2017</a:t>
          </a:r>
          <a:r>
            <a:rPr lang="en-US" sz="2000" b="0" i="0" dirty="0">
              <a:solidFill>
                <a:srgbClr val="222222"/>
              </a:solidFill>
              <a:effectLst/>
              <a:latin typeface="Times New Roman" panose="02020603050405020304" pitchFamily="18" charset="0"/>
              <a:cs typeface="Times New Roman" panose="02020603050405020304" pitchFamily="18" charset="0"/>
            </a:rPr>
            <a:t>)</a:t>
          </a:r>
          <a:endParaRPr lang="x-none" sz="2000" dirty="0">
            <a:solidFill>
              <a:schemeClr val="tx1"/>
            </a:solidFill>
            <a:latin typeface="Times New Roman" panose="02020603050405020304" pitchFamily="18" charset="0"/>
            <a:cs typeface="Times New Roman" panose="02020603050405020304" pitchFamily="18" charset="0"/>
          </a:endParaRPr>
        </a:p>
      </dgm:t>
    </dgm:pt>
    <dgm:pt modelId="{B8166B56-9A10-4C3E-99F1-3DD91A59E215}" type="parTrans" cxnId="{82028A30-C058-4AA5-A377-436B113DA776}">
      <dgm:prSet/>
      <dgm:spPr/>
      <dgm:t>
        <a:bodyPr/>
        <a:lstStyle/>
        <a:p>
          <a:endParaRPr lang="x-none"/>
        </a:p>
      </dgm:t>
    </dgm:pt>
    <dgm:pt modelId="{162594DC-FB1A-4FD4-B7B7-37F1BC8C83BB}" type="sibTrans" cxnId="{82028A30-C058-4AA5-A377-436B113DA776}">
      <dgm:prSet/>
      <dgm:spPr/>
      <dgm:t>
        <a:bodyPr/>
        <a:lstStyle/>
        <a:p>
          <a:endParaRPr lang="x-none"/>
        </a:p>
      </dgm:t>
    </dgm:pt>
    <dgm:pt modelId="{374C5F12-D2E2-42BD-B305-04BC8BE34C1B}">
      <dgm:prSet phldrT="[Text]" custT="1"/>
      <dgm:spPr>
        <a:solidFill>
          <a:srgbClr val="FFCCCC"/>
        </a:solidFill>
      </dgm:spPr>
      <dgm:t>
        <a:bodyPr/>
        <a:lstStyle/>
        <a:p>
          <a:r>
            <a:rPr lang="en-US" sz="2000" dirty="0">
              <a:solidFill>
                <a:schemeClr val="tx1"/>
              </a:solidFill>
              <a:latin typeface="Times New Roman" panose="02020603050405020304" pitchFamily="18" charset="0"/>
              <a:cs typeface="Times New Roman" panose="02020603050405020304" pitchFamily="18" charset="0"/>
            </a:rPr>
            <a:t>Private health insurance </a:t>
          </a:r>
          <a:endParaRPr lang="x-none" sz="2000" dirty="0">
            <a:solidFill>
              <a:schemeClr val="tx1"/>
            </a:solidFill>
            <a:latin typeface="Times New Roman" panose="02020603050405020304" pitchFamily="18" charset="0"/>
            <a:cs typeface="Times New Roman" panose="02020603050405020304" pitchFamily="18" charset="0"/>
          </a:endParaRPr>
        </a:p>
      </dgm:t>
    </dgm:pt>
    <dgm:pt modelId="{46F6007E-79FB-464C-9090-342470CF9E82}" type="parTrans" cxnId="{E22CE258-1A0F-491D-9179-FEFD0C9DA461}">
      <dgm:prSet/>
      <dgm:spPr/>
      <dgm:t>
        <a:bodyPr/>
        <a:lstStyle/>
        <a:p>
          <a:endParaRPr lang="x-none"/>
        </a:p>
      </dgm:t>
    </dgm:pt>
    <dgm:pt modelId="{ED51067C-0697-4A3E-BEC1-5C98CA112560}" type="sibTrans" cxnId="{E22CE258-1A0F-491D-9179-FEFD0C9DA461}">
      <dgm:prSet/>
      <dgm:spPr/>
      <dgm:t>
        <a:bodyPr/>
        <a:lstStyle/>
        <a:p>
          <a:endParaRPr lang="x-none"/>
        </a:p>
      </dgm:t>
    </dgm:pt>
    <dgm:pt modelId="{6D349ADA-9347-4D9D-845B-4573B6C65995}">
      <dgm:prSet phldrT="[Text]" custT="1"/>
      <dgm:spPr>
        <a:solidFill>
          <a:srgbClr val="FFCCCC"/>
        </a:solidFill>
      </dgm:spPr>
      <dgm:t>
        <a:bodyPr/>
        <a:lstStyle/>
        <a:p>
          <a:r>
            <a:rPr lang="en-US" sz="2000" dirty="0">
              <a:solidFill>
                <a:schemeClr val="tx1"/>
              </a:solidFill>
              <a:latin typeface="Times New Roman" panose="02020603050405020304" pitchFamily="18" charset="0"/>
              <a:cs typeface="Times New Roman" panose="02020603050405020304" pitchFamily="18" charset="0"/>
            </a:rPr>
            <a:t>NHS contribution in old age health care (</a:t>
          </a:r>
          <a:r>
            <a:rPr lang="en-GB" sz="2000" b="0" i="0" dirty="0">
              <a:solidFill>
                <a:schemeClr val="tx1"/>
              </a:solidFill>
              <a:effectLst/>
              <a:latin typeface="Times New Roman" panose="02020603050405020304" pitchFamily="18" charset="0"/>
              <a:cs typeface="Times New Roman" panose="02020603050405020304" pitchFamily="18" charset="0"/>
            </a:rPr>
            <a:t>McKee et al., 2021)</a:t>
          </a:r>
          <a:endParaRPr lang="x-none" sz="2000" dirty="0">
            <a:solidFill>
              <a:schemeClr val="tx1"/>
            </a:solidFill>
            <a:latin typeface="Times New Roman" panose="02020603050405020304" pitchFamily="18" charset="0"/>
            <a:cs typeface="Times New Roman" panose="02020603050405020304" pitchFamily="18" charset="0"/>
          </a:endParaRPr>
        </a:p>
      </dgm:t>
    </dgm:pt>
    <dgm:pt modelId="{17C5CC21-E96F-4295-963B-7C3FC70FE9AB}" type="parTrans" cxnId="{811ADE20-95EC-4685-8918-471541EF929E}">
      <dgm:prSet/>
      <dgm:spPr/>
      <dgm:t>
        <a:bodyPr/>
        <a:lstStyle/>
        <a:p>
          <a:endParaRPr lang="x-none"/>
        </a:p>
      </dgm:t>
    </dgm:pt>
    <dgm:pt modelId="{6FF09DA1-ED79-4CEF-A196-593B6E6F9934}" type="sibTrans" cxnId="{811ADE20-95EC-4685-8918-471541EF929E}">
      <dgm:prSet/>
      <dgm:spPr/>
      <dgm:t>
        <a:bodyPr/>
        <a:lstStyle/>
        <a:p>
          <a:endParaRPr lang="x-none"/>
        </a:p>
      </dgm:t>
    </dgm:pt>
    <dgm:pt modelId="{117D44EA-19F9-4195-9BB2-667E0738922A}" type="pres">
      <dgm:prSet presAssocID="{E3A0DE56-6B08-41B1-92BB-836BE9DFE938}" presName="diagram" presStyleCnt="0">
        <dgm:presLayoutVars>
          <dgm:dir/>
          <dgm:resizeHandles val="exact"/>
        </dgm:presLayoutVars>
      </dgm:prSet>
      <dgm:spPr/>
      <dgm:t>
        <a:bodyPr/>
        <a:lstStyle/>
        <a:p>
          <a:endParaRPr lang="en-US"/>
        </a:p>
      </dgm:t>
    </dgm:pt>
    <dgm:pt modelId="{74CD0B02-DDF9-42A2-BF25-4868F721611B}" type="pres">
      <dgm:prSet presAssocID="{592F35FC-CA6E-4A61-97EC-0B169F1FE8C4}" presName="node" presStyleLbl="node1" presStyleIdx="0" presStyleCnt="3">
        <dgm:presLayoutVars>
          <dgm:bulletEnabled val="1"/>
        </dgm:presLayoutVars>
      </dgm:prSet>
      <dgm:spPr/>
      <dgm:t>
        <a:bodyPr/>
        <a:lstStyle/>
        <a:p>
          <a:endParaRPr lang="en-US"/>
        </a:p>
      </dgm:t>
    </dgm:pt>
    <dgm:pt modelId="{539F0CC3-C87C-4EC4-B1AC-6A231C3A7655}" type="pres">
      <dgm:prSet presAssocID="{162594DC-FB1A-4FD4-B7B7-37F1BC8C83BB}" presName="sibTrans" presStyleCnt="0"/>
      <dgm:spPr/>
    </dgm:pt>
    <dgm:pt modelId="{BD8FACE6-1255-466F-86AD-1351088E1B10}" type="pres">
      <dgm:prSet presAssocID="{374C5F12-D2E2-42BD-B305-04BC8BE34C1B}" presName="node" presStyleLbl="node1" presStyleIdx="1" presStyleCnt="3">
        <dgm:presLayoutVars>
          <dgm:bulletEnabled val="1"/>
        </dgm:presLayoutVars>
      </dgm:prSet>
      <dgm:spPr/>
      <dgm:t>
        <a:bodyPr/>
        <a:lstStyle/>
        <a:p>
          <a:endParaRPr lang="en-US"/>
        </a:p>
      </dgm:t>
    </dgm:pt>
    <dgm:pt modelId="{333ABC26-C90B-4826-97A4-4905C5F68B8A}" type="pres">
      <dgm:prSet presAssocID="{ED51067C-0697-4A3E-BEC1-5C98CA112560}" presName="sibTrans" presStyleCnt="0"/>
      <dgm:spPr/>
    </dgm:pt>
    <dgm:pt modelId="{0E6141F3-038B-4798-93C3-4E6C6A55A141}" type="pres">
      <dgm:prSet presAssocID="{6D349ADA-9347-4D9D-845B-4573B6C65995}" presName="node" presStyleLbl="node1" presStyleIdx="2" presStyleCnt="3">
        <dgm:presLayoutVars>
          <dgm:bulletEnabled val="1"/>
        </dgm:presLayoutVars>
      </dgm:prSet>
      <dgm:spPr/>
      <dgm:t>
        <a:bodyPr/>
        <a:lstStyle/>
        <a:p>
          <a:endParaRPr lang="en-US"/>
        </a:p>
      </dgm:t>
    </dgm:pt>
  </dgm:ptLst>
  <dgm:cxnLst>
    <dgm:cxn modelId="{90BAB387-337D-415C-8912-8D856E966AC7}" type="presOf" srcId="{6D349ADA-9347-4D9D-845B-4573B6C65995}" destId="{0E6141F3-038B-4798-93C3-4E6C6A55A141}" srcOrd="0" destOrd="0" presId="urn:microsoft.com/office/officeart/2005/8/layout/default#1"/>
    <dgm:cxn modelId="{42FA189C-42CD-4FA4-86A0-97DEFC47E764}" type="presOf" srcId="{592F35FC-CA6E-4A61-97EC-0B169F1FE8C4}" destId="{74CD0B02-DDF9-42A2-BF25-4868F721611B}" srcOrd="0" destOrd="0" presId="urn:microsoft.com/office/officeart/2005/8/layout/default#1"/>
    <dgm:cxn modelId="{82028A30-C058-4AA5-A377-436B113DA776}" srcId="{E3A0DE56-6B08-41B1-92BB-836BE9DFE938}" destId="{592F35FC-CA6E-4A61-97EC-0B169F1FE8C4}" srcOrd="0" destOrd="0" parTransId="{B8166B56-9A10-4C3E-99F1-3DD91A59E215}" sibTransId="{162594DC-FB1A-4FD4-B7B7-37F1BC8C83BB}"/>
    <dgm:cxn modelId="{B0542EE8-27FE-479B-9B90-2C67D1B33B5C}" type="presOf" srcId="{E3A0DE56-6B08-41B1-92BB-836BE9DFE938}" destId="{117D44EA-19F9-4195-9BB2-667E0738922A}" srcOrd="0" destOrd="0" presId="urn:microsoft.com/office/officeart/2005/8/layout/default#1"/>
    <dgm:cxn modelId="{E22CE258-1A0F-491D-9179-FEFD0C9DA461}" srcId="{E3A0DE56-6B08-41B1-92BB-836BE9DFE938}" destId="{374C5F12-D2E2-42BD-B305-04BC8BE34C1B}" srcOrd="1" destOrd="0" parTransId="{46F6007E-79FB-464C-9090-342470CF9E82}" sibTransId="{ED51067C-0697-4A3E-BEC1-5C98CA112560}"/>
    <dgm:cxn modelId="{E558FBB5-2F92-478C-9164-7FB6E7864CEE}" type="presOf" srcId="{374C5F12-D2E2-42BD-B305-04BC8BE34C1B}" destId="{BD8FACE6-1255-466F-86AD-1351088E1B10}" srcOrd="0" destOrd="0" presId="urn:microsoft.com/office/officeart/2005/8/layout/default#1"/>
    <dgm:cxn modelId="{811ADE20-95EC-4685-8918-471541EF929E}" srcId="{E3A0DE56-6B08-41B1-92BB-836BE9DFE938}" destId="{6D349ADA-9347-4D9D-845B-4573B6C65995}" srcOrd="2" destOrd="0" parTransId="{17C5CC21-E96F-4295-963B-7C3FC70FE9AB}" sibTransId="{6FF09DA1-ED79-4CEF-A196-593B6E6F9934}"/>
    <dgm:cxn modelId="{E8C72EA7-A470-41FD-B9FF-989CA46632B9}" type="presParOf" srcId="{117D44EA-19F9-4195-9BB2-667E0738922A}" destId="{74CD0B02-DDF9-42A2-BF25-4868F721611B}" srcOrd="0" destOrd="0" presId="urn:microsoft.com/office/officeart/2005/8/layout/default#1"/>
    <dgm:cxn modelId="{6BD54883-DB39-4985-BB08-9FA05859865C}" type="presParOf" srcId="{117D44EA-19F9-4195-9BB2-667E0738922A}" destId="{539F0CC3-C87C-4EC4-B1AC-6A231C3A7655}" srcOrd="1" destOrd="0" presId="urn:microsoft.com/office/officeart/2005/8/layout/default#1"/>
    <dgm:cxn modelId="{24D2A9DE-EACC-40C6-9E68-10F0F4AA29E3}" type="presParOf" srcId="{117D44EA-19F9-4195-9BB2-667E0738922A}" destId="{BD8FACE6-1255-466F-86AD-1351088E1B10}" srcOrd="2" destOrd="0" presId="urn:microsoft.com/office/officeart/2005/8/layout/default#1"/>
    <dgm:cxn modelId="{6A8B3864-C39D-44A7-9826-E83EE5764C4C}" type="presParOf" srcId="{117D44EA-19F9-4195-9BB2-667E0738922A}" destId="{333ABC26-C90B-4826-97A4-4905C5F68B8A}" srcOrd="3" destOrd="0" presId="urn:microsoft.com/office/officeart/2005/8/layout/default#1"/>
    <dgm:cxn modelId="{3C6A5E8B-9F30-4D81-B19C-53F36EF0D031}" type="presParOf" srcId="{117D44EA-19F9-4195-9BB2-667E0738922A}" destId="{0E6141F3-038B-4798-93C3-4E6C6A55A141}" srcOrd="4" destOrd="0" presId="urn:microsoft.com/office/officeart/2005/8/layout/default#1"/>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D4CFD7-B570-407D-91AC-EAB78368CB62}">
      <dsp:nvSpPr>
        <dsp:cNvPr id="0" name=""/>
        <dsp:cNvSpPr/>
      </dsp:nvSpPr>
      <dsp:spPr>
        <a:xfrm>
          <a:off x="2112774" y="1441366"/>
          <a:ext cx="3695344" cy="3142993"/>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Aging Theories </a:t>
          </a:r>
          <a:endParaRPr lang="en-PK" sz="2800" kern="1200" dirty="0">
            <a:latin typeface="Times New Roman" panose="02020603050405020304" pitchFamily="18" charset="0"/>
            <a:cs typeface="Times New Roman" panose="02020603050405020304" pitchFamily="18" charset="0"/>
          </a:endParaRPr>
        </a:p>
      </dsp:txBody>
      <dsp:txXfrm>
        <a:off x="2653945" y="1901647"/>
        <a:ext cx="2613002" cy="2222431"/>
      </dsp:txXfrm>
    </dsp:sp>
    <dsp:sp modelId="{95D5D182-CCAB-4718-9A36-733787123A4B}">
      <dsp:nvSpPr>
        <dsp:cNvPr id="0" name=""/>
        <dsp:cNvSpPr/>
      </dsp:nvSpPr>
      <dsp:spPr>
        <a:xfrm>
          <a:off x="2765496" y="296477"/>
          <a:ext cx="2389900" cy="1342209"/>
        </a:xfrm>
        <a:prstGeom prst="ellipse">
          <a:avLst/>
        </a:prstGeom>
        <a:solidFill>
          <a:schemeClr val="accent3">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Disengagement Theory </a:t>
          </a:r>
          <a:endParaRPr lang="en-PK" sz="2000" kern="1200" dirty="0">
            <a:latin typeface="Times New Roman" panose="02020603050405020304" pitchFamily="18" charset="0"/>
            <a:cs typeface="Times New Roman" panose="02020603050405020304" pitchFamily="18" charset="0"/>
          </a:endParaRPr>
        </a:p>
      </dsp:txBody>
      <dsp:txXfrm>
        <a:off x="3115489" y="493039"/>
        <a:ext cx="1689914" cy="949085"/>
      </dsp:txXfrm>
    </dsp:sp>
    <dsp:sp modelId="{4171E84D-BAF7-4F50-A898-9A3D611D868D}">
      <dsp:nvSpPr>
        <dsp:cNvPr id="0" name=""/>
        <dsp:cNvSpPr/>
      </dsp:nvSpPr>
      <dsp:spPr>
        <a:xfrm>
          <a:off x="4417992" y="3249574"/>
          <a:ext cx="2627439" cy="1571858"/>
        </a:xfrm>
        <a:prstGeom prst="ellipse">
          <a:avLst/>
        </a:prstGeom>
        <a:solidFill>
          <a:schemeClr val="accent4">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Socioemotional</a:t>
          </a:r>
          <a:r>
            <a:rPr lang="en-US" sz="1200" kern="1200" dirty="0">
              <a:latin typeface="Times New Roman" panose="02020603050405020304" pitchFamily="18" charset="0"/>
              <a:cs typeface="Times New Roman" panose="02020603050405020304" pitchFamily="18" charset="0"/>
            </a:rPr>
            <a:t> </a:t>
          </a:r>
          <a:r>
            <a:rPr lang="en-US" sz="2000" kern="1200" dirty="0">
              <a:latin typeface="Times New Roman" panose="02020603050405020304" pitchFamily="18" charset="0"/>
              <a:cs typeface="Times New Roman" panose="02020603050405020304" pitchFamily="18" charset="0"/>
            </a:rPr>
            <a:t>Selectivity Theory </a:t>
          </a:r>
          <a:endParaRPr lang="en-PK" sz="2000" kern="1200" dirty="0">
            <a:latin typeface="Times New Roman" panose="02020603050405020304" pitchFamily="18" charset="0"/>
            <a:cs typeface="Times New Roman" panose="02020603050405020304" pitchFamily="18" charset="0"/>
          </a:endParaRPr>
        </a:p>
      </dsp:txBody>
      <dsp:txXfrm>
        <a:off x="4802772" y="3479767"/>
        <a:ext cx="1857879" cy="1111472"/>
      </dsp:txXfrm>
    </dsp:sp>
    <dsp:sp modelId="{FF4D8CD3-7C09-4827-A3E1-BCC87976CE51}">
      <dsp:nvSpPr>
        <dsp:cNvPr id="0" name=""/>
        <dsp:cNvSpPr/>
      </dsp:nvSpPr>
      <dsp:spPr>
        <a:xfrm>
          <a:off x="965804" y="3286969"/>
          <a:ext cx="2446754" cy="1497069"/>
        </a:xfrm>
        <a:prstGeom prst="ellipse">
          <a:avLst/>
        </a:prstGeom>
        <a:solidFill>
          <a:schemeClr val="accent5">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Activity Theory </a:t>
          </a:r>
          <a:endParaRPr lang="en-PK" sz="2000" kern="1200" dirty="0">
            <a:latin typeface="Times New Roman" panose="02020603050405020304" pitchFamily="18" charset="0"/>
            <a:cs typeface="Times New Roman" panose="02020603050405020304" pitchFamily="18" charset="0"/>
          </a:endParaRPr>
        </a:p>
      </dsp:txBody>
      <dsp:txXfrm>
        <a:off x="1324123" y="3506210"/>
        <a:ext cx="1730116" cy="10585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589D69-2BAE-4E94-A41D-2AFCF7A5333A}">
      <dsp:nvSpPr>
        <dsp:cNvPr id="0" name=""/>
        <dsp:cNvSpPr/>
      </dsp:nvSpPr>
      <dsp:spPr>
        <a:xfrm>
          <a:off x="0" y="541102"/>
          <a:ext cx="6441745" cy="856800"/>
        </a:xfrm>
        <a:prstGeom prst="rect">
          <a:avLst/>
        </a:prstGeom>
        <a:solidFill>
          <a:srgbClr val="FFCCCC">
            <a:alpha val="90000"/>
          </a:srgb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DC82122-EE45-4BDD-9674-962C961B7B5E}">
      <dsp:nvSpPr>
        <dsp:cNvPr id="0" name=""/>
        <dsp:cNvSpPr/>
      </dsp:nvSpPr>
      <dsp:spPr>
        <a:xfrm>
          <a:off x="322087" y="60270"/>
          <a:ext cx="4509221" cy="100368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438" tIns="0" rIns="170438" bIns="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VR </a:t>
          </a:r>
          <a:r>
            <a:rPr lang="en-US" sz="2000" kern="1200" dirty="0">
              <a:solidFill>
                <a:schemeClr val="bg1"/>
              </a:solidFill>
              <a:latin typeface="Times New Roman" panose="02020603050405020304" pitchFamily="18" charset="0"/>
              <a:cs typeface="Times New Roman" panose="02020603050405020304" pitchFamily="18" charset="0"/>
            </a:rPr>
            <a:t>Headset (</a:t>
          </a:r>
          <a:r>
            <a:rPr lang="en-US" sz="2000" b="0" i="0" kern="1200" dirty="0" err="1">
              <a:solidFill>
                <a:schemeClr val="bg1"/>
              </a:solidFill>
              <a:effectLst/>
              <a:latin typeface="Times New Roman" panose="02020603050405020304" pitchFamily="18" charset="0"/>
              <a:cs typeface="Times New Roman" panose="02020603050405020304" pitchFamily="18" charset="0"/>
            </a:rPr>
            <a:t>Ghorayeb</a:t>
          </a:r>
          <a:r>
            <a:rPr lang="en-US" sz="2000" b="0" i="0" kern="1200" dirty="0">
              <a:solidFill>
                <a:schemeClr val="bg1"/>
              </a:solidFill>
              <a:effectLst/>
              <a:latin typeface="Times New Roman" panose="02020603050405020304" pitchFamily="18" charset="0"/>
              <a:cs typeface="Times New Roman" panose="02020603050405020304" pitchFamily="18" charset="0"/>
            </a:rPr>
            <a:t> et al., 2021)</a:t>
          </a:r>
          <a:endParaRPr lang="en-PK" sz="2000" kern="1200" dirty="0">
            <a:solidFill>
              <a:schemeClr val="bg1"/>
            </a:solidFill>
            <a:latin typeface="Times New Roman" panose="02020603050405020304" pitchFamily="18" charset="0"/>
            <a:cs typeface="Times New Roman" panose="02020603050405020304" pitchFamily="18" charset="0"/>
          </a:endParaRPr>
        </a:p>
      </dsp:txBody>
      <dsp:txXfrm>
        <a:off x="371083" y="109266"/>
        <a:ext cx="4411229" cy="905688"/>
      </dsp:txXfrm>
    </dsp:sp>
    <dsp:sp modelId="{8C9AE4D4-AD21-47C4-B2B4-BDF667CD7E9B}">
      <dsp:nvSpPr>
        <dsp:cNvPr id="0" name=""/>
        <dsp:cNvSpPr/>
      </dsp:nvSpPr>
      <dsp:spPr>
        <a:xfrm>
          <a:off x="0" y="2104350"/>
          <a:ext cx="6441745" cy="856800"/>
        </a:xfrm>
        <a:prstGeom prst="rect">
          <a:avLst/>
        </a:prstGeom>
        <a:solidFill>
          <a:srgbClr val="FFCCCC">
            <a:alpha val="90000"/>
          </a:srgb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8DA10D6-2498-45FB-973D-5A1D1A6AF627}">
      <dsp:nvSpPr>
        <dsp:cNvPr id="0" name=""/>
        <dsp:cNvSpPr/>
      </dsp:nvSpPr>
      <dsp:spPr>
        <a:xfrm>
          <a:off x="322087" y="1602510"/>
          <a:ext cx="4509221" cy="100368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438" tIns="0" rIns="170438" bIns="0" numCol="1" spcCol="1270" anchor="ctr" anchorCtr="0">
          <a:noAutofit/>
        </a:bodyPr>
        <a:lstStyle/>
        <a:p>
          <a:pPr marL="0" lvl="0" indent="0" algn="l" defTabSz="889000">
            <a:lnSpc>
              <a:spcPct val="90000"/>
            </a:lnSpc>
            <a:spcBef>
              <a:spcPct val="0"/>
            </a:spcBef>
            <a:spcAft>
              <a:spcPct val="35000"/>
            </a:spcAft>
            <a:buNone/>
          </a:pPr>
          <a:r>
            <a:rPr lang="en-GB" sz="2000" b="0" i="0" kern="1200" dirty="0">
              <a:solidFill>
                <a:schemeClr val="bg1"/>
              </a:solidFill>
              <a:latin typeface="Times New Roman" panose="02020603050405020304" pitchFamily="18" charset="0"/>
              <a:cs typeface="Times New Roman" panose="02020603050405020304" pitchFamily="18" charset="0"/>
            </a:rPr>
            <a:t>Cloud-enabled Fall Detection Watches (</a:t>
          </a:r>
          <a:r>
            <a:rPr lang="en-US" sz="2000" kern="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Ta</a:t>
          </a:r>
          <a:r>
            <a:rPr lang="en-US" sz="2000" b="0" i="0" kern="1200" dirty="0">
              <a:solidFill>
                <a:schemeClr val="bg1"/>
              </a:solidFill>
              <a:effectLst/>
              <a:latin typeface="Times New Roman" panose="02020603050405020304" pitchFamily="18" charset="0"/>
              <a:cs typeface="Times New Roman" panose="02020603050405020304" pitchFamily="18" charset="0"/>
            </a:rPr>
            <a:t> Qi et al., 2017)</a:t>
          </a:r>
          <a:endParaRPr lang="en-PK" sz="2000" kern="1200" dirty="0">
            <a:solidFill>
              <a:schemeClr val="bg1"/>
            </a:solidFill>
            <a:latin typeface="Times New Roman" panose="02020603050405020304" pitchFamily="18" charset="0"/>
            <a:cs typeface="Times New Roman" panose="02020603050405020304" pitchFamily="18" charset="0"/>
          </a:endParaRPr>
        </a:p>
      </dsp:txBody>
      <dsp:txXfrm>
        <a:off x="371083" y="1651506"/>
        <a:ext cx="4411229" cy="905688"/>
      </dsp:txXfrm>
    </dsp:sp>
    <dsp:sp modelId="{A885CF6C-0C72-4E16-BF8E-D0C0173B3E03}">
      <dsp:nvSpPr>
        <dsp:cNvPr id="0" name=""/>
        <dsp:cNvSpPr/>
      </dsp:nvSpPr>
      <dsp:spPr>
        <a:xfrm>
          <a:off x="0" y="3646590"/>
          <a:ext cx="6441745" cy="856800"/>
        </a:xfrm>
        <a:prstGeom prst="rect">
          <a:avLst/>
        </a:prstGeom>
        <a:solidFill>
          <a:srgbClr val="FFCCCC">
            <a:alpha val="90000"/>
          </a:srgb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3D7423A-11A1-4B91-8940-52C122C6890F}">
      <dsp:nvSpPr>
        <dsp:cNvPr id="0" name=""/>
        <dsp:cNvSpPr/>
      </dsp:nvSpPr>
      <dsp:spPr>
        <a:xfrm>
          <a:off x="322087" y="3144750"/>
          <a:ext cx="4509221" cy="100368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438" tIns="0" rIns="170438" bIns="0" numCol="1" spcCol="1270" anchor="ctr" anchorCtr="0">
          <a:noAutofit/>
        </a:bodyPr>
        <a:lstStyle/>
        <a:p>
          <a:pPr marL="0" lvl="0" indent="0" algn="l" defTabSz="889000">
            <a:lnSpc>
              <a:spcPct val="90000"/>
            </a:lnSpc>
            <a:spcBef>
              <a:spcPct val="0"/>
            </a:spcBef>
            <a:spcAft>
              <a:spcPct val="35000"/>
            </a:spcAft>
            <a:buNone/>
          </a:pPr>
          <a:r>
            <a:rPr lang="en-US" sz="2000" b="0" i="0" kern="1200" dirty="0">
              <a:latin typeface="Times New Roman" panose="02020603050405020304" pitchFamily="18" charset="0"/>
              <a:cs typeface="Times New Roman" panose="02020603050405020304" pitchFamily="18" charset="0"/>
            </a:rPr>
            <a:t>Active Assisted Living (AAL) Robots (</a:t>
          </a:r>
          <a:r>
            <a:rPr lang="en-US" sz="2000" kern="1200" dirty="0">
              <a:effectLst/>
              <a:latin typeface="Times New Roman" panose="02020603050405020304" pitchFamily="18" charset="0"/>
              <a:ea typeface="Calibri" panose="020F0502020204030204" pitchFamily="34" charset="0"/>
              <a:cs typeface="Times New Roman" panose="02020603050405020304" pitchFamily="18" charset="0"/>
            </a:rPr>
            <a:t>Taipale and </a:t>
          </a:r>
          <a:r>
            <a:rPr lang="en-US" sz="2000" kern="1200" dirty="0" err="1">
              <a:effectLst/>
              <a:latin typeface="Times New Roman" panose="02020603050405020304" pitchFamily="18" charset="0"/>
              <a:ea typeface="Calibri" panose="020F0502020204030204" pitchFamily="34" charset="0"/>
              <a:cs typeface="Times New Roman" panose="02020603050405020304" pitchFamily="18" charset="0"/>
            </a:rPr>
            <a:t>Hänninen</a:t>
          </a:r>
          <a:r>
            <a:rPr lang="en-US" sz="2000" kern="1200" dirty="0">
              <a:effectLst/>
              <a:latin typeface="Times New Roman" panose="02020603050405020304" pitchFamily="18" charset="0"/>
              <a:ea typeface="Calibri" panose="020F0502020204030204" pitchFamily="34" charset="0"/>
              <a:cs typeface="Times New Roman" panose="02020603050405020304" pitchFamily="18" charset="0"/>
            </a:rPr>
            <a:t>, 2018)</a:t>
          </a:r>
          <a:endParaRPr lang="en-PK" sz="2000" kern="1200" dirty="0">
            <a:latin typeface="Times New Roman" panose="02020603050405020304" pitchFamily="18" charset="0"/>
            <a:cs typeface="Times New Roman" panose="02020603050405020304" pitchFamily="18" charset="0"/>
          </a:endParaRPr>
        </a:p>
      </dsp:txBody>
      <dsp:txXfrm>
        <a:off x="371083" y="3193746"/>
        <a:ext cx="4411229" cy="9056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1B9BCB-A358-4D1D-B6D1-CA8983C17081}">
      <dsp:nvSpPr>
        <dsp:cNvPr id="0" name=""/>
        <dsp:cNvSpPr/>
      </dsp:nvSpPr>
      <dsp:spPr>
        <a:xfrm>
          <a:off x="0" y="7603"/>
          <a:ext cx="6091709" cy="1087100"/>
        </a:xfrm>
        <a:prstGeom prst="rect">
          <a:avLst/>
        </a:prstGeom>
        <a:solidFill>
          <a:srgbClr val="FFCCCC"/>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 Health service provider must ensure quality care delivery (</a:t>
          </a:r>
          <a:r>
            <a:rPr lang="en-US" sz="2000" i="0" kern="1200" dirty="0">
              <a:solidFill>
                <a:srgbClr val="222222"/>
              </a:solidFill>
              <a:effectLst/>
              <a:latin typeface="Times New Roman" panose="02020603050405020304" pitchFamily="18" charset="0"/>
              <a:cs typeface="Times New Roman" panose="02020603050405020304" pitchFamily="18" charset="0"/>
            </a:rPr>
            <a:t>Fung, 2019)</a:t>
          </a:r>
          <a:r>
            <a:rPr lang="en-US" sz="2000" kern="1200" dirty="0">
              <a:latin typeface="Times New Roman" panose="02020603050405020304" pitchFamily="18" charset="0"/>
              <a:cs typeface="Times New Roman" panose="02020603050405020304" pitchFamily="18" charset="0"/>
            </a:rPr>
            <a:t> </a:t>
          </a:r>
          <a:endParaRPr lang="en-PK" sz="2000" kern="1200" dirty="0">
            <a:latin typeface="Times New Roman" panose="02020603050405020304" pitchFamily="18" charset="0"/>
            <a:cs typeface="Times New Roman" panose="02020603050405020304" pitchFamily="18" charset="0"/>
          </a:endParaRPr>
        </a:p>
      </dsp:txBody>
      <dsp:txXfrm>
        <a:off x="0" y="7603"/>
        <a:ext cx="6091709" cy="1087100"/>
      </dsp:txXfrm>
    </dsp:sp>
    <dsp:sp modelId="{08A11C50-300A-4254-BF57-484D3703A64B}">
      <dsp:nvSpPr>
        <dsp:cNvPr id="0" name=""/>
        <dsp:cNvSpPr/>
      </dsp:nvSpPr>
      <dsp:spPr>
        <a:xfrm>
          <a:off x="0" y="1154487"/>
          <a:ext cx="6091709" cy="1313986"/>
        </a:xfrm>
        <a:prstGeom prst="rect">
          <a:avLst/>
        </a:prstGeom>
        <a:solidFill>
          <a:srgbClr val="FFCCCC"/>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Access to suitable and compassion care to make old age experience better  </a:t>
          </a:r>
          <a:endParaRPr lang="en-PK" sz="2000" kern="1200" dirty="0">
            <a:latin typeface="Times New Roman" panose="02020603050405020304" pitchFamily="18" charset="0"/>
            <a:cs typeface="Times New Roman" panose="02020603050405020304" pitchFamily="18" charset="0"/>
          </a:endParaRPr>
        </a:p>
      </dsp:txBody>
      <dsp:txXfrm>
        <a:off x="0" y="1154487"/>
        <a:ext cx="6091709" cy="1313986"/>
      </dsp:txXfrm>
    </dsp:sp>
    <dsp:sp modelId="{8415D604-A61C-434C-87D0-295293ABFD02}">
      <dsp:nvSpPr>
        <dsp:cNvPr id="0" name=""/>
        <dsp:cNvSpPr/>
      </dsp:nvSpPr>
      <dsp:spPr>
        <a:xfrm>
          <a:off x="0" y="2535861"/>
          <a:ext cx="6091709" cy="1313986"/>
        </a:xfrm>
        <a:prstGeom prst="rect">
          <a:avLst/>
        </a:prstGeom>
        <a:solidFill>
          <a:srgbClr val="FFCCCC"/>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Convenient health care access (</a:t>
          </a:r>
          <a:r>
            <a:rPr lang="en-US" sz="2000" b="0" i="0" kern="1200" dirty="0" err="1">
              <a:latin typeface="Times New Roman" panose="02020603050405020304" pitchFamily="18" charset="0"/>
              <a:cs typeface="Times New Roman" panose="02020603050405020304" pitchFamily="18" charset="0"/>
            </a:rPr>
            <a:t>Cosco</a:t>
          </a:r>
          <a:r>
            <a:rPr lang="en-US" sz="2000" b="0" i="0" kern="1200" dirty="0">
              <a:latin typeface="Times New Roman" panose="02020603050405020304" pitchFamily="18" charset="0"/>
              <a:cs typeface="Times New Roman" panose="02020603050405020304" pitchFamily="18" charset="0"/>
            </a:rPr>
            <a:t> et al., 2017)</a:t>
          </a:r>
          <a:endParaRPr lang="en-PK" sz="2000" kern="1200" dirty="0">
            <a:latin typeface="Times New Roman" panose="02020603050405020304" pitchFamily="18" charset="0"/>
            <a:cs typeface="Times New Roman" panose="02020603050405020304" pitchFamily="18" charset="0"/>
          </a:endParaRPr>
        </a:p>
      </dsp:txBody>
      <dsp:txXfrm>
        <a:off x="0" y="2535861"/>
        <a:ext cx="6091709" cy="13139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6DAAA4-6544-4224-965D-DEF1285D4720}">
      <dsp:nvSpPr>
        <dsp:cNvPr id="0" name=""/>
        <dsp:cNvSpPr/>
      </dsp:nvSpPr>
      <dsp:spPr>
        <a:xfrm>
          <a:off x="1225965" y="0"/>
          <a:ext cx="2921809" cy="2921767"/>
        </a:xfrm>
        <a:prstGeom prst="ellipse">
          <a:avLst/>
        </a:prstGeom>
        <a:solidFill>
          <a:srgbClr val="FFCCCC">
            <a:alpha val="50000"/>
          </a:srgb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Major challenges faced by many developing countries (</a:t>
          </a:r>
          <a:r>
            <a:rPr lang="en-US" sz="2000" b="0" i="0" kern="1200" dirty="0">
              <a:solidFill>
                <a:srgbClr val="000000"/>
              </a:solidFill>
              <a:effectLst/>
              <a:latin typeface="Times New Roman" panose="02020603050405020304" pitchFamily="18" charset="0"/>
              <a:cs typeface="Times New Roman" panose="02020603050405020304" pitchFamily="18" charset="0"/>
            </a:rPr>
            <a:t>Who.int, 2022)</a:t>
          </a:r>
          <a:endParaRPr lang="en-PK" sz="2000" kern="1200" dirty="0">
            <a:latin typeface="Times New Roman" panose="02020603050405020304" pitchFamily="18" charset="0"/>
            <a:cs typeface="Times New Roman" panose="02020603050405020304" pitchFamily="18" charset="0"/>
          </a:endParaRPr>
        </a:p>
      </dsp:txBody>
      <dsp:txXfrm>
        <a:off x="1653854" y="427883"/>
        <a:ext cx="2066031" cy="2066001"/>
      </dsp:txXfrm>
    </dsp:sp>
    <dsp:sp modelId="{585BFCD7-ABDC-4296-9A19-5706592F3C23}">
      <dsp:nvSpPr>
        <dsp:cNvPr id="0" name=""/>
        <dsp:cNvSpPr/>
      </dsp:nvSpPr>
      <dsp:spPr>
        <a:xfrm>
          <a:off x="2729846" y="1948657"/>
          <a:ext cx="2921809" cy="2921767"/>
        </a:xfrm>
        <a:prstGeom prst="ellipse">
          <a:avLst/>
        </a:prstGeom>
        <a:solidFill>
          <a:srgbClr val="FFCCCC">
            <a:alpha val="50000"/>
          </a:srgb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Rapidity of population ageing  </a:t>
          </a:r>
          <a:endParaRPr lang="en-PK" sz="2000" kern="1200" dirty="0">
            <a:latin typeface="Times New Roman" panose="02020603050405020304" pitchFamily="18" charset="0"/>
            <a:cs typeface="Times New Roman" panose="02020603050405020304" pitchFamily="18" charset="0"/>
          </a:endParaRPr>
        </a:p>
      </dsp:txBody>
      <dsp:txXfrm>
        <a:off x="3157735" y="2376540"/>
        <a:ext cx="2066031" cy="2066001"/>
      </dsp:txXfrm>
    </dsp:sp>
    <dsp:sp modelId="{1A7C7519-C41E-4E25-8F43-D233E8479C6D}">
      <dsp:nvSpPr>
        <dsp:cNvPr id="0" name=""/>
        <dsp:cNvSpPr/>
      </dsp:nvSpPr>
      <dsp:spPr>
        <a:xfrm>
          <a:off x="4231949" y="0"/>
          <a:ext cx="2921809" cy="2921767"/>
        </a:xfrm>
        <a:prstGeom prst="ellipse">
          <a:avLst/>
        </a:prstGeom>
        <a:solidFill>
          <a:srgbClr val="FFCCCC">
            <a:alpha val="50000"/>
          </a:srgb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50% old age people estimated to live in poor state by 2050 (</a:t>
          </a:r>
          <a:r>
            <a:rPr lang="en-US" sz="2000" b="0" i="0" kern="1200" dirty="0">
              <a:solidFill>
                <a:srgbClr val="000000"/>
              </a:solidFill>
              <a:effectLst/>
              <a:latin typeface="Times New Roman" panose="02020603050405020304" pitchFamily="18" charset="0"/>
              <a:cs typeface="Times New Roman" panose="02020603050405020304" pitchFamily="18" charset="0"/>
            </a:rPr>
            <a:t>Who.int, 2022).</a:t>
          </a:r>
          <a:endParaRPr lang="en-PK" sz="2000" kern="1200" dirty="0">
            <a:latin typeface="Times New Roman" panose="02020603050405020304" pitchFamily="18" charset="0"/>
            <a:cs typeface="Times New Roman" panose="02020603050405020304" pitchFamily="18" charset="0"/>
          </a:endParaRPr>
        </a:p>
      </dsp:txBody>
      <dsp:txXfrm>
        <a:off x="4659838" y="427883"/>
        <a:ext cx="2066031" cy="20660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CD0B02-DDF9-42A2-BF25-4868F721611B}">
      <dsp:nvSpPr>
        <dsp:cNvPr id="0" name=""/>
        <dsp:cNvSpPr/>
      </dsp:nvSpPr>
      <dsp:spPr>
        <a:xfrm>
          <a:off x="0" y="558114"/>
          <a:ext cx="2736941" cy="1642164"/>
        </a:xfrm>
        <a:prstGeom prst="rect">
          <a:avLst/>
        </a:prstGeom>
        <a:solidFill>
          <a:srgbClr val="FFCCCC"/>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Times New Roman" panose="02020603050405020304" pitchFamily="18" charset="0"/>
              <a:cs typeface="Times New Roman" panose="02020603050405020304" pitchFamily="18" charset="0"/>
            </a:rPr>
            <a:t>Publicly funded (</a:t>
          </a:r>
          <a:r>
            <a:rPr lang="en-US" sz="2000" b="0" i="0" kern="1200" dirty="0" err="1">
              <a:solidFill>
                <a:schemeClr val="tx1"/>
              </a:solidFill>
              <a:effectLst/>
              <a:latin typeface="Times New Roman" panose="02020603050405020304" pitchFamily="18" charset="0"/>
              <a:cs typeface="Times New Roman" panose="02020603050405020304" pitchFamily="18" charset="0"/>
            </a:rPr>
            <a:t>Stuckler</a:t>
          </a:r>
          <a:r>
            <a:rPr lang="en-US" sz="2000" b="0" i="0" kern="1200" dirty="0">
              <a:solidFill>
                <a:schemeClr val="tx1"/>
              </a:solidFill>
              <a:effectLst/>
              <a:latin typeface="Times New Roman" panose="02020603050405020304" pitchFamily="18" charset="0"/>
              <a:cs typeface="Times New Roman" panose="02020603050405020304" pitchFamily="18" charset="0"/>
            </a:rPr>
            <a:t> et al., 2017</a:t>
          </a:r>
          <a:r>
            <a:rPr lang="en-US" sz="2000" b="0" i="0" kern="1200" dirty="0">
              <a:solidFill>
                <a:srgbClr val="222222"/>
              </a:solidFill>
              <a:effectLst/>
              <a:latin typeface="Times New Roman" panose="02020603050405020304" pitchFamily="18" charset="0"/>
              <a:cs typeface="Times New Roman" panose="02020603050405020304" pitchFamily="18" charset="0"/>
            </a:rPr>
            <a:t>)</a:t>
          </a:r>
          <a:endParaRPr lang="en-PK" sz="2000" kern="1200" dirty="0">
            <a:solidFill>
              <a:schemeClr val="tx1"/>
            </a:solidFill>
            <a:latin typeface="Times New Roman" panose="02020603050405020304" pitchFamily="18" charset="0"/>
            <a:cs typeface="Times New Roman" panose="02020603050405020304" pitchFamily="18" charset="0"/>
          </a:endParaRPr>
        </a:p>
      </dsp:txBody>
      <dsp:txXfrm>
        <a:off x="0" y="558114"/>
        <a:ext cx="2736941" cy="1642164"/>
      </dsp:txXfrm>
    </dsp:sp>
    <dsp:sp modelId="{BD8FACE6-1255-466F-86AD-1351088E1B10}">
      <dsp:nvSpPr>
        <dsp:cNvPr id="0" name=""/>
        <dsp:cNvSpPr/>
      </dsp:nvSpPr>
      <dsp:spPr>
        <a:xfrm>
          <a:off x="3010635" y="558114"/>
          <a:ext cx="2736941" cy="1642164"/>
        </a:xfrm>
        <a:prstGeom prst="rect">
          <a:avLst/>
        </a:prstGeom>
        <a:solidFill>
          <a:srgbClr val="FFCCCC"/>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Times New Roman" panose="02020603050405020304" pitchFamily="18" charset="0"/>
              <a:cs typeface="Times New Roman" panose="02020603050405020304" pitchFamily="18" charset="0"/>
            </a:rPr>
            <a:t>Private health insurance </a:t>
          </a:r>
          <a:endParaRPr lang="en-PK" sz="2000" kern="1200" dirty="0">
            <a:solidFill>
              <a:schemeClr val="tx1"/>
            </a:solidFill>
            <a:latin typeface="Times New Roman" panose="02020603050405020304" pitchFamily="18" charset="0"/>
            <a:cs typeface="Times New Roman" panose="02020603050405020304" pitchFamily="18" charset="0"/>
          </a:endParaRPr>
        </a:p>
      </dsp:txBody>
      <dsp:txXfrm>
        <a:off x="3010635" y="558114"/>
        <a:ext cx="2736941" cy="1642164"/>
      </dsp:txXfrm>
    </dsp:sp>
    <dsp:sp modelId="{0E6141F3-038B-4798-93C3-4E6C6A55A141}">
      <dsp:nvSpPr>
        <dsp:cNvPr id="0" name=""/>
        <dsp:cNvSpPr/>
      </dsp:nvSpPr>
      <dsp:spPr>
        <a:xfrm>
          <a:off x="6021270" y="558114"/>
          <a:ext cx="2736941" cy="1642164"/>
        </a:xfrm>
        <a:prstGeom prst="rect">
          <a:avLst/>
        </a:prstGeom>
        <a:solidFill>
          <a:srgbClr val="FFCCCC"/>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Times New Roman" panose="02020603050405020304" pitchFamily="18" charset="0"/>
              <a:cs typeface="Times New Roman" panose="02020603050405020304" pitchFamily="18" charset="0"/>
            </a:rPr>
            <a:t>NHS contribution in old age health care (</a:t>
          </a:r>
          <a:r>
            <a:rPr lang="en-GB" sz="2000" b="0" i="0" kern="1200" dirty="0">
              <a:solidFill>
                <a:schemeClr val="tx1"/>
              </a:solidFill>
              <a:effectLst/>
              <a:latin typeface="Times New Roman" panose="02020603050405020304" pitchFamily="18" charset="0"/>
              <a:cs typeface="Times New Roman" panose="02020603050405020304" pitchFamily="18" charset="0"/>
            </a:rPr>
            <a:t>McKee et al., 2021)</a:t>
          </a:r>
          <a:endParaRPr lang="en-PK" sz="2000" kern="1200" dirty="0">
            <a:solidFill>
              <a:schemeClr val="tx1"/>
            </a:solidFill>
            <a:latin typeface="Times New Roman" panose="02020603050405020304" pitchFamily="18" charset="0"/>
            <a:cs typeface="Times New Roman" panose="02020603050405020304" pitchFamily="18" charset="0"/>
          </a:endParaRPr>
        </a:p>
      </dsp:txBody>
      <dsp:txXfrm>
        <a:off x="6021270" y="558114"/>
        <a:ext cx="2736941" cy="1642164"/>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5.xml><?xml version="1.0" encoding="utf-8"?>
<dgm:layoutDef xmlns:dgm="http://schemas.openxmlformats.org/drawingml/2006/diagram" xmlns:a="http://schemas.openxmlformats.org/drawingml/2006/main" uniqueId="urn:microsoft.com/office/officeart/2005/8/layout/default#1">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x-non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1FA754-A7C3-4860-9EAD-087A41EFBB0E}" type="datetimeFigureOut">
              <a:rPr lang="x-none" smtClean="0"/>
              <a:pPr/>
              <a:t>15/07/2022</a:t>
            </a:fld>
            <a:endParaRPr lang="x-non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x-non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x-non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AFDA26-3A8D-4719-B229-4FF8DAF67D19}" type="slidenum">
              <a:rPr lang="x-none" smtClean="0"/>
              <a:pPr/>
              <a:t>‹#›</a:t>
            </a:fld>
            <a:endParaRPr lang="x-none"/>
          </a:p>
        </p:txBody>
      </p:sp>
    </p:spTree>
    <p:extLst>
      <p:ext uri="{BB962C8B-B14F-4D97-AF65-F5344CB8AC3E}">
        <p14:creationId xmlns:p14="http://schemas.microsoft.com/office/powerpoint/2010/main" xmlns="" val="12994491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smtClean="0">
                <a:effectLst/>
                <a:latin typeface="Times New Roman" panose="02020603050405020304" pitchFamily="18" charset="0"/>
                <a:ea typeface="Calibri" panose="020F0502020204030204" pitchFamily="34" charset="0"/>
                <a:cs typeface="Times New Roman" panose="02020603050405020304" pitchFamily="18" charset="0"/>
              </a:rPr>
              <a:t>   </a:t>
            </a:r>
            <a:endParaRPr lang="x-none"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x-none" dirty="0"/>
          </a:p>
        </p:txBody>
      </p:sp>
      <p:sp>
        <p:nvSpPr>
          <p:cNvPr id="4" name="Slide Number Placeholder 3"/>
          <p:cNvSpPr>
            <a:spLocks noGrp="1"/>
          </p:cNvSpPr>
          <p:nvPr>
            <p:ph type="sldNum" sz="quarter" idx="5"/>
          </p:nvPr>
        </p:nvSpPr>
        <p:spPr/>
        <p:txBody>
          <a:bodyPr/>
          <a:lstStyle/>
          <a:p>
            <a:fld id="{CDAFDA26-3A8D-4719-B229-4FF8DAF67D19}" type="slidenum">
              <a:rPr lang="x-none" smtClean="0"/>
              <a:pPr/>
              <a:t>1</a:t>
            </a:fld>
            <a:endParaRPr lang="x-none"/>
          </a:p>
        </p:txBody>
      </p:sp>
    </p:spTree>
    <p:extLst>
      <p:ext uri="{BB962C8B-B14F-4D97-AF65-F5344CB8AC3E}">
        <p14:creationId xmlns:p14="http://schemas.microsoft.com/office/powerpoint/2010/main" xmlns="" val="9290007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smtClean="0">
                <a:effectLst/>
                <a:latin typeface="Arial" pitchFamily="34" charset="0"/>
                <a:ea typeface="Calibri" panose="020F0502020204030204" pitchFamily="34" charset="0"/>
                <a:cs typeface="Arial" pitchFamily="34" charset="0"/>
              </a:rPr>
              <a:t>This</a:t>
            </a:r>
            <a:r>
              <a:rPr lang="en-US" sz="1800" baseline="0" dirty="0" smtClean="0">
                <a:effectLst/>
                <a:latin typeface="Arial" pitchFamily="34" charset="0"/>
                <a:ea typeface="Calibri" panose="020F0502020204030204" pitchFamily="34" charset="0"/>
                <a:cs typeface="Arial" pitchFamily="34" charset="0"/>
              </a:rPr>
              <a:t> </a:t>
            </a:r>
            <a:r>
              <a:rPr lang="en-US" sz="1800" dirty="0" smtClean="0">
                <a:effectLst/>
                <a:latin typeface="Arial" pitchFamily="34" charset="0"/>
                <a:ea typeface="Calibri" panose="020F0502020204030204" pitchFamily="34" charset="0"/>
                <a:cs typeface="Arial" pitchFamily="34" charset="0"/>
              </a:rPr>
              <a:t>slide</a:t>
            </a:r>
            <a:r>
              <a:rPr lang="en-US" sz="1800" dirty="0">
                <a:effectLst/>
                <a:latin typeface="Arial" pitchFamily="34" charset="0"/>
                <a:ea typeface="Calibri" panose="020F0502020204030204" pitchFamily="34" charset="0"/>
                <a:cs typeface="Arial" pitchFamily="34" charset="0"/>
              </a:rPr>
              <a:t>, I am going to discuss the needs or requirements that adults have, and it is everyone's responsibility to contribute to fulfilling those requirements for healthy living. The first one mentioned here is a financial requirement, as, at this stage of life, they are not fit enough to work to fulfil their financial needs. Therefore, we need to make our pension system strong. The second one is personal safety and security; according to WHO elderly population is more prone to abuse in current times. Therefore security is another need that should be granted to them. The third basic need is health care and challenges, older individuals have health issues due to age factors, and they are sensitive when it comes to dealing with the disease at this stage of life; therefore, they need medical assistance all the time. The fifth one is mental health. With ageing comes different mental issues as they feel isolated and depressed, mostly it is due to less social interaction and a low-quality life. The last need is self-</a:t>
            </a:r>
            <a:r>
              <a:rPr lang="en-US" sz="1800" dirty="0" err="1">
                <a:effectLst/>
                <a:latin typeface="Arial" pitchFamily="34" charset="0"/>
                <a:ea typeface="Calibri" panose="020F0502020204030204" pitchFamily="34" charset="0"/>
                <a:cs typeface="Arial" pitchFamily="34" charset="0"/>
              </a:rPr>
              <a:t>actualisation</a:t>
            </a:r>
            <a:r>
              <a:rPr lang="en-US" sz="1800" dirty="0">
                <a:effectLst/>
                <a:latin typeface="Arial" pitchFamily="34" charset="0"/>
                <a:ea typeface="Calibri" panose="020F0502020204030204" pitchFamily="34" charset="0"/>
                <a:cs typeface="Arial" pitchFamily="34" charset="0"/>
              </a:rPr>
              <a:t>, which is defined by Maslow's theory. Self-</a:t>
            </a:r>
            <a:r>
              <a:rPr lang="en-US" sz="1800" dirty="0" err="1">
                <a:effectLst/>
                <a:latin typeface="Arial" pitchFamily="34" charset="0"/>
                <a:ea typeface="Calibri" panose="020F0502020204030204" pitchFamily="34" charset="0"/>
                <a:cs typeface="Arial" pitchFamily="34" charset="0"/>
              </a:rPr>
              <a:t>actualisation</a:t>
            </a:r>
            <a:r>
              <a:rPr lang="en-US" sz="1800" dirty="0">
                <a:effectLst/>
                <a:latin typeface="Arial" pitchFamily="34" charset="0"/>
                <a:ea typeface="Calibri" panose="020F0502020204030204" pitchFamily="34" charset="0"/>
                <a:cs typeface="Arial" pitchFamily="34" charset="0"/>
              </a:rPr>
              <a:t> is one of the highest needs of humans, and it can be only achieved when the person has attained experience and maturity through different life lessons. </a:t>
            </a:r>
            <a:endParaRPr lang="x-none" sz="1800" dirty="0">
              <a:effectLst/>
              <a:latin typeface="Arial" pitchFamily="34" charset="0"/>
              <a:ea typeface="Calibri" panose="020F0502020204030204" pitchFamily="34" charset="0"/>
              <a:cs typeface="Arial" pitchFamily="34" charset="0"/>
            </a:endParaRPr>
          </a:p>
          <a:p>
            <a:endParaRPr lang="x-none" dirty="0">
              <a:latin typeface="Arial" pitchFamily="34" charset="0"/>
              <a:cs typeface="Arial" pitchFamily="34" charset="0"/>
            </a:endParaRPr>
          </a:p>
        </p:txBody>
      </p:sp>
      <p:sp>
        <p:nvSpPr>
          <p:cNvPr id="4" name="Slide Number Placeholder 3"/>
          <p:cNvSpPr>
            <a:spLocks noGrp="1"/>
          </p:cNvSpPr>
          <p:nvPr>
            <p:ph type="sldNum" sz="quarter" idx="5"/>
          </p:nvPr>
        </p:nvSpPr>
        <p:spPr/>
        <p:txBody>
          <a:bodyPr/>
          <a:lstStyle/>
          <a:p>
            <a:fld id="{CDAFDA26-3A8D-4719-B229-4FF8DAF67D19}" type="slidenum">
              <a:rPr lang="x-none" smtClean="0"/>
              <a:pPr/>
              <a:t>11</a:t>
            </a:fld>
            <a:endParaRPr lang="x-none"/>
          </a:p>
        </p:txBody>
      </p:sp>
    </p:spTree>
    <p:extLst>
      <p:ext uri="{BB962C8B-B14F-4D97-AF65-F5344CB8AC3E}">
        <p14:creationId xmlns:p14="http://schemas.microsoft.com/office/powerpoint/2010/main" xmlns="" val="3056273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itchFamily="34" charset="0"/>
                <a:ea typeface="Calibri" panose="020F0502020204030204" pitchFamily="34" charset="0"/>
                <a:cs typeface="Arial" pitchFamily="34" charset="0"/>
              </a:rPr>
              <a:t>Moving onto the next slide, here I am going to discuss several risk factors which define the deteriorating health of older individuals. Some of the risk factors mentioned in this slide are the risk of falls, impaired gas exchange and hypothermia. Older adults are able to fall sick due to their age and frail body easily. They are more likely to fall due to osteoporosis. Furthermore, the ratio of chronic diseases and respiratory infections is also high in older individuals. At the same time, hypothermia is another risk factor which is more common in older people as the response of their body to cold lessened due to conditions like diabetes and ageing and many others. </a:t>
            </a:r>
            <a:endParaRPr lang="x-none" sz="1800" dirty="0">
              <a:effectLst/>
              <a:latin typeface="Arial" pitchFamily="34" charset="0"/>
              <a:ea typeface="Calibri" panose="020F0502020204030204" pitchFamily="34" charset="0"/>
              <a:cs typeface="Arial" pitchFamily="34" charset="0"/>
            </a:endParaRPr>
          </a:p>
          <a:p>
            <a:endParaRPr lang="x-none" dirty="0"/>
          </a:p>
        </p:txBody>
      </p:sp>
      <p:sp>
        <p:nvSpPr>
          <p:cNvPr id="4" name="Slide Number Placeholder 3"/>
          <p:cNvSpPr>
            <a:spLocks noGrp="1"/>
          </p:cNvSpPr>
          <p:nvPr>
            <p:ph type="sldNum" sz="quarter" idx="5"/>
          </p:nvPr>
        </p:nvSpPr>
        <p:spPr/>
        <p:txBody>
          <a:bodyPr/>
          <a:lstStyle/>
          <a:p>
            <a:fld id="{CDAFDA26-3A8D-4719-B229-4FF8DAF67D19}" type="slidenum">
              <a:rPr lang="x-none" smtClean="0"/>
              <a:pPr/>
              <a:t>12</a:t>
            </a:fld>
            <a:endParaRPr lang="x-none"/>
          </a:p>
        </p:txBody>
      </p:sp>
    </p:spTree>
    <p:extLst>
      <p:ext uri="{BB962C8B-B14F-4D97-AF65-F5344CB8AC3E}">
        <p14:creationId xmlns:p14="http://schemas.microsoft.com/office/powerpoint/2010/main" xmlns="" val="6021821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smtClean="0">
                <a:effectLst/>
                <a:latin typeface="Times New Roman" panose="02020603050405020304" pitchFamily="18" charset="0"/>
                <a:ea typeface="Calibri" panose="020F0502020204030204" pitchFamily="34" charset="0"/>
                <a:cs typeface="Times New Roman" panose="02020603050405020304" pitchFamily="18" charset="0"/>
              </a:rPr>
              <a:t> t  </a:t>
            </a:r>
            <a:endParaRPr lang="x-none"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x-none" dirty="0"/>
          </a:p>
        </p:txBody>
      </p:sp>
      <p:sp>
        <p:nvSpPr>
          <p:cNvPr id="4" name="Slide Number Placeholder 3"/>
          <p:cNvSpPr>
            <a:spLocks noGrp="1"/>
          </p:cNvSpPr>
          <p:nvPr>
            <p:ph type="sldNum" sz="quarter" idx="5"/>
          </p:nvPr>
        </p:nvSpPr>
        <p:spPr/>
        <p:txBody>
          <a:bodyPr/>
          <a:lstStyle/>
          <a:p>
            <a:fld id="{CDAFDA26-3A8D-4719-B229-4FF8DAF67D19}" type="slidenum">
              <a:rPr lang="x-none" smtClean="0"/>
              <a:pPr/>
              <a:t>13</a:t>
            </a:fld>
            <a:endParaRPr lang="x-none"/>
          </a:p>
        </p:txBody>
      </p:sp>
    </p:spTree>
    <p:extLst>
      <p:ext uri="{BB962C8B-B14F-4D97-AF65-F5344CB8AC3E}">
        <p14:creationId xmlns:p14="http://schemas.microsoft.com/office/powerpoint/2010/main" xmlns="" val="9290007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itchFamily="34" charset="0"/>
                <a:ea typeface="Calibri" panose="020F0502020204030204" pitchFamily="34" charset="0"/>
                <a:cs typeface="Arial" pitchFamily="34" charset="0"/>
              </a:rPr>
              <a:t>In the current slide, several nursing interventions can be seen which can aid in preventing the risk looming over older people and prove the effective manner of dealing with all the risk factors which come with older age. The first here is to </a:t>
            </a:r>
            <a:r>
              <a:rPr lang="en-US" sz="1800" dirty="0" smtClean="0">
                <a:effectLst/>
                <a:latin typeface="Arial" pitchFamily="34" charset="0"/>
                <a:ea typeface="Calibri" panose="020F0502020204030204" pitchFamily="34" charset="0"/>
                <a:cs typeface="Arial" pitchFamily="34" charset="0"/>
              </a:rPr>
              <a:t>improve </a:t>
            </a:r>
            <a:r>
              <a:rPr lang="en-US" sz="1800" dirty="0">
                <a:effectLst/>
                <a:latin typeface="Arial" pitchFamily="34" charset="0"/>
                <a:ea typeface="Calibri" panose="020F0502020204030204" pitchFamily="34" charset="0"/>
                <a:cs typeface="Arial" pitchFamily="34" charset="0"/>
              </a:rPr>
              <a:t>the patient's environment, which can help in preventing the fall. The next is ensuring that the patient breathing is normal and engaging him in many coughing exercises to lessen the risk of reparatory and chronic disease. Moreover, monitoring the respiratory rate can also reduce the chances of a patient falling sick due to breathing problems. Other nursing interventions, which are also present in the slide, like providing blankets to the patients and monitoring body temperature, can also help in preventing the risk related to hypothermia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x-none"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x-none" dirty="0"/>
          </a:p>
        </p:txBody>
      </p:sp>
      <p:sp>
        <p:nvSpPr>
          <p:cNvPr id="4" name="Slide Number Placeholder 3"/>
          <p:cNvSpPr>
            <a:spLocks noGrp="1"/>
          </p:cNvSpPr>
          <p:nvPr>
            <p:ph type="sldNum" sz="quarter" idx="5"/>
          </p:nvPr>
        </p:nvSpPr>
        <p:spPr/>
        <p:txBody>
          <a:bodyPr/>
          <a:lstStyle/>
          <a:p>
            <a:fld id="{CDAFDA26-3A8D-4719-B229-4FF8DAF67D19}" type="slidenum">
              <a:rPr lang="x-none" smtClean="0"/>
              <a:pPr/>
              <a:t>14</a:t>
            </a:fld>
            <a:endParaRPr lang="x-none"/>
          </a:p>
        </p:txBody>
      </p:sp>
    </p:spTree>
    <p:extLst>
      <p:ext uri="{BB962C8B-B14F-4D97-AF65-F5344CB8AC3E}">
        <p14:creationId xmlns:p14="http://schemas.microsoft.com/office/powerpoint/2010/main" xmlns="" val="14304101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itchFamily="34" charset="0"/>
                <a:ea typeface="Calibri" panose="020F0502020204030204" pitchFamily="34" charset="0"/>
                <a:cs typeface="Arial" pitchFamily="34" charset="0"/>
              </a:rPr>
              <a:t>In nursing health care, the main motive of the patient-</a:t>
            </a:r>
            <a:r>
              <a:rPr lang="en-US" sz="1800" dirty="0" err="1">
                <a:effectLst/>
                <a:latin typeface="Arial" pitchFamily="34" charset="0"/>
                <a:ea typeface="Calibri" panose="020F0502020204030204" pitchFamily="34" charset="0"/>
                <a:cs typeface="Arial" pitchFamily="34" charset="0"/>
              </a:rPr>
              <a:t>centred</a:t>
            </a:r>
            <a:r>
              <a:rPr lang="en-US" sz="1800" dirty="0">
                <a:effectLst/>
                <a:latin typeface="Arial" pitchFamily="34" charset="0"/>
                <a:ea typeface="Calibri" panose="020F0502020204030204" pitchFamily="34" charset="0"/>
                <a:cs typeface="Arial" pitchFamily="34" charset="0"/>
              </a:rPr>
              <a:t> care model is to </a:t>
            </a:r>
            <a:r>
              <a:rPr lang="en-US" sz="1800" dirty="0" err="1">
                <a:effectLst/>
                <a:latin typeface="Arial" pitchFamily="34" charset="0"/>
                <a:ea typeface="Calibri" panose="020F0502020204030204" pitchFamily="34" charset="0"/>
                <a:cs typeface="Arial" pitchFamily="34" charset="0"/>
              </a:rPr>
              <a:t>recognise</a:t>
            </a:r>
            <a:r>
              <a:rPr lang="en-US" sz="1800" dirty="0">
                <a:effectLst/>
                <a:latin typeface="Arial" pitchFamily="34" charset="0"/>
                <a:ea typeface="Calibri" panose="020F0502020204030204" pitchFamily="34" charset="0"/>
                <a:cs typeface="Arial" pitchFamily="34" charset="0"/>
              </a:rPr>
              <a:t> the patient's knowledge, stories, and experience and provide care that is based on respect for the values of patients, their needs and preferences by engaging or including them in the health care process. The model </a:t>
            </a:r>
            <a:r>
              <a:rPr lang="en-US" sz="1800" dirty="0" err="1">
                <a:effectLst/>
                <a:latin typeface="Arial" pitchFamily="34" charset="0"/>
                <a:ea typeface="Calibri" panose="020F0502020204030204" pitchFamily="34" charset="0"/>
                <a:cs typeface="Arial" pitchFamily="34" charset="0"/>
              </a:rPr>
              <a:t>emphasises</a:t>
            </a:r>
            <a:r>
              <a:rPr lang="en-US" sz="1800" dirty="0">
                <a:effectLst/>
                <a:latin typeface="Arial" pitchFamily="34" charset="0"/>
                <a:ea typeface="Calibri" panose="020F0502020204030204" pitchFamily="34" charset="0"/>
                <a:cs typeface="Arial" pitchFamily="34" charset="0"/>
              </a:rPr>
              <a:t> health services, which are based on the preference of the old age individual. </a:t>
            </a:r>
            <a:endParaRPr lang="x-none" sz="1800" dirty="0">
              <a:effectLst/>
              <a:latin typeface="Arial" pitchFamily="34" charset="0"/>
              <a:ea typeface="Calibri" panose="020F0502020204030204" pitchFamily="34" charset="0"/>
              <a:cs typeface="Arial" pitchFamily="34" charset="0"/>
            </a:endParaRPr>
          </a:p>
          <a:p>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fld id="{CDAFDA26-3A8D-4719-B229-4FF8DAF67D19}" type="slidenum">
              <a:rPr lang="x-none" smtClean="0"/>
              <a:pPr/>
              <a:t>15</a:t>
            </a:fld>
            <a:endParaRPr lang="x-none"/>
          </a:p>
        </p:txBody>
      </p:sp>
    </p:spTree>
    <p:extLst>
      <p:ext uri="{BB962C8B-B14F-4D97-AF65-F5344CB8AC3E}">
        <p14:creationId xmlns:p14="http://schemas.microsoft.com/office/powerpoint/2010/main" xmlns="" val="35721702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0215" algn="just">
              <a:lnSpc>
                <a:spcPct val="150000"/>
              </a:lnSpc>
              <a:spcAft>
                <a:spcPts val="800"/>
              </a:spcAft>
            </a:pPr>
            <a:r>
              <a:rPr lang="en-US" sz="1800" dirty="0">
                <a:effectLst/>
                <a:latin typeface="Arial" pitchFamily="34" charset="0"/>
                <a:ea typeface="Calibri" panose="020F0502020204030204" pitchFamily="34" charset="0"/>
                <a:cs typeface="Arial" pitchFamily="34" charset="0"/>
              </a:rPr>
              <a:t>This slide discusses the policies which are made to help out older people live long and healthy by the government of the UK. The main focus of the policies introduced by the Local Government Association (LGA) was to support and improve the quality of life of the older individual. On the other hand, the minister of pension has announced that people above 50 can work if they are willing to and if not, the government will cover all of their financial needs through pensions and 1 million ponds funds. The European Union council also addressed the solidarity between the generations to reduce the issues faced by many old age people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x-none"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DAFDA26-3A8D-4719-B229-4FF8DAF67D19}" type="slidenum">
              <a:rPr lang="x-none" smtClean="0"/>
              <a:pPr/>
              <a:t>16</a:t>
            </a:fld>
            <a:endParaRPr lang="x-none"/>
          </a:p>
        </p:txBody>
      </p:sp>
    </p:spTree>
    <p:extLst>
      <p:ext uri="{BB962C8B-B14F-4D97-AF65-F5344CB8AC3E}">
        <p14:creationId xmlns:p14="http://schemas.microsoft.com/office/powerpoint/2010/main" xmlns="" val="24887833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0215" algn="just">
              <a:lnSpc>
                <a:spcPct val="150000"/>
              </a:lnSpc>
              <a:spcAft>
                <a:spcPts val="800"/>
              </a:spcAft>
            </a:pPr>
            <a:r>
              <a:rPr lang="en-US" sz="1800" dirty="0">
                <a:effectLst/>
                <a:latin typeface="Arial" pitchFamily="34" charset="0"/>
                <a:ea typeface="Calibri" panose="020F0502020204030204" pitchFamily="34" charset="0"/>
                <a:cs typeface="Arial" pitchFamily="34" charset="0"/>
              </a:rPr>
              <a:t>The policies discussed in the previous slide have great effectiveness and have helped in providing care and healthy ageing for old people. They have also assisted in the promotion of various interventions for cost-effective health and long-term care. These policies are reasons through which service providers get incentives in return for the services and facilities that they provide to old age homes. </a:t>
            </a:r>
            <a:endParaRPr lang="x-none" sz="1800" dirty="0">
              <a:effectLst/>
              <a:latin typeface="Arial" pitchFamily="34" charset="0"/>
              <a:ea typeface="Calibri" panose="020F0502020204030204" pitchFamily="34" charset="0"/>
              <a:cs typeface="Arial" pitchFamily="34" charset="0"/>
            </a:endParaRPr>
          </a:p>
        </p:txBody>
      </p:sp>
      <p:sp>
        <p:nvSpPr>
          <p:cNvPr id="4" name="Slide Number Placeholder 3"/>
          <p:cNvSpPr>
            <a:spLocks noGrp="1"/>
          </p:cNvSpPr>
          <p:nvPr>
            <p:ph type="sldNum" sz="quarter" idx="5"/>
          </p:nvPr>
        </p:nvSpPr>
        <p:spPr/>
        <p:txBody>
          <a:bodyPr/>
          <a:lstStyle/>
          <a:p>
            <a:fld id="{CDAFDA26-3A8D-4719-B229-4FF8DAF67D19}" type="slidenum">
              <a:rPr lang="x-none" smtClean="0"/>
              <a:pPr/>
              <a:t>18</a:t>
            </a:fld>
            <a:endParaRPr lang="x-none"/>
          </a:p>
        </p:txBody>
      </p:sp>
    </p:spTree>
    <p:extLst>
      <p:ext uri="{BB962C8B-B14F-4D97-AF65-F5344CB8AC3E}">
        <p14:creationId xmlns:p14="http://schemas.microsoft.com/office/powerpoint/2010/main" xmlns="" val="13322668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itchFamily="34" charset="0"/>
                <a:ea typeface="Calibri" panose="020F0502020204030204" pitchFamily="34" charset="0"/>
                <a:cs typeface="Arial" pitchFamily="34" charset="0"/>
              </a:rPr>
              <a:t>In this slide, I will discuss various theories of ageing. The first theory of ageing is disengagement theory, which is based on the detachment of the older individual from the society and young generation leading to feeling isolated and depressed. The theory deals with how societal pressure makes them less active in social activities in society as compared to when they were young. The second theory that I am going to explain is activity theory, which describes the psychological parameters of older individuals and explains that the self-concept of an individual is totally based on the role they carry. The last theory is a socioemotional theory which is defined as people with a long life span having future-oriented goals as compared to older people who have a short life span, and their goals are based on their present. </a:t>
            </a:r>
            <a:endParaRPr lang="x-none" sz="1800" dirty="0">
              <a:effectLst/>
              <a:latin typeface="Arial" pitchFamily="34" charset="0"/>
              <a:ea typeface="Calibri" panose="020F0502020204030204" pitchFamily="34" charset="0"/>
              <a:cs typeface="Arial" pitchFamily="34" charset="0"/>
            </a:endParaRPr>
          </a:p>
          <a:p>
            <a:endParaRPr lang="x-none" dirty="0"/>
          </a:p>
        </p:txBody>
      </p:sp>
      <p:sp>
        <p:nvSpPr>
          <p:cNvPr id="4" name="Slide Number Placeholder 3"/>
          <p:cNvSpPr>
            <a:spLocks noGrp="1"/>
          </p:cNvSpPr>
          <p:nvPr>
            <p:ph type="sldNum" sz="quarter" idx="5"/>
          </p:nvPr>
        </p:nvSpPr>
        <p:spPr/>
        <p:txBody>
          <a:bodyPr/>
          <a:lstStyle/>
          <a:p>
            <a:fld id="{CDAFDA26-3A8D-4719-B229-4FF8DAF67D19}" type="slidenum">
              <a:rPr lang="x-none" smtClean="0"/>
              <a:pPr/>
              <a:t>19</a:t>
            </a:fld>
            <a:endParaRPr lang="x-none"/>
          </a:p>
        </p:txBody>
      </p:sp>
    </p:spTree>
    <p:extLst>
      <p:ext uri="{BB962C8B-B14F-4D97-AF65-F5344CB8AC3E}">
        <p14:creationId xmlns:p14="http://schemas.microsoft.com/office/powerpoint/2010/main" xmlns="" val="20898118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a:t>
            </a:r>
            <a:endParaRPr lang="x-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itchFamily="34" charset="0"/>
                <a:ea typeface="Calibri" panose="020F0502020204030204" pitchFamily="34" charset="0"/>
                <a:cs typeface="Arial" pitchFamily="34" charset="0"/>
              </a:rPr>
              <a:t>So let's take a look at the next slide, which explains the modern technologies which have reformed the health care system remarkably. These innovative technologies include VR headsets through which many mental issues which old people are going through can be avoided, such as depression and social isolation and many others. The next technology mentioned here is </a:t>
            </a:r>
            <a:r>
              <a:rPr lang="en-GB" sz="1800" dirty="0">
                <a:effectLst/>
                <a:latin typeface="Arial" pitchFamily="34" charset="0"/>
                <a:ea typeface="Calibri" panose="020F0502020204030204" pitchFamily="34" charset="0"/>
                <a:cs typeface="Arial" pitchFamily="34" charset="0"/>
              </a:rPr>
              <a:t>cloud-enabled fall detection watches which are one of the best medical alert systems that can monitor pulse and fitness tracking etc., whereas </a:t>
            </a:r>
            <a:r>
              <a:rPr lang="en-US" sz="1800" dirty="0">
                <a:effectLst/>
                <a:latin typeface="Arial" pitchFamily="34" charset="0"/>
                <a:ea typeface="Calibri" panose="020F0502020204030204" pitchFamily="34" charset="0"/>
                <a:cs typeface="Arial" pitchFamily="34" charset="0"/>
              </a:rPr>
              <a:t>Active Assisted Living (AAL) Robots can aid in providing services regardless of time and can help in preventing many health risks to the old age people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x-none"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x-none" dirty="0"/>
          </a:p>
        </p:txBody>
      </p:sp>
      <p:sp>
        <p:nvSpPr>
          <p:cNvPr id="4" name="Slide Number Placeholder 3"/>
          <p:cNvSpPr>
            <a:spLocks noGrp="1"/>
          </p:cNvSpPr>
          <p:nvPr>
            <p:ph type="sldNum" sz="quarter" idx="5"/>
          </p:nvPr>
        </p:nvSpPr>
        <p:spPr/>
        <p:txBody>
          <a:bodyPr/>
          <a:lstStyle/>
          <a:p>
            <a:fld id="{CDAFDA26-3A8D-4719-B229-4FF8DAF67D19}" type="slidenum">
              <a:rPr lang="x-none" smtClean="0"/>
              <a:pPr/>
              <a:t>20</a:t>
            </a:fld>
            <a:endParaRPr lang="x-none"/>
          </a:p>
        </p:txBody>
      </p:sp>
    </p:spTree>
    <p:extLst>
      <p:ext uri="{BB962C8B-B14F-4D97-AF65-F5344CB8AC3E}">
        <p14:creationId xmlns:p14="http://schemas.microsoft.com/office/powerpoint/2010/main" xmlns="" val="42896629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itchFamily="34" charset="0"/>
                <a:ea typeface="Calibri" panose="020F0502020204030204" pitchFamily="34" charset="0"/>
                <a:cs typeface="Arial" pitchFamily="34" charset="0"/>
              </a:rPr>
              <a:t>The policies introduced by WHO for taking care of older individuals can further be improved by some minor changes like through the implementation of modern and innovative approaches to the healthcare system like virtual care and improving the financial structure for the long-term health care service and support for the older people. </a:t>
            </a:r>
            <a:r>
              <a:rPr lang="en-US" sz="1800" dirty="0" err="1">
                <a:effectLst/>
                <a:latin typeface="Arial" pitchFamily="34" charset="0"/>
                <a:ea typeface="Calibri" panose="020F0502020204030204" pitchFamily="34" charset="0"/>
                <a:cs typeface="Arial" pitchFamily="34" charset="0"/>
              </a:rPr>
              <a:t>Im</a:t>
            </a:r>
            <a:r>
              <a:rPr lang="en-US" sz="1800" dirty="0">
                <a:effectLst/>
                <a:latin typeface="Arial" pitchFamily="34" charset="0"/>
                <a:ea typeface="Calibri" panose="020F0502020204030204" pitchFamily="34" charset="0"/>
                <a:cs typeface="Arial" pitchFamily="34" charset="0"/>
              </a:rPr>
              <a:t>[proving the role of public health can also ensure the quality of health for older adults, and the care provided to them should be goal-directed. These parameters can further help in providing a better life for the older individual. </a:t>
            </a:r>
            <a:endParaRPr lang="x-none" sz="1800" dirty="0">
              <a:effectLst/>
              <a:latin typeface="Arial" pitchFamily="34" charset="0"/>
              <a:ea typeface="Calibri" panose="020F0502020204030204" pitchFamily="34" charset="0"/>
              <a:cs typeface="Arial" pitchFamily="34" charset="0"/>
            </a:endParaRPr>
          </a:p>
          <a:p>
            <a:endParaRPr lang="x-none" dirty="0"/>
          </a:p>
        </p:txBody>
      </p:sp>
      <p:sp>
        <p:nvSpPr>
          <p:cNvPr id="4" name="Slide Number Placeholder 3"/>
          <p:cNvSpPr>
            <a:spLocks noGrp="1"/>
          </p:cNvSpPr>
          <p:nvPr>
            <p:ph type="sldNum" sz="quarter" idx="5"/>
          </p:nvPr>
        </p:nvSpPr>
        <p:spPr/>
        <p:txBody>
          <a:bodyPr/>
          <a:lstStyle/>
          <a:p>
            <a:fld id="{CDAFDA26-3A8D-4719-B229-4FF8DAF67D19}" type="slidenum">
              <a:rPr lang="x-none" smtClean="0"/>
              <a:pPr/>
              <a:t>21</a:t>
            </a:fld>
            <a:endParaRPr lang="x-none"/>
          </a:p>
        </p:txBody>
      </p:sp>
    </p:spTree>
    <p:extLst>
      <p:ext uri="{BB962C8B-B14F-4D97-AF65-F5344CB8AC3E}">
        <p14:creationId xmlns:p14="http://schemas.microsoft.com/office/powerpoint/2010/main" xmlns="" val="9279463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itchFamily="34" charset="0"/>
                <a:ea typeface="Calibri" panose="020F0502020204030204" pitchFamily="34" charset="0"/>
                <a:cs typeface="Arial" pitchFamily="34" charset="0"/>
              </a:rPr>
              <a:t>This slide represents the best practices that should be a part of every health care service-providing </a:t>
            </a:r>
            <a:r>
              <a:rPr lang="en-US" sz="1800" dirty="0" err="1">
                <a:effectLst/>
                <a:latin typeface="Arial" pitchFamily="34" charset="0"/>
                <a:ea typeface="Calibri" panose="020F0502020204030204" pitchFamily="34" charset="0"/>
                <a:cs typeface="Arial" pitchFamily="34" charset="0"/>
              </a:rPr>
              <a:t>organisation</a:t>
            </a:r>
            <a:r>
              <a:rPr lang="en-US" sz="1800" dirty="0">
                <a:effectLst/>
                <a:latin typeface="Arial" pitchFamily="34" charset="0"/>
                <a:ea typeface="Calibri" panose="020F0502020204030204" pitchFamily="34" charset="0"/>
                <a:cs typeface="Arial" pitchFamily="34" charset="0"/>
              </a:rPr>
              <a:t> in the UK. Their main goal should be giving the best quality care to the older individuals with kindness and compassion as old age people are more emotionally sensitive. Therefore, a service provider must adopt the practice of giving suitable care with compassion to the patients to make their experience better. </a:t>
            </a:r>
            <a:endParaRPr lang="x-none" sz="1800" dirty="0">
              <a:effectLst/>
              <a:latin typeface="Arial" pitchFamily="34" charset="0"/>
              <a:ea typeface="Calibri" panose="020F0502020204030204" pitchFamily="34" charset="0"/>
              <a:cs typeface="Arial" pitchFamily="34" charset="0"/>
            </a:endParaRPr>
          </a:p>
          <a:p>
            <a:endParaRPr lang="x-none" dirty="0"/>
          </a:p>
        </p:txBody>
      </p:sp>
      <p:sp>
        <p:nvSpPr>
          <p:cNvPr id="4" name="Slide Number Placeholder 3"/>
          <p:cNvSpPr>
            <a:spLocks noGrp="1"/>
          </p:cNvSpPr>
          <p:nvPr>
            <p:ph type="sldNum" sz="quarter" idx="5"/>
          </p:nvPr>
        </p:nvSpPr>
        <p:spPr/>
        <p:txBody>
          <a:bodyPr/>
          <a:lstStyle/>
          <a:p>
            <a:fld id="{CDAFDA26-3A8D-4719-B229-4FF8DAF67D19}" type="slidenum">
              <a:rPr lang="x-none" smtClean="0"/>
              <a:pPr/>
              <a:t>22</a:t>
            </a:fld>
            <a:endParaRPr lang="x-none"/>
          </a:p>
        </p:txBody>
      </p:sp>
    </p:spTree>
    <p:extLst>
      <p:ext uri="{BB962C8B-B14F-4D97-AF65-F5344CB8AC3E}">
        <p14:creationId xmlns:p14="http://schemas.microsoft.com/office/powerpoint/2010/main" xmlns="" val="37542267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itchFamily="34" charset="0"/>
                <a:ea typeface="Calibri" panose="020F0502020204030204" pitchFamily="34" charset="0"/>
                <a:cs typeface="Arial" pitchFamily="34" charset="0"/>
              </a:rPr>
              <a:t>The main reason for the change in policies and legislation for older adult care is the rapid increase in the ageing population as it is estimated by the World Health </a:t>
            </a:r>
            <a:r>
              <a:rPr lang="en-US" sz="1800" dirty="0" err="1">
                <a:effectLst/>
                <a:latin typeface="Arial" pitchFamily="34" charset="0"/>
                <a:ea typeface="Calibri" panose="020F0502020204030204" pitchFamily="34" charset="0"/>
                <a:cs typeface="Arial" pitchFamily="34" charset="0"/>
              </a:rPr>
              <a:t>Organisation</a:t>
            </a:r>
            <a:r>
              <a:rPr lang="en-US" sz="1800" dirty="0">
                <a:effectLst/>
                <a:latin typeface="Arial" pitchFamily="34" charset="0"/>
                <a:ea typeface="Calibri" panose="020F0502020204030204" pitchFamily="34" charset="0"/>
                <a:cs typeface="Arial" pitchFamily="34" charset="0"/>
              </a:rPr>
              <a:t> that in 2050 the population of 60 years and above will be doubled as compared to 2015. therefore, several developing countries will be affected by these population challenges in providing good health care to large populations, and it is predicted that 50 old age will be living in poor conditions with low quality of health care. </a:t>
            </a:r>
            <a:endParaRPr lang="x-none" sz="1800" dirty="0">
              <a:effectLst/>
              <a:latin typeface="Arial" pitchFamily="34" charset="0"/>
              <a:ea typeface="Calibri" panose="020F0502020204030204" pitchFamily="34" charset="0"/>
              <a:cs typeface="Arial" pitchFamily="34" charset="0"/>
            </a:endParaRPr>
          </a:p>
          <a:p>
            <a:endParaRPr lang="x-none" dirty="0"/>
          </a:p>
        </p:txBody>
      </p:sp>
      <p:sp>
        <p:nvSpPr>
          <p:cNvPr id="4" name="Slide Number Placeholder 3"/>
          <p:cNvSpPr>
            <a:spLocks noGrp="1"/>
          </p:cNvSpPr>
          <p:nvPr>
            <p:ph type="sldNum" sz="quarter" idx="5"/>
          </p:nvPr>
        </p:nvSpPr>
        <p:spPr/>
        <p:txBody>
          <a:bodyPr/>
          <a:lstStyle/>
          <a:p>
            <a:fld id="{CDAFDA26-3A8D-4719-B229-4FF8DAF67D19}" type="slidenum">
              <a:rPr lang="x-none" smtClean="0"/>
              <a:pPr/>
              <a:t>23</a:t>
            </a:fld>
            <a:endParaRPr lang="x-none"/>
          </a:p>
        </p:txBody>
      </p:sp>
    </p:spTree>
    <p:extLst>
      <p:ext uri="{BB962C8B-B14F-4D97-AF65-F5344CB8AC3E}">
        <p14:creationId xmlns:p14="http://schemas.microsoft.com/office/powerpoint/2010/main" xmlns="" val="8413414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itchFamily="34" charset="0"/>
                <a:ea typeface="Calibri" panose="020F0502020204030204" pitchFamily="34" charset="0"/>
                <a:cs typeface="Arial" pitchFamily="34" charset="0"/>
              </a:rPr>
              <a:t>So in the last slide, I will discuss the health care system of the UK. One of the good factors regarding UK health care is that it is publicly funded; therefore, some of the </a:t>
            </a:r>
            <a:r>
              <a:rPr lang="en-US" sz="1800" dirty="0" err="1">
                <a:effectLst/>
                <a:latin typeface="Arial" pitchFamily="34" charset="0"/>
                <a:ea typeface="Calibri" panose="020F0502020204030204" pitchFamily="34" charset="0"/>
                <a:cs typeface="Arial" pitchFamily="34" charset="0"/>
              </a:rPr>
              <a:t>lackings</a:t>
            </a:r>
            <a:r>
              <a:rPr lang="en-US" sz="1800" dirty="0">
                <a:effectLst/>
                <a:latin typeface="Arial" pitchFamily="34" charset="0"/>
                <a:ea typeface="Calibri" panose="020F0502020204030204" pitchFamily="34" charset="0"/>
                <a:cs typeface="Arial" pitchFamily="34" charset="0"/>
              </a:rPr>
              <a:t> in the government health care sectors are covered by the funds collected by the public. However, the private health care sectors have their own private health insurance, which helps them maintain the food health care services. The contribution of National Health Services (HS) is majorly </a:t>
            </a:r>
            <a:r>
              <a:rPr lang="en-US" sz="1800" dirty="0" err="1">
                <a:effectLst/>
                <a:latin typeface="Arial" pitchFamily="34" charset="0"/>
                <a:ea typeface="Calibri" panose="020F0502020204030204" pitchFamily="34" charset="0"/>
                <a:cs typeface="Arial" pitchFamily="34" charset="0"/>
              </a:rPr>
              <a:t>recognised</a:t>
            </a:r>
            <a:r>
              <a:rPr lang="en-US" sz="1800" dirty="0">
                <a:effectLst/>
                <a:latin typeface="Arial" pitchFamily="34" charset="0"/>
                <a:ea typeface="Calibri" panose="020F0502020204030204" pitchFamily="34" charset="0"/>
                <a:cs typeface="Arial" pitchFamily="34" charset="0"/>
              </a:rPr>
              <a:t> for improving the health care facilities and bringing the best variations in the practices of health services for older people.</a:t>
            </a:r>
            <a:endParaRPr lang="x-none" sz="1800" dirty="0">
              <a:effectLst/>
              <a:latin typeface="Arial" pitchFamily="34" charset="0"/>
              <a:ea typeface="Calibri" panose="020F0502020204030204" pitchFamily="34" charset="0"/>
              <a:cs typeface="Arial" pitchFamily="34" charset="0"/>
            </a:endParaRPr>
          </a:p>
          <a:p>
            <a:endParaRPr lang="x-none" dirty="0"/>
          </a:p>
        </p:txBody>
      </p:sp>
      <p:sp>
        <p:nvSpPr>
          <p:cNvPr id="4" name="Slide Number Placeholder 3"/>
          <p:cNvSpPr>
            <a:spLocks noGrp="1"/>
          </p:cNvSpPr>
          <p:nvPr>
            <p:ph type="sldNum" sz="quarter" idx="5"/>
          </p:nvPr>
        </p:nvSpPr>
        <p:spPr/>
        <p:txBody>
          <a:bodyPr/>
          <a:lstStyle/>
          <a:p>
            <a:fld id="{CDAFDA26-3A8D-4719-B229-4FF8DAF67D19}" type="slidenum">
              <a:rPr lang="x-none" smtClean="0"/>
              <a:pPr/>
              <a:t>24</a:t>
            </a:fld>
            <a:endParaRPr lang="x-none"/>
          </a:p>
        </p:txBody>
      </p:sp>
    </p:spTree>
    <p:extLst>
      <p:ext uri="{BB962C8B-B14F-4D97-AF65-F5344CB8AC3E}">
        <p14:creationId xmlns:p14="http://schemas.microsoft.com/office/powerpoint/2010/main" xmlns="" val="40327689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That's all from my side. Thank you so much to all the faculty members. </a:t>
            </a:r>
            <a:endParaRPr lang="x-none"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x-none" dirty="0"/>
          </a:p>
        </p:txBody>
      </p:sp>
      <p:sp>
        <p:nvSpPr>
          <p:cNvPr id="4" name="Slide Number Placeholder 3"/>
          <p:cNvSpPr>
            <a:spLocks noGrp="1"/>
          </p:cNvSpPr>
          <p:nvPr>
            <p:ph type="sldNum" sz="quarter" idx="5"/>
          </p:nvPr>
        </p:nvSpPr>
        <p:spPr/>
        <p:txBody>
          <a:bodyPr/>
          <a:lstStyle/>
          <a:p>
            <a:fld id="{CDAFDA26-3A8D-4719-B229-4FF8DAF67D19}" type="slidenum">
              <a:rPr lang="x-none" smtClean="0"/>
              <a:pPr/>
              <a:t>25</a:t>
            </a:fld>
            <a:endParaRPr lang="x-none"/>
          </a:p>
        </p:txBody>
      </p:sp>
    </p:spTree>
    <p:extLst>
      <p:ext uri="{BB962C8B-B14F-4D97-AF65-F5344CB8AC3E}">
        <p14:creationId xmlns:p14="http://schemas.microsoft.com/office/powerpoint/2010/main" xmlns="" val="10318542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x-none"/>
          </a:p>
        </p:txBody>
      </p:sp>
      <p:sp>
        <p:nvSpPr>
          <p:cNvPr id="4" name="Slide Number Placeholder 3"/>
          <p:cNvSpPr>
            <a:spLocks noGrp="1"/>
          </p:cNvSpPr>
          <p:nvPr>
            <p:ph type="sldNum" sz="quarter" idx="5"/>
          </p:nvPr>
        </p:nvSpPr>
        <p:spPr/>
        <p:txBody>
          <a:bodyPr/>
          <a:lstStyle/>
          <a:p>
            <a:fld id="{CDAFDA26-3A8D-4719-B229-4FF8DAF67D19}" type="slidenum">
              <a:rPr lang="x-none" smtClean="0"/>
              <a:pPr/>
              <a:t>26</a:t>
            </a:fld>
            <a:endParaRPr lang="x-none"/>
          </a:p>
        </p:txBody>
      </p:sp>
    </p:spTree>
    <p:extLst>
      <p:ext uri="{BB962C8B-B14F-4D97-AF65-F5344CB8AC3E}">
        <p14:creationId xmlns:p14="http://schemas.microsoft.com/office/powerpoint/2010/main" xmlns="" val="29526096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x-none" dirty="0"/>
          </a:p>
        </p:txBody>
      </p:sp>
      <p:sp>
        <p:nvSpPr>
          <p:cNvPr id="4" name="Slide Number Placeholder 3"/>
          <p:cNvSpPr>
            <a:spLocks noGrp="1"/>
          </p:cNvSpPr>
          <p:nvPr>
            <p:ph type="sldNum" sz="quarter" idx="5"/>
          </p:nvPr>
        </p:nvSpPr>
        <p:spPr/>
        <p:txBody>
          <a:bodyPr/>
          <a:lstStyle/>
          <a:p>
            <a:fld id="{CDAFDA26-3A8D-4719-B229-4FF8DAF67D19}" type="slidenum">
              <a:rPr lang="x-none" smtClean="0"/>
              <a:pPr/>
              <a:t>27</a:t>
            </a:fld>
            <a:endParaRPr lang="x-none"/>
          </a:p>
        </p:txBody>
      </p:sp>
    </p:spTree>
    <p:extLst>
      <p:ext uri="{BB962C8B-B14F-4D97-AF65-F5344CB8AC3E}">
        <p14:creationId xmlns:p14="http://schemas.microsoft.com/office/powerpoint/2010/main" xmlns="" val="40928731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20A42EF-0582-9C1A-839D-FA47DED1A2D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x-none"/>
          </a:p>
        </p:txBody>
      </p:sp>
      <p:sp>
        <p:nvSpPr>
          <p:cNvPr id="3" name="Subtitle 2">
            <a:extLst>
              <a:ext uri="{FF2B5EF4-FFF2-40B4-BE49-F238E27FC236}">
                <a16:creationId xmlns:a16="http://schemas.microsoft.com/office/drawing/2014/main" xmlns="" id="{175874AA-BCA6-FCB3-2E98-423E3E33390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x-none"/>
          </a:p>
        </p:txBody>
      </p:sp>
      <p:sp>
        <p:nvSpPr>
          <p:cNvPr id="4" name="Date Placeholder 3">
            <a:extLst>
              <a:ext uri="{FF2B5EF4-FFF2-40B4-BE49-F238E27FC236}">
                <a16:creationId xmlns:a16="http://schemas.microsoft.com/office/drawing/2014/main" xmlns="" id="{AD691972-92FC-50C4-C23E-7D701EC8DC35}"/>
              </a:ext>
            </a:extLst>
          </p:cNvPr>
          <p:cNvSpPr>
            <a:spLocks noGrp="1"/>
          </p:cNvSpPr>
          <p:nvPr>
            <p:ph type="dt" sz="half" idx="10"/>
          </p:nvPr>
        </p:nvSpPr>
        <p:spPr/>
        <p:txBody>
          <a:bodyPr/>
          <a:lstStyle/>
          <a:p>
            <a:fld id="{D71CD889-29E4-4264-AEC8-CB14B78209DC}" type="datetimeFigureOut">
              <a:rPr lang="x-none" smtClean="0"/>
              <a:pPr/>
              <a:t>15/07/2022</a:t>
            </a:fld>
            <a:endParaRPr lang="x-none"/>
          </a:p>
        </p:txBody>
      </p:sp>
      <p:sp>
        <p:nvSpPr>
          <p:cNvPr id="5" name="Footer Placeholder 4">
            <a:extLst>
              <a:ext uri="{FF2B5EF4-FFF2-40B4-BE49-F238E27FC236}">
                <a16:creationId xmlns:a16="http://schemas.microsoft.com/office/drawing/2014/main" xmlns="" id="{6F3E18C9-E61E-CF0E-7609-185968736C17}"/>
              </a:ext>
            </a:extLst>
          </p:cNvPr>
          <p:cNvSpPr>
            <a:spLocks noGrp="1"/>
          </p:cNvSpPr>
          <p:nvPr>
            <p:ph type="ftr" sz="quarter" idx="11"/>
          </p:nvPr>
        </p:nvSpPr>
        <p:spPr/>
        <p:txBody>
          <a:bodyPr/>
          <a:lstStyle/>
          <a:p>
            <a:endParaRPr lang="x-none"/>
          </a:p>
        </p:txBody>
      </p:sp>
      <p:sp>
        <p:nvSpPr>
          <p:cNvPr id="6" name="Slide Number Placeholder 5">
            <a:extLst>
              <a:ext uri="{FF2B5EF4-FFF2-40B4-BE49-F238E27FC236}">
                <a16:creationId xmlns:a16="http://schemas.microsoft.com/office/drawing/2014/main" xmlns="" id="{B1E0B46A-D501-A9C8-3FD4-D37657A79010}"/>
              </a:ext>
            </a:extLst>
          </p:cNvPr>
          <p:cNvSpPr>
            <a:spLocks noGrp="1"/>
          </p:cNvSpPr>
          <p:nvPr>
            <p:ph type="sldNum" sz="quarter" idx="12"/>
          </p:nvPr>
        </p:nvSpPr>
        <p:spPr/>
        <p:txBody>
          <a:bodyPr/>
          <a:lstStyle/>
          <a:p>
            <a:fld id="{55EB6EF4-5633-41F0-A23A-3C10592AFF5B}" type="slidenum">
              <a:rPr lang="x-none" smtClean="0"/>
              <a:pPr/>
              <a:t>‹#›</a:t>
            </a:fld>
            <a:endParaRPr lang="x-none"/>
          </a:p>
        </p:txBody>
      </p:sp>
    </p:spTree>
    <p:extLst>
      <p:ext uri="{BB962C8B-B14F-4D97-AF65-F5344CB8AC3E}">
        <p14:creationId xmlns:p14="http://schemas.microsoft.com/office/powerpoint/2010/main" xmlns="" val="13594696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A7A5CF9-2611-BA13-2E1A-91EE388652B0}"/>
              </a:ext>
            </a:extLst>
          </p:cNvPr>
          <p:cNvSpPr>
            <a:spLocks noGrp="1"/>
          </p:cNvSpPr>
          <p:nvPr>
            <p:ph type="title"/>
          </p:nvPr>
        </p:nvSpPr>
        <p:spPr/>
        <p:txBody>
          <a:bodyPr/>
          <a:lstStyle/>
          <a:p>
            <a:r>
              <a:rPr lang="en-US"/>
              <a:t>Click to edit Master title style</a:t>
            </a:r>
            <a:endParaRPr lang="x-none"/>
          </a:p>
        </p:txBody>
      </p:sp>
      <p:sp>
        <p:nvSpPr>
          <p:cNvPr id="3" name="Content Placeholder 2">
            <a:extLst>
              <a:ext uri="{FF2B5EF4-FFF2-40B4-BE49-F238E27FC236}">
                <a16:creationId xmlns:a16="http://schemas.microsoft.com/office/drawing/2014/main" xmlns="" id="{4C758DB6-DBAA-3D36-0070-12A95669F0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4" name="Date Placeholder 3">
            <a:extLst>
              <a:ext uri="{FF2B5EF4-FFF2-40B4-BE49-F238E27FC236}">
                <a16:creationId xmlns:a16="http://schemas.microsoft.com/office/drawing/2014/main" xmlns="" id="{BBBFB905-B587-3C53-4A53-7E559E3A7EF8}"/>
              </a:ext>
            </a:extLst>
          </p:cNvPr>
          <p:cNvSpPr>
            <a:spLocks noGrp="1"/>
          </p:cNvSpPr>
          <p:nvPr>
            <p:ph type="dt" sz="half" idx="10"/>
          </p:nvPr>
        </p:nvSpPr>
        <p:spPr/>
        <p:txBody>
          <a:bodyPr/>
          <a:lstStyle/>
          <a:p>
            <a:fld id="{D71CD889-29E4-4264-AEC8-CB14B78209DC}" type="datetimeFigureOut">
              <a:rPr lang="x-none" smtClean="0"/>
              <a:pPr/>
              <a:t>15/07/2022</a:t>
            </a:fld>
            <a:endParaRPr lang="x-none"/>
          </a:p>
        </p:txBody>
      </p:sp>
      <p:sp>
        <p:nvSpPr>
          <p:cNvPr id="5" name="Footer Placeholder 4">
            <a:extLst>
              <a:ext uri="{FF2B5EF4-FFF2-40B4-BE49-F238E27FC236}">
                <a16:creationId xmlns:a16="http://schemas.microsoft.com/office/drawing/2014/main" xmlns="" id="{087F125C-5825-B239-E72F-3F469F2BDEB9}"/>
              </a:ext>
            </a:extLst>
          </p:cNvPr>
          <p:cNvSpPr>
            <a:spLocks noGrp="1"/>
          </p:cNvSpPr>
          <p:nvPr>
            <p:ph type="ftr" sz="quarter" idx="11"/>
          </p:nvPr>
        </p:nvSpPr>
        <p:spPr/>
        <p:txBody>
          <a:bodyPr/>
          <a:lstStyle/>
          <a:p>
            <a:endParaRPr lang="x-none"/>
          </a:p>
        </p:txBody>
      </p:sp>
      <p:sp>
        <p:nvSpPr>
          <p:cNvPr id="6" name="Slide Number Placeholder 5">
            <a:extLst>
              <a:ext uri="{FF2B5EF4-FFF2-40B4-BE49-F238E27FC236}">
                <a16:creationId xmlns:a16="http://schemas.microsoft.com/office/drawing/2014/main" xmlns="" id="{2DF91F77-3BFE-7FBF-B506-ECB7ADAB6996}"/>
              </a:ext>
            </a:extLst>
          </p:cNvPr>
          <p:cNvSpPr>
            <a:spLocks noGrp="1"/>
          </p:cNvSpPr>
          <p:nvPr>
            <p:ph type="sldNum" sz="quarter" idx="12"/>
          </p:nvPr>
        </p:nvSpPr>
        <p:spPr/>
        <p:txBody>
          <a:bodyPr/>
          <a:lstStyle/>
          <a:p>
            <a:fld id="{55EB6EF4-5633-41F0-A23A-3C10592AFF5B}" type="slidenum">
              <a:rPr lang="x-none" smtClean="0"/>
              <a:pPr/>
              <a:t>‹#›</a:t>
            </a:fld>
            <a:endParaRPr lang="x-none"/>
          </a:p>
        </p:txBody>
      </p:sp>
    </p:spTree>
    <p:extLst>
      <p:ext uri="{BB962C8B-B14F-4D97-AF65-F5344CB8AC3E}">
        <p14:creationId xmlns:p14="http://schemas.microsoft.com/office/powerpoint/2010/main" xmlns="" val="20897965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0BC864E-0254-3A05-DA73-4B506B3353B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x-none"/>
          </a:p>
        </p:txBody>
      </p:sp>
      <p:sp>
        <p:nvSpPr>
          <p:cNvPr id="3" name="Text Placeholder 2">
            <a:extLst>
              <a:ext uri="{FF2B5EF4-FFF2-40B4-BE49-F238E27FC236}">
                <a16:creationId xmlns:a16="http://schemas.microsoft.com/office/drawing/2014/main" xmlns="" id="{76554199-DEF5-93B6-42D0-03B14608206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0577A39C-75A2-5C03-34C6-BA00E4FD0401}"/>
              </a:ext>
            </a:extLst>
          </p:cNvPr>
          <p:cNvSpPr>
            <a:spLocks noGrp="1"/>
          </p:cNvSpPr>
          <p:nvPr>
            <p:ph type="dt" sz="half" idx="10"/>
          </p:nvPr>
        </p:nvSpPr>
        <p:spPr/>
        <p:txBody>
          <a:bodyPr/>
          <a:lstStyle/>
          <a:p>
            <a:fld id="{D71CD889-29E4-4264-AEC8-CB14B78209DC}" type="datetimeFigureOut">
              <a:rPr lang="x-none" smtClean="0"/>
              <a:pPr/>
              <a:t>15/07/2022</a:t>
            </a:fld>
            <a:endParaRPr lang="x-none"/>
          </a:p>
        </p:txBody>
      </p:sp>
      <p:sp>
        <p:nvSpPr>
          <p:cNvPr id="5" name="Footer Placeholder 4">
            <a:extLst>
              <a:ext uri="{FF2B5EF4-FFF2-40B4-BE49-F238E27FC236}">
                <a16:creationId xmlns:a16="http://schemas.microsoft.com/office/drawing/2014/main" xmlns="" id="{7DD64E70-7A44-74BD-B22D-D8F47AB4ABA8}"/>
              </a:ext>
            </a:extLst>
          </p:cNvPr>
          <p:cNvSpPr>
            <a:spLocks noGrp="1"/>
          </p:cNvSpPr>
          <p:nvPr>
            <p:ph type="ftr" sz="quarter" idx="11"/>
          </p:nvPr>
        </p:nvSpPr>
        <p:spPr/>
        <p:txBody>
          <a:bodyPr/>
          <a:lstStyle/>
          <a:p>
            <a:endParaRPr lang="x-none"/>
          </a:p>
        </p:txBody>
      </p:sp>
      <p:sp>
        <p:nvSpPr>
          <p:cNvPr id="6" name="Slide Number Placeholder 5">
            <a:extLst>
              <a:ext uri="{FF2B5EF4-FFF2-40B4-BE49-F238E27FC236}">
                <a16:creationId xmlns:a16="http://schemas.microsoft.com/office/drawing/2014/main" xmlns="" id="{6568DC4A-7162-F592-7040-668636A155EF}"/>
              </a:ext>
            </a:extLst>
          </p:cNvPr>
          <p:cNvSpPr>
            <a:spLocks noGrp="1"/>
          </p:cNvSpPr>
          <p:nvPr>
            <p:ph type="sldNum" sz="quarter" idx="12"/>
          </p:nvPr>
        </p:nvSpPr>
        <p:spPr/>
        <p:txBody>
          <a:bodyPr/>
          <a:lstStyle/>
          <a:p>
            <a:fld id="{55EB6EF4-5633-41F0-A23A-3C10592AFF5B}" type="slidenum">
              <a:rPr lang="x-none" smtClean="0"/>
              <a:pPr/>
              <a:t>‹#›</a:t>
            </a:fld>
            <a:endParaRPr lang="x-none"/>
          </a:p>
        </p:txBody>
      </p:sp>
    </p:spTree>
    <p:extLst>
      <p:ext uri="{BB962C8B-B14F-4D97-AF65-F5344CB8AC3E}">
        <p14:creationId xmlns:p14="http://schemas.microsoft.com/office/powerpoint/2010/main" xmlns="" val="1044013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A6BB940-3962-3E78-0CDE-BB79EBBBB00A}"/>
              </a:ext>
            </a:extLst>
          </p:cNvPr>
          <p:cNvSpPr>
            <a:spLocks noGrp="1"/>
          </p:cNvSpPr>
          <p:nvPr>
            <p:ph type="title"/>
          </p:nvPr>
        </p:nvSpPr>
        <p:spPr/>
        <p:txBody>
          <a:bodyPr/>
          <a:lstStyle/>
          <a:p>
            <a:r>
              <a:rPr lang="en-US"/>
              <a:t>Click to edit Master title style</a:t>
            </a:r>
            <a:endParaRPr lang="x-none"/>
          </a:p>
        </p:txBody>
      </p:sp>
      <p:sp>
        <p:nvSpPr>
          <p:cNvPr id="3" name="Content Placeholder 2">
            <a:extLst>
              <a:ext uri="{FF2B5EF4-FFF2-40B4-BE49-F238E27FC236}">
                <a16:creationId xmlns:a16="http://schemas.microsoft.com/office/drawing/2014/main" xmlns="" id="{88E2984E-4D45-F9F7-7BD6-5588F25C08C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4" name="Content Placeholder 3">
            <a:extLst>
              <a:ext uri="{FF2B5EF4-FFF2-40B4-BE49-F238E27FC236}">
                <a16:creationId xmlns:a16="http://schemas.microsoft.com/office/drawing/2014/main" xmlns="" id="{4B1C5E32-FE44-09DC-76B6-E5EDE5067FE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5" name="Date Placeholder 4">
            <a:extLst>
              <a:ext uri="{FF2B5EF4-FFF2-40B4-BE49-F238E27FC236}">
                <a16:creationId xmlns:a16="http://schemas.microsoft.com/office/drawing/2014/main" xmlns="" id="{03CACC48-E26E-4E7A-6B4B-77CE558F92DD}"/>
              </a:ext>
            </a:extLst>
          </p:cNvPr>
          <p:cNvSpPr>
            <a:spLocks noGrp="1"/>
          </p:cNvSpPr>
          <p:nvPr>
            <p:ph type="dt" sz="half" idx="10"/>
          </p:nvPr>
        </p:nvSpPr>
        <p:spPr/>
        <p:txBody>
          <a:bodyPr/>
          <a:lstStyle/>
          <a:p>
            <a:fld id="{D71CD889-29E4-4264-AEC8-CB14B78209DC}" type="datetimeFigureOut">
              <a:rPr lang="x-none" smtClean="0"/>
              <a:pPr/>
              <a:t>15/07/2022</a:t>
            </a:fld>
            <a:endParaRPr lang="x-none"/>
          </a:p>
        </p:txBody>
      </p:sp>
      <p:sp>
        <p:nvSpPr>
          <p:cNvPr id="6" name="Footer Placeholder 5">
            <a:extLst>
              <a:ext uri="{FF2B5EF4-FFF2-40B4-BE49-F238E27FC236}">
                <a16:creationId xmlns:a16="http://schemas.microsoft.com/office/drawing/2014/main" xmlns="" id="{392CCF1A-413D-F333-8071-268D060F8F09}"/>
              </a:ext>
            </a:extLst>
          </p:cNvPr>
          <p:cNvSpPr>
            <a:spLocks noGrp="1"/>
          </p:cNvSpPr>
          <p:nvPr>
            <p:ph type="ftr" sz="quarter" idx="11"/>
          </p:nvPr>
        </p:nvSpPr>
        <p:spPr/>
        <p:txBody>
          <a:bodyPr/>
          <a:lstStyle/>
          <a:p>
            <a:endParaRPr lang="x-none"/>
          </a:p>
        </p:txBody>
      </p:sp>
      <p:sp>
        <p:nvSpPr>
          <p:cNvPr id="7" name="Slide Number Placeholder 6">
            <a:extLst>
              <a:ext uri="{FF2B5EF4-FFF2-40B4-BE49-F238E27FC236}">
                <a16:creationId xmlns:a16="http://schemas.microsoft.com/office/drawing/2014/main" xmlns="" id="{E483B267-BF85-63D0-E128-B079BAA9BD79}"/>
              </a:ext>
            </a:extLst>
          </p:cNvPr>
          <p:cNvSpPr>
            <a:spLocks noGrp="1"/>
          </p:cNvSpPr>
          <p:nvPr>
            <p:ph type="sldNum" sz="quarter" idx="12"/>
          </p:nvPr>
        </p:nvSpPr>
        <p:spPr/>
        <p:txBody>
          <a:bodyPr/>
          <a:lstStyle/>
          <a:p>
            <a:fld id="{55EB6EF4-5633-41F0-A23A-3C10592AFF5B}" type="slidenum">
              <a:rPr lang="x-none" smtClean="0"/>
              <a:pPr/>
              <a:t>‹#›</a:t>
            </a:fld>
            <a:endParaRPr lang="x-none"/>
          </a:p>
        </p:txBody>
      </p:sp>
    </p:spTree>
    <p:extLst>
      <p:ext uri="{BB962C8B-B14F-4D97-AF65-F5344CB8AC3E}">
        <p14:creationId xmlns:p14="http://schemas.microsoft.com/office/powerpoint/2010/main" xmlns="" val="19887240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0D30D63-0566-A97C-338B-BF7179AE1BB8}"/>
              </a:ext>
            </a:extLst>
          </p:cNvPr>
          <p:cNvSpPr>
            <a:spLocks noGrp="1"/>
          </p:cNvSpPr>
          <p:nvPr>
            <p:ph type="title"/>
          </p:nvPr>
        </p:nvSpPr>
        <p:spPr>
          <a:xfrm>
            <a:off x="839788" y="365125"/>
            <a:ext cx="10515600" cy="1325563"/>
          </a:xfrm>
        </p:spPr>
        <p:txBody>
          <a:bodyPr/>
          <a:lstStyle/>
          <a:p>
            <a:r>
              <a:rPr lang="en-US"/>
              <a:t>Click to edit Master title style</a:t>
            </a:r>
            <a:endParaRPr lang="x-none"/>
          </a:p>
        </p:txBody>
      </p:sp>
      <p:sp>
        <p:nvSpPr>
          <p:cNvPr id="3" name="Text Placeholder 2">
            <a:extLst>
              <a:ext uri="{FF2B5EF4-FFF2-40B4-BE49-F238E27FC236}">
                <a16:creationId xmlns:a16="http://schemas.microsoft.com/office/drawing/2014/main" xmlns="" id="{FD50C654-F862-505E-47D0-39EC141B393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AB7B3BC8-D03D-084A-AD23-B4B544B6F88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5" name="Text Placeholder 4">
            <a:extLst>
              <a:ext uri="{FF2B5EF4-FFF2-40B4-BE49-F238E27FC236}">
                <a16:creationId xmlns:a16="http://schemas.microsoft.com/office/drawing/2014/main" xmlns="" id="{DA6581B9-FADE-3031-6A90-DC476640B25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27F51E32-60FC-8E72-7C18-28D3809D974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7" name="Date Placeholder 6">
            <a:extLst>
              <a:ext uri="{FF2B5EF4-FFF2-40B4-BE49-F238E27FC236}">
                <a16:creationId xmlns:a16="http://schemas.microsoft.com/office/drawing/2014/main" xmlns="" id="{C71B410C-CC41-1EB1-8322-BA01A06AB038}"/>
              </a:ext>
            </a:extLst>
          </p:cNvPr>
          <p:cNvSpPr>
            <a:spLocks noGrp="1"/>
          </p:cNvSpPr>
          <p:nvPr>
            <p:ph type="dt" sz="half" idx="10"/>
          </p:nvPr>
        </p:nvSpPr>
        <p:spPr/>
        <p:txBody>
          <a:bodyPr/>
          <a:lstStyle/>
          <a:p>
            <a:fld id="{D71CD889-29E4-4264-AEC8-CB14B78209DC}" type="datetimeFigureOut">
              <a:rPr lang="x-none" smtClean="0"/>
              <a:pPr/>
              <a:t>15/07/2022</a:t>
            </a:fld>
            <a:endParaRPr lang="x-none"/>
          </a:p>
        </p:txBody>
      </p:sp>
      <p:sp>
        <p:nvSpPr>
          <p:cNvPr id="8" name="Footer Placeholder 7">
            <a:extLst>
              <a:ext uri="{FF2B5EF4-FFF2-40B4-BE49-F238E27FC236}">
                <a16:creationId xmlns:a16="http://schemas.microsoft.com/office/drawing/2014/main" xmlns="" id="{AD7726FE-7A31-6169-40FF-45B4F6C6CF42}"/>
              </a:ext>
            </a:extLst>
          </p:cNvPr>
          <p:cNvSpPr>
            <a:spLocks noGrp="1"/>
          </p:cNvSpPr>
          <p:nvPr>
            <p:ph type="ftr" sz="quarter" idx="11"/>
          </p:nvPr>
        </p:nvSpPr>
        <p:spPr/>
        <p:txBody>
          <a:bodyPr/>
          <a:lstStyle/>
          <a:p>
            <a:endParaRPr lang="x-none"/>
          </a:p>
        </p:txBody>
      </p:sp>
      <p:sp>
        <p:nvSpPr>
          <p:cNvPr id="9" name="Slide Number Placeholder 8">
            <a:extLst>
              <a:ext uri="{FF2B5EF4-FFF2-40B4-BE49-F238E27FC236}">
                <a16:creationId xmlns:a16="http://schemas.microsoft.com/office/drawing/2014/main" xmlns="" id="{C4399021-F25C-83A0-03B1-FDE33CBB5D65}"/>
              </a:ext>
            </a:extLst>
          </p:cNvPr>
          <p:cNvSpPr>
            <a:spLocks noGrp="1"/>
          </p:cNvSpPr>
          <p:nvPr>
            <p:ph type="sldNum" sz="quarter" idx="12"/>
          </p:nvPr>
        </p:nvSpPr>
        <p:spPr/>
        <p:txBody>
          <a:bodyPr/>
          <a:lstStyle/>
          <a:p>
            <a:fld id="{55EB6EF4-5633-41F0-A23A-3C10592AFF5B}" type="slidenum">
              <a:rPr lang="x-none" smtClean="0"/>
              <a:pPr/>
              <a:t>‹#›</a:t>
            </a:fld>
            <a:endParaRPr lang="x-none"/>
          </a:p>
        </p:txBody>
      </p:sp>
    </p:spTree>
    <p:extLst>
      <p:ext uri="{BB962C8B-B14F-4D97-AF65-F5344CB8AC3E}">
        <p14:creationId xmlns:p14="http://schemas.microsoft.com/office/powerpoint/2010/main" xmlns="" val="9994304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3881BE7-91AF-A23B-09C0-8751F86336A4}"/>
              </a:ext>
            </a:extLst>
          </p:cNvPr>
          <p:cNvSpPr>
            <a:spLocks noGrp="1"/>
          </p:cNvSpPr>
          <p:nvPr>
            <p:ph type="title"/>
          </p:nvPr>
        </p:nvSpPr>
        <p:spPr/>
        <p:txBody>
          <a:bodyPr/>
          <a:lstStyle/>
          <a:p>
            <a:r>
              <a:rPr lang="en-US"/>
              <a:t>Click to edit Master title style</a:t>
            </a:r>
            <a:endParaRPr lang="x-none"/>
          </a:p>
        </p:txBody>
      </p:sp>
      <p:sp>
        <p:nvSpPr>
          <p:cNvPr id="3" name="Date Placeholder 2">
            <a:extLst>
              <a:ext uri="{FF2B5EF4-FFF2-40B4-BE49-F238E27FC236}">
                <a16:creationId xmlns:a16="http://schemas.microsoft.com/office/drawing/2014/main" xmlns="" id="{FC4EAEB4-7CBC-EF18-E0D4-A4C07468F0D4}"/>
              </a:ext>
            </a:extLst>
          </p:cNvPr>
          <p:cNvSpPr>
            <a:spLocks noGrp="1"/>
          </p:cNvSpPr>
          <p:nvPr>
            <p:ph type="dt" sz="half" idx="10"/>
          </p:nvPr>
        </p:nvSpPr>
        <p:spPr/>
        <p:txBody>
          <a:bodyPr/>
          <a:lstStyle/>
          <a:p>
            <a:fld id="{D71CD889-29E4-4264-AEC8-CB14B78209DC}" type="datetimeFigureOut">
              <a:rPr lang="x-none" smtClean="0"/>
              <a:pPr/>
              <a:t>15/07/2022</a:t>
            </a:fld>
            <a:endParaRPr lang="x-none"/>
          </a:p>
        </p:txBody>
      </p:sp>
      <p:sp>
        <p:nvSpPr>
          <p:cNvPr id="4" name="Footer Placeholder 3">
            <a:extLst>
              <a:ext uri="{FF2B5EF4-FFF2-40B4-BE49-F238E27FC236}">
                <a16:creationId xmlns:a16="http://schemas.microsoft.com/office/drawing/2014/main" xmlns="" id="{F192D92B-E1B9-8A3A-4FB7-878CE3F2B67D}"/>
              </a:ext>
            </a:extLst>
          </p:cNvPr>
          <p:cNvSpPr>
            <a:spLocks noGrp="1"/>
          </p:cNvSpPr>
          <p:nvPr>
            <p:ph type="ftr" sz="quarter" idx="11"/>
          </p:nvPr>
        </p:nvSpPr>
        <p:spPr/>
        <p:txBody>
          <a:bodyPr/>
          <a:lstStyle/>
          <a:p>
            <a:endParaRPr lang="x-none"/>
          </a:p>
        </p:txBody>
      </p:sp>
      <p:sp>
        <p:nvSpPr>
          <p:cNvPr id="5" name="Slide Number Placeholder 4">
            <a:extLst>
              <a:ext uri="{FF2B5EF4-FFF2-40B4-BE49-F238E27FC236}">
                <a16:creationId xmlns:a16="http://schemas.microsoft.com/office/drawing/2014/main" xmlns="" id="{43BD6F1D-65E7-B216-EAE6-95F02C41A5BA}"/>
              </a:ext>
            </a:extLst>
          </p:cNvPr>
          <p:cNvSpPr>
            <a:spLocks noGrp="1"/>
          </p:cNvSpPr>
          <p:nvPr>
            <p:ph type="sldNum" sz="quarter" idx="12"/>
          </p:nvPr>
        </p:nvSpPr>
        <p:spPr/>
        <p:txBody>
          <a:bodyPr/>
          <a:lstStyle/>
          <a:p>
            <a:fld id="{55EB6EF4-5633-41F0-A23A-3C10592AFF5B}" type="slidenum">
              <a:rPr lang="x-none" smtClean="0"/>
              <a:pPr/>
              <a:t>‹#›</a:t>
            </a:fld>
            <a:endParaRPr lang="x-none"/>
          </a:p>
        </p:txBody>
      </p:sp>
    </p:spTree>
    <p:extLst>
      <p:ext uri="{BB962C8B-B14F-4D97-AF65-F5344CB8AC3E}">
        <p14:creationId xmlns:p14="http://schemas.microsoft.com/office/powerpoint/2010/main" xmlns="" val="5371287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4A7C0629-D8CB-33A4-B6A4-D08F2506EFE4}"/>
              </a:ext>
            </a:extLst>
          </p:cNvPr>
          <p:cNvSpPr>
            <a:spLocks noGrp="1"/>
          </p:cNvSpPr>
          <p:nvPr>
            <p:ph type="dt" sz="half" idx="10"/>
          </p:nvPr>
        </p:nvSpPr>
        <p:spPr/>
        <p:txBody>
          <a:bodyPr/>
          <a:lstStyle/>
          <a:p>
            <a:fld id="{D71CD889-29E4-4264-AEC8-CB14B78209DC}" type="datetimeFigureOut">
              <a:rPr lang="x-none" smtClean="0"/>
              <a:pPr/>
              <a:t>15/07/2022</a:t>
            </a:fld>
            <a:endParaRPr lang="x-none"/>
          </a:p>
        </p:txBody>
      </p:sp>
      <p:sp>
        <p:nvSpPr>
          <p:cNvPr id="3" name="Footer Placeholder 2">
            <a:extLst>
              <a:ext uri="{FF2B5EF4-FFF2-40B4-BE49-F238E27FC236}">
                <a16:creationId xmlns:a16="http://schemas.microsoft.com/office/drawing/2014/main" xmlns="" id="{C491432F-2383-B940-6B94-00AEC771C375}"/>
              </a:ext>
            </a:extLst>
          </p:cNvPr>
          <p:cNvSpPr>
            <a:spLocks noGrp="1"/>
          </p:cNvSpPr>
          <p:nvPr>
            <p:ph type="ftr" sz="quarter" idx="11"/>
          </p:nvPr>
        </p:nvSpPr>
        <p:spPr/>
        <p:txBody>
          <a:bodyPr/>
          <a:lstStyle/>
          <a:p>
            <a:endParaRPr lang="x-none"/>
          </a:p>
        </p:txBody>
      </p:sp>
      <p:sp>
        <p:nvSpPr>
          <p:cNvPr id="4" name="Slide Number Placeholder 3">
            <a:extLst>
              <a:ext uri="{FF2B5EF4-FFF2-40B4-BE49-F238E27FC236}">
                <a16:creationId xmlns:a16="http://schemas.microsoft.com/office/drawing/2014/main" xmlns="" id="{BA2D22A4-2B40-1210-9182-837800B03332}"/>
              </a:ext>
            </a:extLst>
          </p:cNvPr>
          <p:cNvSpPr>
            <a:spLocks noGrp="1"/>
          </p:cNvSpPr>
          <p:nvPr>
            <p:ph type="sldNum" sz="quarter" idx="12"/>
          </p:nvPr>
        </p:nvSpPr>
        <p:spPr/>
        <p:txBody>
          <a:bodyPr/>
          <a:lstStyle/>
          <a:p>
            <a:fld id="{55EB6EF4-5633-41F0-A23A-3C10592AFF5B}" type="slidenum">
              <a:rPr lang="x-none" smtClean="0"/>
              <a:pPr/>
              <a:t>‹#›</a:t>
            </a:fld>
            <a:endParaRPr lang="x-none"/>
          </a:p>
        </p:txBody>
      </p:sp>
    </p:spTree>
    <p:extLst>
      <p:ext uri="{BB962C8B-B14F-4D97-AF65-F5344CB8AC3E}">
        <p14:creationId xmlns:p14="http://schemas.microsoft.com/office/powerpoint/2010/main" xmlns="" val="3842652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844C6B0-18A6-B487-0638-5C039B215F7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x-none"/>
          </a:p>
        </p:txBody>
      </p:sp>
      <p:sp>
        <p:nvSpPr>
          <p:cNvPr id="3" name="Content Placeholder 2">
            <a:extLst>
              <a:ext uri="{FF2B5EF4-FFF2-40B4-BE49-F238E27FC236}">
                <a16:creationId xmlns:a16="http://schemas.microsoft.com/office/drawing/2014/main" xmlns="" id="{068C6A34-F90D-CC99-11EE-399895E0EB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4" name="Text Placeholder 3">
            <a:extLst>
              <a:ext uri="{FF2B5EF4-FFF2-40B4-BE49-F238E27FC236}">
                <a16:creationId xmlns:a16="http://schemas.microsoft.com/office/drawing/2014/main" xmlns="" id="{FD02DE25-2AB1-DB6B-2472-BB22413E5E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2D1B1F35-7405-852C-CE7B-C5FBCBFD10BF}"/>
              </a:ext>
            </a:extLst>
          </p:cNvPr>
          <p:cNvSpPr>
            <a:spLocks noGrp="1"/>
          </p:cNvSpPr>
          <p:nvPr>
            <p:ph type="dt" sz="half" idx="10"/>
          </p:nvPr>
        </p:nvSpPr>
        <p:spPr/>
        <p:txBody>
          <a:bodyPr/>
          <a:lstStyle/>
          <a:p>
            <a:fld id="{D71CD889-29E4-4264-AEC8-CB14B78209DC}" type="datetimeFigureOut">
              <a:rPr lang="x-none" smtClean="0"/>
              <a:pPr/>
              <a:t>15/07/2022</a:t>
            </a:fld>
            <a:endParaRPr lang="x-none"/>
          </a:p>
        </p:txBody>
      </p:sp>
      <p:sp>
        <p:nvSpPr>
          <p:cNvPr id="6" name="Footer Placeholder 5">
            <a:extLst>
              <a:ext uri="{FF2B5EF4-FFF2-40B4-BE49-F238E27FC236}">
                <a16:creationId xmlns:a16="http://schemas.microsoft.com/office/drawing/2014/main" xmlns="" id="{58A4DE47-2956-C068-B75C-C68E47D8DBAD}"/>
              </a:ext>
            </a:extLst>
          </p:cNvPr>
          <p:cNvSpPr>
            <a:spLocks noGrp="1"/>
          </p:cNvSpPr>
          <p:nvPr>
            <p:ph type="ftr" sz="quarter" idx="11"/>
          </p:nvPr>
        </p:nvSpPr>
        <p:spPr/>
        <p:txBody>
          <a:bodyPr/>
          <a:lstStyle/>
          <a:p>
            <a:endParaRPr lang="x-none"/>
          </a:p>
        </p:txBody>
      </p:sp>
      <p:sp>
        <p:nvSpPr>
          <p:cNvPr id="7" name="Slide Number Placeholder 6">
            <a:extLst>
              <a:ext uri="{FF2B5EF4-FFF2-40B4-BE49-F238E27FC236}">
                <a16:creationId xmlns:a16="http://schemas.microsoft.com/office/drawing/2014/main" xmlns="" id="{7E4F5FBE-F42D-CD4F-8410-311747BBBF6E}"/>
              </a:ext>
            </a:extLst>
          </p:cNvPr>
          <p:cNvSpPr>
            <a:spLocks noGrp="1"/>
          </p:cNvSpPr>
          <p:nvPr>
            <p:ph type="sldNum" sz="quarter" idx="12"/>
          </p:nvPr>
        </p:nvSpPr>
        <p:spPr/>
        <p:txBody>
          <a:bodyPr/>
          <a:lstStyle/>
          <a:p>
            <a:fld id="{55EB6EF4-5633-41F0-A23A-3C10592AFF5B}" type="slidenum">
              <a:rPr lang="x-none" smtClean="0"/>
              <a:pPr/>
              <a:t>‹#›</a:t>
            </a:fld>
            <a:endParaRPr lang="x-none"/>
          </a:p>
        </p:txBody>
      </p:sp>
    </p:spTree>
    <p:extLst>
      <p:ext uri="{BB962C8B-B14F-4D97-AF65-F5344CB8AC3E}">
        <p14:creationId xmlns:p14="http://schemas.microsoft.com/office/powerpoint/2010/main" xmlns="" val="3173816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D44DA90-F25B-A9D3-3DBA-F5FC295CBB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x-none"/>
          </a:p>
        </p:txBody>
      </p:sp>
      <p:sp>
        <p:nvSpPr>
          <p:cNvPr id="3" name="Picture Placeholder 2">
            <a:extLst>
              <a:ext uri="{FF2B5EF4-FFF2-40B4-BE49-F238E27FC236}">
                <a16:creationId xmlns:a16="http://schemas.microsoft.com/office/drawing/2014/main" xmlns="" id="{48531064-381E-E8F0-9A0E-30E1D0F974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x-none"/>
          </a:p>
        </p:txBody>
      </p:sp>
      <p:sp>
        <p:nvSpPr>
          <p:cNvPr id="4" name="Text Placeholder 3">
            <a:extLst>
              <a:ext uri="{FF2B5EF4-FFF2-40B4-BE49-F238E27FC236}">
                <a16:creationId xmlns:a16="http://schemas.microsoft.com/office/drawing/2014/main" xmlns="" id="{23BEC9D7-FB91-27D5-C2AD-62150BA077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8371A839-7010-F5AC-FD19-7802F0D2423B}"/>
              </a:ext>
            </a:extLst>
          </p:cNvPr>
          <p:cNvSpPr>
            <a:spLocks noGrp="1"/>
          </p:cNvSpPr>
          <p:nvPr>
            <p:ph type="dt" sz="half" idx="10"/>
          </p:nvPr>
        </p:nvSpPr>
        <p:spPr/>
        <p:txBody>
          <a:bodyPr/>
          <a:lstStyle/>
          <a:p>
            <a:fld id="{D71CD889-29E4-4264-AEC8-CB14B78209DC}" type="datetimeFigureOut">
              <a:rPr lang="x-none" smtClean="0"/>
              <a:pPr/>
              <a:t>15/07/2022</a:t>
            </a:fld>
            <a:endParaRPr lang="x-none"/>
          </a:p>
        </p:txBody>
      </p:sp>
      <p:sp>
        <p:nvSpPr>
          <p:cNvPr id="6" name="Footer Placeholder 5">
            <a:extLst>
              <a:ext uri="{FF2B5EF4-FFF2-40B4-BE49-F238E27FC236}">
                <a16:creationId xmlns:a16="http://schemas.microsoft.com/office/drawing/2014/main" xmlns="" id="{5784C6B5-3454-6785-4D37-1B2A3C3DD1C4}"/>
              </a:ext>
            </a:extLst>
          </p:cNvPr>
          <p:cNvSpPr>
            <a:spLocks noGrp="1"/>
          </p:cNvSpPr>
          <p:nvPr>
            <p:ph type="ftr" sz="quarter" idx="11"/>
          </p:nvPr>
        </p:nvSpPr>
        <p:spPr/>
        <p:txBody>
          <a:bodyPr/>
          <a:lstStyle/>
          <a:p>
            <a:endParaRPr lang="x-none"/>
          </a:p>
        </p:txBody>
      </p:sp>
      <p:sp>
        <p:nvSpPr>
          <p:cNvPr id="7" name="Slide Number Placeholder 6">
            <a:extLst>
              <a:ext uri="{FF2B5EF4-FFF2-40B4-BE49-F238E27FC236}">
                <a16:creationId xmlns:a16="http://schemas.microsoft.com/office/drawing/2014/main" xmlns="" id="{1F851A12-F400-AAA8-B395-C9441C4C5DBA}"/>
              </a:ext>
            </a:extLst>
          </p:cNvPr>
          <p:cNvSpPr>
            <a:spLocks noGrp="1"/>
          </p:cNvSpPr>
          <p:nvPr>
            <p:ph type="sldNum" sz="quarter" idx="12"/>
          </p:nvPr>
        </p:nvSpPr>
        <p:spPr/>
        <p:txBody>
          <a:bodyPr/>
          <a:lstStyle/>
          <a:p>
            <a:fld id="{55EB6EF4-5633-41F0-A23A-3C10592AFF5B}" type="slidenum">
              <a:rPr lang="x-none" smtClean="0"/>
              <a:pPr/>
              <a:t>‹#›</a:t>
            </a:fld>
            <a:endParaRPr lang="x-none"/>
          </a:p>
        </p:txBody>
      </p:sp>
    </p:spTree>
    <p:extLst>
      <p:ext uri="{BB962C8B-B14F-4D97-AF65-F5344CB8AC3E}">
        <p14:creationId xmlns:p14="http://schemas.microsoft.com/office/powerpoint/2010/main" xmlns="" val="28239356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1220F65-D856-AB06-0699-43D009203AAF}"/>
              </a:ext>
            </a:extLst>
          </p:cNvPr>
          <p:cNvSpPr>
            <a:spLocks noGrp="1"/>
          </p:cNvSpPr>
          <p:nvPr>
            <p:ph type="title"/>
          </p:nvPr>
        </p:nvSpPr>
        <p:spPr/>
        <p:txBody>
          <a:bodyPr/>
          <a:lstStyle/>
          <a:p>
            <a:r>
              <a:rPr lang="en-US"/>
              <a:t>Click to edit Master title style</a:t>
            </a:r>
            <a:endParaRPr lang="x-none"/>
          </a:p>
        </p:txBody>
      </p:sp>
      <p:sp>
        <p:nvSpPr>
          <p:cNvPr id="3" name="Vertical Text Placeholder 2">
            <a:extLst>
              <a:ext uri="{FF2B5EF4-FFF2-40B4-BE49-F238E27FC236}">
                <a16:creationId xmlns:a16="http://schemas.microsoft.com/office/drawing/2014/main" xmlns="" id="{101F3E40-B904-3FF6-F275-9ED3C12C56A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4" name="Date Placeholder 3">
            <a:extLst>
              <a:ext uri="{FF2B5EF4-FFF2-40B4-BE49-F238E27FC236}">
                <a16:creationId xmlns:a16="http://schemas.microsoft.com/office/drawing/2014/main" xmlns="" id="{C0CE3E45-8B6F-2F96-44EF-325D3BF8D65E}"/>
              </a:ext>
            </a:extLst>
          </p:cNvPr>
          <p:cNvSpPr>
            <a:spLocks noGrp="1"/>
          </p:cNvSpPr>
          <p:nvPr>
            <p:ph type="dt" sz="half" idx="10"/>
          </p:nvPr>
        </p:nvSpPr>
        <p:spPr/>
        <p:txBody>
          <a:bodyPr/>
          <a:lstStyle/>
          <a:p>
            <a:fld id="{D71CD889-29E4-4264-AEC8-CB14B78209DC}" type="datetimeFigureOut">
              <a:rPr lang="x-none" smtClean="0"/>
              <a:pPr/>
              <a:t>15/07/2022</a:t>
            </a:fld>
            <a:endParaRPr lang="x-none"/>
          </a:p>
        </p:txBody>
      </p:sp>
      <p:sp>
        <p:nvSpPr>
          <p:cNvPr id="5" name="Footer Placeholder 4">
            <a:extLst>
              <a:ext uri="{FF2B5EF4-FFF2-40B4-BE49-F238E27FC236}">
                <a16:creationId xmlns:a16="http://schemas.microsoft.com/office/drawing/2014/main" xmlns="" id="{57FE8FFC-8907-066F-D246-E0A9882A087E}"/>
              </a:ext>
            </a:extLst>
          </p:cNvPr>
          <p:cNvSpPr>
            <a:spLocks noGrp="1"/>
          </p:cNvSpPr>
          <p:nvPr>
            <p:ph type="ftr" sz="quarter" idx="11"/>
          </p:nvPr>
        </p:nvSpPr>
        <p:spPr/>
        <p:txBody>
          <a:bodyPr/>
          <a:lstStyle/>
          <a:p>
            <a:endParaRPr lang="x-none"/>
          </a:p>
        </p:txBody>
      </p:sp>
      <p:sp>
        <p:nvSpPr>
          <p:cNvPr id="6" name="Slide Number Placeholder 5">
            <a:extLst>
              <a:ext uri="{FF2B5EF4-FFF2-40B4-BE49-F238E27FC236}">
                <a16:creationId xmlns:a16="http://schemas.microsoft.com/office/drawing/2014/main" xmlns="" id="{B470C540-EF51-716D-8744-03785AB49208}"/>
              </a:ext>
            </a:extLst>
          </p:cNvPr>
          <p:cNvSpPr>
            <a:spLocks noGrp="1"/>
          </p:cNvSpPr>
          <p:nvPr>
            <p:ph type="sldNum" sz="quarter" idx="12"/>
          </p:nvPr>
        </p:nvSpPr>
        <p:spPr/>
        <p:txBody>
          <a:bodyPr/>
          <a:lstStyle/>
          <a:p>
            <a:fld id="{55EB6EF4-5633-41F0-A23A-3C10592AFF5B}" type="slidenum">
              <a:rPr lang="x-none" smtClean="0"/>
              <a:pPr/>
              <a:t>‹#›</a:t>
            </a:fld>
            <a:endParaRPr lang="x-none"/>
          </a:p>
        </p:txBody>
      </p:sp>
    </p:spTree>
    <p:extLst>
      <p:ext uri="{BB962C8B-B14F-4D97-AF65-F5344CB8AC3E}">
        <p14:creationId xmlns:p14="http://schemas.microsoft.com/office/powerpoint/2010/main" xmlns="" val="2243888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2B9DEA24-F237-0278-78C1-5380C530730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x-none"/>
          </a:p>
        </p:txBody>
      </p:sp>
      <p:sp>
        <p:nvSpPr>
          <p:cNvPr id="3" name="Vertical Text Placeholder 2">
            <a:extLst>
              <a:ext uri="{FF2B5EF4-FFF2-40B4-BE49-F238E27FC236}">
                <a16:creationId xmlns:a16="http://schemas.microsoft.com/office/drawing/2014/main" xmlns="" id="{A5A8DA4A-2B24-C1DA-3DC1-5609013ACB4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4" name="Date Placeholder 3">
            <a:extLst>
              <a:ext uri="{FF2B5EF4-FFF2-40B4-BE49-F238E27FC236}">
                <a16:creationId xmlns:a16="http://schemas.microsoft.com/office/drawing/2014/main" xmlns="" id="{1AFDC8CA-22A5-3B26-EDD8-47A90DE1B045}"/>
              </a:ext>
            </a:extLst>
          </p:cNvPr>
          <p:cNvSpPr>
            <a:spLocks noGrp="1"/>
          </p:cNvSpPr>
          <p:nvPr>
            <p:ph type="dt" sz="half" idx="10"/>
          </p:nvPr>
        </p:nvSpPr>
        <p:spPr/>
        <p:txBody>
          <a:bodyPr/>
          <a:lstStyle/>
          <a:p>
            <a:fld id="{D71CD889-29E4-4264-AEC8-CB14B78209DC}" type="datetimeFigureOut">
              <a:rPr lang="x-none" smtClean="0"/>
              <a:pPr/>
              <a:t>15/07/2022</a:t>
            </a:fld>
            <a:endParaRPr lang="x-none"/>
          </a:p>
        </p:txBody>
      </p:sp>
      <p:sp>
        <p:nvSpPr>
          <p:cNvPr id="5" name="Footer Placeholder 4">
            <a:extLst>
              <a:ext uri="{FF2B5EF4-FFF2-40B4-BE49-F238E27FC236}">
                <a16:creationId xmlns:a16="http://schemas.microsoft.com/office/drawing/2014/main" xmlns="" id="{8157BC63-F861-E4AB-4774-15328C2B691C}"/>
              </a:ext>
            </a:extLst>
          </p:cNvPr>
          <p:cNvSpPr>
            <a:spLocks noGrp="1"/>
          </p:cNvSpPr>
          <p:nvPr>
            <p:ph type="ftr" sz="quarter" idx="11"/>
          </p:nvPr>
        </p:nvSpPr>
        <p:spPr/>
        <p:txBody>
          <a:bodyPr/>
          <a:lstStyle/>
          <a:p>
            <a:endParaRPr lang="x-none"/>
          </a:p>
        </p:txBody>
      </p:sp>
      <p:sp>
        <p:nvSpPr>
          <p:cNvPr id="6" name="Slide Number Placeholder 5">
            <a:extLst>
              <a:ext uri="{FF2B5EF4-FFF2-40B4-BE49-F238E27FC236}">
                <a16:creationId xmlns:a16="http://schemas.microsoft.com/office/drawing/2014/main" xmlns="" id="{E720F549-BA9E-346D-9FB5-38455D06DCFC}"/>
              </a:ext>
            </a:extLst>
          </p:cNvPr>
          <p:cNvSpPr>
            <a:spLocks noGrp="1"/>
          </p:cNvSpPr>
          <p:nvPr>
            <p:ph type="sldNum" sz="quarter" idx="12"/>
          </p:nvPr>
        </p:nvSpPr>
        <p:spPr/>
        <p:txBody>
          <a:bodyPr/>
          <a:lstStyle/>
          <a:p>
            <a:fld id="{55EB6EF4-5633-41F0-A23A-3C10592AFF5B}" type="slidenum">
              <a:rPr lang="x-none" smtClean="0"/>
              <a:pPr/>
              <a:t>‹#›</a:t>
            </a:fld>
            <a:endParaRPr lang="x-none"/>
          </a:p>
        </p:txBody>
      </p:sp>
    </p:spTree>
    <p:extLst>
      <p:ext uri="{BB962C8B-B14F-4D97-AF65-F5344CB8AC3E}">
        <p14:creationId xmlns:p14="http://schemas.microsoft.com/office/powerpoint/2010/main" xmlns="" val="13742708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15FB8BCE-09F4-2B6E-E3B6-775F333FAAF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x-none"/>
          </a:p>
        </p:txBody>
      </p:sp>
      <p:sp>
        <p:nvSpPr>
          <p:cNvPr id="3" name="Text Placeholder 2">
            <a:extLst>
              <a:ext uri="{FF2B5EF4-FFF2-40B4-BE49-F238E27FC236}">
                <a16:creationId xmlns:a16="http://schemas.microsoft.com/office/drawing/2014/main" xmlns="" id="{B07E468A-3DE7-FD63-4B15-9B9B1F8474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4" name="Date Placeholder 3">
            <a:extLst>
              <a:ext uri="{FF2B5EF4-FFF2-40B4-BE49-F238E27FC236}">
                <a16:creationId xmlns:a16="http://schemas.microsoft.com/office/drawing/2014/main" xmlns="" id="{1082D3DC-6991-AA38-02F9-D3D9858B405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1CD889-29E4-4264-AEC8-CB14B78209DC}" type="datetimeFigureOut">
              <a:rPr lang="x-none" smtClean="0"/>
              <a:pPr/>
              <a:t>15/07/2022</a:t>
            </a:fld>
            <a:endParaRPr lang="x-none"/>
          </a:p>
        </p:txBody>
      </p:sp>
      <p:sp>
        <p:nvSpPr>
          <p:cNvPr id="5" name="Footer Placeholder 4">
            <a:extLst>
              <a:ext uri="{FF2B5EF4-FFF2-40B4-BE49-F238E27FC236}">
                <a16:creationId xmlns:a16="http://schemas.microsoft.com/office/drawing/2014/main" xmlns="" id="{B5BCF4D8-4208-68CD-2F55-7469F72D0D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x-none"/>
          </a:p>
        </p:txBody>
      </p:sp>
      <p:sp>
        <p:nvSpPr>
          <p:cNvPr id="6" name="Slide Number Placeholder 5">
            <a:extLst>
              <a:ext uri="{FF2B5EF4-FFF2-40B4-BE49-F238E27FC236}">
                <a16:creationId xmlns:a16="http://schemas.microsoft.com/office/drawing/2014/main" xmlns="" id="{6311253C-60AD-7325-B699-A045171AA3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EB6EF4-5633-41F0-A23A-3C10592AFF5B}" type="slidenum">
              <a:rPr lang="x-none" smtClean="0"/>
              <a:pPr/>
              <a:t>‹#›</a:t>
            </a:fld>
            <a:endParaRPr lang="x-none"/>
          </a:p>
        </p:txBody>
      </p:sp>
    </p:spTree>
    <p:extLst>
      <p:ext uri="{BB962C8B-B14F-4D97-AF65-F5344CB8AC3E}">
        <p14:creationId xmlns:p14="http://schemas.microsoft.com/office/powerpoint/2010/main" xmlns="" val="17870715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x-non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2.png"/><Relationship Id="rId7" Type="http://schemas.microsoft.com/office/2007/relationships/hdphoto" Target="../media/hdphoto3.wdp"/><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4.png"/><Relationship Id="rId11" Type="http://schemas.microsoft.com/office/2007/relationships/hdphoto" Target="../media/hdphoto5.wdp"/><Relationship Id="rId5" Type="http://schemas.openxmlformats.org/officeDocument/2006/relationships/image" Target="../media/image3.png"/><Relationship Id="rId10" Type="http://schemas.openxmlformats.org/officeDocument/2006/relationships/image" Target="../media/image6.png"/><Relationship Id="rId4" Type="http://schemas.microsoft.com/office/2007/relationships/hdphoto" Target="../media/hdphoto2.wdp"/><Relationship Id="rId9" Type="http://schemas.microsoft.com/office/2007/relationships/hdphoto" Target="../media/hdphoto4.wdp"/></Relationships>
</file>

<file path=ppt/slides/_rels/slide12.xml.rels><?xml version="1.0" encoding="UTF-8" standalone="yes"?>
<Relationships xmlns="http://schemas.openxmlformats.org/package/2006/relationships"><Relationship Id="rId8" Type="http://schemas.microsoft.com/office/2007/relationships/hdphoto" Target="../media/hdphoto8.wdp"/><Relationship Id="rId3" Type="http://schemas.openxmlformats.org/officeDocument/2006/relationships/image" Target="../media/image7.png"/><Relationship Id="rId7"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microsoft.com/office/2007/relationships/hdphoto" Target="../media/hdphoto7.wdp"/><Relationship Id="rId5" Type="http://schemas.openxmlformats.org/officeDocument/2006/relationships/image" Target="../media/image8.png"/><Relationship Id="rId4" Type="http://schemas.microsoft.com/office/2007/relationships/hdphoto" Target="../media/hdphoto6.wdp"/></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microsoft.com/office/2007/relationships/hdphoto" Target="../media/hdphoto11.wdp"/><Relationship Id="rId3" Type="http://schemas.openxmlformats.org/officeDocument/2006/relationships/image" Target="../media/image10.png"/><Relationship Id="rId7"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microsoft.com/office/2007/relationships/hdphoto" Target="../media/hdphoto10.wdp"/><Relationship Id="rId11" Type="http://schemas.openxmlformats.org/officeDocument/2006/relationships/image" Target="../media/image14.jpeg"/><Relationship Id="rId5" Type="http://schemas.openxmlformats.org/officeDocument/2006/relationships/image" Target="../media/image11.png"/><Relationship Id="rId10" Type="http://schemas.microsoft.com/office/2007/relationships/hdphoto" Target="../media/hdphoto12.wdp"/><Relationship Id="rId4" Type="http://schemas.microsoft.com/office/2007/relationships/hdphoto" Target="../media/hdphoto9.wdp"/><Relationship Id="rId9"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microsoft.com/office/2007/relationships/hdphoto" Target="../media/hdphoto13.wdp"/></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microsoft.com/office/2007/relationships/hdphoto" Target="../media/hdphoto14.wdp"/></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microsoft.com/office/2007/relationships/hdphoto" Target="../media/hdphoto15.wdp"/></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8.png"/><Relationship Id="rId7" Type="http://schemas.openxmlformats.org/officeDocument/2006/relationships/diagramQuickStyle" Target="../diagrams/quickStyle2.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Layout" Target="../diagrams/layout2.xml"/><Relationship Id="rId5" Type="http://schemas.openxmlformats.org/officeDocument/2006/relationships/diagramData" Target="../diagrams/data2.xml"/><Relationship Id="rId4" Type="http://schemas.microsoft.com/office/2007/relationships/hdphoto" Target="../media/hdphoto16.wdp"/><Relationship Id="rId9" Type="http://schemas.microsoft.com/office/2007/relationships/diagramDrawing" Target="../diagrams/drawing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microsoft.com/office/2007/relationships/hdphoto" Target="../media/hdphoto17.wdp"/></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3.xml"/><Relationship Id="rId7"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10" Type="http://schemas.microsoft.com/office/2007/relationships/diagramDrawing" Target="../diagrams/drawing3.xml"/><Relationship Id="rId4" Type="http://schemas.openxmlformats.org/officeDocument/2006/relationships/diagramLayout" Target="../diagrams/layout3.xml"/><Relationship Id="rId9" Type="http://schemas.microsoft.com/office/2007/relationships/hdphoto" Target="../media/hdphoto18.wdp"/></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5.xml"/><Relationship Id="rId7"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10" Type="http://schemas.microsoft.com/office/2007/relationships/diagramDrawing" Target="../diagrams/drawing5.xml"/><Relationship Id="rId4" Type="http://schemas.openxmlformats.org/officeDocument/2006/relationships/diagramLayout" Target="../diagrams/layout5.xml"/><Relationship Id="rId9" Type="http://schemas.microsoft.com/office/2007/relationships/hdphoto" Target="../media/hdphoto19.wdp"/></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AA40259D-B008-A9F2-0B1D-C309428E7EA0}"/>
              </a:ext>
            </a:extLst>
          </p:cNvPr>
          <p:cNvSpPr txBox="1"/>
          <p:nvPr/>
        </p:nvSpPr>
        <p:spPr>
          <a:xfrm>
            <a:off x="0" y="463714"/>
            <a:ext cx="5929365" cy="523220"/>
          </a:xfrm>
          <a:prstGeom prst="rect">
            <a:avLst/>
          </a:prstGeom>
          <a:solidFill>
            <a:srgbClr val="990033"/>
          </a:solidFill>
        </p:spPr>
        <p:txBody>
          <a:bodyPr wrap="square" rtlCol="0">
            <a:spAutoFit/>
          </a:bodyPr>
          <a:lstStyle/>
          <a:p>
            <a:pPr algn="ctr"/>
            <a:r>
              <a:rPr lang="en-US" sz="2800" dirty="0">
                <a:solidFill>
                  <a:schemeClr val="bg1"/>
                </a:solidFill>
                <a:latin typeface="Arial" pitchFamily="34" charset="0"/>
                <a:cs typeface="Arial" pitchFamily="34" charset="0"/>
              </a:rPr>
              <a:t>Living with Care: The Older Person</a:t>
            </a:r>
            <a:endParaRPr lang="x-none" sz="2800" dirty="0">
              <a:solidFill>
                <a:schemeClr val="bg1"/>
              </a:solidFill>
              <a:latin typeface="Arial" pitchFamily="34" charset="0"/>
              <a:cs typeface="Arial" pitchFamily="34" charset="0"/>
            </a:endParaRPr>
          </a:p>
        </p:txBody>
      </p:sp>
      <p:sp>
        <p:nvSpPr>
          <p:cNvPr id="4" name="TextBox 3">
            <a:extLst>
              <a:ext uri="{FF2B5EF4-FFF2-40B4-BE49-F238E27FC236}">
                <a16:creationId xmlns:a16="http://schemas.microsoft.com/office/drawing/2014/main" xmlns="" id="{9AADFBC1-9D75-1D15-8C6B-B71F346EB903}"/>
              </a:ext>
            </a:extLst>
          </p:cNvPr>
          <p:cNvSpPr txBox="1"/>
          <p:nvPr/>
        </p:nvSpPr>
        <p:spPr>
          <a:xfrm>
            <a:off x="373036" y="1655986"/>
            <a:ext cx="5050301" cy="2246769"/>
          </a:xfrm>
          <a:prstGeom prst="rect">
            <a:avLst/>
          </a:prstGeom>
          <a:solidFill>
            <a:srgbClr val="FFCCCC"/>
          </a:solidFill>
        </p:spPr>
        <p:txBody>
          <a:bodyPr wrap="square" rtlCol="0">
            <a:spAutoFit/>
          </a:bodyPr>
          <a:lstStyle/>
          <a:p>
            <a:r>
              <a:rPr lang="en-US" sz="2000" dirty="0" smtClean="0">
                <a:latin typeface="Times New Roman" panose="02020603050405020304" pitchFamily="18" charset="0"/>
                <a:cs typeface="Times New Roman" panose="02020603050405020304" pitchFamily="18" charset="0"/>
              </a:rPr>
              <a:t>Student Name: </a:t>
            </a:r>
            <a:r>
              <a:rPr lang="en-US" sz="2000" dirty="0" smtClean="0">
                <a:latin typeface="Times New Roman" panose="02020603050405020304" pitchFamily="18" charset="0"/>
                <a:cs typeface="Times New Roman" panose="02020603050405020304" pitchFamily="18" charset="0"/>
              </a:rPr>
              <a:t>P</a:t>
            </a:r>
            <a:r>
              <a:rPr lang="en-US" sz="2000" dirty="0" smtClean="0">
                <a:latin typeface="Times New Roman" panose="02020603050405020304" pitchFamily="18" charset="0"/>
                <a:cs typeface="Times New Roman" panose="02020603050405020304" pitchFamily="18" charset="0"/>
              </a:rPr>
              <a:t>etea </a:t>
            </a:r>
            <a:r>
              <a:rPr lang="en-US" sz="2000" dirty="0" err="1" smtClean="0">
                <a:latin typeface="Times New Roman" panose="02020603050405020304" pitchFamily="18" charset="0"/>
                <a:cs typeface="Times New Roman" panose="02020603050405020304" pitchFamily="18" charset="0"/>
              </a:rPr>
              <a:t>kaye</a:t>
            </a:r>
            <a:r>
              <a:rPr lang="en-US" sz="2000" dirty="0" smtClean="0">
                <a:latin typeface="Times New Roman" panose="02020603050405020304" pitchFamily="18" charset="0"/>
                <a:cs typeface="Times New Roman" panose="02020603050405020304" pitchFamily="18" charset="0"/>
              </a:rPr>
              <a:t> Davis</a:t>
            </a:r>
          </a:p>
          <a:p>
            <a:r>
              <a:rPr lang="en-US" sz="2000" dirty="0" err="1" smtClean="0">
                <a:latin typeface="Times New Roman" panose="02020603050405020304" pitchFamily="18" charset="0"/>
                <a:cs typeface="Times New Roman" panose="02020603050405020304" pitchFamily="18" charset="0"/>
              </a:rPr>
              <a:t>Programme</a:t>
            </a:r>
            <a:r>
              <a:rPr lang="en-US" sz="2000" dirty="0" smtClean="0">
                <a:latin typeface="Times New Roman" panose="02020603050405020304" pitchFamily="18" charset="0"/>
                <a:cs typeface="Times New Roman" panose="02020603050405020304" pitchFamily="18" charset="0"/>
              </a:rPr>
              <a:t>: BSc health and social care </a:t>
            </a:r>
          </a:p>
          <a:p>
            <a:r>
              <a:rPr lang="en-US" sz="2000" dirty="0" smtClean="0">
                <a:latin typeface="Times New Roman" panose="02020603050405020304" pitchFamily="18" charset="0"/>
                <a:cs typeface="Times New Roman" panose="02020603050405020304" pitchFamily="18" charset="0"/>
              </a:rPr>
              <a:t>Student </a:t>
            </a:r>
            <a:r>
              <a:rPr lang="en-US" sz="2000" dirty="0">
                <a:latin typeface="Times New Roman" panose="02020603050405020304" pitchFamily="18" charset="0"/>
                <a:cs typeface="Times New Roman" panose="02020603050405020304" pitchFamily="18" charset="0"/>
              </a:rPr>
              <a:t>ID</a:t>
            </a:r>
            <a:r>
              <a:rPr lang="en-US" sz="2000" dirty="0" smtClean="0">
                <a:latin typeface="Times New Roman" panose="02020603050405020304" pitchFamily="18" charset="0"/>
                <a:cs typeface="Times New Roman" panose="02020603050405020304" pitchFamily="18" charset="0"/>
              </a:rPr>
              <a:t>: 1911491</a:t>
            </a:r>
          </a:p>
          <a:p>
            <a:r>
              <a:rPr lang="en-GB" sz="2000" dirty="0" smtClean="0">
                <a:latin typeface="Times New Roman" panose="02020603050405020304" pitchFamily="18" charset="0"/>
                <a:cs typeface="Times New Roman" panose="02020603050405020304" pitchFamily="18" charset="0"/>
              </a:rPr>
              <a:t>Module: BMHP6009_BIRM</a:t>
            </a:r>
          </a:p>
          <a:p>
            <a:r>
              <a:rPr lang="en-GB" sz="2000" dirty="0" smtClean="0">
                <a:latin typeface="Times New Roman" panose="02020603050405020304" pitchFamily="18" charset="0"/>
                <a:cs typeface="Times New Roman" panose="02020603050405020304" pitchFamily="18" charset="0"/>
              </a:rPr>
              <a:t>Lecturer: Joanne Davies</a:t>
            </a:r>
          </a:p>
          <a:p>
            <a:r>
              <a:rPr lang="en-GB" sz="2000" dirty="0" smtClean="0">
                <a:latin typeface="Times New Roman" panose="02020603050405020304" pitchFamily="18" charset="0"/>
                <a:cs typeface="Times New Roman" panose="02020603050405020304" pitchFamily="18" charset="0"/>
              </a:rPr>
              <a:t>Assignment: individual presentation of Care Plan.</a:t>
            </a:r>
            <a:endParaRPr lang="en-US" sz="2000" dirty="0" smtClean="0">
              <a:latin typeface="Times New Roman" panose="02020603050405020304" pitchFamily="18" charset="0"/>
              <a:cs typeface="Times New Roman" panose="02020603050405020304" pitchFamily="18" charset="0"/>
            </a:endParaRPr>
          </a:p>
        </p:txBody>
      </p:sp>
      <p:pic>
        <p:nvPicPr>
          <p:cNvPr id="5" name="Picture 4" descr="https://www.ageuk.org.uk/globalassets/age-uk/media/featured/580x300/older_people_040-cropped.jpg"/>
          <p:cNvPicPr/>
          <p:nvPr/>
        </p:nvPicPr>
        <p:blipFill>
          <a:blip r:embed="rId3"/>
          <a:srcRect/>
          <a:stretch>
            <a:fillRect/>
          </a:stretch>
        </p:blipFill>
        <p:spPr bwMode="auto">
          <a:xfrm>
            <a:off x="7299434" y="756745"/>
            <a:ext cx="3736428" cy="3058509"/>
          </a:xfrm>
          <a:prstGeom prst="rect">
            <a:avLst/>
          </a:prstGeom>
          <a:noFill/>
          <a:ln w="9525">
            <a:noFill/>
            <a:miter lim="800000"/>
            <a:headEnd/>
            <a:tailEnd/>
          </a:ln>
        </p:spPr>
      </p:pic>
    </p:spTree>
    <p:extLst>
      <p:ext uri="{BB962C8B-B14F-4D97-AF65-F5344CB8AC3E}">
        <p14:creationId xmlns:p14="http://schemas.microsoft.com/office/powerpoint/2010/main" xmlns="" val="3856812876"/>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nvGraphicFramePr>
        <p:xfrm>
          <a:off x="1040524" y="2075056"/>
          <a:ext cx="4981903" cy="4371498"/>
        </p:xfrm>
        <a:graphic>
          <a:graphicData uri="http://schemas.openxmlformats.org/drawingml/2006/table">
            <a:tbl>
              <a:tblPr/>
              <a:tblGrid>
                <a:gridCol w="2627343"/>
                <a:gridCol w="2354560"/>
              </a:tblGrid>
              <a:tr h="123825">
                <a:tc>
                  <a:txBody>
                    <a:bodyPr/>
                    <a:lstStyle/>
                    <a:p>
                      <a:pPr>
                        <a:lnSpc>
                          <a:spcPct val="115000"/>
                        </a:lnSpc>
                        <a:spcAft>
                          <a:spcPts val="0"/>
                        </a:spcAft>
                      </a:pPr>
                      <a:r>
                        <a:rPr lang="en-US" sz="1800" dirty="0">
                          <a:latin typeface="Arial"/>
                          <a:ea typeface="Calibri"/>
                          <a:cs typeface="Times New Roman"/>
                        </a:rPr>
                        <a:t>Name </a:t>
                      </a:r>
                      <a:endParaRPr lang="en-US"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US" sz="1800">
                          <a:latin typeface="Arial"/>
                          <a:ea typeface="Calibri"/>
                          <a:cs typeface="Times New Roman"/>
                        </a:rPr>
                        <a:t>Miss Alice Smith</a:t>
                      </a:r>
                      <a:endParaRPr lang="en-US" sz="18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16840">
                <a:tc>
                  <a:txBody>
                    <a:bodyPr/>
                    <a:lstStyle/>
                    <a:p>
                      <a:pPr>
                        <a:lnSpc>
                          <a:spcPct val="115000"/>
                        </a:lnSpc>
                        <a:spcAft>
                          <a:spcPts val="0"/>
                        </a:spcAft>
                      </a:pPr>
                      <a:r>
                        <a:rPr lang="en-US" sz="1800" dirty="0">
                          <a:latin typeface="Arial"/>
                          <a:ea typeface="Calibri"/>
                          <a:cs typeface="Times New Roman"/>
                        </a:rPr>
                        <a:t>Preferred </a:t>
                      </a:r>
                      <a:endParaRPr lang="en-US"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US" sz="1800">
                          <a:latin typeface="Arial"/>
                          <a:ea typeface="Calibri"/>
                          <a:cs typeface="Times New Roman"/>
                        </a:rPr>
                        <a:t>Alice </a:t>
                      </a:r>
                      <a:endParaRPr lang="en-US" sz="18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23825">
                <a:tc>
                  <a:txBody>
                    <a:bodyPr/>
                    <a:lstStyle/>
                    <a:p>
                      <a:pPr>
                        <a:lnSpc>
                          <a:spcPct val="115000"/>
                        </a:lnSpc>
                        <a:spcAft>
                          <a:spcPts val="0"/>
                        </a:spcAft>
                      </a:pPr>
                      <a:r>
                        <a:rPr lang="en-US" sz="1800" dirty="0">
                          <a:latin typeface="Arial"/>
                          <a:ea typeface="Calibri"/>
                          <a:cs typeface="Times New Roman"/>
                        </a:rPr>
                        <a:t>Room number</a:t>
                      </a:r>
                      <a:endParaRPr lang="en-US"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US" sz="1800">
                          <a:latin typeface="Arial"/>
                          <a:ea typeface="Calibri"/>
                          <a:cs typeface="Times New Roman"/>
                        </a:rPr>
                        <a:t>20</a:t>
                      </a:r>
                      <a:endParaRPr lang="en-US" sz="18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16840">
                <a:tc>
                  <a:txBody>
                    <a:bodyPr/>
                    <a:lstStyle/>
                    <a:p>
                      <a:pPr>
                        <a:lnSpc>
                          <a:spcPct val="115000"/>
                        </a:lnSpc>
                        <a:spcAft>
                          <a:spcPts val="0"/>
                        </a:spcAft>
                      </a:pPr>
                      <a:r>
                        <a:rPr lang="en-US" sz="1800" dirty="0">
                          <a:latin typeface="Arial"/>
                          <a:ea typeface="Calibri"/>
                          <a:cs typeface="Times New Roman"/>
                        </a:rPr>
                        <a:t>Date of Birth</a:t>
                      </a:r>
                      <a:endParaRPr lang="en-US"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US" sz="1800" dirty="0">
                          <a:latin typeface="Arial"/>
                          <a:ea typeface="Calibri"/>
                          <a:cs typeface="Times New Roman"/>
                        </a:rPr>
                        <a:t>20/10/1966</a:t>
                      </a:r>
                      <a:endParaRPr lang="en-US"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23825">
                <a:tc>
                  <a:txBody>
                    <a:bodyPr/>
                    <a:lstStyle/>
                    <a:p>
                      <a:pPr>
                        <a:lnSpc>
                          <a:spcPct val="115000"/>
                        </a:lnSpc>
                        <a:spcAft>
                          <a:spcPts val="0"/>
                        </a:spcAft>
                      </a:pPr>
                      <a:r>
                        <a:rPr lang="en-US" sz="1800">
                          <a:latin typeface="Arial"/>
                          <a:ea typeface="Calibri"/>
                          <a:cs typeface="Times New Roman"/>
                        </a:rPr>
                        <a:t>Date of Admission</a:t>
                      </a:r>
                      <a:endParaRPr lang="en-US" sz="18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US" sz="1800" dirty="0">
                          <a:latin typeface="Arial"/>
                          <a:ea typeface="Calibri"/>
                          <a:cs typeface="Times New Roman"/>
                        </a:rPr>
                        <a:t>15/03/2022</a:t>
                      </a:r>
                      <a:endParaRPr lang="en-US"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23825">
                <a:tc>
                  <a:txBody>
                    <a:bodyPr/>
                    <a:lstStyle/>
                    <a:p>
                      <a:pPr>
                        <a:lnSpc>
                          <a:spcPct val="115000"/>
                        </a:lnSpc>
                        <a:spcAft>
                          <a:spcPts val="0"/>
                        </a:spcAft>
                      </a:pPr>
                      <a:r>
                        <a:rPr lang="en-US" sz="1800">
                          <a:latin typeface="Arial"/>
                          <a:ea typeface="Calibri"/>
                          <a:cs typeface="Times New Roman"/>
                        </a:rPr>
                        <a:t>Allergies</a:t>
                      </a:r>
                      <a:endParaRPr lang="en-US" sz="18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US" sz="1800" dirty="0">
                          <a:latin typeface="Arial"/>
                          <a:ea typeface="Calibri"/>
                          <a:cs typeface="Times New Roman"/>
                        </a:rPr>
                        <a:t>None </a:t>
                      </a:r>
                      <a:endParaRPr lang="en-US"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600610">
                <a:tc>
                  <a:txBody>
                    <a:bodyPr/>
                    <a:lstStyle/>
                    <a:p>
                      <a:pPr>
                        <a:lnSpc>
                          <a:spcPct val="115000"/>
                        </a:lnSpc>
                        <a:spcAft>
                          <a:spcPts val="0"/>
                        </a:spcAft>
                      </a:pPr>
                      <a:r>
                        <a:rPr lang="en-US" sz="1200" dirty="0">
                          <a:latin typeface="Arial"/>
                          <a:ea typeface="Calibri"/>
                          <a:cs typeface="Times New Roman"/>
                        </a:rPr>
                        <a:t>photo</a:t>
                      </a:r>
                      <a:endParaRPr lang="en-US" sz="11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200" dirty="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pic>
        <p:nvPicPr>
          <p:cNvPr id="53249" name="Picture 1" descr="https://www.ageuk.org.uk/globalassets/age-uk/media/featured/580x300/older_people_040-cropped.jpg"/>
          <p:cNvPicPr>
            <a:picLocks noChangeAspect="1" noChangeArrowheads="1"/>
          </p:cNvPicPr>
          <p:nvPr/>
        </p:nvPicPr>
        <p:blipFill>
          <a:blip r:embed="rId2"/>
          <a:srcRect/>
          <a:stretch>
            <a:fillRect/>
          </a:stretch>
        </p:blipFill>
        <p:spPr bwMode="auto">
          <a:xfrm>
            <a:off x="4118438" y="4223343"/>
            <a:ext cx="1723293" cy="1676464"/>
          </a:xfrm>
          <a:prstGeom prst="rect">
            <a:avLst/>
          </a:prstGeom>
          <a:noFill/>
        </p:spPr>
      </p:pic>
      <p:sp>
        <p:nvSpPr>
          <p:cNvPr id="8" name="Title 7"/>
          <p:cNvSpPr>
            <a:spLocks noGrp="1"/>
          </p:cNvSpPr>
          <p:nvPr>
            <p:ph type="title"/>
          </p:nvPr>
        </p:nvSpPr>
        <p:spPr>
          <a:xfrm>
            <a:off x="838200" y="365125"/>
            <a:ext cx="10515600" cy="1069537"/>
          </a:xfrm>
        </p:spPr>
        <p:txBody>
          <a:bodyPr/>
          <a:lstStyle/>
          <a:p>
            <a:r>
              <a:rPr lang="en-GB" dirty="0" smtClean="0"/>
              <a:t>Care plan</a:t>
            </a:r>
            <a:endParaRPr lang="en-US" dirty="0"/>
          </a:p>
        </p:txBody>
      </p:sp>
      <p:sp>
        <p:nvSpPr>
          <p:cNvPr id="7" name="Content Placeholder 6"/>
          <p:cNvSpPr>
            <a:spLocks noGrp="1"/>
          </p:cNvSpPr>
          <p:nvPr>
            <p:ph sz="half" idx="4294967295"/>
          </p:nvPr>
        </p:nvSpPr>
        <p:spPr>
          <a:xfrm>
            <a:off x="6369269" y="1936750"/>
            <a:ext cx="5822731" cy="4351338"/>
          </a:xfrm>
        </p:spPr>
        <p:txBody>
          <a:bodyPr>
            <a:normAutofit/>
          </a:bodyPr>
          <a:lstStyle/>
          <a:p>
            <a:pPr>
              <a:buNone/>
            </a:pPr>
            <a:r>
              <a:rPr lang="en-GB" sz="1800" dirty="0" smtClean="0">
                <a:latin typeface="Arial" pitchFamily="34" charset="0"/>
                <a:cs typeface="Arial" pitchFamily="34" charset="0"/>
              </a:rPr>
              <a:t>miss Alice Smith  who has suffer with  risk of fall and  </a:t>
            </a:r>
            <a:r>
              <a:rPr lang="en-US" sz="1800" dirty="0" smtClean="0">
                <a:latin typeface="Arial"/>
                <a:ea typeface="Calibri"/>
                <a:cs typeface="Times New Roman"/>
              </a:rPr>
              <a:t>Impaired gas exchange for the past 4 years which make her life stressful because she not able to do thing on her own. care for miss Alice for to adaptation to the changes in her life and her condition. Alice gained good knowledge on various aspect of risk and further self care activities</a:t>
            </a:r>
            <a:r>
              <a:rPr lang="en-US" sz="1600" dirty="0" smtClean="0">
                <a:latin typeface="Arial"/>
                <a:ea typeface="Calibri"/>
                <a:cs typeface="Times New Roman"/>
              </a:rPr>
              <a:t>.</a:t>
            </a:r>
            <a:endParaRPr lang="en-US" sz="1600" dirty="0" smtClean="0">
              <a:ea typeface="Calibri"/>
              <a:cs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3031" y="0"/>
            <a:ext cx="10515600" cy="1325563"/>
          </a:xfrm>
        </p:spPr>
        <p:txBody>
          <a:bodyPr/>
          <a:lstStyle/>
          <a:p>
            <a:pPr algn="ctr"/>
            <a:r>
              <a:rPr lang="en-GB" b="1" dirty="0" smtClean="0"/>
              <a:t>EMERGENCY CONTACT</a:t>
            </a:r>
            <a:endParaRPr lang="en-US" b="1" dirty="0"/>
          </a:p>
        </p:txBody>
      </p:sp>
      <p:graphicFrame>
        <p:nvGraphicFramePr>
          <p:cNvPr id="4" name="Table 3"/>
          <p:cNvGraphicFramePr>
            <a:graphicFrameLocks noGrp="1"/>
          </p:cNvGraphicFramePr>
          <p:nvPr/>
        </p:nvGraphicFramePr>
        <p:xfrm>
          <a:off x="1037492" y="1318846"/>
          <a:ext cx="4255477" cy="4838894"/>
        </p:xfrm>
        <a:graphic>
          <a:graphicData uri="http://schemas.openxmlformats.org/drawingml/2006/table">
            <a:tbl>
              <a:tblPr/>
              <a:tblGrid>
                <a:gridCol w="4255477"/>
              </a:tblGrid>
              <a:tr h="437560">
                <a:tc>
                  <a:txBody>
                    <a:bodyPr/>
                    <a:lstStyle/>
                    <a:p>
                      <a:pPr>
                        <a:spcAft>
                          <a:spcPts val="0"/>
                        </a:spcAft>
                      </a:pPr>
                      <a:r>
                        <a:rPr lang="en-US" sz="2000" i="1" dirty="0">
                          <a:latin typeface="Arial" pitchFamily="34" charset="0"/>
                          <a:ea typeface="Poppins"/>
                          <a:cs typeface="Arial" pitchFamily="34" charset="0"/>
                        </a:rPr>
                        <a:t>Name </a:t>
                      </a:r>
                      <a:r>
                        <a:rPr lang="en-US" sz="2000" i="0" dirty="0" smtClean="0">
                          <a:latin typeface="Arial" pitchFamily="34" charset="0"/>
                          <a:ea typeface="Poppins"/>
                          <a:cs typeface="Arial" pitchFamily="34" charset="0"/>
                        </a:rPr>
                        <a:t>carol smith</a:t>
                      </a:r>
                      <a:endParaRPr lang="en-US" sz="2000" dirty="0">
                        <a:latin typeface="Arial" pitchFamily="34" charset="0"/>
                        <a:ea typeface="Arial"/>
                        <a:cs typeface="Arial" pitchFamily="34"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81887">
                <a:tc>
                  <a:txBody>
                    <a:bodyPr/>
                    <a:lstStyle/>
                    <a:p>
                      <a:pPr>
                        <a:spcAft>
                          <a:spcPts val="0"/>
                        </a:spcAft>
                      </a:pPr>
                      <a:r>
                        <a:rPr lang="en-US" sz="2000" dirty="0">
                          <a:latin typeface="Arial" pitchFamily="34" charset="0"/>
                          <a:ea typeface="Poppins"/>
                          <a:cs typeface="Arial" pitchFamily="34" charset="0"/>
                        </a:rPr>
                        <a:t>Relationship</a:t>
                      </a:r>
                      <a:r>
                        <a:rPr lang="en-US" sz="2000" dirty="0" smtClean="0">
                          <a:latin typeface="Arial" pitchFamily="34" charset="0"/>
                          <a:ea typeface="Poppins"/>
                          <a:cs typeface="Arial" pitchFamily="34" charset="0"/>
                        </a:rPr>
                        <a:t>: daughter</a:t>
                      </a:r>
                      <a:r>
                        <a:rPr lang="en-US" sz="2000" dirty="0">
                          <a:latin typeface="Arial" pitchFamily="34" charset="0"/>
                          <a:ea typeface="Poppins"/>
                          <a:cs typeface="Arial" pitchFamily="34" charset="0"/>
                        </a:rPr>
                        <a:t/>
                      </a:r>
                      <a:br>
                        <a:rPr lang="en-US" sz="2000" dirty="0">
                          <a:latin typeface="Arial" pitchFamily="34" charset="0"/>
                          <a:ea typeface="Poppins"/>
                          <a:cs typeface="Arial" pitchFamily="34" charset="0"/>
                        </a:rPr>
                      </a:br>
                      <a:r>
                        <a:rPr lang="en-US" sz="2000" dirty="0">
                          <a:latin typeface="Arial" pitchFamily="34" charset="0"/>
                          <a:ea typeface="Poppins"/>
                          <a:cs typeface="Arial" pitchFamily="34" charset="0"/>
                        </a:rPr>
                        <a:t>Home phone</a:t>
                      </a:r>
                      <a:r>
                        <a:rPr lang="en-US" sz="2000" dirty="0" smtClean="0">
                          <a:latin typeface="Arial" pitchFamily="34" charset="0"/>
                          <a:ea typeface="Poppins"/>
                          <a:cs typeface="Arial" pitchFamily="34" charset="0"/>
                        </a:rPr>
                        <a:t>: 01214739802</a:t>
                      </a:r>
                      <a:endParaRPr lang="en-US" sz="2000" dirty="0">
                        <a:latin typeface="Arial" pitchFamily="34" charset="0"/>
                        <a:ea typeface="Arial"/>
                        <a:cs typeface="Arial" pitchFamily="34" charset="0"/>
                      </a:endParaRPr>
                    </a:p>
                    <a:p>
                      <a:pPr>
                        <a:spcAft>
                          <a:spcPts val="0"/>
                        </a:spcAft>
                      </a:pPr>
                      <a:r>
                        <a:rPr lang="en-US" sz="2000" dirty="0">
                          <a:latin typeface="Arial" pitchFamily="34" charset="0"/>
                          <a:ea typeface="Poppins"/>
                          <a:cs typeface="Arial" pitchFamily="34" charset="0"/>
                        </a:rPr>
                        <a:t>Work phone</a:t>
                      </a:r>
                      <a:r>
                        <a:rPr lang="en-US" sz="2000" dirty="0" smtClean="0">
                          <a:latin typeface="Arial" pitchFamily="34" charset="0"/>
                          <a:ea typeface="Poppins"/>
                          <a:cs typeface="Arial" pitchFamily="34" charset="0"/>
                        </a:rPr>
                        <a:t>: 07461829923</a:t>
                      </a:r>
                      <a:r>
                        <a:rPr lang="en-US" sz="2000" dirty="0">
                          <a:latin typeface="Arial" pitchFamily="34" charset="0"/>
                          <a:ea typeface="Poppins"/>
                          <a:cs typeface="Arial" pitchFamily="34" charset="0"/>
                        </a:rPr>
                        <a:t/>
                      </a:r>
                      <a:br>
                        <a:rPr lang="en-US" sz="2000" dirty="0">
                          <a:latin typeface="Arial" pitchFamily="34" charset="0"/>
                          <a:ea typeface="Poppins"/>
                          <a:cs typeface="Arial" pitchFamily="34" charset="0"/>
                        </a:rPr>
                      </a:br>
                      <a:r>
                        <a:rPr lang="en-US" sz="2000" dirty="0" smtClean="0">
                          <a:latin typeface="Arial" pitchFamily="34" charset="0"/>
                          <a:ea typeface="Poppins"/>
                          <a:cs typeface="Arial" pitchFamily="34" charset="0"/>
                        </a:rPr>
                        <a:t>Mobile:07312342797</a:t>
                      </a:r>
                      <a:endParaRPr lang="en-US" sz="2000" dirty="0">
                        <a:latin typeface="Arial" pitchFamily="34" charset="0"/>
                        <a:ea typeface="Arial"/>
                        <a:cs typeface="Arial" pitchFamily="34" charset="0"/>
                      </a:endParaRPr>
                    </a:p>
                    <a:p>
                      <a:pPr>
                        <a:spcAft>
                          <a:spcPts val="0"/>
                        </a:spcAft>
                      </a:pPr>
                      <a:r>
                        <a:rPr lang="en-US" sz="2000" dirty="0">
                          <a:latin typeface="Arial" pitchFamily="34" charset="0"/>
                          <a:ea typeface="Poppins"/>
                          <a:cs typeface="Arial" pitchFamily="34" charset="0"/>
                        </a:rPr>
                        <a:t>Email</a:t>
                      </a:r>
                      <a:r>
                        <a:rPr lang="en-US" sz="2000" dirty="0" smtClean="0">
                          <a:latin typeface="Arial" pitchFamily="34" charset="0"/>
                          <a:ea typeface="Poppins"/>
                          <a:cs typeface="Arial" pitchFamily="34" charset="0"/>
                        </a:rPr>
                        <a:t>: smith@yahoo.co.uk</a:t>
                      </a:r>
                      <a:r>
                        <a:rPr lang="en-US" sz="2000" dirty="0">
                          <a:latin typeface="Arial" pitchFamily="34" charset="0"/>
                          <a:ea typeface="Poppins"/>
                          <a:cs typeface="Arial" pitchFamily="34" charset="0"/>
                        </a:rPr>
                        <a:t/>
                      </a:r>
                      <a:br>
                        <a:rPr lang="en-US" sz="2000" dirty="0">
                          <a:latin typeface="Arial" pitchFamily="34" charset="0"/>
                          <a:ea typeface="Poppins"/>
                          <a:cs typeface="Arial" pitchFamily="34" charset="0"/>
                        </a:rPr>
                      </a:br>
                      <a:r>
                        <a:rPr lang="en-US" sz="2000" dirty="0">
                          <a:latin typeface="Arial" pitchFamily="34" charset="0"/>
                          <a:ea typeface="Poppins"/>
                          <a:cs typeface="Arial" pitchFamily="34" charset="0"/>
                        </a:rPr>
                        <a:t>Address</a:t>
                      </a:r>
                      <a:r>
                        <a:rPr lang="en-US" sz="2000" dirty="0" smtClean="0">
                          <a:latin typeface="Arial" pitchFamily="34" charset="0"/>
                          <a:ea typeface="Poppins"/>
                          <a:cs typeface="Arial" pitchFamily="34" charset="0"/>
                        </a:rPr>
                        <a:t>: </a:t>
                      </a:r>
                      <a:endParaRPr lang="en-US" sz="2000" dirty="0">
                        <a:latin typeface="Arial" pitchFamily="34" charset="0"/>
                        <a:ea typeface="Arial"/>
                        <a:cs typeface="Arial" pitchFamily="34"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37560">
                <a:tc>
                  <a:txBody>
                    <a:bodyPr/>
                    <a:lstStyle/>
                    <a:p>
                      <a:pPr>
                        <a:spcAft>
                          <a:spcPts val="0"/>
                        </a:spcAft>
                      </a:pPr>
                      <a:r>
                        <a:rPr lang="en-US" sz="2000" i="1" dirty="0">
                          <a:latin typeface="Arial" pitchFamily="34" charset="0"/>
                          <a:ea typeface="Poppins"/>
                          <a:cs typeface="Arial" pitchFamily="34" charset="0"/>
                        </a:rPr>
                        <a:t>Name of </a:t>
                      </a:r>
                      <a:r>
                        <a:rPr lang="en-US" sz="2000" i="1" dirty="0" smtClean="0">
                          <a:latin typeface="Arial" pitchFamily="34" charset="0"/>
                          <a:ea typeface="Poppins"/>
                          <a:cs typeface="Arial" pitchFamily="34" charset="0"/>
                        </a:rPr>
                        <a:t>contact </a:t>
                      </a:r>
                      <a:r>
                        <a:rPr lang="en-US" sz="2000" i="0" dirty="0" smtClean="0">
                          <a:latin typeface="Arial" pitchFamily="34" charset="0"/>
                          <a:ea typeface="Poppins"/>
                          <a:cs typeface="Arial" pitchFamily="34" charset="0"/>
                        </a:rPr>
                        <a:t>Roger Smith</a:t>
                      </a:r>
                      <a:endParaRPr lang="en-US" sz="2000" dirty="0">
                        <a:latin typeface="Arial" pitchFamily="34" charset="0"/>
                        <a:ea typeface="Arial"/>
                        <a:cs typeface="Arial" pitchFamily="34"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81887">
                <a:tc>
                  <a:txBody>
                    <a:bodyPr/>
                    <a:lstStyle/>
                    <a:p>
                      <a:pPr>
                        <a:spcAft>
                          <a:spcPts val="0"/>
                        </a:spcAft>
                      </a:pPr>
                      <a:r>
                        <a:rPr lang="en-US" sz="2000" dirty="0">
                          <a:latin typeface="Arial" pitchFamily="34" charset="0"/>
                          <a:ea typeface="Poppins"/>
                          <a:cs typeface="Arial" pitchFamily="34" charset="0"/>
                        </a:rPr>
                        <a:t>Relationship</a:t>
                      </a:r>
                      <a:r>
                        <a:rPr lang="en-US" sz="2000" dirty="0" smtClean="0">
                          <a:latin typeface="Arial" pitchFamily="34" charset="0"/>
                          <a:ea typeface="Poppins"/>
                          <a:cs typeface="Arial" pitchFamily="34" charset="0"/>
                        </a:rPr>
                        <a:t>: son </a:t>
                      </a:r>
                      <a:r>
                        <a:rPr lang="en-US" sz="2000" dirty="0">
                          <a:latin typeface="Arial" pitchFamily="34" charset="0"/>
                          <a:ea typeface="Poppins"/>
                          <a:cs typeface="Arial" pitchFamily="34" charset="0"/>
                        </a:rPr>
                        <a:t/>
                      </a:r>
                      <a:br>
                        <a:rPr lang="en-US" sz="2000" dirty="0">
                          <a:latin typeface="Arial" pitchFamily="34" charset="0"/>
                          <a:ea typeface="Poppins"/>
                          <a:cs typeface="Arial" pitchFamily="34" charset="0"/>
                        </a:rPr>
                      </a:br>
                      <a:r>
                        <a:rPr lang="en-US" sz="2000" dirty="0">
                          <a:latin typeface="Arial" pitchFamily="34" charset="0"/>
                          <a:ea typeface="Poppins"/>
                          <a:cs typeface="Arial" pitchFamily="34" charset="0"/>
                        </a:rPr>
                        <a:t>Home phone</a:t>
                      </a:r>
                      <a:r>
                        <a:rPr lang="en-US" sz="2000" dirty="0" smtClean="0">
                          <a:latin typeface="Arial" pitchFamily="34" charset="0"/>
                          <a:ea typeface="Poppins"/>
                          <a:cs typeface="Arial" pitchFamily="34" charset="0"/>
                        </a:rPr>
                        <a:t>: 012198672</a:t>
                      </a:r>
                      <a:endParaRPr lang="en-US" sz="2000" dirty="0">
                        <a:latin typeface="Arial" pitchFamily="34" charset="0"/>
                        <a:ea typeface="Arial"/>
                        <a:cs typeface="Arial" pitchFamily="34" charset="0"/>
                      </a:endParaRPr>
                    </a:p>
                    <a:p>
                      <a:pPr>
                        <a:spcAft>
                          <a:spcPts val="0"/>
                        </a:spcAft>
                      </a:pPr>
                      <a:r>
                        <a:rPr lang="en-US" sz="2000" dirty="0">
                          <a:latin typeface="Arial" pitchFamily="34" charset="0"/>
                          <a:ea typeface="Poppins"/>
                          <a:cs typeface="Arial" pitchFamily="34" charset="0"/>
                        </a:rPr>
                        <a:t>Work phone</a:t>
                      </a:r>
                      <a:r>
                        <a:rPr lang="en-US" sz="2000" dirty="0" smtClean="0">
                          <a:latin typeface="Arial" pitchFamily="34" charset="0"/>
                          <a:ea typeface="Poppins"/>
                          <a:cs typeface="Arial" pitchFamily="34" charset="0"/>
                        </a:rPr>
                        <a:t>: 0765498799</a:t>
                      </a:r>
                      <a:r>
                        <a:rPr lang="en-US" sz="2000" dirty="0">
                          <a:latin typeface="Arial" pitchFamily="34" charset="0"/>
                          <a:ea typeface="Poppins"/>
                          <a:cs typeface="Arial" pitchFamily="34" charset="0"/>
                        </a:rPr>
                        <a:t/>
                      </a:r>
                      <a:br>
                        <a:rPr lang="en-US" sz="2000" dirty="0">
                          <a:latin typeface="Arial" pitchFamily="34" charset="0"/>
                          <a:ea typeface="Poppins"/>
                          <a:cs typeface="Arial" pitchFamily="34" charset="0"/>
                        </a:rPr>
                      </a:br>
                      <a:r>
                        <a:rPr lang="en-US" sz="2000" dirty="0" smtClean="0">
                          <a:latin typeface="Arial" pitchFamily="34" charset="0"/>
                          <a:ea typeface="Poppins"/>
                          <a:cs typeface="Arial" pitchFamily="34" charset="0"/>
                        </a:rPr>
                        <a:t>Mobile:07516874901</a:t>
                      </a:r>
                      <a:endParaRPr lang="en-US" sz="2000" dirty="0">
                        <a:latin typeface="Arial" pitchFamily="34" charset="0"/>
                        <a:ea typeface="Arial"/>
                        <a:cs typeface="Arial" pitchFamily="34" charset="0"/>
                      </a:endParaRPr>
                    </a:p>
                    <a:p>
                      <a:pPr>
                        <a:spcAft>
                          <a:spcPts val="0"/>
                        </a:spcAft>
                      </a:pPr>
                      <a:r>
                        <a:rPr lang="en-US" sz="2000" dirty="0">
                          <a:latin typeface="Arial" pitchFamily="34" charset="0"/>
                          <a:ea typeface="Poppins"/>
                          <a:cs typeface="Arial" pitchFamily="34" charset="0"/>
                        </a:rPr>
                        <a:t>Email</a:t>
                      </a:r>
                      <a:r>
                        <a:rPr lang="en-US" sz="2000" dirty="0" smtClean="0">
                          <a:latin typeface="Arial" pitchFamily="34" charset="0"/>
                          <a:ea typeface="Poppins"/>
                          <a:cs typeface="Arial" pitchFamily="34" charset="0"/>
                        </a:rPr>
                        <a:t>: coolrs@yahoo.co.uk</a:t>
                      </a:r>
                      <a:r>
                        <a:rPr lang="en-US" sz="2000" dirty="0">
                          <a:latin typeface="Arial" pitchFamily="34" charset="0"/>
                          <a:ea typeface="Poppins"/>
                          <a:cs typeface="Arial" pitchFamily="34" charset="0"/>
                        </a:rPr>
                        <a:t/>
                      </a:r>
                      <a:br>
                        <a:rPr lang="en-US" sz="2000" dirty="0">
                          <a:latin typeface="Arial" pitchFamily="34" charset="0"/>
                          <a:ea typeface="Poppins"/>
                          <a:cs typeface="Arial" pitchFamily="34" charset="0"/>
                        </a:rPr>
                      </a:br>
                      <a:r>
                        <a:rPr lang="en-US" sz="2000" dirty="0">
                          <a:latin typeface="Arial" pitchFamily="34" charset="0"/>
                          <a:ea typeface="Poppins"/>
                          <a:cs typeface="Arial" pitchFamily="34" charset="0"/>
                        </a:rPr>
                        <a:t>Address:</a:t>
                      </a:r>
                      <a:endParaRPr lang="en-US" sz="2000" dirty="0">
                        <a:latin typeface="Arial" pitchFamily="34" charset="0"/>
                        <a:ea typeface="Arial"/>
                        <a:cs typeface="Arial" pitchFamily="34"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graphicFrame>
        <p:nvGraphicFramePr>
          <p:cNvPr id="5" name="Table 4"/>
          <p:cNvGraphicFramePr>
            <a:graphicFrameLocks noGrp="1"/>
          </p:cNvGraphicFramePr>
          <p:nvPr/>
        </p:nvGraphicFramePr>
        <p:xfrm>
          <a:off x="5707118" y="1229620"/>
          <a:ext cx="5037083" cy="4838894"/>
        </p:xfrm>
        <a:graphic>
          <a:graphicData uri="http://schemas.openxmlformats.org/drawingml/2006/table">
            <a:tbl>
              <a:tblPr/>
              <a:tblGrid>
                <a:gridCol w="5037083"/>
              </a:tblGrid>
              <a:tr h="437560">
                <a:tc>
                  <a:txBody>
                    <a:bodyPr/>
                    <a:lstStyle/>
                    <a:p>
                      <a:pPr>
                        <a:spcAft>
                          <a:spcPts val="0"/>
                        </a:spcAft>
                      </a:pPr>
                      <a:r>
                        <a:rPr lang="en-US" sz="2000" i="1" dirty="0">
                          <a:latin typeface="Arial" pitchFamily="34" charset="0"/>
                          <a:ea typeface="Poppins"/>
                          <a:cs typeface="Arial" pitchFamily="34" charset="0"/>
                        </a:rPr>
                        <a:t>Name </a:t>
                      </a:r>
                      <a:r>
                        <a:rPr lang="en-US" sz="2000" i="0" dirty="0" smtClean="0">
                          <a:latin typeface="Arial" pitchFamily="34" charset="0"/>
                          <a:ea typeface="Poppins"/>
                          <a:cs typeface="Arial" pitchFamily="34" charset="0"/>
                        </a:rPr>
                        <a:t>Andre</a:t>
                      </a:r>
                      <a:r>
                        <a:rPr lang="en-US" sz="2000" i="0" baseline="0" dirty="0" smtClean="0">
                          <a:latin typeface="Arial" pitchFamily="34" charset="0"/>
                          <a:ea typeface="Poppins"/>
                          <a:cs typeface="Arial" pitchFamily="34" charset="0"/>
                        </a:rPr>
                        <a:t> Brown </a:t>
                      </a:r>
                      <a:endParaRPr lang="en-US" sz="2000" dirty="0">
                        <a:latin typeface="Arial" pitchFamily="34" charset="0"/>
                        <a:ea typeface="Arial"/>
                        <a:cs typeface="Arial" pitchFamily="34"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81887">
                <a:tc>
                  <a:txBody>
                    <a:bodyPr/>
                    <a:lstStyle/>
                    <a:p>
                      <a:pPr>
                        <a:spcAft>
                          <a:spcPts val="0"/>
                        </a:spcAft>
                      </a:pPr>
                      <a:r>
                        <a:rPr lang="en-US" sz="2000" dirty="0">
                          <a:latin typeface="Arial" pitchFamily="34" charset="0"/>
                          <a:ea typeface="Poppins"/>
                          <a:cs typeface="Arial" pitchFamily="34" charset="0"/>
                        </a:rPr>
                        <a:t>Relationship</a:t>
                      </a:r>
                      <a:r>
                        <a:rPr lang="en-US" sz="2000" dirty="0" smtClean="0">
                          <a:latin typeface="Arial" pitchFamily="34" charset="0"/>
                          <a:ea typeface="Poppins"/>
                          <a:cs typeface="Arial" pitchFamily="34" charset="0"/>
                        </a:rPr>
                        <a:t>: </a:t>
                      </a:r>
                      <a:r>
                        <a:rPr lang="en-US" sz="2000" dirty="0" smtClean="0">
                          <a:latin typeface="Arial" pitchFamily="34" charset="0"/>
                          <a:ea typeface="Poppins"/>
                          <a:cs typeface="Arial" pitchFamily="34" charset="0"/>
                        </a:rPr>
                        <a:t>GP</a:t>
                      </a:r>
                      <a:r>
                        <a:rPr lang="en-US" sz="2000" dirty="0">
                          <a:latin typeface="Arial" pitchFamily="34" charset="0"/>
                          <a:ea typeface="Poppins"/>
                          <a:cs typeface="Arial" pitchFamily="34" charset="0"/>
                        </a:rPr>
                        <a:t/>
                      </a:r>
                      <a:br>
                        <a:rPr lang="en-US" sz="2000" dirty="0">
                          <a:latin typeface="Arial" pitchFamily="34" charset="0"/>
                          <a:ea typeface="Poppins"/>
                          <a:cs typeface="Arial" pitchFamily="34" charset="0"/>
                        </a:rPr>
                      </a:br>
                      <a:r>
                        <a:rPr lang="en-US" sz="2000" dirty="0">
                          <a:latin typeface="Arial" pitchFamily="34" charset="0"/>
                          <a:ea typeface="Poppins"/>
                          <a:cs typeface="Arial" pitchFamily="34" charset="0"/>
                        </a:rPr>
                        <a:t>Home phone</a:t>
                      </a:r>
                      <a:r>
                        <a:rPr lang="en-US" sz="2000" dirty="0" smtClean="0">
                          <a:latin typeface="Arial" pitchFamily="34" charset="0"/>
                          <a:ea typeface="Poppins"/>
                          <a:cs typeface="Arial" pitchFamily="34" charset="0"/>
                        </a:rPr>
                        <a:t>: 01214739802</a:t>
                      </a:r>
                      <a:endParaRPr lang="en-US" sz="2000" dirty="0">
                        <a:latin typeface="Arial" pitchFamily="34" charset="0"/>
                        <a:ea typeface="Arial"/>
                        <a:cs typeface="Arial" pitchFamily="34" charset="0"/>
                      </a:endParaRPr>
                    </a:p>
                    <a:p>
                      <a:pPr>
                        <a:spcAft>
                          <a:spcPts val="0"/>
                        </a:spcAft>
                      </a:pPr>
                      <a:r>
                        <a:rPr lang="en-US" sz="2000" dirty="0">
                          <a:latin typeface="Arial" pitchFamily="34" charset="0"/>
                          <a:ea typeface="Poppins"/>
                          <a:cs typeface="Arial" pitchFamily="34" charset="0"/>
                        </a:rPr>
                        <a:t>Work phone</a:t>
                      </a:r>
                      <a:r>
                        <a:rPr lang="en-US" sz="2000" dirty="0" smtClean="0">
                          <a:latin typeface="Arial" pitchFamily="34" charset="0"/>
                          <a:ea typeface="Poppins"/>
                          <a:cs typeface="Arial" pitchFamily="34" charset="0"/>
                        </a:rPr>
                        <a:t>: </a:t>
                      </a:r>
                      <a:r>
                        <a:rPr lang="en-US" sz="2000" dirty="0" smtClean="0">
                          <a:latin typeface="Arial" pitchFamily="34" charset="0"/>
                          <a:ea typeface="Poppins"/>
                          <a:cs typeface="Arial" pitchFamily="34" charset="0"/>
                        </a:rPr>
                        <a:t>07464086038</a:t>
                      </a:r>
                      <a:r>
                        <a:rPr lang="en-US" sz="2000" dirty="0">
                          <a:latin typeface="Arial" pitchFamily="34" charset="0"/>
                          <a:ea typeface="Poppins"/>
                          <a:cs typeface="Arial" pitchFamily="34" charset="0"/>
                        </a:rPr>
                        <a:t/>
                      </a:r>
                      <a:br>
                        <a:rPr lang="en-US" sz="2000" dirty="0">
                          <a:latin typeface="Arial" pitchFamily="34" charset="0"/>
                          <a:ea typeface="Poppins"/>
                          <a:cs typeface="Arial" pitchFamily="34" charset="0"/>
                        </a:rPr>
                      </a:br>
                      <a:r>
                        <a:rPr lang="en-US" sz="2000" dirty="0" smtClean="0">
                          <a:latin typeface="Arial" pitchFamily="34" charset="0"/>
                          <a:ea typeface="Poppins"/>
                          <a:cs typeface="Arial" pitchFamily="34" charset="0"/>
                        </a:rPr>
                        <a:t>Mobile:07489583014</a:t>
                      </a:r>
                      <a:endParaRPr lang="en-US" sz="2000" dirty="0">
                        <a:latin typeface="Arial" pitchFamily="34" charset="0"/>
                        <a:ea typeface="Arial"/>
                        <a:cs typeface="Arial" pitchFamily="34" charset="0"/>
                      </a:endParaRPr>
                    </a:p>
                    <a:p>
                      <a:pPr>
                        <a:spcAft>
                          <a:spcPts val="0"/>
                        </a:spcAft>
                      </a:pPr>
                      <a:r>
                        <a:rPr lang="en-US" sz="2000" dirty="0">
                          <a:latin typeface="Arial" pitchFamily="34" charset="0"/>
                          <a:ea typeface="Poppins"/>
                          <a:cs typeface="Arial" pitchFamily="34" charset="0"/>
                        </a:rPr>
                        <a:t>Email</a:t>
                      </a:r>
                      <a:r>
                        <a:rPr lang="en-US" sz="2000" dirty="0" smtClean="0">
                          <a:latin typeface="Arial" pitchFamily="34" charset="0"/>
                          <a:ea typeface="Poppins"/>
                          <a:cs typeface="Arial" pitchFamily="34" charset="0"/>
                        </a:rPr>
                        <a:t>: </a:t>
                      </a:r>
                      <a:r>
                        <a:rPr lang="en-US" sz="2000" dirty="0" smtClean="0">
                          <a:latin typeface="Arial" pitchFamily="34" charset="0"/>
                          <a:ea typeface="Poppins"/>
                          <a:cs typeface="Arial" pitchFamily="34" charset="0"/>
                        </a:rPr>
                        <a:t>drandre@medic.gov.co.uk</a:t>
                      </a:r>
                      <a:r>
                        <a:rPr lang="en-US" sz="2000" dirty="0">
                          <a:latin typeface="Arial" pitchFamily="34" charset="0"/>
                          <a:ea typeface="Poppins"/>
                          <a:cs typeface="Arial" pitchFamily="34" charset="0"/>
                        </a:rPr>
                        <a:t/>
                      </a:r>
                      <a:br>
                        <a:rPr lang="en-US" sz="2000" dirty="0">
                          <a:latin typeface="Arial" pitchFamily="34" charset="0"/>
                          <a:ea typeface="Poppins"/>
                          <a:cs typeface="Arial" pitchFamily="34" charset="0"/>
                        </a:rPr>
                      </a:br>
                      <a:r>
                        <a:rPr lang="en-US" sz="2000" dirty="0">
                          <a:latin typeface="Arial" pitchFamily="34" charset="0"/>
                          <a:ea typeface="Poppins"/>
                          <a:cs typeface="Arial" pitchFamily="34" charset="0"/>
                        </a:rPr>
                        <a:t>Address</a:t>
                      </a:r>
                      <a:r>
                        <a:rPr lang="en-US" sz="2000" dirty="0" smtClean="0">
                          <a:latin typeface="Arial" pitchFamily="34" charset="0"/>
                          <a:ea typeface="Poppins"/>
                          <a:cs typeface="Arial" pitchFamily="34" charset="0"/>
                        </a:rPr>
                        <a:t>: </a:t>
                      </a:r>
                      <a:r>
                        <a:rPr lang="en-US" sz="2000" dirty="0" smtClean="0">
                          <a:latin typeface="Arial" pitchFamily="34" charset="0"/>
                          <a:ea typeface="Poppins"/>
                          <a:cs typeface="Arial" pitchFamily="34" charset="0"/>
                        </a:rPr>
                        <a:t>30 </a:t>
                      </a:r>
                      <a:r>
                        <a:rPr lang="en-US" sz="2000" dirty="0" err="1" smtClean="0">
                          <a:latin typeface="Arial" pitchFamily="34" charset="0"/>
                          <a:ea typeface="Poppins"/>
                          <a:cs typeface="Arial" pitchFamily="34" charset="0"/>
                        </a:rPr>
                        <a:t>sandwell</a:t>
                      </a:r>
                      <a:r>
                        <a:rPr lang="en-US" sz="2000" dirty="0" smtClean="0">
                          <a:latin typeface="Arial" pitchFamily="34" charset="0"/>
                          <a:ea typeface="Poppins"/>
                          <a:cs typeface="Arial" pitchFamily="34" charset="0"/>
                        </a:rPr>
                        <a:t> lane b56 7dr</a:t>
                      </a:r>
                      <a:endParaRPr lang="en-US" sz="2000" dirty="0">
                        <a:latin typeface="Arial" pitchFamily="34" charset="0"/>
                        <a:ea typeface="Arial"/>
                        <a:cs typeface="Arial" pitchFamily="34"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37560">
                <a:tc>
                  <a:txBody>
                    <a:bodyPr/>
                    <a:lstStyle/>
                    <a:p>
                      <a:pPr>
                        <a:spcAft>
                          <a:spcPts val="0"/>
                        </a:spcAft>
                      </a:pPr>
                      <a:r>
                        <a:rPr lang="en-US" sz="2000" i="1" dirty="0">
                          <a:latin typeface="Arial" pitchFamily="34" charset="0"/>
                          <a:ea typeface="Poppins"/>
                          <a:cs typeface="Arial" pitchFamily="34" charset="0"/>
                        </a:rPr>
                        <a:t>Name of </a:t>
                      </a:r>
                      <a:r>
                        <a:rPr lang="en-US" sz="2000" i="1" dirty="0" smtClean="0">
                          <a:latin typeface="Arial" pitchFamily="34" charset="0"/>
                          <a:ea typeface="Poppins"/>
                          <a:cs typeface="Arial" pitchFamily="34" charset="0"/>
                        </a:rPr>
                        <a:t>contact </a:t>
                      </a:r>
                      <a:r>
                        <a:rPr lang="en-US" sz="2000" i="0" dirty="0" err="1" smtClean="0">
                          <a:latin typeface="Arial" pitchFamily="34" charset="0"/>
                          <a:ea typeface="Poppins"/>
                          <a:cs typeface="Arial" pitchFamily="34" charset="0"/>
                        </a:rPr>
                        <a:t>candi</a:t>
                      </a:r>
                      <a:r>
                        <a:rPr lang="en-US" sz="2000" i="0" baseline="0" dirty="0" smtClean="0">
                          <a:latin typeface="Arial" pitchFamily="34" charset="0"/>
                          <a:ea typeface="Poppins"/>
                          <a:cs typeface="Arial" pitchFamily="34" charset="0"/>
                        </a:rPr>
                        <a:t> </a:t>
                      </a:r>
                      <a:r>
                        <a:rPr lang="en-US" sz="2000" i="0" baseline="0" dirty="0" err="1" smtClean="0">
                          <a:latin typeface="Arial" pitchFamily="34" charset="0"/>
                          <a:ea typeface="Poppins"/>
                          <a:cs typeface="Arial" pitchFamily="34" charset="0"/>
                        </a:rPr>
                        <a:t>lowe</a:t>
                      </a:r>
                      <a:endParaRPr lang="en-US" sz="2000" dirty="0">
                        <a:latin typeface="Arial" pitchFamily="34" charset="0"/>
                        <a:ea typeface="Arial"/>
                        <a:cs typeface="Arial" pitchFamily="34"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81887">
                <a:tc>
                  <a:txBody>
                    <a:bodyPr/>
                    <a:lstStyle/>
                    <a:p>
                      <a:pPr>
                        <a:spcAft>
                          <a:spcPts val="0"/>
                        </a:spcAft>
                      </a:pPr>
                      <a:r>
                        <a:rPr lang="en-US" sz="2000" dirty="0">
                          <a:latin typeface="Arial" pitchFamily="34" charset="0"/>
                          <a:ea typeface="Poppins"/>
                          <a:cs typeface="Arial" pitchFamily="34" charset="0"/>
                        </a:rPr>
                        <a:t>Relationship</a:t>
                      </a:r>
                      <a:r>
                        <a:rPr lang="en-US" sz="2000" dirty="0" smtClean="0">
                          <a:latin typeface="Arial" pitchFamily="34" charset="0"/>
                          <a:ea typeface="Poppins"/>
                          <a:cs typeface="Arial" pitchFamily="34" charset="0"/>
                        </a:rPr>
                        <a:t>: </a:t>
                      </a:r>
                      <a:r>
                        <a:rPr lang="en-US" sz="2000" dirty="0" smtClean="0">
                          <a:latin typeface="Arial" pitchFamily="34" charset="0"/>
                          <a:ea typeface="Poppins"/>
                          <a:cs typeface="Arial" pitchFamily="34" charset="0"/>
                        </a:rPr>
                        <a:t>social</a:t>
                      </a:r>
                      <a:r>
                        <a:rPr lang="en-US" sz="2000" baseline="0" dirty="0" smtClean="0">
                          <a:latin typeface="Arial" pitchFamily="34" charset="0"/>
                          <a:ea typeface="Poppins"/>
                          <a:cs typeface="Arial" pitchFamily="34" charset="0"/>
                        </a:rPr>
                        <a:t> worker </a:t>
                      </a:r>
                      <a:r>
                        <a:rPr lang="en-US" sz="2000" dirty="0">
                          <a:latin typeface="Arial" pitchFamily="34" charset="0"/>
                          <a:ea typeface="Poppins"/>
                          <a:cs typeface="Arial" pitchFamily="34" charset="0"/>
                        </a:rPr>
                        <a:t/>
                      </a:r>
                      <a:br>
                        <a:rPr lang="en-US" sz="2000" dirty="0">
                          <a:latin typeface="Arial" pitchFamily="34" charset="0"/>
                          <a:ea typeface="Poppins"/>
                          <a:cs typeface="Arial" pitchFamily="34" charset="0"/>
                        </a:rPr>
                      </a:br>
                      <a:r>
                        <a:rPr lang="en-US" sz="2000" dirty="0">
                          <a:latin typeface="Arial" pitchFamily="34" charset="0"/>
                          <a:ea typeface="Poppins"/>
                          <a:cs typeface="Arial" pitchFamily="34" charset="0"/>
                        </a:rPr>
                        <a:t>Home phone</a:t>
                      </a:r>
                      <a:r>
                        <a:rPr lang="en-US" sz="2000" dirty="0" smtClean="0">
                          <a:latin typeface="Arial" pitchFamily="34" charset="0"/>
                          <a:ea typeface="Poppins"/>
                          <a:cs typeface="Arial" pitchFamily="34" charset="0"/>
                        </a:rPr>
                        <a:t>: </a:t>
                      </a:r>
                      <a:r>
                        <a:rPr lang="en-US" sz="2000" dirty="0" smtClean="0">
                          <a:latin typeface="Arial" pitchFamily="34" charset="0"/>
                          <a:ea typeface="Poppins"/>
                          <a:cs typeface="Arial" pitchFamily="34" charset="0"/>
                        </a:rPr>
                        <a:t>01219032767</a:t>
                      </a:r>
                      <a:endParaRPr lang="en-US" sz="2000" dirty="0">
                        <a:latin typeface="Arial" pitchFamily="34" charset="0"/>
                        <a:ea typeface="Arial"/>
                        <a:cs typeface="Arial" pitchFamily="34" charset="0"/>
                      </a:endParaRPr>
                    </a:p>
                    <a:p>
                      <a:pPr>
                        <a:spcAft>
                          <a:spcPts val="0"/>
                        </a:spcAft>
                      </a:pPr>
                      <a:r>
                        <a:rPr lang="en-US" sz="2000" dirty="0">
                          <a:latin typeface="Arial" pitchFamily="34" charset="0"/>
                          <a:ea typeface="Poppins"/>
                          <a:cs typeface="Arial" pitchFamily="34" charset="0"/>
                        </a:rPr>
                        <a:t>Work phone</a:t>
                      </a:r>
                      <a:r>
                        <a:rPr lang="en-US" sz="2000" dirty="0" smtClean="0">
                          <a:latin typeface="Arial" pitchFamily="34" charset="0"/>
                          <a:ea typeface="Poppins"/>
                          <a:cs typeface="Arial" pitchFamily="34" charset="0"/>
                        </a:rPr>
                        <a:t>: 0765498799</a:t>
                      </a:r>
                      <a:r>
                        <a:rPr lang="en-US" sz="2000" dirty="0">
                          <a:latin typeface="Arial" pitchFamily="34" charset="0"/>
                          <a:ea typeface="Poppins"/>
                          <a:cs typeface="Arial" pitchFamily="34" charset="0"/>
                        </a:rPr>
                        <a:t/>
                      </a:r>
                      <a:br>
                        <a:rPr lang="en-US" sz="2000" dirty="0">
                          <a:latin typeface="Arial" pitchFamily="34" charset="0"/>
                          <a:ea typeface="Poppins"/>
                          <a:cs typeface="Arial" pitchFamily="34" charset="0"/>
                        </a:rPr>
                      </a:br>
                      <a:r>
                        <a:rPr lang="en-US" sz="2000" dirty="0" smtClean="0">
                          <a:latin typeface="Arial" pitchFamily="34" charset="0"/>
                          <a:ea typeface="Poppins"/>
                          <a:cs typeface="Arial" pitchFamily="34" charset="0"/>
                        </a:rPr>
                        <a:t>Mobile:07516874901</a:t>
                      </a:r>
                      <a:endParaRPr lang="en-US" sz="2000" dirty="0">
                        <a:latin typeface="Arial" pitchFamily="34" charset="0"/>
                        <a:ea typeface="Arial"/>
                        <a:cs typeface="Arial" pitchFamily="34" charset="0"/>
                      </a:endParaRPr>
                    </a:p>
                    <a:p>
                      <a:pPr>
                        <a:spcAft>
                          <a:spcPts val="0"/>
                        </a:spcAft>
                      </a:pPr>
                      <a:r>
                        <a:rPr lang="en-US" sz="2000" dirty="0">
                          <a:latin typeface="Arial" pitchFamily="34" charset="0"/>
                          <a:ea typeface="Poppins"/>
                          <a:cs typeface="Arial" pitchFamily="34" charset="0"/>
                        </a:rPr>
                        <a:t>Email</a:t>
                      </a:r>
                      <a:r>
                        <a:rPr lang="en-US" sz="2000" dirty="0" smtClean="0">
                          <a:latin typeface="Arial" pitchFamily="34" charset="0"/>
                          <a:ea typeface="Poppins"/>
                          <a:cs typeface="Arial" pitchFamily="34" charset="0"/>
                        </a:rPr>
                        <a:t>: </a:t>
                      </a:r>
                      <a:r>
                        <a:rPr lang="en-US" sz="2000" dirty="0" smtClean="0">
                          <a:latin typeface="Arial" pitchFamily="34" charset="0"/>
                          <a:ea typeface="Poppins"/>
                          <a:cs typeface="Arial" pitchFamily="34" charset="0"/>
                        </a:rPr>
                        <a:t>clsocials-24@yahoo.co.uk</a:t>
                      </a:r>
                      <a:r>
                        <a:rPr lang="en-US" sz="2000" dirty="0">
                          <a:latin typeface="Arial" pitchFamily="34" charset="0"/>
                          <a:ea typeface="Poppins"/>
                          <a:cs typeface="Arial" pitchFamily="34" charset="0"/>
                        </a:rPr>
                        <a:t/>
                      </a:r>
                      <a:br>
                        <a:rPr lang="en-US" sz="2000" dirty="0">
                          <a:latin typeface="Arial" pitchFamily="34" charset="0"/>
                          <a:ea typeface="Poppins"/>
                          <a:cs typeface="Arial" pitchFamily="34" charset="0"/>
                        </a:rPr>
                      </a:br>
                      <a:r>
                        <a:rPr lang="en-US" sz="2000" dirty="0">
                          <a:latin typeface="Arial" pitchFamily="34" charset="0"/>
                          <a:ea typeface="Poppins"/>
                          <a:cs typeface="Arial" pitchFamily="34" charset="0"/>
                        </a:rPr>
                        <a:t>Address</a:t>
                      </a:r>
                      <a:r>
                        <a:rPr lang="en-US" sz="2000" dirty="0" smtClean="0">
                          <a:latin typeface="Arial" pitchFamily="34" charset="0"/>
                          <a:ea typeface="Poppins"/>
                          <a:cs typeface="Arial" pitchFamily="34" charset="0"/>
                        </a:rPr>
                        <a:t>: 58 castle lane</a:t>
                      </a:r>
                      <a:r>
                        <a:rPr lang="en-US" sz="2000" baseline="0" dirty="0" smtClean="0">
                          <a:latin typeface="Arial" pitchFamily="34" charset="0"/>
                          <a:ea typeface="Poppins"/>
                          <a:cs typeface="Arial" pitchFamily="34" charset="0"/>
                        </a:rPr>
                        <a:t> b29 5hr</a:t>
                      </a:r>
                      <a:endParaRPr lang="en-US" sz="2000" dirty="0">
                        <a:latin typeface="Arial" pitchFamily="34" charset="0"/>
                        <a:ea typeface="Arial"/>
                        <a:cs typeface="Arial" pitchFamily="34"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nvGraphicFramePr>
        <p:xfrm>
          <a:off x="331076" y="1325334"/>
          <a:ext cx="5675586" cy="4609361"/>
        </p:xfrm>
        <a:graphic>
          <a:graphicData uri="http://schemas.openxmlformats.org/drawingml/2006/table">
            <a:tbl>
              <a:tblPr/>
              <a:tblGrid>
                <a:gridCol w="2743200"/>
                <a:gridCol w="1481959"/>
                <a:gridCol w="1450427"/>
              </a:tblGrid>
              <a:tr h="669270">
                <a:tc>
                  <a:txBody>
                    <a:bodyPr/>
                    <a:lstStyle/>
                    <a:p>
                      <a:pPr>
                        <a:lnSpc>
                          <a:spcPct val="115000"/>
                        </a:lnSpc>
                        <a:spcAft>
                          <a:spcPts val="0"/>
                        </a:spcAft>
                      </a:pPr>
                      <a:r>
                        <a:rPr lang="en-US" sz="1600" b="1" dirty="0">
                          <a:latin typeface="Arial"/>
                          <a:ea typeface="Poppins"/>
                          <a:cs typeface="Times New Roman"/>
                        </a:rPr>
                        <a:t>Assessment</a:t>
                      </a:r>
                      <a:endParaRPr lang="en-US" sz="1100" dirty="0">
                        <a:latin typeface="Arial"/>
                        <a:ea typeface="Arial"/>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US" sz="1600" b="1" dirty="0">
                          <a:latin typeface="Arial"/>
                          <a:ea typeface="Poppins"/>
                          <a:cs typeface="Times New Roman"/>
                        </a:rPr>
                        <a:t>Date </a:t>
                      </a:r>
                      <a:endParaRPr lang="en-US" sz="1100" dirty="0">
                        <a:latin typeface="Arial"/>
                        <a:ea typeface="Arial"/>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US" sz="1600" b="1" dirty="0">
                          <a:latin typeface="Arial"/>
                          <a:ea typeface="Poppins"/>
                          <a:cs typeface="Times New Roman"/>
                        </a:rPr>
                        <a:t>Updated</a:t>
                      </a:r>
                      <a:endParaRPr lang="en-US" sz="1100" dirty="0">
                        <a:latin typeface="Arial"/>
                        <a:ea typeface="Arial"/>
                        <a:cs typeface="Times New Roman"/>
                      </a:endParaRPr>
                    </a:p>
                    <a:p>
                      <a:pPr>
                        <a:lnSpc>
                          <a:spcPct val="115000"/>
                        </a:lnSpc>
                        <a:spcAft>
                          <a:spcPts val="0"/>
                        </a:spcAft>
                      </a:pPr>
                      <a:r>
                        <a:rPr lang="en-US" sz="1600" b="1" dirty="0">
                          <a:latin typeface="Arial"/>
                          <a:ea typeface="Poppins"/>
                          <a:cs typeface="Times New Roman"/>
                        </a:rPr>
                        <a:t>by</a:t>
                      </a:r>
                      <a:endParaRPr lang="en-US" sz="1100" dirty="0">
                        <a:latin typeface="Arial"/>
                        <a:ea typeface="Arial"/>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96421">
                <a:tc>
                  <a:txBody>
                    <a:bodyPr/>
                    <a:lstStyle/>
                    <a:p>
                      <a:pPr>
                        <a:lnSpc>
                          <a:spcPct val="115000"/>
                        </a:lnSpc>
                        <a:spcAft>
                          <a:spcPts val="0"/>
                        </a:spcAft>
                      </a:pPr>
                      <a:r>
                        <a:rPr lang="en-US" sz="1600" dirty="0">
                          <a:latin typeface="Arial"/>
                          <a:ea typeface="Poppins"/>
                          <a:cs typeface="Times New Roman"/>
                        </a:rPr>
                        <a:t>Level of understanding</a:t>
                      </a:r>
                      <a:endParaRPr lang="en-US" sz="1100" dirty="0">
                        <a:latin typeface="Arial"/>
                        <a:ea typeface="Arial"/>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smtClean="0">
                          <a:latin typeface="Arial"/>
                          <a:ea typeface="Poppins"/>
                          <a:cs typeface="Times New Roman"/>
                        </a:rPr>
                        <a:t>14/06/2022</a:t>
                      </a:r>
                      <a:endParaRPr lang="en-US" sz="1600" dirty="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smtClean="0">
                          <a:latin typeface="Arial"/>
                          <a:ea typeface="Poppins"/>
                          <a:cs typeface="Times New Roman"/>
                        </a:rPr>
                        <a:t>25/07/2022</a:t>
                      </a:r>
                      <a:endParaRPr lang="en-US" sz="1600" dirty="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96421">
                <a:tc>
                  <a:txBody>
                    <a:bodyPr/>
                    <a:lstStyle/>
                    <a:p>
                      <a:pPr>
                        <a:lnSpc>
                          <a:spcPct val="115000"/>
                        </a:lnSpc>
                        <a:spcAft>
                          <a:spcPts val="0"/>
                        </a:spcAft>
                      </a:pPr>
                      <a:r>
                        <a:rPr lang="en-US" sz="1600">
                          <a:latin typeface="Arial"/>
                          <a:ea typeface="Poppins"/>
                          <a:cs typeface="Times New Roman"/>
                        </a:rPr>
                        <a:t>Communication</a:t>
                      </a:r>
                      <a:endParaRPr lang="en-US" sz="1100">
                        <a:latin typeface="Arial"/>
                        <a:ea typeface="Arial"/>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smtClean="0">
                          <a:latin typeface="Arial"/>
                          <a:ea typeface="Poppins"/>
                          <a:cs typeface="Times New Roman"/>
                        </a:rPr>
                        <a:t>14/06/2022</a:t>
                      </a:r>
                      <a:endParaRPr lang="en-US" sz="1600" dirty="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smtClean="0">
                          <a:latin typeface="Arial"/>
                          <a:ea typeface="Poppins"/>
                          <a:cs typeface="Times New Roman"/>
                        </a:rPr>
                        <a:t>25/06/2022</a:t>
                      </a:r>
                      <a:endParaRPr lang="en-US" sz="1600" dirty="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27092">
                <a:tc>
                  <a:txBody>
                    <a:bodyPr/>
                    <a:lstStyle/>
                    <a:p>
                      <a:pPr>
                        <a:lnSpc>
                          <a:spcPct val="115000"/>
                        </a:lnSpc>
                        <a:spcAft>
                          <a:spcPts val="0"/>
                        </a:spcAft>
                      </a:pPr>
                      <a:r>
                        <a:rPr lang="en-US" sz="1600">
                          <a:latin typeface="Arial"/>
                          <a:ea typeface="Poppins"/>
                          <a:cs typeface="Times New Roman"/>
                        </a:rPr>
                        <a:t>Mobility</a:t>
                      </a:r>
                      <a:endParaRPr lang="en-US" sz="1100">
                        <a:latin typeface="Arial"/>
                        <a:ea typeface="Arial"/>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600" dirty="0" smtClean="0">
                          <a:latin typeface="Arial"/>
                          <a:ea typeface="Poppins"/>
                          <a:cs typeface="Times New Roman"/>
                        </a:rPr>
                        <a:t>14/06/2022</a:t>
                      </a:r>
                      <a:endParaRPr lang="en-US" sz="1600" dirty="0" smtClean="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smtClean="0">
                          <a:latin typeface="Arial"/>
                          <a:ea typeface="Poppins"/>
                          <a:cs typeface="Times New Roman"/>
                        </a:rPr>
                        <a:t>25/06/2022</a:t>
                      </a:r>
                      <a:endParaRPr lang="en-US" sz="1600" dirty="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69949">
                <a:tc>
                  <a:txBody>
                    <a:bodyPr/>
                    <a:lstStyle/>
                    <a:p>
                      <a:pPr>
                        <a:lnSpc>
                          <a:spcPct val="115000"/>
                        </a:lnSpc>
                        <a:spcAft>
                          <a:spcPts val="0"/>
                        </a:spcAft>
                      </a:pPr>
                      <a:r>
                        <a:rPr lang="en-US" sz="1600">
                          <a:latin typeface="Arial"/>
                          <a:ea typeface="Poppins"/>
                          <a:cs typeface="Times New Roman"/>
                        </a:rPr>
                        <a:t>Personal care</a:t>
                      </a:r>
                      <a:endParaRPr lang="en-US" sz="1100">
                        <a:latin typeface="Arial"/>
                        <a:ea typeface="Arial"/>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600" dirty="0" smtClean="0">
                          <a:latin typeface="Arial"/>
                          <a:ea typeface="Poppins"/>
                          <a:cs typeface="Times New Roman"/>
                        </a:rPr>
                        <a:t>14/06/2022</a:t>
                      </a:r>
                      <a:endParaRPr lang="en-US" sz="1600" dirty="0" smtClean="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smtClean="0">
                          <a:latin typeface="Arial"/>
                          <a:ea typeface="Poppins"/>
                          <a:cs typeface="Times New Roman"/>
                        </a:rPr>
                        <a:t>25/06/2022</a:t>
                      </a:r>
                      <a:endParaRPr lang="en-US" sz="1600" dirty="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96421">
                <a:tc>
                  <a:txBody>
                    <a:bodyPr/>
                    <a:lstStyle/>
                    <a:p>
                      <a:pPr>
                        <a:lnSpc>
                          <a:spcPct val="115000"/>
                        </a:lnSpc>
                        <a:spcAft>
                          <a:spcPts val="0"/>
                        </a:spcAft>
                      </a:pPr>
                      <a:r>
                        <a:rPr lang="en-US" sz="1600" dirty="0">
                          <a:latin typeface="Arial"/>
                          <a:ea typeface="Poppins"/>
                          <a:cs typeface="Times New Roman"/>
                        </a:rPr>
                        <a:t>Continence care</a:t>
                      </a:r>
                      <a:endParaRPr lang="en-US" sz="1100" dirty="0">
                        <a:latin typeface="Arial"/>
                        <a:ea typeface="Arial"/>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600" dirty="0" smtClean="0">
                          <a:latin typeface="Arial"/>
                          <a:ea typeface="Poppins"/>
                          <a:cs typeface="Times New Roman"/>
                        </a:rPr>
                        <a:t>14/06/2022</a:t>
                      </a:r>
                      <a:endParaRPr lang="en-US" sz="1600" dirty="0" smtClean="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smtClean="0">
                          <a:latin typeface="Arial"/>
                          <a:ea typeface="Poppins"/>
                          <a:cs typeface="Times New Roman"/>
                        </a:rPr>
                        <a:t>20/07/2022</a:t>
                      </a:r>
                      <a:endParaRPr lang="en-US" sz="1600" dirty="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96421">
                <a:tc>
                  <a:txBody>
                    <a:bodyPr/>
                    <a:lstStyle/>
                    <a:p>
                      <a:pPr>
                        <a:lnSpc>
                          <a:spcPct val="115000"/>
                        </a:lnSpc>
                        <a:spcAft>
                          <a:spcPts val="0"/>
                        </a:spcAft>
                      </a:pPr>
                      <a:r>
                        <a:rPr lang="en-US" sz="1600">
                          <a:latin typeface="Arial"/>
                          <a:ea typeface="Poppins"/>
                          <a:cs typeface="Times New Roman"/>
                        </a:rPr>
                        <a:t>Oral care</a:t>
                      </a:r>
                      <a:endParaRPr lang="en-US" sz="1100">
                        <a:latin typeface="Arial"/>
                        <a:ea typeface="Arial"/>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600" dirty="0" smtClean="0">
                          <a:latin typeface="Arial"/>
                          <a:ea typeface="Poppins"/>
                          <a:cs typeface="Times New Roman"/>
                        </a:rPr>
                        <a:t>14/06/202</a:t>
                      </a:r>
                      <a:endParaRPr lang="en-US" sz="1600" dirty="0" smtClean="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smtClean="0">
                          <a:latin typeface="Arial"/>
                          <a:ea typeface="Poppins"/>
                          <a:cs typeface="Times New Roman"/>
                        </a:rPr>
                        <a:t>20/07/2022</a:t>
                      </a:r>
                      <a:endParaRPr lang="en-US" sz="1600" dirty="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96421">
                <a:tc>
                  <a:txBody>
                    <a:bodyPr/>
                    <a:lstStyle/>
                    <a:p>
                      <a:pPr>
                        <a:lnSpc>
                          <a:spcPct val="115000"/>
                        </a:lnSpc>
                        <a:spcAft>
                          <a:spcPts val="0"/>
                        </a:spcAft>
                      </a:pPr>
                      <a:r>
                        <a:rPr lang="en-US" sz="1600">
                          <a:latin typeface="Arial"/>
                          <a:ea typeface="Poppins"/>
                          <a:cs typeface="Times New Roman"/>
                        </a:rPr>
                        <a:t>Nutrition and hydration</a:t>
                      </a:r>
                      <a:endParaRPr lang="en-US" sz="1100">
                        <a:latin typeface="Arial"/>
                        <a:ea typeface="Arial"/>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600" dirty="0" smtClean="0">
                          <a:latin typeface="Arial"/>
                          <a:ea typeface="Poppins"/>
                          <a:cs typeface="Times New Roman"/>
                        </a:rPr>
                        <a:t>14/06/2022</a:t>
                      </a:r>
                      <a:endParaRPr lang="en-US" sz="1600" dirty="0" smtClean="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smtClean="0">
                          <a:latin typeface="Arial"/>
                          <a:ea typeface="Poppins"/>
                          <a:cs typeface="Times New Roman"/>
                        </a:rPr>
                        <a:t>25/06/2022</a:t>
                      </a:r>
                      <a:endParaRPr lang="en-US" sz="1600" dirty="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96421">
                <a:tc>
                  <a:txBody>
                    <a:bodyPr/>
                    <a:lstStyle/>
                    <a:p>
                      <a:pPr>
                        <a:lnSpc>
                          <a:spcPct val="115000"/>
                        </a:lnSpc>
                        <a:spcAft>
                          <a:spcPts val="0"/>
                        </a:spcAft>
                      </a:pPr>
                      <a:r>
                        <a:rPr lang="en-US" sz="1600">
                          <a:latin typeface="Arial"/>
                          <a:ea typeface="Poppins"/>
                          <a:cs typeface="Times New Roman"/>
                        </a:rPr>
                        <a:t>Skin care</a:t>
                      </a:r>
                      <a:endParaRPr lang="en-US" sz="1100">
                        <a:latin typeface="Arial"/>
                        <a:ea typeface="Arial"/>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smtClean="0">
                          <a:latin typeface="Arial"/>
                          <a:ea typeface="Poppins"/>
                          <a:cs typeface="Times New Roman"/>
                        </a:rPr>
                        <a:t>14/06/2022</a:t>
                      </a:r>
                      <a:endParaRPr lang="en-US" sz="1600" dirty="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smtClean="0">
                          <a:latin typeface="Arial"/>
                          <a:ea typeface="Poppins"/>
                          <a:cs typeface="Times New Roman"/>
                        </a:rPr>
                        <a:t>20/06/2022</a:t>
                      </a:r>
                      <a:endParaRPr lang="en-US" sz="1600" dirty="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96421">
                <a:tc>
                  <a:txBody>
                    <a:bodyPr/>
                    <a:lstStyle/>
                    <a:p>
                      <a:pPr>
                        <a:lnSpc>
                          <a:spcPct val="115000"/>
                        </a:lnSpc>
                        <a:spcAft>
                          <a:spcPts val="0"/>
                        </a:spcAft>
                      </a:pPr>
                      <a:r>
                        <a:rPr lang="en-US" sz="1600">
                          <a:latin typeface="Arial"/>
                          <a:ea typeface="Poppins"/>
                          <a:cs typeface="Times New Roman"/>
                        </a:rPr>
                        <a:t>Social interests and activities</a:t>
                      </a:r>
                      <a:endParaRPr lang="en-US" sz="1100">
                        <a:latin typeface="Arial"/>
                        <a:ea typeface="Arial"/>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smtClean="0">
                          <a:latin typeface="Arial"/>
                          <a:ea typeface="Poppins"/>
                          <a:cs typeface="Times New Roman"/>
                        </a:rPr>
                        <a:t>14/06/2022</a:t>
                      </a:r>
                      <a:endParaRPr lang="en-US" sz="1600" dirty="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smtClean="0">
                          <a:latin typeface="Arial"/>
                          <a:ea typeface="Poppins"/>
                          <a:cs typeface="Times New Roman"/>
                        </a:rPr>
                        <a:t>25/06/2022</a:t>
                      </a:r>
                      <a:endParaRPr lang="en-US" sz="1600" dirty="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4" name="Title 3"/>
          <p:cNvSpPr>
            <a:spLocks noGrp="1"/>
          </p:cNvSpPr>
          <p:nvPr>
            <p:ph type="title"/>
          </p:nvPr>
        </p:nvSpPr>
        <p:spPr>
          <a:xfrm>
            <a:off x="715108" y="242034"/>
            <a:ext cx="10515600" cy="1161098"/>
          </a:xfrm>
        </p:spPr>
        <p:txBody>
          <a:bodyPr>
            <a:normAutofit/>
          </a:bodyPr>
          <a:lstStyle/>
          <a:p>
            <a:pPr algn="ctr"/>
            <a:r>
              <a:rPr lang="en-GB" sz="1800" b="1" u="sng" dirty="0" smtClean="0">
                <a:latin typeface="Arial" pitchFamily="34" charset="0"/>
                <a:cs typeface="Arial" pitchFamily="34" charset="0"/>
              </a:rPr>
              <a:t>ASSESSMENT CARRY OUT DATE AND UPDATE </a:t>
            </a:r>
            <a:endParaRPr lang="en-US" sz="1800" b="1" u="sng" dirty="0">
              <a:latin typeface="Arial" pitchFamily="34" charset="0"/>
              <a:cs typeface="Arial" pitchFamily="34" charset="0"/>
            </a:endParaRPr>
          </a:p>
        </p:txBody>
      </p:sp>
      <p:graphicFrame>
        <p:nvGraphicFramePr>
          <p:cNvPr id="16" name="Table 15"/>
          <p:cNvGraphicFramePr>
            <a:graphicFrameLocks noGrp="1"/>
          </p:cNvGraphicFramePr>
          <p:nvPr/>
        </p:nvGraphicFramePr>
        <p:xfrm>
          <a:off x="6032938" y="1355835"/>
          <a:ext cx="5901559" cy="4587764"/>
        </p:xfrm>
        <a:graphic>
          <a:graphicData uri="http://schemas.openxmlformats.org/drawingml/2006/table">
            <a:tbl>
              <a:tblPr/>
              <a:tblGrid>
                <a:gridCol w="2364828"/>
                <a:gridCol w="1324303"/>
                <a:gridCol w="2212428"/>
              </a:tblGrid>
              <a:tr h="470193">
                <a:tc>
                  <a:txBody>
                    <a:bodyPr/>
                    <a:lstStyle/>
                    <a:p>
                      <a:pPr>
                        <a:lnSpc>
                          <a:spcPct val="115000"/>
                        </a:lnSpc>
                        <a:spcAft>
                          <a:spcPts val="0"/>
                        </a:spcAft>
                      </a:pPr>
                      <a:r>
                        <a:rPr lang="en-US" sz="1600" dirty="0">
                          <a:latin typeface="Arial"/>
                          <a:ea typeface="Poppins"/>
                          <a:cs typeface="Times New Roman"/>
                        </a:rPr>
                        <a:t>Night time support</a:t>
                      </a:r>
                      <a:endParaRPr lang="en-US" sz="1100" dirty="0">
                        <a:latin typeface="Arial"/>
                        <a:ea typeface="Arial"/>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smtClean="0">
                          <a:latin typeface="Arial"/>
                          <a:ea typeface="Poppins"/>
                          <a:cs typeface="Times New Roman"/>
                        </a:rPr>
                        <a:t>14/06/2022</a:t>
                      </a:r>
                      <a:endParaRPr lang="en-US" sz="1600" dirty="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smtClean="0">
                          <a:latin typeface="Arial"/>
                          <a:ea typeface="Poppins"/>
                          <a:cs typeface="Times New Roman"/>
                        </a:rPr>
                        <a:t>20/06/2022</a:t>
                      </a:r>
                      <a:endParaRPr lang="en-US" sz="1600" dirty="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70193">
                <a:tc>
                  <a:txBody>
                    <a:bodyPr/>
                    <a:lstStyle/>
                    <a:p>
                      <a:pPr>
                        <a:lnSpc>
                          <a:spcPct val="115000"/>
                        </a:lnSpc>
                        <a:spcAft>
                          <a:spcPts val="0"/>
                        </a:spcAft>
                      </a:pPr>
                      <a:r>
                        <a:rPr lang="en-US" sz="1600" dirty="0">
                          <a:latin typeface="Arial"/>
                          <a:ea typeface="Poppins"/>
                          <a:cs typeface="Times New Roman"/>
                        </a:rPr>
                        <a:t>Emotional support</a:t>
                      </a:r>
                      <a:endParaRPr lang="en-US" sz="1100" dirty="0">
                        <a:latin typeface="Arial"/>
                        <a:ea typeface="Arial"/>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smtClean="0">
                          <a:latin typeface="Arial"/>
                          <a:ea typeface="Poppins"/>
                          <a:cs typeface="Times New Roman"/>
                        </a:rPr>
                        <a:t>14/06/2022</a:t>
                      </a:r>
                      <a:endParaRPr lang="en-US" sz="1600" dirty="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smtClean="0">
                          <a:latin typeface="Arial"/>
                          <a:ea typeface="Poppins"/>
                          <a:cs typeface="Times New Roman"/>
                        </a:rPr>
                        <a:t>20/06/2022</a:t>
                      </a:r>
                      <a:endParaRPr lang="en-US" sz="1600" dirty="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70193">
                <a:tc>
                  <a:txBody>
                    <a:bodyPr/>
                    <a:lstStyle/>
                    <a:p>
                      <a:pPr>
                        <a:lnSpc>
                          <a:spcPct val="115000"/>
                        </a:lnSpc>
                        <a:spcAft>
                          <a:spcPts val="0"/>
                        </a:spcAft>
                      </a:pPr>
                      <a:r>
                        <a:rPr lang="en-US" sz="1600" dirty="0">
                          <a:latin typeface="Arial"/>
                          <a:ea typeface="Poppins"/>
                          <a:cs typeface="Times New Roman"/>
                        </a:rPr>
                        <a:t>Expressing sexuality</a:t>
                      </a:r>
                      <a:endParaRPr lang="en-US" sz="1100" dirty="0">
                        <a:latin typeface="Arial"/>
                        <a:ea typeface="Arial"/>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smtClean="0">
                          <a:latin typeface="Arial"/>
                          <a:ea typeface="Poppins"/>
                          <a:cs typeface="Times New Roman"/>
                        </a:rPr>
                        <a:t>14/06/2022</a:t>
                      </a:r>
                      <a:endParaRPr lang="en-US" sz="1600" dirty="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smtClean="0">
                          <a:latin typeface="Arial"/>
                          <a:ea typeface="Poppins"/>
                          <a:cs typeface="Times New Roman"/>
                        </a:rPr>
                        <a:t>20/06/2022</a:t>
                      </a:r>
                      <a:endParaRPr lang="en-US" sz="1600" dirty="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826220">
                <a:tc>
                  <a:txBody>
                    <a:bodyPr/>
                    <a:lstStyle/>
                    <a:p>
                      <a:pPr>
                        <a:lnSpc>
                          <a:spcPct val="115000"/>
                        </a:lnSpc>
                        <a:spcAft>
                          <a:spcPts val="0"/>
                        </a:spcAft>
                      </a:pPr>
                      <a:r>
                        <a:rPr lang="en-US" sz="1600" dirty="0">
                          <a:latin typeface="Arial"/>
                          <a:ea typeface="Poppins"/>
                          <a:cs typeface="Times New Roman"/>
                        </a:rPr>
                        <a:t>Spiritual and cultural wellbeing</a:t>
                      </a:r>
                      <a:endParaRPr lang="en-US" sz="1100" dirty="0">
                        <a:latin typeface="Arial"/>
                        <a:ea typeface="Arial"/>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smtClean="0">
                          <a:latin typeface="Arial"/>
                          <a:ea typeface="Poppins"/>
                          <a:cs typeface="Times New Roman"/>
                        </a:rPr>
                        <a:t>14/06/2022</a:t>
                      </a:r>
                      <a:endParaRPr lang="en-US" sz="1600" dirty="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smtClean="0">
                          <a:latin typeface="Arial"/>
                          <a:ea typeface="Poppins"/>
                          <a:cs typeface="Times New Roman"/>
                        </a:rPr>
                        <a:t>20/06/2022</a:t>
                      </a:r>
                      <a:endParaRPr lang="en-US" sz="1600" dirty="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70193">
                <a:tc>
                  <a:txBody>
                    <a:bodyPr/>
                    <a:lstStyle/>
                    <a:p>
                      <a:pPr>
                        <a:lnSpc>
                          <a:spcPct val="115000"/>
                        </a:lnSpc>
                        <a:spcAft>
                          <a:spcPts val="0"/>
                        </a:spcAft>
                      </a:pPr>
                      <a:r>
                        <a:rPr lang="en-US" sz="1600" dirty="0">
                          <a:latin typeface="Arial"/>
                          <a:ea typeface="Poppins"/>
                          <a:cs typeface="Times New Roman"/>
                        </a:rPr>
                        <a:t>Health care</a:t>
                      </a:r>
                      <a:endParaRPr lang="en-US" sz="1100" dirty="0">
                        <a:latin typeface="Arial"/>
                        <a:ea typeface="Arial"/>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smtClean="0">
                          <a:latin typeface="Arial"/>
                          <a:ea typeface="Poppins"/>
                          <a:cs typeface="Times New Roman"/>
                        </a:rPr>
                        <a:t>14/06/2022</a:t>
                      </a:r>
                      <a:endParaRPr lang="en-US" sz="1600" dirty="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smtClean="0">
                          <a:latin typeface="Arial"/>
                          <a:ea typeface="Poppins"/>
                          <a:cs typeface="Times New Roman"/>
                        </a:rPr>
                        <a:t>25/07/2022</a:t>
                      </a:r>
                      <a:endParaRPr lang="en-US" sz="1600" dirty="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70193">
                <a:tc>
                  <a:txBody>
                    <a:bodyPr/>
                    <a:lstStyle/>
                    <a:p>
                      <a:pPr>
                        <a:lnSpc>
                          <a:spcPct val="115000"/>
                        </a:lnSpc>
                        <a:spcAft>
                          <a:spcPts val="0"/>
                        </a:spcAft>
                      </a:pPr>
                      <a:r>
                        <a:rPr lang="en-US" sz="1600">
                          <a:latin typeface="Arial"/>
                          <a:ea typeface="Poppins"/>
                          <a:cs typeface="Times New Roman"/>
                        </a:rPr>
                        <a:t>Medication management</a:t>
                      </a:r>
                      <a:endParaRPr lang="en-US" sz="1100">
                        <a:latin typeface="Arial"/>
                        <a:ea typeface="Arial"/>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smtClean="0">
                          <a:latin typeface="Arial"/>
                          <a:ea typeface="Poppins"/>
                          <a:cs typeface="Times New Roman"/>
                        </a:rPr>
                        <a:t>14/06/2022</a:t>
                      </a:r>
                      <a:endParaRPr lang="en-US" sz="1600" dirty="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smtClean="0">
                          <a:latin typeface="Arial"/>
                          <a:ea typeface="Poppins"/>
                          <a:cs typeface="Times New Roman"/>
                        </a:rPr>
                        <a:t>20/06/2022</a:t>
                      </a:r>
                      <a:endParaRPr lang="en-US" sz="1600" dirty="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70193">
                <a:tc>
                  <a:txBody>
                    <a:bodyPr/>
                    <a:lstStyle/>
                    <a:p>
                      <a:pPr>
                        <a:lnSpc>
                          <a:spcPct val="115000"/>
                        </a:lnSpc>
                        <a:spcAft>
                          <a:spcPts val="0"/>
                        </a:spcAft>
                      </a:pPr>
                      <a:r>
                        <a:rPr lang="en-US" sz="1600">
                          <a:latin typeface="Arial"/>
                          <a:ea typeface="Poppins"/>
                          <a:cs typeface="Times New Roman"/>
                        </a:rPr>
                        <a:t>Mental health</a:t>
                      </a:r>
                      <a:endParaRPr lang="en-US" sz="1100">
                        <a:latin typeface="Arial"/>
                        <a:ea typeface="Arial"/>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smtClean="0">
                          <a:latin typeface="Arial"/>
                          <a:ea typeface="Poppins"/>
                          <a:cs typeface="Times New Roman"/>
                        </a:rPr>
                        <a:t>14/06/2022</a:t>
                      </a:r>
                      <a:endParaRPr lang="en-US" sz="1600" dirty="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smtClean="0">
                          <a:latin typeface="Arial"/>
                          <a:ea typeface="Poppins"/>
                          <a:cs typeface="Times New Roman"/>
                        </a:rPr>
                        <a:t>25/07/2022</a:t>
                      </a:r>
                      <a:endParaRPr lang="en-US" sz="1600" dirty="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70193">
                <a:tc>
                  <a:txBody>
                    <a:bodyPr/>
                    <a:lstStyle/>
                    <a:p>
                      <a:pPr>
                        <a:lnSpc>
                          <a:spcPct val="115000"/>
                        </a:lnSpc>
                        <a:spcAft>
                          <a:spcPts val="0"/>
                        </a:spcAft>
                      </a:pPr>
                      <a:r>
                        <a:rPr lang="en-US" sz="1600">
                          <a:latin typeface="Arial"/>
                          <a:ea typeface="Poppins"/>
                          <a:cs typeface="Times New Roman"/>
                        </a:rPr>
                        <a:t>End of life preferences</a:t>
                      </a:r>
                      <a:endParaRPr lang="en-US" sz="1100">
                        <a:latin typeface="Arial"/>
                        <a:ea typeface="Arial"/>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smtClean="0">
                          <a:latin typeface="Arial"/>
                          <a:ea typeface="Poppins"/>
                          <a:cs typeface="Times New Roman"/>
                        </a:rPr>
                        <a:t>14/06/2022</a:t>
                      </a:r>
                      <a:endParaRPr lang="en-US" sz="1600" dirty="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smtClean="0">
                          <a:latin typeface="Arial"/>
                          <a:ea typeface="Poppins"/>
                          <a:cs typeface="Times New Roman"/>
                        </a:rPr>
                        <a:t>01/07/2022</a:t>
                      </a:r>
                      <a:endParaRPr lang="en-US" sz="1600" dirty="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70193">
                <a:tc>
                  <a:txBody>
                    <a:bodyPr/>
                    <a:lstStyle/>
                    <a:p>
                      <a:pPr>
                        <a:lnSpc>
                          <a:spcPct val="115000"/>
                        </a:lnSpc>
                        <a:spcAft>
                          <a:spcPts val="0"/>
                        </a:spcAft>
                      </a:pPr>
                      <a:r>
                        <a:rPr lang="en-US" sz="1600">
                          <a:latin typeface="Arial"/>
                          <a:ea typeface="Poppins"/>
                          <a:cs typeface="Times New Roman"/>
                        </a:rPr>
                        <a:t>Breathing</a:t>
                      </a:r>
                      <a:endParaRPr lang="en-US" sz="1100">
                        <a:latin typeface="Arial"/>
                        <a:ea typeface="Arial"/>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smtClean="0">
                          <a:latin typeface="Arial"/>
                          <a:ea typeface="Poppins"/>
                          <a:cs typeface="Times New Roman"/>
                        </a:rPr>
                        <a:t>14/06/2022</a:t>
                      </a:r>
                      <a:endParaRPr lang="en-US" sz="1600" dirty="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smtClean="0">
                          <a:latin typeface="Arial"/>
                          <a:ea typeface="Poppins"/>
                          <a:cs typeface="Times New Roman"/>
                        </a:rPr>
                        <a:t>26/06/2022</a:t>
                      </a:r>
                      <a:endParaRPr lang="en-US" sz="1600" dirty="0">
                        <a:latin typeface="Arial"/>
                        <a:ea typeface="Poppins"/>
                        <a:cs typeface="Times New Roman"/>
                      </a:endParaRPr>
                    </a:p>
                  </a:txBody>
                  <a:tcPr marL="61786" marR="61786" marT="61786" marB="617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Table 9"/>
          <p:cNvGraphicFramePr>
            <a:graphicFrameLocks noGrp="1"/>
          </p:cNvGraphicFramePr>
          <p:nvPr/>
        </p:nvGraphicFramePr>
        <p:xfrm>
          <a:off x="614855" y="139814"/>
          <a:ext cx="10815145" cy="6096000"/>
        </p:xfrm>
        <a:graphic>
          <a:graphicData uri="http://schemas.openxmlformats.org/drawingml/2006/table">
            <a:tbl>
              <a:tblPr/>
              <a:tblGrid>
                <a:gridCol w="2036168"/>
                <a:gridCol w="1673448"/>
                <a:gridCol w="1706564"/>
                <a:gridCol w="1778315"/>
                <a:gridCol w="1735263"/>
                <a:gridCol w="1885387"/>
              </a:tblGrid>
              <a:tr h="432272">
                <a:tc>
                  <a:txBody>
                    <a:bodyPr/>
                    <a:lstStyle/>
                    <a:p>
                      <a:pPr>
                        <a:spcAft>
                          <a:spcPts val="0"/>
                        </a:spcAft>
                      </a:pPr>
                      <a:r>
                        <a:rPr lang="en-US" sz="1600" dirty="0">
                          <a:latin typeface="Arial" pitchFamily="34" charset="0"/>
                          <a:ea typeface="Arial"/>
                          <a:cs typeface="Arial" pitchFamily="34" charset="0"/>
                        </a:rPr>
                        <a:t>Assessment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US" sz="1600" dirty="0">
                          <a:latin typeface="Arial" pitchFamily="34" charset="0"/>
                          <a:ea typeface="Arial"/>
                          <a:cs typeface="Arial" pitchFamily="34" charset="0"/>
                        </a:rPr>
                        <a:t>Nursing diagnosis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US" sz="1600">
                          <a:latin typeface="Arial" pitchFamily="34" charset="0"/>
                          <a:ea typeface="Arial"/>
                          <a:cs typeface="Arial" pitchFamily="34" charset="0"/>
                        </a:rPr>
                        <a:t>Planning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US" sz="1600">
                          <a:latin typeface="Arial" pitchFamily="34" charset="0"/>
                          <a:ea typeface="Arial"/>
                          <a:cs typeface="Arial" pitchFamily="34" charset="0"/>
                        </a:rPr>
                        <a:t>interventions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US" sz="1600">
                          <a:latin typeface="Arial" pitchFamily="34" charset="0"/>
                          <a:ea typeface="Arial"/>
                          <a:cs typeface="Arial" pitchFamily="34" charset="0"/>
                        </a:rPr>
                        <a:t>Rationale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US" sz="1600">
                          <a:latin typeface="Arial" pitchFamily="34" charset="0"/>
                          <a:ea typeface="Arial"/>
                          <a:cs typeface="Arial" pitchFamily="34" charset="0"/>
                        </a:rPr>
                        <a:t>Evaluation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403395">
                <a:tc>
                  <a:txBody>
                    <a:bodyPr/>
                    <a:lstStyle/>
                    <a:p>
                      <a:pPr>
                        <a:spcAft>
                          <a:spcPts val="0"/>
                        </a:spcAft>
                      </a:pPr>
                      <a:r>
                        <a:rPr lang="en-US" sz="1600" dirty="0">
                          <a:latin typeface="Arial" pitchFamily="34" charset="0"/>
                          <a:ea typeface="Arial"/>
                          <a:cs typeface="Arial" pitchFamily="34" charset="0"/>
                        </a:rPr>
                        <a:t>Subjective data </a:t>
                      </a:r>
                    </a:p>
                    <a:p>
                      <a:pPr>
                        <a:spcAft>
                          <a:spcPts val="0"/>
                        </a:spcAft>
                      </a:pPr>
                      <a:r>
                        <a:rPr lang="en-US" sz="1600" dirty="0">
                          <a:latin typeface="Arial" pitchFamily="34" charset="0"/>
                          <a:ea typeface="Arial"/>
                          <a:cs typeface="Arial" pitchFamily="34" charset="0"/>
                        </a:rPr>
                        <a:t>Fall of Risk </a:t>
                      </a:r>
                    </a:p>
                    <a:p>
                      <a:pPr>
                        <a:spcAft>
                          <a:spcPts val="0"/>
                        </a:spcAft>
                      </a:pPr>
                      <a:r>
                        <a:rPr lang="en-US" sz="1600" dirty="0">
                          <a:latin typeface="Arial" pitchFamily="34" charset="0"/>
                          <a:ea typeface="Arial"/>
                          <a:cs typeface="Arial" pitchFamily="34" charset="0"/>
                        </a:rPr>
                        <a:t>Environmental factors</a:t>
                      </a:r>
                    </a:p>
                    <a:p>
                      <a:pPr>
                        <a:spcAft>
                          <a:spcPts val="0"/>
                        </a:spcAft>
                      </a:pPr>
                      <a:r>
                        <a:rPr lang="en-US" sz="1600" dirty="0">
                          <a:latin typeface="Arial" pitchFamily="34" charset="0"/>
                          <a:ea typeface="Arial"/>
                          <a:cs typeface="Arial" pitchFamily="34" charset="0"/>
                        </a:rPr>
                        <a:t>The patient may not experience any injury related to the fall.</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US" sz="1600" dirty="0">
                          <a:latin typeface="Arial" pitchFamily="34" charset="0"/>
                          <a:ea typeface="Arial"/>
                          <a:cs typeface="Arial" pitchFamily="34" charset="0"/>
                        </a:rPr>
                        <a:t>Fall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US" sz="1600" dirty="0">
                          <a:latin typeface="Arial" pitchFamily="34" charset="0"/>
                          <a:ea typeface="Arial"/>
                          <a:cs typeface="Arial" pitchFamily="34" charset="0"/>
                        </a:rPr>
                        <a:t>How to identify the risk for the client condition.</a:t>
                      </a:r>
                    </a:p>
                    <a:p>
                      <a:pPr>
                        <a:spcAft>
                          <a:spcPts val="0"/>
                        </a:spcAft>
                      </a:pPr>
                      <a:r>
                        <a:rPr lang="en-US" sz="1600" dirty="0">
                          <a:latin typeface="Arial" pitchFamily="34" charset="0"/>
                          <a:ea typeface="Arial"/>
                          <a:cs typeface="Arial" pitchFamily="34" charset="0"/>
                        </a:rPr>
                        <a:t>Clients partial understand the risk. Determine protective measure.</a:t>
                      </a:r>
                    </a:p>
                    <a:p>
                      <a:pPr>
                        <a:spcAft>
                          <a:spcPts val="0"/>
                        </a:spcAft>
                      </a:pPr>
                      <a:r>
                        <a:rPr lang="en-US" sz="1600" dirty="0">
                          <a:latin typeface="Arial" pitchFamily="34" charset="0"/>
                          <a:ea typeface="Arial"/>
                          <a:cs typeface="Arial" pitchFamily="34" charset="0"/>
                        </a:rPr>
                        <a:t>Apply plans to stop the fall at the residence home.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US" sz="1600" dirty="0">
                          <a:latin typeface="Arial" pitchFamily="34" charset="0"/>
                          <a:ea typeface="Arial"/>
                          <a:cs typeface="Arial" pitchFamily="34" charset="0"/>
                        </a:rPr>
                        <a:t>Assess the client level of understanding and needs perception. Patients unaware of the things placed around their surroundings and have poorly distributed light in their house raise the chances of falls</a:t>
                      </a:r>
                      <a:r>
                        <a:rPr lang="en-US" sz="1600" dirty="0" smtClean="0">
                          <a:latin typeface="Arial" pitchFamily="34" charset="0"/>
                          <a:ea typeface="Arial"/>
                          <a:cs typeface="Arial" pitchFamily="34" charset="0"/>
                        </a:rPr>
                        <a:t>. </a:t>
                      </a:r>
                      <a:endParaRPr lang="en-US" sz="1600" dirty="0">
                        <a:latin typeface="Arial" pitchFamily="34" charset="0"/>
                        <a:ea typeface="Arial"/>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US" sz="1600" dirty="0">
                          <a:latin typeface="Arial" pitchFamily="34" charset="0"/>
                          <a:ea typeface="Arial"/>
                          <a:cs typeface="Arial" pitchFamily="34" charset="0"/>
                        </a:rPr>
                        <a:t>review and discover the different nursing involvement to obtain the baseline for the future comparison few will be secondary risk to fall. The following intervention will decrease the fall risk, as explained by Cuevas-</a:t>
                      </a:r>
                      <a:r>
                        <a:rPr lang="en-US" sz="1600" dirty="0" err="1">
                          <a:latin typeface="Arial" pitchFamily="34" charset="0"/>
                          <a:ea typeface="Arial"/>
                          <a:cs typeface="Arial" pitchFamily="34" charset="0"/>
                        </a:rPr>
                        <a:t>Trisan</a:t>
                      </a:r>
                      <a:r>
                        <a:rPr lang="en-US" sz="1600" dirty="0">
                          <a:latin typeface="Arial" pitchFamily="34" charset="0"/>
                          <a:ea typeface="Arial"/>
                          <a:cs typeface="Arial" pitchFamily="34" charset="0"/>
                        </a:rPr>
                        <a:t> (2019); by </a:t>
                      </a:r>
                      <a:r>
                        <a:rPr lang="en-US" sz="1600" dirty="0" err="1">
                          <a:latin typeface="Arial" pitchFamily="34" charset="0"/>
                          <a:ea typeface="Arial"/>
                          <a:cs typeface="Arial" pitchFamily="34" charset="0"/>
                        </a:rPr>
                        <a:t>analysing</a:t>
                      </a:r>
                      <a:r>
                        <a:rPr lang="en-US" sz="1600" dirty="0">
                          <a:latin typeface="Arial" pitchFamily="34" charset="0"/>
                          <a:ea typeface="Arial"/>
                          <a:cs typeface="Arial" pitchFamily="34" charset="0"/>
                        </a:rPr>
                        <a:t> the circumstances around old age, people can reduce the maximum risk of falling.</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US" sz="1600" dirty="0">
                          <a:latin typeface="Arial" pitchFamily="34" charset="0"/>
                          <a:ea typeface="Arial"/>
                          <a:cs typeface="Arial" pitchFamily="34" charset="0"/>
                        </a:rPr>
                        <a:t>The risk factors involved can be avoided by the complete implementation of the nursing interventions and can benefit old age by decreasing the chances of falling risks and also updating them about their </a:t>
                      </a:r>
                      <a:r>
                        <a:rPr lang="en-US" sz="1600" dirty="0" smtClean="0">
                          <a:latin typeface="Arial" pitchFamily="34" charset="0"/>
                          <a:ea typeface="Arial"/>
                          <a:cs typeface="Arial" pitchFamily="34" charset="0"/>
                        </a:rPr>
                        <a:t>surroundings.</a:t>
                      </a:r>
                    </a:p>
                    <a:p>
                      <a:pPr>
                        <a:spcAft>
                          <a:spcPts val="0"/>
                        </a:spcAft>
                      </a:pPr>
                      <a:r>
                        <a:rPr lang="en-US" sz="1600" dirty="0" smtClean="0">
                          <a:latin typeface="Arial" pitchFamily="34" charset="0"/>
                          <a:ea typeface="Arial"/>
                          <a:cs typeface="Arial" pitchFamily="34" charset="0"/>
                        </a:rPr>
                        <a:t>The patient was able to walk before the</a:t>
                      </a:r>
                      <a:r>
                        <a:rPr lang="en-US" sz="1600" baseline="0" dirty="0" smtClean="0">
                          <a:latin typeface="Arial" pitchFamily="34" charset="0"/>
                          <a:ea typeface="Arial"/>
                          <a:cs typeface="Arial" pitchFamily="34" charset="0"/>
                        </a:rPr>
                        <a:t> fall</a:t>
                      </a:r>
                      <a:r>
                        <a:rPr lang="en-US" sz="1600" dirty="0" smtClean="0">
                          <a:latin typeface="Arial" pitchFamily="34" charset="0"/>
                          <a:ea typeface="Arial"/>
                          <a:cs typeface="Arial" pitchFamily="34" charset="0"/>
                        </a:rPr>
                        <a:t>. The important of monitored the patients response</a:t>
                      </a:r>
                      <a:r>
                        <a:rPr lang="en-US" sz="1600" baseline="0" dirty="0" smtClean="0">
                          <a:latin typeface="Arial" pitchFamily="34" charset="0"/>
                          <a:ea typeface="Arial"/>
                          <a:cs typeface="Arial" pitchFamily="34" charset="0"/>
                        </a:rPr>
                        <a:t> to ambulation to prevent.</a:t>
                      </a:r>
                      <a:endParaRPr lang="en-US" sz="1600" dirty="0">
                        <a:latin typeface="Arial" pitchFamily="34" charset="0"/>
                        <a:ea typeface="Arial"/>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562708" y="378373"/>
          <a:ext cx="10410092" cy="6198704"/>
        </p:xfrm>
        <a:graphic>
          <a:graphicData uri="http://schemas.openxmlformats.org/drawingml/2006/table">
            <a:tbl>
              <a:tblPr/>
              <a:tblGrid>
                <a:gridCol w="4076828"/>
                <a:gridCol w="6333264"/>
              </a:tblGrid>
              <a:tr h="989908">
                <a:tc>
                  <a:txBody>
                    <a:bodyPr/>
                    <a:lstStyle/>
                    <a:p>
                      <a:pPr>
                        <a:lnSpc>
                          <a:spcPct val="115000"/>
                        </a:lnSpc>
                        <a:spcAft>
                          <a:spcPts val="0"/>
                        </a:spcAft>
                      </a:pPr>
                      <a:r>
                        <a:rPr lang="en-US" sz="1600" b="1" u="sng" dirty="0">
                          <a:latin typeface="Arial" pitchFamily="34" charset="0"/>
                          <a:ea typeface="Calibri"/>
                          <a:cs typeface="Arial" pitchFamily="34" charset="0"/>
                        </a:rPr>
                        <a:t>Impaired gas exchange </a:t>
                      </a:r>
                      <a:endParaRPr lang="en-US" sz="16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15000"/>
                        </a:lnSpc>
                        <a:spcAft>
                          <a:spcPts val="0"/>
                        </a:spcAft>
                      </a:pPr>
                      <a:r>
                        <a:rPr lang="en-US" sz="1600" dirty="0">
                          <a:latin typeface="Arial" pitchFamily="34" charset="0"/>
                          <a:ea typeface="Calibri"/>
                          <a:cs typeface="Arial" pitchFamily="34" charset="0"/>
                        </a:rPr>
                        <a:t>The mental status and respiratory pattern of the patient will be regular </a:t>
                      </a:r>
                    </a:p>
                    <a:p>
                      <a:pPr algn="just">
                        <a:lnSpc>
                          <a:spcPct val="115000"/>
                        </a:lnSpc>
                        <a:spcAft>
                          <a:spcPts val="0"/>
                        </a:spcAft>
                      </a:pPr>
                      <a:r>
                        <a:rPr lang="en-US" sz="1600" dirty="0">
                          <a:latin typeface="Arial" pitchFamily="34" charset="0"/>
                          <a:ea typeface="Calibri"/>
                          <a:cs typeface="Arial" pitchFamily="34" charset="0"/>
                        </a:rPr>
                        <a:t>The arterial blood gas and pulse </a:t>
                      </a:r>
                      <a:r>
                        <a:rPr lang="en-US" sz="1600" dirty="0" err="1">
                          <a:latin typeface="Arial" pitchFamily="34" charset="0"/>
                          <a:ea typeface="Calibri"/>
                          <a:cs typeface="Arial" pitchFamily="34" charset="0"/>
                        </a:rPr>
                        <a:t>oximetry</a:t>
                      </a:r>
                      <a:r>
                        <a:rPr lang="en-US" sz="1600" dirty="0">
                          <a:latin typeface="Arial" pitchFamily="34" charset="0"/>
                          <a:ea typeface="Calibri"/>
                          <a:cs typeface="Arial" pitchFamily="34" charset="0"/>
                        </a:rPr>
                        <a:t> outcomes will be in the range of the normal limit of the patient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744514">
                <a:tc>
                  <a:txBody>
                    <a:bodyPr/>
                    <a:lstStyle/>
                    <a:p>
                      <a:pPr algn="just">
                        <a:lnSpc>
                          <a:spcPct val="115000"/>
                        </a:lnSpc>
                        <a:spcAft>
                          <a:spcPts val="0"/>
                        </a:spcAft>
                      </a:pPr>
                      <a:r>
                        <a:rPr lang="en-US" sz="1600">
                          <a:latin typeface="Arial" pitchFamily="34" charset="0"/>
                          <a:ea typeface="Calibri"/>
                          <a:cs typeface="Arial" pitchFamily="34" charset="0"/>
                        </a:rPr>
                        <a:t>Record and monitor the respiratory rate, pattern and depth, cough, breath sounds, mental status and sputum. </a:t>
                      </a:r>
                    </a:p>
                    <a:p>
                      <a:pPr algn="just">
                        <a:lnSpc>
                          <a:spcPct val="115000"/>
                        </a:lnSpc>
                        <a:spcAft>
                          <a:spcPts val="0"/>
                        </a:spcAft>
                      </a:pPr>
                      <a:r>
                        <a:rPr lang="en-US" sz="1600">
                          <a:latin typeface="Arial" pitchFamily="34" charset="0"/>
                          <a:ea typeface="Calibri"/>
                          <a:cs typeface="Arial" pitchFamily="34" charset="0"/>
                        </a:rPr>
                        <a:t>Reassure coughing exercise and breathing. If appropriate, educate the patients regarding the assistance of incentive spirometry</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15000"/>
                        </a:lnSpc>
                        <a:spcAft>
                          <a:spcPts val="0"/>
                        </a:spcAft>
                      </a:pPr>
                      <a:r>
                        <a:rPr lang="en-US" sz="1600" dirty="0">
                          <a:latin typeface="Arial" pitchFamily="34" charset="0"/>
                          <a:ea typeface="Calibri"/>
                          <a:cs typeface="Arial" pitchFamily="34" charset="0"/>
                        </a:rPr>
                        <a:t>The based line data is provided for the subsequent evaluation of the patient's respiratory system. </a:t>
                      </a:r>
                    </a:p>
                    <a:p>
                      <a:pPr algn="just">
                        <a:lnSpc>
                          <a:spcPct val="115000"/>
                        </a:lnSpc>
                        <a:spcAft>
                          <a:spcPts val="0"/>
                        </a:spcAft>
                      </a:pPr>
                      <a:r>
                        <a:rPr lang="en-US" sz="1600" dirty="0">
                          <a:latin typeface="Arial" pitchFamily="34" charset="0"/>
                          <a:ea typeface="Calibri"/>
                          <a:cs typeface="Arial" pitchFamily="34" charset="0"/>
                        </a:rPr>
                        <a:t>Alveolar expansion is provided through these parameters, and secretion is removed from the bronchial tree leading to optimal gas exchange.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161880">
                <a:tc>
                  <a:txBody>
                    <a:bodyPr/>
                    <a:lstStyle/>
                    <a:p>
                      <a:pPr algn="just">
                        <a:lnSpc>
                          <a:spcPct val="115000"/>
                        </a:lnSpc>
                        <a:spcAft>
                          <a:spcPts val="0"/>
                        </a:spcAft>
                      </a:pPr>
                      <a:r>
                        <a:rPr lang="en-US" sz="1600" dirty="0">
                          <a:latin typeface="Arial" pitchFamily="34" charset="0"/>
                          <a:ea typeface="Calibri"/>
                          <a:cs typeface="Arial" pitchFamily="34" charset="0"/>
                        </a:rPr>
                        <a:t>Romano and Romano (2020) contributed in support of this intervention, monitoring the pulse, cough and respiratory rate. All these parameters can lead to </a:t>
                      </a:r>
                      <a:r>
                        <a:rPr lang="en-US" sz="1600" dirty="0" err="1">
                          <a:latin typeface="Arial" pitchFamily="34" charset="0"/>
                          <a:ea typeface="Calibri"/>
                          <a:cs typeface="Arial" pitchFamily="34" charset="0"/>
                        </a:rPr>
                        <a:t>minimising</a:t>
                      </a:r>
                      <a:r>
                        <a:rPr lang="en-US" sz="1600" dirty="0">
                          <a:latin typeface="Arial" pitchFamily="34" charset="0"/>
                          <a:ea typeface="Calibri"/>
                          <a:cs typeface="Arial" pitchFamily="34" charset="0"/>
                        </a:rPr>
                        <a:t> the chances for impaired gas exchange. </a:t>
                      </a:r>
                    </a:p>
                    <a:p>
                      <a:pPr algn="just">
                        <a:lnSpc>
                          <a:spcPct val="115000"/>
                        </a:lnSpc>
                        <a:spcAft>
                          <a:spcPts val="0"/>
                        </a:spcAft>
                      </a:pPr>
                      <a:r>
                        <a:rPr lang="en-US" sz="1600" dirty="0" err="1" smtClean="0">
                          <a:latin typeface="Arial" pitchFamily="34" charset="0"/>
                          <a:ea typeface="Calibri"/>
                          <a:cs typeface="Arial" pitchFamily="34" charset="0"/>
                        </a:rPr>
                        <a:t>Nogueira</a:t>
                      </a:r>
                      <a:r>
                        <a:rPr lang="en-US" sz="1600" dirty="0" smtClean="0">
                          <a:latin typeface="Arial" pitchFamily="34" charset="0"/>
                          <a:ea typeface="Calibri"/>
                          <a:cs typeface="Arial" pitchFamily="34" charset="0"/>
                        </a:rPr>
                        <a:t> </a:t>
                      </a:r>
                      <a:r>
                        <a:rPr lang="en-US" sz="1600" dirty="0">
                          <a:latin typeface="Arial" pitchFamily="34" charset="0"/>
                          <a:ea typeface="Calibri"/>
                          <a:cs typeface="Arial" pitchFamily="34" charset="0"/>
                        </a:rPr>
                        <a:t>Lira et al. (2015) explained that exercise could help the patient's ability to deal with any chronic or respiratory diseases, and it further helps in keeping the breathing normal.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US" sz="1600" dirty="0">
                          <a:latin typeface="Arial" pitchFamily="34" charset="0"/>
                          <a:ea typeface="Calibri"/>
                          <a:cs typeface="Arial" pitchFamily="34" charset="0"/>
                        </a:rPr>
                        <a:t>The risk of respiratory diseases is higher in older individuals than in younger ones. Therefore, it is effective to avoid  these health risks by implementing these interventions, which can aid in keeping respiratory infections away from older adults or treating them at the right </a:t>
                      </a:r>
                      <a:r>
                        <a:rPr lang="en-US" sz="1600" dirty="0" smtClean="0">
                          <a:latin typeface="Arial" pitchFamily="34" charset="0"/>
                          <a:ea typeface="Calibri"/>
                          <a:cs typeface="Arial" pitchFamily="34" charset="0"/>
                        </a:rPr>
                        <a:t>time.</a:t>
                      </a:r>
                      <a:r>
                        <a:rPr lang="en-US" sz="1600" baseline="0" dirty="0" smtClean="0">
                          <a:latin typeface="Arial" pitchFamily="34" charset="0"/>
                          <a:ea typeface="Calibri"/>
                          <a:cs typeface="Arial" pitchFamily="34" charset="0"/>
                        </a:rPr>
                        <a:t> </a:t>
                      </a:r>
                      <a:r>
                        <a:rPr lang="en-US" sz="1600" dirty="0" smtClean="0">
                          <a:latin typeface="Arial" pitchFamily="34" charset="0"/>
                          <a:ea typeface="Calibri"/>
                          <a:cs typeface="Arial" pitchFamily="34" charset="0"/>
                        </a:rPr>
                        <a:t>As explained by </a:t>
                      </a:r>
                      <a:r>
                        <a:rPr lang="en-US" sz="1600" dirty="0" err="1" smtClean="0">
                          <a:latin typeface="Arial" pitchFamily="34" charset="0"/>
                          <a:ea typeface="Calibri"/>
                          <a:cs typeface="Arial" pitchFamily="34" charset="0"/>
                        </a:rPr>
                        <a:t>Suwardianto</a:t>
                      </a:r>
                      <a:r>
                        <a:rPr lang="en-US" sz="1600" dirty="0" smtClean="0">
                          <a:latin typeface="Arial" pitchFamily="34" charset="0"/>
                          <a:ea typeface="Calibri"/>
                          <a:cs typeface="Arial" pitchFamily="34" charset="0"/>
                        </a:rPr>
                        <a:t> (2021), older people are more prone to respiratory infections and are in dire need of health care assistance. </a:t>
                      </a:r>
                    </a:p>
                    <a:p>
                      <a:pPr>
                        <a:lnSpc>
                          <a:spcPct val="115000"/>
                        </a:lnSpc>
                        <a:spcAft>
                          <a:spcPts val="0"/>
                        </a:spcAft>
                      </a:pPr>
                      <a:endParaRPr lang="en-US" sz="16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nvGraphicFramePr>
        <p:xfrm>
          <a:off x="896814" y="685801"/>
          <a:ext cx="10691447" cy="5110034"/>
        </p:xfrm>
        <a:graphic>
          <a:graphicData uri="http://schemas.openxmlformats.org/drawingml/2006/table">
            <a:tbl>
              <a:tblPr/>
              <a:tblGrid>
                <a:gridCol w="4186886"/>
                <a:gridCol w="6504561"/>
              </a:tblGrid>
              <a:tr h="739640">
                <a:tc>
                  <a:txBody>
                    <a:bodyPr/>
                    <a:lstStyle/>
                    <a:p>
                      <a:pPr>
                        <a:lnSpc>
                          <a:spcPct val="115000"/>
                        </a:lnSpc>
                        <a:spcAft>
                          <a:spcPts val="0"/>
                        </a:spcAft>
                      </a:pPr>
                      <a:r>
                        <a:rPr lang="en-US" sz="1200" dirty="0">
                          <a:latin typeface="Arial" pitchFamily="34" charset="0"/>
                          <a:ea typeface="Calibri"/>
                          <a:cs typeface="Arial" pitchFamily="34" charset="0"/>
                        </a:rPr>
                        <a:t>Hypothermia</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15000"/>
                        </a:lnSpc>
                        <a:spcAft>
                          <a:spcPts val="0"/>
                        </a:spcAft>
                      </a:pPr>
                      <a:r>
                        <a:rPr lang="en-US" sz="1200">
                          <a:latin typeface="Arial" pitchFamily="34" charset="0"/>
                          <a:ea typeface="Calibri"/>
                          <a:cs typeface="Arial" pitchFamily="34" charset="0"/>
                        </a:rPr>
                        <a:t>The temperature and mental status of the patients will be within the range of normal limits of the patient, or after interventions, they will turn back into the normal limits with a rate of 1 F/ hr.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73026">
                <a:tc>
                  <a:txBody>
                    <a:bodyPr/>
                    <a:lstStyle/>
                    <a:p>
                      <a:pPr algn="just">
                        <a:lnSpc>
                          <a:spcPct val="115000"/>
                        </a:lnSpc>
                        <a:spcAft>
                          <a:spcPts val="0"/>
                        </a:spcAft>
                      </a:pPr>
                      <a:r>
                        <a:rPr lang="en-US" sz="1200">
                          <a:latin typeface="Arial" pitchFamily="34" charset="0"/>
                          <a:ea typeface="Calibri"/>
                          <a:cs typeface="Arial" pitchFamily="34" charset="0"/>
                        </a:rPr>
                        <a:t>Observe temperature with the help of a thermometer if the low range thermometer is available. </a:t>
                      </a:r>
                    </a:p>
                    <a:p>
                      <a:pPr algn="just">
                        <a:lnSpc>
                          <a:spcPct val="115000"/>
                        </a:lnSpc>
                        <a:spcAft>
                          <a:spcPts val="0"/>
                        </a:spcAft>
                      </a:pPr>
                      <a:r>
                        <a:rPr lang="en-US" sz="1200">
                          <a:latin typeface="Arial" pitchFamily="34" charset="0"/>
                          <a:ea typeface="Calibri"/>
                          <a:cs typeface="Arial" pitchFamily="34" charset="0"/>
                        </a:rPr>
                        <a:t>Observe the oral temperature using the thermometer tip by inserting it into the mouth of the patient. </a:t>
                      </a:r>
                    </a:p>
                    <a:p>
                      <a:pPr algn="just">
                        <a:lnSpc>
                          <a:spcPct val="115000"/>
                        </a:lnSpc>
                        <a:spcAft>
                          <a:spcPts val="0"/>
                        </a:spcAft>
                      </a:pPr>
                      <a:r>
                        <a:rPr lang="en-US" sz="1200">
                          <a:latin typeface="Arial" pitchFamily="34" charset="0"/>
                          <a:ea typeface="Calibri"/>
                          <a:cs typeface="Arial" pitchFamily="34" charset="0"/>
                        </a:rPr>
                        <a:t>Ensure to provide the patient with a blanket before sending the patient for testing and examination through the x-ray</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15000"/>
                        </a:lnSpc>
                        <a:spcAft>
                          <a:spcPts val="0"/>
                        </a:spcAft>
                      </a:pPr>
                      <a:r>
                        <a:rPr lang="en-US" sz="1200">
                          <a:latin typeface="Arial" pitchFamily="34" charset="0"/>
                          <a:ea typeface="Calibri"/>
                          <a:cs typeface="Arial" pitchFamily="34" charset="0"/>
                        </a:rPr>
                        <a:t>The parameter will help in indicating the existence of hypothermia. The regular temperature should be 35.5 </a:t>
                      </a:r>
                      <a:r>
                        <a:rPr lang="en-US" sz="1200">
                          <a:solidFill>
                            <a:srgbClr val="4D5156"/>
                          </a:solidFill>
                          <a:latin typeface="Arial" pitchFamily="34" charset="0"/>
                          <a:ea typeface="Calibri"/>
                          <a:cs typeface="Arial" pitchFamily="34" charset="0"/>
                        </a:rPr>
                        <a:t>°</a:t>
                      </a:r>
                      <a:r>
                        <a:rPr lang="en-US" sz="1200">
                          <a:latin typeface="Arial" pitchFamily="34" charset="0"/>
                          <a:ea typeface="Calibri"/>
                          <a:cs typeface="Arial" pitchFamily="34" charset="0"/>
                        </a:rPr>
                        <a:t>C or 96 </a:t>
                      </a:r>
                      <a:r>
                        <a:rPr lang="en-US" sz="1200">
                          <a:solidFill>
                            <a:srgbClr val="4D5156"/>
                          </a:solidFill>
                          <a:latin typeface="Arial" pitchFamily="34" charset="0"/>
                          <a:ea typeface="Calibri"/>
                          <a:cs typeface="Arial" pitchFamily="34" charset="0"/>
                        </a:rPr>
                        <a:t>°</a:t>
                      </a:r>
                      <a:r>
                        <a:rPr lang="en-US" sz="1200">
                          <a:latin typeface="Arial" pitchFamily="34" charset="0"/>
                          <a:ea typeface="Calibri"/>
                          <a:cs typeface="Arial" pitchFamily="34" charset="0"/>
                        </a:rPr>
                        <a:t>F. </a:t>
                      </a:r>
                    </a:p>
                    <a:p>
                      <a:pPr algn="just">
                        <a:lnSpc>
                          <a:spcPct val="115000"/>
                        </a:lnSpc>
                        <a:spcAft>
                          <a:spcPts val="0"/>
                        </a:spcAft>
                      </a:pPr>
                      <a:r>
                        <a:rPr lang="en-US" sz="1200">
                          <a:latin typeface="Arial" pitchFamily="34" charset="0"/>
                          <a:ea typeface="Calibri"/>
                          <a:cs typeface="Arial" pitchFamily="34" charset="0"/>
                        </a:rPr>
                        <a:t>The temperature monitored orally will help provide the correct reading of the patient's core temperature. </a:t>
                      </a:r>
                    </a:p>
                    <a:p>
                      <a:pPr algn="just">
                        <a:lnSpc>
                          <a:spcPct val="115000"/>
                        </a:lnSpc>
                        <a:spcAft>
                          <a:spcPts val="0"/>
                        </a:spcAft>
                      </a:pPr>
                      <a:r>
                        <a:rPr lang="en-US" sz="1200">
                          <a:latin typeface="Arial" pitchFamily="34" charset="0"/>
                          <a:ea typeface="Calibri"/>
                          <a:cs typeface="Arial" pitchFamily="34" charset="0"/>
                        </a:rPr>
                        <a:t>This factor will aid in keeping the patient warm and will also aid in dodging hypothermia.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497368">
                <a:tc>
                  <a:txBody>
                    <a:bodyPr/>
                    <a:lstStyle/>
                    <a:p>
                      <a:pPr algn="just">
                        <a:lnSpc>
                          <a:spcPct val="115000"/>
                        </a:lnSpc>
                        <a:spcAft>
                          <a:spcPts val="0"/>
                        </a:spcAft>
                      </a:pPr>
                      <a:r>
                        <a:rPr lang="en-US" sz="1200">
                          <a:latin typeface="Arial" pitchFamily="34" charset="0"/>
                          <a:ea typeface="Calibri"/>
                          <a:cs typeface="Arial" pitchFamily="34" charset="0"/>
                        </a:rPr>
                        <a:t>Shen et al. (2020) described that maintaining the body temperature of adults who are more sensitive to hypothermia is mandatory. </a:t>
                      </a:r>
                    </a:p>
                    <a:p>
                      <a:pPr algn="just">
                        <a:lnSpc>
                          <a:spcPct val="115000"/>
                        </a:lnSpc>
                        <a:spcAft>
                          <a:spcPts val="0"/>
                        </a:spcAft>
                      </a:pPr>
                      <a:r>
                        <a:rPr lang="en-US" sz="1200">
                          <a:latin typeface="Arial" pitchFamily="34" charset="0"/>
                          <a:ea typeface="Calibri"/>
                          <a:cs typeface="Arial" pitchFamily="34" charset="0"/>
                        </a:rPr>
                        <a:t>Gálvez et al. (2018) addressed that providing the hypothermic patient with warmth can decrease the effects of hypothermia. </a:t>
                      </a:r>
                    </a:p>
                    <a:p>
                      <a:pPr algn="just">
                        <a:lnSpc>
                          <a:spcPct val="115000"/>
                        </a:lnSpc>
                        <a:spcAft>
                          <a:spcPts val="0"/>
                        </a:spcAft>
                      </a:pPr>
                      <a:r>
                        <a:rPr lang="en-US" sz="1200">
                          <a:latin typeface="Arial" pitchFamily="34" charset="0"/>
                          <a:ea typeface="Calibri"/>
                          <a:cs typeface="Arial" pitchFamily="34" charset="0"/>
                        </a:rPr>
                        <a:t>Zhou et al. (2021) supported that the basic precaution before the medical assistance arrives is to give blankets to the patient to ease his dealing with the excessive cold.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US" sz="1200" dirty="0">
                          <a:latin typeface="Arial" pitchFamily="34" charset="0"/>
                          <a:ea typeface="Calibri"/>
                          <a:cs typeface="Arial" pitchFamily="34" charset="0"/>
                        </a:rPr>
                        <a:t>Hypothrenmihave serious effects on the older individual and can harm them severely due to their age, such as it has disturbed their control of body movement. Therefore, providing them with warm objects and maintaining their body temperature through different exercises can help them with this disease and balance good health.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65125"/>
            <a:ext cx="10515600" cy="1325563"/>
          </a:xfrm>
        </p:spPr>
        <p:txBody>
          <a:bodyPr>
            <a:normAutofit/>
          </a:bodyPr>
          <a:lstStyle/>
          <a:p>
            <a:r>
              <a:rPr lang="en-GB" sz="2000" dirty="0" smtClean="0">
                <a:latin typeface="Arial" pitchFamily="34" charset="0"/>
                <a:cs typeface="Arial" pitchFamily="34" charset="0"/>
              </a:rPr>
              <a:t> </a:t>
            </a:r>
            <a:endParaRPr lang="en-US" sz="2000" dirty="0">
              <a:latin typeface="Arial" pitchFamily="34" charset="0"/>
              <a:cs typeface="Arial" pitchFamily="34" charset="0"/>
            </a:endParaRPr>
          </a:p>
        </p:txBody>
      </p:sp>
      <p:graphicFrame>
        <p:nvGraphicFramePr>
          <p:cNvPr id="7" name="Table 6"/>
          <p:cNvGraphicFramePr>
            <a:graphicFrameLocks noGrp="1"/>
          </p:cNvGraphicFramePr>
          <p:nvPr/>
        </p:nvGraphicFramePr>
        <p:xfrm>
          <a:off x="2566887" y="441436"/>
          <a:ext cx="6987015" cy="919607"/>
        </p:xfrm>
        <a:graphic>
          <a:graphicData uri="http://schemas.openxmlformats.org/drawingml/2006/table">
            <a:tbl>
              <a:tblPr/>
              <a:tblGrid>
                <a:gridCol w="6987015"/>
              </a:tblGrid>
              <a:tr h="567557">
                <a:tc>
                  <a:txBody>
                    <a:bodyPr/>
                    <a:lstStyle/>
                    <a:p>
                      <a:pPr algn="l">
                        <a:lnSpc>
                          <a:spcPct val="115000"/>
                        </a:lnSpc>
                        <a:spcAft>
                          <a:spcPts val="0"/>
                        </a:spcAft>
                      </a:pPr>
                      <a:r>
                        <a:rPr lang="en-US" sz="1800" dirty="0">
                          <a:latin typeface="Arial" pitchFamily="34" charset="0"/>
                          <a:ea typeface="Calibri"/>
                          <a:cs typeface="Arial" pitchFamily="34" charset="0"/>
                        </a:rPr>
                        <a:t>     </a:t>
                      </a:r>
                      <a:endParaRPr lang="en-US" sz="1800" dirty="0" smtClean="0">
                        <a:latin typeface="Arial" pitchFamily="34" charset="0"/>
                        <a:ea typeface="Calibri"/>
                        <a:cs typeface="Arial" pitchFamily="34" charset="0"/>
                      </a:endParaRPr>
                    </a:p>
                    <a:p>
                      <a:pPr algn="ctr">
                        <a:lnSpc>
                          <a:spcPct val="115000"/>
                        </a:lnSpc>
                        <a:spcAft>
                          <a:spcPts val="0"/>
                        </a:spcAft>
                      </a:pPr>
                      <a:r>
                        <a:rPr lang="en-US" sz="1800" dirty="0" smtClean="0">
                          <a:latin typeface="Arial" pitchFamily="34" charset="0"/>
                          <a:ea typeface="Calibri"/>
                          <a:cs typeface="Arial" pitchFamily="34" charset="0"/>
                        </a:rPr>
                        <a:t>  </a:t>
                      </a:r>
                      <a:r>
                        <a:rPr lang="en-US" sz="1800" b="1" dirty="0">
                          <a:latin typeface="Arial" pitchFamily="34" charset="0"/>
                          <a:ea typeface="Calibri"/>
                          <a:cs typeface="Arial" pitchFamily="34" charset="0"/>
                        </a:rPr>
                        <a:t>Person-Centre Care Plan Barriers/Resources and Motivation and Goal</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graphicFrame>
        <p:nvGraphicFramePr>
          <p:cNvPr id="8" name="Table 7"/>
          <p:cNvGraphicFramePr>
            <a:graphicFrameLocks noGrp="1"/>
          </p:cNvGraphicFramePr>
          <p:nvPr/>
        </p:nvGraphicFramePr>
        <p:xfrm>
          <a:off x="867103" y="1371600"/>
          <a:ext cx="10058400" cy="2222940"/>
        </p:xfrm>
        <a:graphic>
          <a:graphicData uri="http://schemas.openxmlformats.org/drawingml/2006/table">
            <a:tbl>
              <a:tblPr/>
              <a:tblGrid>
                <a:gridCol w="3428143"/>
                <a:gridCol w="6630257"/>
              </a:tblGrid>
              <a:tr h="555735">
                <a:tc>
                  <a:txBody>
                    <a:bodyPr/>
                    <a:lstStyle/>
                    <a:p>
                      <a:pPr>
                        <a:lnSpc>
                          <a:spcPct val="115000"/>
                        </a:lnSpc>
                        <a:spcAft>
                          <a:spcPts val="0"/>
                        </a:spcAft>
                      </a:pPr>
                      <a:r>
                        <a:rPr lang="en-US" sz="1600" dirty="0">
                          <a:latin typeface="Arial"/>
                          <a:ea typeface="Calibri"/>
                          <a:cs typeface="Times New Roman"/>
                        </a:rPr>
                        <a:t>Goal setting (activity)</a:t>
                      </a:r>
                      <a:endParaRPr lang="en-US" sz="16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US" sz="1600" dirty="0">
                          <a:latin typeface="Arial"/>
                          <a:ea typeface="Calibri"/>
                          <a:cs typeface="Times New Roman"/>
                        </a:rPr>
                        <a:t>Daily personal </a:t>
                      </a:r>
                      <a:r>
                        <a:rPr lang="en-US" sz="1600" dirty="0" smtClean="0">
                          <a:latin typeface="Arial"/>
                          <a:ea typeface="Calibri"/>
                          <a:cs typeface="Times New Roman"/>
                        </a:rPr>
                        <a:t>care meal choices  </a:t>
                      </a:r>
                      <a:r>
                        <a:rPr lang="en-US" sz="1600" dirty="0">
                          <a:latin typeface="Arial"/>
                          <a:ea typeface="Calibri"/>
                          <a:cs typeface="Times New Roman"/>
                        </a:rPr>
                        <a:t>with miss Alice get involve, Activities support with movement and identify risk for fall </a:t>
                      </a:r>
                      <a:endParaRPr lang="en-US" sz="16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55735">
                <a:tc>
                  <a:txBody>
                    <a:bodyPr/>
                    <a:lstStyle/>
                    <a:p>
                      <a:pPr>
                        <a:lnSpc>
                          <a:spcPct val="115000"/>
                        </a:lnSpc>
                        <a:spcAft>
                          <a:spcPts val="0"/>
                        </a:spcAft>
                      </a:pPr>
                      <a:r>
                        <a:rPr lang="en-US" sz="1600" dirty="0">
                          <a:latin typeface="Arial"/>
                          <a:ea typeface="Calibri"/>
                          <a:cs typeface="Times New Roman"/>
                        </a:rPr>
                        <a:t>When and how should I do these </a:t>
                      </a:r>
                      <a:endParaRPr lang="en-US" sz="16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US" sz="1600" dirty="0">
                          <a:latin typeface="Arial"/>
                          <a:ea typeface="Calibri"/>
                          <a:cs typeface="Times New Roman"/>
                        </a:rPr>
                        <a:t>Goal setting and activities should be a daily routine so miss Alice feel independent </a:t>
                      </a:r>
                      <a:endParaRPr lang="en-US" sz="16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55735">
                <a:tc>
                  <a:txBody>
                    <a:bodyPr/>
                    <a:lstStyle/>
                    <a:p>
                      <a:pPr>
                        <a:lnSpc>
                          <a:spcPct val="115000"/>
                        </a:lnSpc>
                        <a:spcAft>
                          <a:spcPts val="0"/>
                        </a:spcAft>
                      </a:pPr>
                      <a:r>
                        <a:rPr lang="en-US" sz="1600">
                          <a:latin typeface="Arial"/>
                          <a:ea typeface="Calibri"/>
                          <a:cs typeface="Times New Roman"/>
                        </a:rPr>
                        <a:t>How to achieve goal</a:t>
                      </a:r>
                      <a:endParaRPr lang="en-US" sz="16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US" sz="1600" dirty="0">
                          <a:latin typeface="Arial"/>
                          <a:ea typeface="Calibri"/>
                          <a:cs typeface="Times New Roman"/>
                        </a:rPr>
                        <a:t>Getting miss Alice involve every routine and her voice must be heard.</a:t>
                      </a:r>
                      <a:endParaRPr lang="en-US" sz="16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55735">
                <a:tc>
                  <a:txBody>
                    <a:bodyPr/>
                    <a:lstStyle/>
                    <a:p>
                      <a:pPr>
                        <a:lnSpc>
                          <a:spcPct val="115000"/>
                        </a:lnSpc>
                        <a:spcAft>
                          <a:spcPts val="0"/>
                        </a:spcAft>
                      </a:pPr>
                      <a:r>
                        <a:rPr lang="en-US" sz="1600" dirty="0">
                          <a:latin typeface="Arial"/>
                          <a:ea typeface="Calibri"/>
                          <a:cs typeface="Times New Roman"/>
                        </a:rPr>
                        <a:t>My support for her need </a:t>
                      </a:r>
                      <a:endParaRPr lang="en-US" sz="16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US" sz="1600" dirty="0">
                          <a:latin typeface="Arial"/>
                          <a:ea typeface="Calibri"/>
                          <a:cs typeface="Times New Roman"/>
                        </a:rPr>
                        <a:t>Is to make sure Alice is well care for and out of danger for falls and her make her voice  be heard. </a:t>
                      </a:r>
                      <a:endParaRPr lang="en-US" sz="16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graphicFrame>
        <p:nvGraphicFramePr>
          <p:cNvPr id="9" name="Table 8"/>
          <p:cNvGraphicFramePr>
            <a:graphicFrameLocks noGrp="1"/>
          </p:cNvGraphicFramePr>
          <p:nvPr/>
        </p:nvGraphicFramePr>
        <p:xfrm>
          <a:off x="867105" y="3629917"/>
          <a:ext cx="9837681" cy="3030285"/>
        </p:xfrm>
        <a:graphic>
          <a:graphicData uri="http://schemas.openxmlformats.org/drawingml/2006/table">
            <a:tbl>
              <a:tblPr/>
              <a:tblGrid>
                <a:gridCol w="1313378"/>
                <a:gridCol w="678719"/>
                <a:gridCol w="751101"/>
                <a:gridCol w="709140"/>
                <a:gridCol w="817190"/>
                <a:gridCol w="565425"/>
                <a:gridCol w="214491"/>
                <a:gridCol w="214491"/>
                <a:gridCol w="887475"/>
                <a:gridCol w="3686271"/>
              </a:tblGrid>
              <a:tr h="298450">
                <a:tc>
                  <a:txBody>
                    <a:bodyPr/>
                    <a:lstStyle/>
                    <a:p>
                      <a:pPr>
                        <a:lnSpc>
                          <a:spcPct val="115000"/>
                        </a:lnSpc>
                        <a:spcAft>
                          <a:spcPts val="0"/>
                        </a:spcAft>
                      </a:pPr>
                      <a:r>
                        <a:rPr lang="en-US" sz="1600" dirty="0">
                          <a:latin typeface="Arial"/>
                          <a:ea typeface="Calibri"/>
                          <a:cs typeface="Times New Roman"/>
                        </a:rPr>
                        <a:t>Wellbeing monitoring </a:t>
                      </a:r>
                      <a:endParaRPr lang="en-US" sz="16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6">
                  <a:txBody>
                    <a:bodyPr/>
                    <a:lstStyle/>
                    <a:p>
                      <a:pPr>
                        <a:lnSpc>
                          <a:spcPct val="115000"/>
                        </a:lnSpc>
                        <a:spcAft>
                          <a:spcPts val="0"/>
                        </a:spcAft>
                      </a:pPr>
                      <a:endParaRPr lang="en-US" sz="160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gridSpan="3">
                  <a:txBody>
                    <a:bodyPr/>
                    <a:lstStyle/>
                    <a:p>
                      <a:pPr>
                        <a:lnSpc>
                          <a:spcPct val="115000"/>
                        </a:lnSpc>
                        <a:spcAft>
                          <a:spcPts val="1000"/>
                        </a:spcAft>
                      </a:pPr>
                      <a:r>
                        <a:rPr lang="en-US" sz="1600" dirty="0">
                          <a:latin typeface="Calibri"/>
                          <a:ea typeface="Calibri"/>
                          <a:cs typeface="Times New Roman"/>
                        </a:rPr>
                        <a:t> </a:t>
                      </a:r>
                    </a:p>
                  </a:txBody>
                  <a:tcPr marL="0" marR="0" marT="0" marB="0" anchor="ctr">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r>
              <a:tr h="0">
                <a:tc>
                  <a:txBody>
                    <a:bodyPr/>
                    <a:lstStyle/>
                    <a:p>
                      <a:pPr>
                        <a:lnSpc>
                          <a:spcPct val="115000"/>
                        </a:lnSpc>
                        <a:spcAft>
                          <a:spcPts val="0"/>
                        </a:spcAft>
                      </a:pPr>
                      <a:r>
                        <a:rPr lang="en-US" sz="1600" dirty="0">
                          <a:latin typeface="Arial"/>
                          <a:ea typeface="Calibri"/>
                          <a:cs typeface="Times New Roman"/>
                        </a:rPr>
                        <a:t>date</a:t>
                      </a:r>
                      <a:endParaRPr lang="en-US" sz="16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US" sz="1600">
                          <a:latin typeface="Arial"/>
                          <a:ea typeface="Calibri"/>
                          <a:cs typeface="Times New Roman"/>
                        </a:rPr>
                        <a:t>Mon</a:t>
                      </a:r>
                      <a:endParaRPr lang="en-US" sz="16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US" sz="1600">
                          <a:latin typeface="Arial"/>
                          <a:ea typeface="Calibri"/>
                          <a:cs typeface="Times New Roman"/>
                        </a:rPr>
                        <a:t>Tues </a:t>
                      </a:r>
                      <a:endParaRPr lang="en-US" sz="16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US" sz="1600">
                          <a:latin typeface="Arial"/>
                          <a:ea typeface="Calibri"/>
                          <a:cs typeface="Times New Roman"/>
                        </a:rPr>
                        <a:t>Wed </a:t>
                      </a:r>
                      <a:endParaRPr lang="en-US" sz="16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US" sz="1600">
                          <a:latin typeface="Arial"/>
                          <a:ea typeface="Calibri"/>
                          <a:cs typeface="Times New Roman"/>
                        </a:rPr>
                        <a:t>Thurs</a:t>
                      </a:r>
                      <a:endParaRPr lang="en-US" sz="16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US" sz="1600">
                          <a:latin typeface="Arial"/>
                          <a:ea typeface="Calibri"/>
                          <a:cs typeface="Times New Roman"/>
                        </a:rPr>
                        <a:t>Fri </a:t>
                      </a:r>
                      <a:endParaRPr lang="en-US" sz="16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nSpc>
                          <a:spcPct val="115000"/>
                        </a:lnSpc>
                        <a:spcAft>
                          <a:spcPts val="0"/>
                        </a:spcAft>
                      </a:pPr>
                      <a:r>
                        <a:rPr lang="en-US" sz="1600">
                          <a:latin typeface="Arial"/>
                          <a:ea typeface="Calibri"/>
                          <a:cs typeface="Times New Roman"/>
                        </a:rPr>
                        <a:t>Sat </a:t>
                      </a:r>
                      <a:endParaRPr lang="en-US" sz="16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nSpc>
                          <a:spcPct val="115000"/>
                        </a:lnSpc>
                        <a:spcAft>
                          <a:spcPts val="0"/>
                        </a:spcAft>
                      </a:pPr>
                      <a:r>
                        <a:rPr lang="en-US" sz="1600">
                          <a:latin typeface="Arial"/>
                          <a:ea typeface="Calibri"/>
                          <a:cs typeface="Times New Roman"/>
                        </a:rPr>
                        <a:t>Sun </a:t>
                      </a:r>
                      <a:endParaRPr lang="en-US" sz="16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US" sz="1600" dirty="0">
                          <a:latin typeface="Arial"/>
                          <a:ea typeface="Calibri"/>
                          <a:cs typeface="Times New Roman"/>
                        </a:rPr>
                        <a:t>Comments</a:t>
                      </a:r>
                      <a:endParaRPr lang="en-US" sz="16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lnSpc>
                          <a:spcPct val="115000"/>
                        </a:lnSpc>
                        <a:spcAft>
                          <a:spcPts val="0"/>
                        </a:spcAft>
                      </a:pPr>
                      <a:endParaRPr lang="en-US" sz="1600" dirty="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dirty="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dirty="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dirty="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nSpc>
                          <a:spcPct val="115000"/>
                        </a:lnSpc>
                        <a:spcAft>
                          <a:spcPts val="0"/>
                        </a:spcAft>
                      </a:pPr>
                      <a:endParaRPr lang="en-US" sz="160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nSpc>
                          <a:spcPct val="115000"/>
                        </a:lnSpc>
                        <a:spcAft>
                          <a:spcPts val="0"/>
                        </a:spcAft>
                      </a:pPr>
                      <a:endParaRPr lang="en-US" sz="160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lnSpc>
                          <a:spcPct val="115000"/>
                        </a:lnSpc>
                        <a:spcAft>
                          <a:spcPts val="0"/>
                        </a:spcAft>
                      </a:pPr>
                      <a:r>
                        <a:rPr lang="en-US" sz="1600" dirty="0">
                          <a:latin typeface="Arial"/>
                          <a:ea typeface="Calibri"/>
                          <a:cs typeface="Times New Roman"/>
                        </a:rPr>
                        <a:t>Pain </a:t>
                      </a:r>
                      <a:endParaRPr lang="en-US" sz="16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dirty="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dirty="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dirty="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nSpc>
                          <a:spcPct val="115000"/>
                        </a:lnSpc>
                        <a:spcAft>
                          <a:spcPts val="0"/>
                        </a:spcAft>
                      </a:pPr>
                      <a:endParaRPr lang="en-US" sz="160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nSpc>
                          <a:spcPct val="115000"/>
                        </a:lnSpc>
                        <a:spcAft>
                          <a:spcPts val="0"/>
                        </a:spcAft>
                      </a:pPr>
                      <a:endParaRPr lang="en-US" sz="160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lnSpc>
                          <a:spcPct val="115000"/>
                        </a:lnSpc>
                        <a:spcAft>
                          <a:spcPts val="0"/>
                        </a:spcAft>
                      </a:pPr>
                      <a:r>
                        <a:rPr lang="en-US" sz="1600">
                          <a:latin typeface="Arial"/>
                          <a:ea typeface="Calibri"/>
                          <a:cs typeface="Times New Roman"/>
                        </a:rPr>
                        <a:t>falls</a:t>
                      </a:r>
                      <a:endParaRPr lang="en-US" sz="16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dirty="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dirty="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dirty="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nSpc>
                          <a:spcPct val="115000"/>
                        </a:lnSpc>
                        <a:spcAft>
                          <a:spcPts val="0"/>
                        </a:spcAft>
                      </a:pPr>
                      <a:endParaRPr lang="en-US" sz="160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nSpc>
                          <a:spcPct val="115000"/>
                        </a:lnSpc>
                        <a:spcAft>
                          <a:spcPts val="0"/>
                        </a:spcAft>
                      </a:pPr>
                      <a:endParaRPr lang="en-US" sz="160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lnSpc>
                          <a:spcPct val="115000"/>
                        </a:lnSpc>
                        <a:spcAft>
                          <a:spcPts val="0"/>
                        </a:spcAft>
                      </a:pPr>
                      <a:r>
                        <a:rPr lang="en-US" sz="1600">
                          <a:latin typeface="Arial"/>
                          <a:ea typeface="Calibri"/>
                          <a:cs typeface="Times New Roman"/>
                        </a:rPr>
                        <a:t>Sleep well</a:t>
                      </a:r>
                      <a:endParaRPr lang="en-US" sz="16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dirty="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dirty="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nSpc>
                          <a:spcPct val="115000"/>
                        </a:lnSpc>
                        <a:spcAft>
                          <a:spcPts val="0"/>
                        </a:spcAft>
                      </a:pPr>
                      <a:endParaRPr lang="en-US" sz="1600" dirty="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nSpc>
                          <a:spcPct val="115000"/>
                        </a:lnSpc>
                        <a:spcAft>
                          <a:spcPts val="0"/>
                        </a:spcAft>
                      </a:pPr>
                      <a:endParaRPr lang="en-US" sz="1600" dirty="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lnSpc>
                          <a:spcPct val="115000"/>
                        </a:lnSpc>
                        <a:spcAft>
                          <a:spcPts val="0"/>
                        </a:spcAft>
                      </a:pPr>
                      <a:r>
                        <a:rPr lang="en-US" sz="1600">
                          <a:latin typeface="Arial"/>
                          <a:ea typeface="Calibri"/>
                          <a:cs typeface="Times New Roman"/>
                        </a:rPr>
                        <a:t>Breathing </a:t>
                      </a:r>
                      <a:endParaRPr lang="en-US" sz="16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nSpc>
                          <a:spcPct val="115000"/>
                        </a:lnSpc>
                        <a:spcAft>
                          <a:spcPts val="0"/>
                        </a:spcAft>
                      </a:pPr>
                      <a:endParaRPr lang="en-US" sz="1600" dirty="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nSpc>
                          <a:spcPct val="115000"/>
                        </a:lnSpc>
                        <a:spcAft>
                          <a:spcPts val="0"/>
                        </a:spcAft>
                      </a:pPr>
                      <a:endParaRPr lang="en-US" sz="1600" dirty="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dirty="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lnSpc>
                          <a:spcPct val="115000"/>
                        </a:lnSpc>
                        <a:spcAft>
                          <a:spcPts val="0"/>
                        </a:spcAft>
                      </a:pPr>
                      <a:r>
                        <a:rPr lang="en-US" sz="1600">
                          <a:latin typeface="Arial"/>
                          <a:ea typeface="Calibri"/>
                          <a:cs typeface="Times New Roman"/>
                        </a:rPr>
                        <a:t>Other symptons</a:t>
                      </a:r>
                      <a:endParaRPr lang="en-US" sz="16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nSpc>
                          <a:spcPct val="115000"/>
                        </a:lnSpc>
                        <a:spcAft>
                          <a:spcPts val="0"/>
                        </a:spcAft>
                      </a:pPr>
                      <a:endParaRPr lang="en-US" sz="160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a:lnSpc>
                          <a:spcPct val="115000"/>
                        </a:lnSpc>
                        <a:spcAft>
                          <a:spcPts val="0"/>
                        </a:spcAft>
                      </a:pPr>
                      <a:endParaRPr lang="en-US" sz="1600" dirty="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US" sz="1600" dirty="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65538" name="Rectangle 2"/>
          <p:cNvSpPr>
            <a:spLocks noChangeArrowheads="1"/>
          </p:cNvSpPr>
          <p:nvPr/>
        </p:nvSpPr>
        <p:spPr bwMode="auto">
          <a:xfrm>
            <a:off x="0" y="0"/>
            <a:ext cx="12192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5"/>
            <a:ext cx="10515600" cy="768731"/>
          </a:xfrm>
        </p:spPr>
        <p:txBody>
          <a:bodyPr>
            <a:normAutofit fontScale="90000"/>
          </a:bodyPr>
          <a:lstStyle/>
          <a:p>
            <a:r>
              <a:rPr lang="en-US" b="1" dirty="0" smtClean="0"/>
              <a:t>Requirements of the Older Individuals </a:t>
            </a:r>
            <a:br>
              <a:rPr lang="en-US" b="1" dirty="0" smtClean="0"/>
            </a:br>
            <a:endParaRPr lang="en-US" dirty="0"/>
          </a:p>
        </p:txBody>
      </p:sp>
      <p:sp>
        <p:nvSpPr>
          <p:cNvPr id="5" name="Rectangle 4"/>
          <p:cNvSpPr/>
          <p:nvPr/>
        </p:nvSpPr>
        <p:spPr>
          <a:xfrm>
            <a:off x="622739" y="861123"/>
            <a:ext cx="10199076" cy="5632311"/>
          </a:xfrm>
          <a:prstGeom prst="rect">
            <a:avLst/>
          </a:prstGeom>
        </p:spPr>
        <p:txBody>
          <a:bodyPr wrap="square">
            <a:spAutoFit/>
          </a:bodyPr>
          <a:lstStyle/>
          <a:p>
            <a:r>
              <a:rPr lang="en-GB" dirty="0" smtClean="0">
                <a:latin typeface="Arial" pitchFamily="34" charset="0"/>
                <a:cs typeface="Arial" pitchFamily="34" charset="0"/>
              </a:rPr>
              <a:t>Evans et al. (2018)</a:t>
            </a:r>
            <a:r>
              <a:rPr lang="en-US" dirty="0" smtClean="0">
                <a:latin typeface="Arial" pitchFamily="34" charset="0"/>
                <a:cs typeface="Arial" pitchFamily="34" charset="0"/>
              </a:rPr>
              <a:t> discussed the needs or requirements of old age people and elaborated that it is the responsibility of every individual to contribute to fulfilling these requirements for healthy living. The first requirement is a financial requirement, as explained by </a:t>
            </a:r>
            <a:r>
              <a:rPr lang="en-US" dirty="0" err="1" smtClean="0">
                <a:latin typeface="Arial" pitchFamily="34" charset="0"/>
                <a:cs typeface="Arial" pitchFamily="34" charset="0"/>
              </a:rPr>
              <a:t>Muchna</a:t>
            </a:r>
            <a:r>
              <a:rPr lang="en-US" dirty="0" smtClean="0">
                <a:latin typeface="Arial" pitchFamily="34" charset="0"/>
                <a:cs typeface="Arial" pitchFamily="34" charset="0"/>
              </a:rPr>
              <a:t> et al. (2018); the older adults are not fit enough to work to </a:t>
            </a:r>
            <a:r>
              <a:rPr lang="en-US" dirty="0" err="1" smtClean="0">
                <a:latin typeface="Arial" pitchFamily="34" charset="0"/>
                <a:cs typeface="Arial" pitchFamily="34" charset="0"/>
              </a:rPr>
              <a:t>fulfil</a:t>
            </a:r>
            <a:r>
              <a:rPr lang="en-US" dirty="0" smtClean="0">
                <a:latin typeface="Arial" pitchFamily="34" charset="0"/>
                <a:cs typeface="Arial" pitchFamily="34" charset="0"/>
              </a:rPr>
              <a:t> their financial needs at this stage of life. Therefore, we need to make the pension system strong to support them with their financial needs. The second need is described by </a:t>
            </a:r>
            <a:r>
              <a:rPr lang="en-US" dirty="0" err="1" smtClean="0">
                <a:latin typeface="Arial" pitchFamily="34" charset="0"/>
                <a:cs typeface="Arial" pitchFamily="34" charset="0"/>
              </a:rPr>
              <a:t>Abdi</a:t>
            </a:r>
            <a:r>
              <a:rPr lang="en-US" dirty="0" smtClean="0">
                <a:latin typeface="Arial" pitchFamily="34" charset="0"/>
                <a:cs typeface="Arial" pitchFamily="34" charset="0"/>
              </a:rPr>
              <a:t> et al. (2019), which is personal safety and security. According to World Health </a:t>
            </a:r>
            <a:r>
              <a:rPr lang="en-US" dirty="0" err="1" smtClean="0">
                <a:latin typeface="Arial" pitchFamily="34" charset="0"/>
                <a:cs typeface="Arial" pitchFamily="34" charset="0"/>
              </a:rPr>
              <a:t>Organisation</a:t>
            </a:r>
            <a:r>
              <a:rPr lang="en-US" dirty="0" smtClean="0">
                <a:latin typeface="Arial" pitchFamily="34" charset="0"/>
                <a:cs typeface="Arial" pitchFamily="34" charset="0"/>
              </a:rPr>
              <a:t> WHO, the elderly population is more prone to abuse than any other generation in the current times. Therefore, security is another need that should be granted to them, and that is their basic </a:t>
            </a:r>
            <a:r>
              <a:rPr lang="en-US" dirty="0" smtClean="0">
                <a:latin typeface="Arial" pitchFamily="34" charset="0"/>
                <a:cs typeface="Arial" pitchFamily="34" charset="0"/>
              </a:rPr>
              <a:t>right.</a:t>
            </a:r>
          </a:p>
          <a:p>
            <a:r>
              <a:rPr lang="en-US" dirty="0" smtClean="0">
                <a:latin typeface="Arial" pitchFamily="34" charset="0"/>
                <a:cs typeface="Arial" pitchFamily="34" charset="0"/>
              </a:rPr>
              <a:t> </a:t>
            </a:r>
            <a:r>
              <a:rPr lang="en-US" dirty="0" smtClean="0"/>
              <a:t>Ten </a:t>
            </a:r>
            <a:r>
              <a:rPr lang="en-US" dirty="0" err="1" smtClean="0"/>
              <a:t>Bruggencate</a:t>
            </a:r>
            <a:r>
              <a:rPr lang="en-US" dirty="0" smtClean="0"/>
              <a:t> et al. (2018) elaborated the third basic need of older adults is health care. Challenges are higher in number regarding health care services for people above 60, especially in developing countries, older individuals have health issues due to age factors, and they are sensitive when it comes to dealing with the disease at this stage of life. Therefore, the need for medical assistance all the time is necessary to keep a healthy life. Payne et al. (2018) stated that the fifth requirement that should be fulfilled is good mental health. Moreover, with ageing comes different mental issues as older adults start to feel isolated and depressed, mostly due to less social interaction and a low-quality life which results in mental health issues. On the other hand, </a:t>
            </a:r>
            <a:r>
              <a:rPr lang="en-US" dirty="0" err="1" smtClean="0"/>
              <a:t>Hazanov</a:t>
            </a:r>
            <a:r>
              <a:rPr lang="en-US" dirty="0" smtClean="0"/>
              <a:t> et al. (2021) defined the last need that is self-</a:t>
            </a:r>
            <a:r>
              <a:rPr lang="en-US" dirty="0" err="1" smtClean="0"/>
              <a:t>actualisation</a:t>
            </a:r>
            <a:r>
              <a:rPr lang="en-US" dirty="0" smtClean="0"/>
              <a:t>, which is well explained by Maslow's theory that Self-</a:t>
            </a:r>
            <a:r>
              <a:rPr lang="en-US" dirty="0" err="1" smtClean="0"/>
              <a:t>actualisation</a:t>
            </a:r>
            <a:r>
              <a:rPr lang="en-US" dirty="0" smtClean="0"/>
              <a:t> is one of the highest needs of humans. However, it can be only achieved when the person has attained experience and maturity through different life lessons. </a:t>
            </a:r>
          </a:p>
          <a:p>
            <a:endParaRPr lang="en-US" dirty="0">
              <a:latin typeface="Arial" pitchFamily="34" charset="0"/>
              <a:cs typeface="Arial"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5108" y="664063"/>
            <a:ext cx="10515600" cy="896747"/>
          </a:xfrm>
        </p:spPr>
        <p:txBody>
          <a:bodyPr>
            <a:normAutofit fontScale="90000"/>
          </a:bodyPr>
          <a:lstStyle/>
          <a:p>
            <a:r>
              <a:rPr lang="en-US" sz="2700" b="1" dirty="0" smtClean="0">
                <a:latin typeface="Arial" pitchFamily="34" charset="0"/>
                <a:cs typeface="Arial" pitchFamily="34" charset="0"/>
              </a:rPr>
              <a:t>Risk Factors Regarding Health of Older Adults</a:t>
            </a:r>
            <a:r>
              <a:rPr lang="en-US" b="1" dirty="0" smtClean="0"/>
              <a:t/>
            </a:r>
            <a:br>
              <a:rPr lang="en-US" b="1" dirty="0" smtClean="0"/>
            </a:br>
            <a:endParaRPr lang="en-US" dirty="0"/>
          </a:p>
        </p:txBody>
      </p:sp>
      <p:sp>
        <p:nvSpPr>
          <p:cNvPr id="7" name="Rectangle 6"/>
          <p:cNvSpPr/>
          <p:nvPr/>
        </p:nvSpPr>
        <p:spPr>
          <a:xfrm>
            <a:off x="944880" y="1389185"/>
            <a:ext cx="10027920" cy="5843315"/>
          </a:xfrm>
          <a:prstGeom prst="rect">
            <a:avLst/>
          </a:prstGeom>
        </p:spPr>
        <p:txBody>
          <a:bodyPr wrap="square">
            <a:spAutoFit/>
          </a:bodyPr>
          <a:lstStyle/>
          <a:p>
            <a:r>
              <a:rPr lang="en-US" sz="1600" dirty="0" smtClean="0">
                <a:latin typeface="Arial" pitchFamily="34" charset="0"/>
                <a:cs typeface="Arial" pitchFamily="34" charset="0"/>
              </a:rPr>
              <a:t>These risk factors cannot be avoided, but they can be reduced by the right implementation of precautions and nursing interventions described by Romano and Romano (2020). The nursing intervention can help in preventing the risk looming over older people and prove the effective manner of dealing with all the risk factors which come with older age (</a:t>
            </a:r>
            <a:r>
              <a:rPr lang="en-US" sz="1600" dirty="0" err="1" smtClean="0">
                <a:latin typeface="Arial" pitchFamily="34" charset="0"/>
                <a:cs typeface="Arial" pitchFamily="34" charset="0"/>
              </a:rPr>
              <a:t>Shen</a:t>
            </a:r>
            <a:r>
              <a:rPr lang="en-US" sz="1600" dirty="0" smtClean="0">
                <a:latin typeface="Arial" pitchFamily="34" charset="0"/>
                <a:cs typeface="Arial" pitchFamily="34" charset="0"/>
              </a:rPr>
              <a:t> et al., 2020). Therefore, by applying several interventions to reduce the risk elements such as falling, impaired gas exchange, and </a:t>
            </a:r>
            <a:r>
              <a:rPr lang="en-US" sz="1600" dirty="0" smtClean="0">
                <a:latin typeface="Arial" pitchFamily="34" charset="0"/>
                <a:cs typeface="Arial" pitchFamily="34" charset="0"/>
              </a:rPr>
              <a:t>hypothermia. </a:t>
            </a:r>
            <a:r>
              <a:rPr lang="en-US" sz="1600" dirty="0" smtClean="0">
                <a:latin typeface="Arial" pitchFamily="34" charset="0"/>
                <a:cs typeface="Arial" pitchFamily="34" charset="0"/>
              </a:rPr>
              <a:t>Improvement of the environment of the patient and monitoring the adult from time to time can help in preventing any medical issue at the right time. Furthermore, ensuring that the patient breathing is normal and engaging him in many coughing exercises to lessen the risk of reparatory and chronic disease. Regular monitoring of respiratory rate, pulse, and blood pressure for older individuals are all basic and useful interventions used to avoid any serious mishaps for older individuals who are in serious need of medical assistance. Several risk factors define the deteriorating health of older individuals. Montero‐</a:t>
            </a:r>
            <a:r>
              <a:rPr lang="en-US" sz="1600" dirty="0" err="1" smtClean="0">
                <a:latin typeface="Arial" pitchFamily="34" charset="0"/>
                <a:cs typeface="Arial" pitchFamily="34" charset="0"/>
              </a:rPr>
              <a:t>Odasso</a:t>
            </a:r>
            <a:r>
              <a:rPr lang="en-US" sz="1600" dirty="0" smtClean="0">
                <a:latin typeface="Arial" pitchFamily="34" charset="0"/>
                <a:cs typeface="Arial" pitchFamily="34" charset="0"/>
              </a:rPr>
              <a:t> and </a:t>
            </a:r>
            <a:r>
              <a:rPr lang="en-US" sz="1600" dirty="0" err="1" smtClean="0">
                <a:latin typeface="Arial" pitchFamily="34" charset="0"/>
                <a:cs typeface="Arial" pitchFamily="34" charset="0"/>
              </a:rPr>
              <a:t>Speechley</a:t>
            </a:r>
            <a:r>
              <a:rPr lang="en-US" sz="1600" dirty="0" smtClean="0">
                <a:latin typeface="Arial" pitchFamily="34" charset="0"/>
                <a:cs typeface="Arial" pitchFamily="34" charset="0"/>
              </a:rPr>
              <a:t> (2018) addressed some of the risk factors, which are the risk of falls, impaired gas exchange, hypothermia and many others. </a:t>
            </a:r>
            <a:r>
              <a:rPr lang="en-GB" sz="1600" dirty="0" smtClean="0">
                <a:latin typeface="Arial" pitchFamily="34" charset="0"/>
                <a:cs typeface="Arial" pitchFamily="34" charset="0"/>
              </a:rPr>
              <a:t>Akers et al. (2019) </a:t>
            </a:r>
            <a:r>
              <a:rPr lang="en-US" sz="1600" dirty="0" err="1" smtClean="0">
                <a:latin typeface="Arial" pitchFamily="34" charset="0"/>
                <a:cs typeface="Arial" pitchFamily="34" charset="0"/>
              </a:rPr>
              <a:t>emphasised</a:t>
            </a:r>
            <a:r>
              <a:rPr lang="en-US" sz="1600" dirty="0" smtClean="0">
                <a:latin typeface="Arial" pitchFamily="34" charset="0"/>
                <a:cs typeface="Arial" pitchFamily="34" charset="0"/>
              </a:rPr>
              <a:t> that older adults are able to fall sick due to their age and frail body easily. They are more likely to fall due to disease-related to weak bones, such as osteoporosis which is considered to be a silent disease because its symptoms are not shown after the breakage of bones. On the other hand, </a:t>
            </a:r>
            <a:r>
              <a:rPr lang="en-US" sz="1600" dirty="0" err="1" smtClean="0">
                <a:latin typeface="Arial" pitchFamily="34" charset="0"/>
                <a:cs typeface="Arial" pitchFamily="34" charset="0"/>
              </a:rPr>
              <a:t>Maselli</a:t>
            </a:r>
            <a:r>
              <a:rPr lang="en-US" sz="1600" dirty="0" smtClean="0">
                <a:latin typeface="Arial" pitchFamily="34" charset="0"/>
                <a:cs typeface="Arial" pitchFamily="34" charset="0"/>
              </a:rPr>
              <a:t> et al. (2017) stated that the ratio of chronic diseases, respiratory infections and risks of impaired gas exchange is also high in older individuals due to many reasons, including high physiological dead space and causes fast and shallow breathing individuals. In contrast, </a:t>
            </a:r>
            <a:r>
              <a:rPr lang="en-GB" sz="1600" dirty="0" err="1" smtClean="0">
                <a:latin typeface="Arial" pitchFamily="34" charset="0"/>
                <a:cs typeface="Arial" pitchFamily="34" charset="0"/>
              </a:rPr>
              <a:t>Honkavuo</a:t>
            </a:r>
            <a:r>
              <a:rPr lang="en-GB" sz="1600" dirty="0" smtClean="0">
                <a:latin typeface="Arial" pitchFamily="34" charset="0"/>
                <a:cs typeface="Arial" pitchFamily="34" charset="0"/>
              </a:rPr>
              <a:t> and </a:t>
            </a:r>
            <a:r>
              <a:rPr lang="en-GB" sz="1600" dirty="0" err="1" smtClean="0">
                <a:latin typeface="Arial" pitchFamily="34" charset="0"/>
                <a:cs typeface="Arial" pitchFamily="34" charset="0"/>
              </a:rPr>
              <a:t>Loe</a:t>
            </a:r>
            <a:r>
              <a:rPr lang="en-GB" sz="1600" dirty="0" smtClean="0">
                <a:latin typeface="Arial" pitchFamily="34" charset="0"/>
                <a:cs typeface="Arial" pitchFamily="34" charset="0"/>
              </a:rPr>
              <a:t> (2020)</a:t>
            </a:r>
            <a:r>
              <a:rPr lang="en-US" sz="1600" dirty="0" smtClean="0">
                <a:latin typeface="Arial" pitchFamily="34" charset="0"/>
                <a:cs typeface="Arial" pitchFamily="34" charset="0"/>
              </a:rPr>
              <a:t> further declared that hypothermia is another risk factor which is more common in older people as the response of their body to cold lessened due to conditions like diabetes and ageing and other parameters..  </a:t>
            </a:r>
          </a:p>
          <a:p>
            <a:endParaRPr lang="en-US" sz="1400" dirty="0" smtClean="0"/>
          </a:p>
          <a:p>
            <a:r>
              <a:rPr lang="en-US" sz="1400" dirty="0" smtClean="0"/>
              <a:t> </a:t>
            </a:r>
          </a:p>
          <a:p>
            <a:endParaRPr lang="en-US" sz="1400" dirty="0">
              <a:latin typeface="Arial" pitchFamily="34" charset="0"/>
              <a:cs typeface="Arial"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1916C941-F292-9DC8-1393-55517C8DCFFC}"/>
              </a:ext>
            </a:extLst>
          </p:cNvPr>
          <p:cNvSpPr txBox="1"/>
          <p:nvPr/>
        </p:nvSpPr>
        <p:spPr>
          <a:xfrm>
            <a:off x="633046" y="886265"/>
            <a:ext cx="5627077" cy="523220"/>
          </a:xfrm>
          <a:prstGeom prst="rect">
            <a:avLst/>
          </a:prstGeom>
          <a:solidFill>
            <a:srgbClr val="990033"/>
          </a:solidFill>
        </p:spPr>
        <p:txBody>
          <a:bodyPr wrap="square" rtlCol="0">
            <a:spAutoFit/>
          </a:bodyPr>
          <a:lstStyle/>
          <a:p>
            <a:r>
              <a:rPr lang="en-US" sz="2800" dirty="0">
                <a:solidFill>
                  <a:schemeClr val="bg1"/>
                </a:solidFill>
                <a:latin typeface="Arial" pitchFamily="34" charset="0"/>
                <a:cs typeface="Arial" pitchFamily="34" charset="0"/>
              </a:rPr>
              <a:t>Older Individual’s Requirements </a:t>
            </a:r>
            <a:endParaRPr lang="x-none" sz="2800" dirty="0">
              <a:solidFill>
                <a:schemeClr val="bg1"/>
              </a:solidFill>
              <a:latin typeface="Arial" pitchFamily="34" charset="0"/>
              <a:cs typeface="Arial" pitchFamily="34" charset="0"/>
            </a:endParaRPr>
          </a:p>
        </p:txBody>
      </p:sp>
      <p:pic>
        <p:nvPicPr>
          <p:cNvPr id="4" name="Picture 3">
            <a:extLst>
              <a:ext uri="{FF2B5EF4-FFF2-40B4-BE49-F238E27FC236}">
                <a16:creationId xmlns:a16="http://schemas.microsoft.com/office/drawing/2014/main" xmlns="" id="{5E5DFEA5-DE63-3DC0-A30B-E1B1009B7821}"/>
              </a:ext>
            </a:extLst>
          </p:cNvPr>
          <p:cNvPicPr>
            <a:picLocks noChangeAspect="1"/>
          </p:cNvPicPr>
          <p:nvPr/>
        </p:nvPicPr>
        <p:blipFill rotWithShape="1">
          <a:blip r:embed="rId3" cstate="print">
            <a:extLst>
              <a:ext uri="{BEBA8EAE-BF5A-486C-A8C5-ECC9F3942E4B}">
                <a14:imgProps xmlns:a14="http://schemas.microsoft.com/office/drawing/2010/main" xmlns="">
                  <a14:imgLayer r:embed="rId4">
                    <a14:imgEffect>
                      <a14:backgroundRemoval t="19300" b="82550" l="20777" r="84397">
                        <a14:foregroundMark x1="53333" y1="50569" x2="53333" y2="50569"/>
                        <a14:foregroundMark x1="53333" y1="46241" x2="53333" y2="46241"/>
                        <a14:foregroundMark x1="54359" y1="38041" x2="54359" y2="38041"/>
                        <a14:foregroundMark x1="54744" y1="33030" x2="54744" y2="33030"/>
                        <a14:foregroundMark x1="54359" y1="30524" x2="54359" y2="30524"/>
                        <a14:foregroundMark x1="63205" y1="37130" x2="63205" y2="37130"/>
                        <a14:foregroundMark x1="58974" y1="51253" x2="58974" y2="53759"/>
                        <a14:foregroundMark x1="60385" y1="58770" x2="61795" y2="64692"/>
                        <a14:foregroundMark x1="65513" y1="70387" x2="65513" y2="70387"/>
                        <a14:foregroundMark x1="66538" y1="70387" x2="66538" y2="70387"/>
                      </a14:backgroundRemoval>
                    </a14:imgEffect>
                    <a14:imgEffect>
                      <a14:sharpenSoften amount="50000"/>
                    </a14:imgEffect>
                  </a14:imgLayer>
                </a14:imgProps>
              </a:ext>
              <a:ext uri="{28A0092B-C50C-407E-A947-70E740481C1C}">
                <a14:useLocalDpi xmlns:a14="http://schemas.microsoft.com/office/drawing/2010/main" xmlns="" val="0"/>
              </a:ext>
            </a:extLst>
          </a:blip>
          <a:srcRect l="12824" t="11394" r="7650" b="9544"/>
          <a:stretch/>
        </p:blipFill>
        <p:spPr>
          <a:xfrm>
            <a:off x="897896" y="1780843"/>
            <a:ext cx="2185363" cy="1222763"/>
          </a:xfrm>
          <a:prstGeom prst="rect">
            <a:avLst/>
          </a:prstGeom>
        </p:spPr>
      </p:pic>
      <p:sp>
        <p:nvSpPr>
          <p:cNvPr id="5" name="TextBox 4">
            <a:extLst>
              <a:ext uri="{FF2B5EF4-FFF2-40B4-BE49-F238E27FC236}">
                <a16:creationId xmlns:a16="http://schemas.microsoft.com/office/drawing/2014/main" xmlns="" id="{F9478E8E-4EAD-7C8D-62A6-1EB8A7776F62}"/>
              </a:ext>
            </a:extLst>
          </p:cNvPr>
          <p:cNvSpPr txBox="1"/>
          <p:nvPr/>
        </p:nvSpPr>
        <p:spPr>
          <a:xfrm>
            <a:off x="858923" y="3248545"/>
            <a:ext cx="2321169" cy="646331"/>
          </a:xfrm>
          <a:prstGeom prst="rect">
            <a:avLst/>
          </a:prstGeom>
          <a:noFill/>
        </p:spPr>
        <p:txBody>
          <a:bodyPr wrap="square" rtlCol="0">
            <a:spAutoFit/>
          </a:bodyPr>
          <a:lstStyle/>
          <a:p>
            <a:r>
              <a:rPr lang="en-US" dirty="0">
                <a:latin typeface="Arial" pitchFamily="34" charset="0"/>
                <a:cs typeface="Arial" pitchFamily="34" charset="0"/>
              </a:rPr>
              <a:t>Financial Requirement </a:t>
            </a:r>
            <a:endParaRPr lang="x-none" dirty="0">
              <a:latin typeface="Arial" pitchFamily="34" charset="0"/>
              <a:cs typeface="Arial" pitchFamily="34" charset="0"/>
            </a:endParaRPr>
          </a:p>
        </p:txBody>
      </p:sp>
      <p:pic>
        <p:nvPicPr>
          <p:cNvPr id="6" name="Picture 5">
            <a:extLst>
              <a:ext uri="{FF2B5EF4-FFF2-40B4-BE49-F238E27FC236}">
                <a16:creationId xmlns:a16="http://schemas.microsoft.com/office/drawing/2014/main" xmlns="" id="{24E93908-ACFD-D616-256A-938F0F231C20}"/>
              </a:ext>
            </a:extLst>
          </p:cNvPr>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4842210" y="1740025"/>
            <a:ext cx="1253790" cy="1253790"/>
          </a:xfrm>
          <a:prstGeom prst="rect">
            <a:avLst/>
          </a:prstGeom>
        </p:spPr>
      </p:pic>
      <p:sp>
        <p:nvSpPr>
          <p:cNvPr id="7" name="TextBox 6">
            <a:extLst>
              <a:ext uri="{FF2B5EF4-FFF2-40B4-BE49-F238E27FC236}">
                <a16:creationId xmlns:a16="http://schemas.microsoft.com/office/drawing/2014/main" xmlns="" id="{EEB64927-CC79-D07B-05D6-5E72EFF687F5}"/>
              </a:ext>
            </a:extLst>
          </p:cNvPr>
          <p:cNvSpPr txBox="1"/>
          <p:nvPr/>
        </p:nvSpPr>
        <p:spPr>
          <a:xfrm>
            <a:off x="4176329" y="3256931"/>
            <a:ext cx="2844129" cy="646331"/>
          </a:xfrm>
          <a:prstGeom prst="rect">
            <a:avLst/>
          </a:prstGeom>
          <a:noFill/>
        </p:spPr>
        <p:txBody>
          <a:bodyPr wrap="square" rtlCol="0">
            <a:spAutoFit/>
          </a:bodyPr>
          <a:lstStyle/>
          <a:p>
            <a:pPr algn="ctr"/>
            <a:r>
              <a:rPr lang="en-US" dirty="0">
                <a:latin typeface="Arial" pitchFamily="34" charset="0"/>
                <a:cs typeface="Arial" pitchFamily="34" charset="0"/>
              </a:rPr>
              <a:t>personal Safety and Security </a:t>
            </a:r>
            <a:r>
              <a:rPr lang="en-US" sz="1800" b="0" i="0" dirty="0">
                <a:solidFill>
                  <a:srgbClr val="222222"/>
                </a:solidFill>
                <a:effectLst/>
                <a:latin typeface="Arial" pitchFamily="34" charset="0"/>
                <a:cs typeface="Arial" pitchFamily="34" charset="0"/>
              </a:rPr>
              <a:t>Abdi et al., 2019</a:t>
            </a:r>
            <a:r>
              <a:rPr lang="en-US" sz="1800" b="0" i="0" dirty="0">
                <a:solidFill>
                  <a:srgbClr val="222222"/>
                </a:solidFill>
                <a:effectLst/>
                <a:latin typeface="Times New Roman" panose="02020603050405020304" pitchFamily="18" charset="0"/>
                <a:cs typeface="Times New Roman" panose="02020603050405020304" pitchFamily="18" charset="0"/>
              </a:rPr>
              <a:t>)</a:t>
            </a:r>
            <a:endParaRPr lang="x-none" dirty="0">
              <a:latin typeface="Times New Roman" panose="02020603050405020304" pitchFamily="18" charset="0"/>
              <a:cs typeface="Times New Roman" panose="02020603050405020304" pitchFamily="18" charset="0"/>
            </a:endParaRPr>
          </a:p>
        </p:txBody>
      </p:sp>
      <p:pic>
        <p:nvPicPr>
          <p:cNvPr id="11" name="Picture 10">
            <a:extLst>
              <a:ext uri="{FF2B5EF4-FFF2-40B4-BE49-F238E27FC236}">
                <a16:creationId xmlns:a16="http://schemas.microsoft.com/office/drawing/2014/main" xmlns="" id="{D3F517E8-1440-899C-0ABB-EAC6B5EDBDD9}"/>
              </a:ext>
            </a:extLst>
          </p:cNvPr>
          <p:cNvPicPr>
            <a:picLocks noChangeAspect="1"/>
          </p:cNvPicPr>
          <p:nvPr/>
        </p:nvPicPr>
        <p:blipFill>
          <a:blip r:embed="rId6">
            <a:extLst>
              <a:ext uri="{BEBA8EAE-BF5A-486C-A8C5-ECC9F3942E4B}">
                <a14:imgProps xmlns:a14="http://schemas.microsoft.com/office/drawing/2010/main" xmlns="">
                  <a14:imgLayer r:embed="rId7">
                    <a14:imgEffect>
                      <a14:backgroundRemoval t="3427" b="98754" l="6117" r="99202">
                        <a14:foregroundMark x1="62500" y1="29283" x2="62500" y2="29283"/>
                        <a14:foregroundMark x1="60904" y1="13396" x2="60904" y2="13396"/>
                        <a14:foregroundMark x1="60904" y1="12461" x2="60904" y2="12461"/>
                        <a14:foregroundMark x1="59840" y1="11215" x2="56649" y2="10280"/>
                        <a14:foregroundMark x1="50532" y1="6854" x2="32181" y2="42991"/>
                        <a14:foregroundMark x1="32181" y1="42991" x2="65160" y2="73520"/>
                        <a14:foregroundMark x1="65160" y1="73520" x2="68085" y2="73832"/>
                        <a14:foregroundMark x1="69681" y1="14953" x2="57979" y2="61059"/>
                        <a14:foregroundMark x1="57979" y1="61059" x2="32447" y2="52648"/>
                        <a14:foregroundMark x1="32447" y1="52648" x2="27660" y2="16511"/>
                        <a14:foregroundMark x1="27660" y1="16511" x2="49734" y2="9969"/>
                        <a14:foregroundMark x1="49734" y1="9969" x2="61968" y2="45483"/>
                        <a14:foregroundMark x1="61968" y1="45483" x2="56649" y2="60125"/>
                        <a14:foregroundMark x1="18617" y1="7788" x2="18496" y2="7930"/>
                        <a14:foregroundMark x1="42819" y1="4984" x2="28723" y2="7477"/>
                        <a14:foregroundMark x1="28723" y1="7477" x2="20213" y2="25857"/>
                        <a14:foregroundMark x1="20213" y1="25857" x2="20479" y2="66667"/>
                        <a14:foregroundMark x1="20479" y1="66667" x2="26596" y2="85358"/>
                        <a14:foregroundMark x1="26596" y1="85358" x2="49468" y2="90654"/>
                        <a14:foregroundMark x1="49468" y1="90654" x2="65160" y2="86293"/>
                        <a14:foregroundMark x1="65160" y1="86293" x2="69415" y2="82866"/>
                        <a14:foregroundMark x1="14362" y1="26168" x2="11968" y2="51090"/>
                        <a14:foregroundMark x1="11968" y1="51090" x2="18351" y2="75078"/>
                        <a14:foregroundMark x1="18351" y1="75078" x2="26064" y2="85981"/>
                        <a14:foregroundMark x1="12234" y1="25857" x2="6383" y2="49533"/>
                        <a14:foregroundMark x1="6383" y1="49533" x2="10904" y2="73832"/>
                        <a14:foregroundMark x1="10904" y1="73832" x2="15691" y2="81931"/>
                        <a14:foregroundMark x1="8777" y1="34579" x2="6383" y2="50467"/>
                        <a14:foregroundMark x1="6383" y1="50467" x2="6383" y2="50467"/>
                        <a14:foregroundMark x1="11702" y1="24922" x2="8511" y2="38006"/>
                        <a14:foregroundMark x1="13830" y1="20872" x2="11170" y2="25857"/>
                        <a14:foregroundMark x1="30585" y1="6542" x2="46809" y2="6542"/>
                        <a14:foregroundMark x1="46809" y1="6542" x2="67819" y2="25545"/>
                        <a14:foregroundMark x1="67819" y1="25545" x2="76064" y2="50779"/>
                        <a14:foregroundMark x1="76064" y1="50779" x2="70479" y2="64798"/>
                        <a14:foregroundMark x1="70479" y1="64798" x2="60372" y2="64486"/>
                        <a14:foregroundMark x1="32181" y1="2804" x2="51330" y2="4050"/>
                        <a14:foregroundMark x1="51330" y1="4050" x2="75266" y2="22430"/>
                        <a14:foregroundMark x1="75266" y1="22430" x2="79569" y2="31621"/>
                        <a14:foregroundMark x1="77502" y1="54469" x2="71809" y2="65109"/>
                        <a14:foregroundMark x1="71809" y1="65109" x2="67819" y2="69159"/>
                        <a14:foregroundMark x1="77128" y1="9969" x2="80785" y2="18181"/>
                        <a14:foregroundMark x1="88004" y1="53992" x2="86008" y2="61005"/>
                        <a14:foregroundMark x1="76136" y1="69565" x2="68085" y2="75078"/>
                        <a14:foregroundMark x1="68085" y1="75078" x2="64894" y2="74766"/>
                        <a14:foregroundMark x1="80319" y1="13396" x2="82130" y2="17356"/>
                        <a14:foregroundMark x1="89587" y1="63523" x2="84986" y2="72300"/>
                        <a14:foregroundMark x1="90563" y1="61661" x2="90044" y2="62651"/>
                        <a14:foregroundMark x1="75342" y1="78334" x2="66489" y2="80374"/>
                        <a14:foregroundMark x1="66489" y1="80374" x2="52128" y2="57009"/>
                        <a14:foregroundMark x1="52128" y1="57009" x2="49202" y2="13396"/>
                        <a14:foregroundMark x1="49202" y1="13396" x2="51064" y2="5296"/>
                        <a14:foregroundMark x1="77926" y1="10280" x2="82368" y2="17386"/>
                        <a14:foregroundMark x1="90497" y1="64244" x2="84882" y2="73452"/>
                        <a14:foregroundMark x1="92279" y1="61323" x2="92001" y2="61779"/>
                        <a14:foregroundMark x1="75966" y1="71441" x2="71543" y2="70405"/>
                        <a14:foregroundMark x1="77926" y1="10280" x2="89096" y2="43925"/>
                        <a14:foregroundMark x1="89096" y1="43925" x2="78723" y2="58879"/>
                        <a14:foregroundMark x1="78723" y1="58879" x2="57979" y2="63863"/>
                        <a14:foregroundMark x1="57979" y1="63863" x2="52128" y2="59502"/>
                        <a14:foregroundMark x1="80053" y1="13396" x2="94415" y2="37072"/>
                        <a14:foregroundMark x1="94294" y1="39616" x2="93351" y2="59502"/>
                        <a14:foregroundMark x1="94415" y1="37072" x2="94295" y2="39598"/>
                        <a14:foregroundMark x1="93351" y1="59502" x2="72074" y2="74143"/>
                        <a14:foregroundMark x1="72074" y1="74143" x2="61436" y2="66355"/>
                        <a14:foregroundMark x1="98783" y1="41015" x2="99202" y2="41745"/>
                        <a14:foregroundMark x1="87234" y1="20872" x2="93401" y2="31628"/>
                        <a14:foregroundMark x1="99202" y1="41745" x2="99202" y2="41745"/>
                        <a14:foregroundMark x1="85904" y1="16199" x2="94146" y2="30555"/>
                        <a14:foregroundMark x1="13298" y1="73209" x2="26064" y2="91589"/>
                        <a14:foregroundMark x1="26064" y1="91589" x2="37766" y2="99688"/>
                        <a14:foregroundMark x1="37766" y1="99688" x2="79255" y2="92212"/>
                        <a14:foregroundMark x1="79255" y1="92212" x2="83777" y2="85670"/>
                        <a14:foregroundMark x1="12766" y1="79751" x2="23404" y2="90966"/>
                        <a14:foregroundMark x1="23404" y1="90966" x2="26596" y2="91900"/>
                        <a14:foregroundMark x1="27926" y1="97196" x2="52394" y2="93769"/>
                        <a14:foregroundMark x1="52394" y1="93769" x2="54521" y2="86916"/>
                        <a14:foregroundMark x1="34043" y1="96573" x2="52660" y2="99065"/>
                        <a14:foregroundMark x1="52660" y1="99065" x2="77128" y2="93146"/>
                        <a14:foregroundMark x1="77128" y1="93146" x2="80851" y2="89408"/>
                        <a14:foregroundMark x1="13298" y1="81620" x2="12234" y2="71651"/>
                        <a14:foregroundMark x1="85106" y1="14953" x2="88830" y2="17134"/>
                        <a14:foregroundMark x1="14894" y1="9346" x2="14894" y2="9346"/>
                        <a14:foregroundMark x1="13298" y1="17134" x2="13830" y2="23053"/>
                        <a14:foregroundMark x1="14628" y1="17445" x2="14628" y2="17445"/>
                        <a14:foregroundMark x1="75000" y1="75701" x2="78989" y2="81620"/>
                        <a14:foregroundMark x1="81117" y1="75701" x2="85106" y2="57632"/>
                        <a14:foregroundMark x1="85106" y1="57632" x2="80319" y2="33333"/>
                        <a14:foregroundMark x1="71809" y1="63863" x2="65957" y2="43614"/>
                        <a14:foregroundMark x1="65957" y1="43614" x2="72074" y2="52960"/>
                        <a14:foregroundMark x1="65691" y1="60125" x2="68351" y2="41433"/>
                        <a14:foregroundMark x1="68351" y1="41433" x2="59574" y2="21807"/>
                        <a14:foregroundMark x1="59574" y1="21807" x2="36436" y2="35826"/>
                        <a14:foregroundMark x1="36436" y1="35826" x2="36170" y2="17134"/>
                        <a14:foregroundMark x1="74734" y1="32710" x2="40160" y2="25857"/>
                        <a14:foregroundMark x1="40160" y1="25857" x2="34574" y2="46106"/>
                        <a14:foregroundMark x1="34574" y1="46106" x2="84309" y2="49533"/>
                        <a14:foregroundMark x1="84309" y1="49533" x2="85106" y2="14642"/>
                        <a14:foregroundMark x1="85106" y1="14642" x2="55319" y2="17134"/>
                        <a14:foregroundMark x1="55319" y1="17134" x2="51064" y2="29283"/>
                        <a14:foregroundMark x1="90957" y1="65421" x2="79521" y2="76324"/>
                        <a14:foregroundMark x1="79521" y1="76324" x2="74202" y2="78505"/>
                        <a14:foregroundMark x1="97074" y1="66355" x2="84840" y2="75078"/>
                        <a14:foregroundMark x1="84840" y1="75078" x2="84043" y2="75078"/>
                        <a14:foregroundMark x1="94149" y1="70093" x2="83245" y2="83489"/>
                        <a14:foregroundMark x1="73936" y1="87850" x2="86968" y2="80997"/>
                        <a14:foregroundMark x1="86968" y1="80997" x2="75000" y2="77570"/>
                        <a14:foregroundMark x1="81117" y1="17445" x2="80319" y2="15888"/>
                        <a14:foregroundMark x1="84309" y1="16511" x2="73404" y2="7165"/>
                        <a14:foregroundMark x1="73404" y1="7165" x2="72872" y2="9969"/>
                        <a14:foregroundMark x1="82181" y1="21184" x2="73138" y2="5607"/>
                        <a14:foregroundMark x1="73138" y1="5607" x2="70479" y2="5296"/>
                        <a14:foregroundMark x1="77128" y1="10280" x2="77128" y2="10280"/>
                        <a14:foregroundMark x1="78191" y1="10592" x2="78191" y2="10592"/>
                        <a14:foregroundMark x1="80053" y1="10592" x2="80053" y2="10592"/>
                        <a14:foregroundMark x1="80851" y1="11215" x2="80851" y2="11215"/>
                        <a14:foregroundMark x1="81649" y1="11838" x2="81649" y2="11838"/>
                        <a14:foregroundMark x1="82181" y1="13396" x2="82181" y2="13396"/>
                        <a14:foregroundMark x1="83245" y1="13707" x2="83245" y2="13707"/>
                        <a14:foregroundMark x1="83777" y1="13707" x2="83777" y2="13707"/>
                        <a14:foregroundMark x1="84309" y1="13707" x2="84309" y2="13707"/>
                        <a14:foregroundMark x1="84840" y1="13707" x2="82713" y2="9034"/>
                        <a14:foregroundMark x1="82713" y1="9034" x2="82713" y2="9034"/>
                        <a14:foregroundMark x1="78191" y1="6231" x2="78191" y2="6231"/>
                        <a14:foregroundMark x1="77926" y1="4984" x2="77926" y2="4984"/>
                        <a14:foregroundMark x1="76596" y1="4361" x2="76596" y2="4361"/>
                        <a14:foregroundMark x1="76064" y1="4361" x2="76064" y2="4361"/>
                        <a14:foregroundMark x1="76064" y1="4361" x2="76064" y2="4361"/>
                        <a14:foregroundMark x1="75000" y1="4050" x2="75000" y2="4050"/>
                        <a14:foregroundMark x1="75000" y1="4050" x2="75000" y2="4050"/>
                        <a14:foregroundMark x1="75000" y1="4050" x2="75000" y2="4050"/>
                        <a14:foregroundMark x1="73936" y1="3427" x2="77926" y2="6854"/>
                        <a14:foregroundMark x1="85106" y1="12773" x2="94415" y2="29907"/>
                        <a14:foregroundMark x1="94415" y1="29907" x2="94530" y2="30364"/>
                        <a14:foregroundMark x1="99468" y1="40499" x2="99468" y2="43614"/>
                        <a14:foregroundMark x1="26064" y1="10592" x2="12500" y2="23676"/>
                        <a14:foregroundMark x1="12500" y1="23676" x2="7447" y2="63240"/>
                        <a14:foregroundMark x1="7447" y1="63240" x2="11170" y2="64174"/>
                        <a14:foregroundMark x1="12500" y1="80374" x2="7447" y2="64174"/>
                        <a14:foregroundMark x1="7447" y1="64174" x2="9840" y2="44860"/>
                        <a14:foregroundMark x1="9840" y1="44860" x2="10372" y2="43614"/>
                        <a14:foregroundMark x1="6117" y1="62617" x2="10638" y2="30841"/>
                        <a14:foregroundMark x1="95609" y1="34508" x2="97340" y2="37695"/>
                        <a14:foregroundMark x1="96160" y1="34277" x2="96543" y2="35202"/>
                        <a14:foregroundMark x1="92287" y1="24922" x2="95163" y2="31868"/>
                        <a14:foregroundMark x1="17287" y1="7477" x2="15691" y2="14953"/>
                        <a14:foregroundMark x1="17287" y1="9034" x2="17287" y2="9034"/>
                        <a14:foregroundMark x1="22872" y1="7477" x2="22872" y2="7477"/>
                        <a14:backgroundMark x1="89362" y1="4361" x2="98138" y2="15888"/>
                        <a14:backgroundMark x1="84043" y1="3115" x2="78191" y2="312"/>
                        <a14:backgroundMark x1="10977" y1="84923" x2="12766" y2="93769"/>
                        <a14:backgroundMark x1="10372" y1="81931" x2="10401" y2="82073"/>
                        <a14:backgroundMark x1="10081" y1="83979" x2="15691" y2="97508"/>
                        <a14:backgroundMark x1="6649" y1="75701" x2="9612" y2="82847"/>
                        <a14:backgroundMark x1="15691" y1="97508" x2="15691" y2="97508"/>
                        <a14:backgroundMark x1="86436" y1="11526" x2="86484" y2="11858"/>
                        <a14:backgroundMark x1="81453" y1="61060" x2="81390" y2="61756"/>
                        <a14:backgroundMark x1="83269" y1="40993" x2="82961" y2="44396"/>
                        <a14:backgroundMark x1="93085" y1="84424" x2="96277" y2="76324"/>
                        <a14:backgroundMark x1="99270" y1="68989" x2="99734" y2="68536"/>
                        <a14:backgroundMark x1="99468" y1="64174" x2="99734" y2="64174"/>
                        <a14:backgroundMark x1="99202" y1="61994" x2="99202" y2="61994"/>
                        <a14:backgroundMark x1="99734" y1="61682" x2="99734" y2="61682"/>
                        <a14:backgroundMark x1="27128" y1="2181" x2="27128" y2="2181"/>
                        <a14:backgroundMark x1="99293" y1="36398" x2="99468" y2="40498"/>
                        <a14:backgroundMark x1="97606" y1="30841" x2="98404" y2="33333"/>
                      </a14:backgroundRemoval>
                    </a14:imgEffect>
                  </a14:imgLayer>
                </a14:imgProps>
              </a:ext>
              <a:ext uri="{28A0092B-C50C-407E-A947-70E740481C1C}">
                <a14:useLocalDpi xmlns:a14="http://schemas.microsoft.com/office/drawing/2010/main" xmlns="" val="0"/>
              </a:ext>
            </a:extLst>
          </a:blip>
          <a:stretch>
            <a:fillRect/>
          </a:stretch>
        </p:blipFill>
        <p:spPr>
          <a:xfrm>
            <a:off x="8630946" y="1780843"/>
            <a:ext cx="1509395" cy="1288606"/>
          </a:xfrm>
          <a:prstGeom prst="roundRect">
            <a:avLst>
              <a:gd name="adj" fmla="val 50000"/>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3" name="TextBox 12">
            <a:extLst>
              <a:ext uri="{FF2B5EF4-FFF2-40B4-BE49-F238E27FC236}">
                <a16:creationId xmlns:a16="http://schemas.microsoft.com/office/drawing/2014/main" xmlns="" id="{CF2B2212-15F2-8763-309A-5C0D857EAB13}"/>
              </a:ext>
            </a:extLst>
          </p:cNvPr>
          <p:cNvSpPr txBox="1"/>
          <p:nvPr/>
        </p:nvSpPr>
        <p:spPr>
          <a:xfrm>
            <a:off x="8029859" y="3387418"/>
            <a:ext cx="2844130" cy="923330"/>
          </a:xfrm>
          <a:prstGeom prst="rect">
            <a:avLst/>
          </a:prstGeom>
          <a:noFill/>
        </p:spPr>
        <p:txBody>
          <a:bodyPr wrap="square" rtlCol="0">
            <a:spAutoFit/>
          </a:bodyPr>
          <a:lstStyle/>
          <a:p>
            <a:pPr algn="ctr"/>
            <a:r>
              <a:rPr lang="en-US" dirty="0">
                <a:latin typeface="Arial" pitchFamily="34" charset="0"/>
                <a:cs typeface="Arial" pitchFamily="34" charset="0"/>
              </a:rPr>
              <a:t>Health Care and Challenges (</a:t>
            </a:r>
            <a:r>
              <a:rPr lang="en-US" sz="1800" dirty="0" err="1">
                <a:solidFill>
                  <a:srgbClr val="000000"/>
                </a:solidFill>
                <a:effectLst/>
                <a:latin typeface="Arial" pitchFamily="34" charset="0"/>
                <a:ea typeface="Calibri" panose="020F0502020204030204" pitchFamily="34" charset="0"/>
                <a:cs typeface="Arial" pitchFamily="34" charset="0"/>
              </a:rPr>
              <a:t>Muchna</a:t>
            </a:r>
            <a:r>
              <a:rPr lang="en-US" dirty="0">
                <a:solidFill>
                  <a:srgbClr val="000000"/>
                </a:solidFill>
                <a:latin typeface="Arial" pitchFamily="34" charset="0"/>
                <a:ea typeface="Calibri" panose="020F0502020204030204" pitchFamily="34" charset="0"/>
                <a:cs typeface="Arial" pitchFamily="34" charset="0"/>
              </a:rPr>
              <a:t> et al., </a:t>
            </a:r>
            <a:r>
              <a:rPr lang="en-US" sz="1800" dirty="0">
                <a:solidFill>
                  <a:srgbClr val="000000"/>
                </a:solidFill>
                <a:effectLst/>
                <a:latin typeface="Arial" pitchFamily="34" charset="0"/>
                <a:ea typeface="Calibri" panose="020F0502020204030204" pitchFamily="34" charset="0"/>
                <a:cs typeface="Arial" pitchFamily="34" charset="0"/>
              </a:rPr>
              <a:t>2018)</a:t>
            </a:r>
            <a:endParaRPr lang="x-none" dirty="0">
              <a:latin typeface="Arial" pitchFamily="34" charset="0"/>
              <a:cs typeface="Arial" pitchFamily="34" charset="0"/>
            </a:endParaRPr>
          </a:p>
        </p:txBody>
      </p:sp>
      <p:pic>
        <p:nvPicPr>
          <p:cNvPr id="15" name="Picture 14">
            <a:extLst>
              <a:ext uri="{FF2B5EF4-FFF2-40B4-BE49-F238E27FC236}">
                <a16:creationId xmlns:a16="http://schemas.microsoft.com/office/drawing/2014/main" xmlns="" id="{FBF8A715-BACD-0B48-F3EE-04C1EA894352}"/>
              </a:ext>
            </a:extLst>
          </p:cNvPr>
          <p:cNvPicPr>
            <a:picLocks noChangeAspect="1"/>
          </p:cNvPicPr>
          <p:nvPr/>
        </p:nvPicPr>
        <p:blipFill>
          <a:blip r:embed="rId8" cstate="print">
            <a:extLst>
              <a:ext uri="{BEBA8EAE-BF5A-486C-A8C5-ECC9F3942E4B}">
                <a14:imgProps xmlns:a14="http://schemas.microsoft.com/office/drawing/2010/main" xmlns="">
                  <a14:imgLayer r:embed="rId9">
                    <a14:imgEffect>
                      <a14:backgroundRemoval t="9919" b="99187" l="9587" r="89614">
                        <a14:foregroundMark x1="67776" y1="92358" x2="51398" y2="91220"/>
                        <a14:foregroundMark x1="72437" y1="99187" x2="53662" y2="96585"/>
                        <a14:foregroundMark x1="9587" y1="32358" x2="9587" y2="32358"/>
                      </a14:backgroundRemoval>
                    </a14:imgEffect>
                  </a14:imgLayer>
                </a14:imgProps>
              </a:ext>
              <a:ext uri="{28A0092B-C50C-407E-A947-70E740481C1C}">
                <a14:useLocalDpi xmlns:a14="http://schemas.microsoft.com/office/drawing/2010/main" xmlns="" val="0"/>
              </a:ext>
            </a:extLst>
          </a:blip>
          <a:stretch>
            <a:fillRect/>
          </a:stretch>
        </p:blipFill>
        <p:spPr>
          <a:xfrm>
            <a:off x="2726205" y="3920874"/>
            <a:ext cx="1886524" cy="1544890"/>
          </a:xfrm>
          <a:prstGeom prst="rect">
            <a:avLst/>
          </a:prstGeom>
        </p:spPr>
      </p:pic>
      <p:pic>
        <p:nvPicPr>
          <p:cNvPr id="19" name="Picture 18">
            <a:extLst>
              <a:ext uri="{FF2B5EF4-FFF2-40B4-BE49-F238E27FC236}">
                <a16:creationId xmlns:a16="http://schemas.microsoft.com/office/drawing/2014/main" xmlns="" id="{01BA395B-EC59-4FA8-C99F-2B46973D8CAA}"/>
              </a:ext>
            </a:extLst>
          </p:cNvPr>
          <p:cNvPicPr>
            <a:picLocks noChangeAspect="1"/>
          </p:cNvPicPr>
          <p:nvPr/>
        </p:nvPicPr>
        <p:blipFill>
          <a:blip r:embed="rId10" cstate="print">
            <a:extLst>
              <a:ext uri="{BEBA8EAE-BF5A-486C-A8C5-ECC9F3942E4B}">
                <a14:imgProps xmlns:a14="http://schemas.microsoft.com/office/drawing/2010/main" xmlns="">
                  <a14:imgLayer r:embed="rId11">
                    <a14:imgEffect>
                      <a14:backgroundRemoval t="10000" b="90000" l="10000" r="90000">
                        <a14:foregroundMark x1="51972" y1="32590" x2="59252" y2="48705"/>
                        <a14:foregroundMark x1="53286" y1="46547" x2="49039" y2="28921"/>
                      </a14:backgroundRemoval>
                    </a14:imgEffect>
                  </a14:imgLayer>
                </a14:imgProps>
              </a:ext>
              <a:ext uri="{28A0092B-C50C-407E-A947-70E740481C1C}">
                <a14:useLocalDpi xmlns:a14="http://schemas.microsoft.com/office/drawing/2010/main" xmlns="" val="0"/>
              </a:ext>
            </a:extLst>
          </a:blip>
          <a:stretch>
            <a:fillRect/>
          </a:stretch>
        </p:blipFill>
        <p:spPr>
          <a:xfrm>
            <a:off x="6448596" y="3834115"/>
            <a:ext cx="1671359" cy="2349028"/>
          </a:xfrm>
          <a:prstGeom prst="rect">
            <a:avLst/>
          </a:prstGeom>
        </p:spPr>
      </p:pic>
      <p:sp>
        <p:nvSpPr>
          <p:cNvPr id="20" name="TextBox 19">
            <a:extLst>
              <a:ext uri="{FF2B5EF4-FFF2-40B4-BE49-F238E27FC236}">
                <a16:creationId xmlns:a16="http://schemas.microsoft.com/office/drawing/2014/main" xmlns="" id="{152CA68C-24B4-44A8-54E4-775AFB89CE0D}"/>
              </a:ext>
            </a:extLst>
          </p:cNvPr>
          <p:cNvSpPr txBox="1"/>
          <p:nvPr/>
        </p:nvSpPr>
        <p:spPr>
          <a:xfrm>
            <a:off x="2817523" y="5624893"/>
            <a:ext cx="2149032" cy="923330"/>
          </a:xfrm>
          <a:prstGeom prst="rect">
            <a:avLst/>
          </a:prstGeom>
          <a:noFill/>
        </p:spPr>
        <p:txBody>
          <a:bodyPr wrap="square" rtlCol="0">
            <a:spAutoFit/>
          </a:bodyPr>
          <a:lstStyle/>
          <a:p>
            <a:r>
              <a:rPr lang="en-US" dirty="0">
                <a:latin typeface="Arial" pitchFamily="34" charset="0"/>
                <a:cs typeface="Arial" pitchFamily="34" charset="0"/>
              </a:rPr>
              <a:t>Mental Health (</a:t>
            </a:r>
            <a:r>
              <a:rPr lang="en-GB" b="0" i="0" dirty="0">
                <a:effectLst/>
                <a:latin typeface="Arial" pitchFamily="34" charset="0"/>
                <a:cs typeface="Arial" pitchFamily="34" charset="0"/>
              </a:rPr>
              <a:t>Evans et al., 2018) </a:t>
            </a:r>
            <a:endParaRPr lang="x-none" dirty="0">
              <a:latin typeface="Arial" pitchFamily="34" charset="0"/>
              <a:cs typeface="Arial" pitchFamily="34" charset="0"/>
            </a:endParaRPr>
          </a:p>
        </p:txBody>
      </p:sp>
      <p:sp>
        <p:nvSpPr>
          <p:cNvPr id="21" name="TextBox 20">
            <a:extLst>
              <a:ext uri="{FF2B5EF4-FFF2-40B4-BE49-F238E27FC236}">
                <a16:creationId xmlns:a16="http://schemas.microsoft.com/office/drawing/2014/main" xmlns="" id="{F4F59F18-23EA-C469-4239-AE6600A4B890}"/>
              </a:ext>
            </a:extLst>
          </p:cNvPr>
          <p:cNvSpPr txBox="1"/>
          <p:nvPr/>
        </p:nvSpPr>
        <p:spPr>
          <a:xfrm>
            <a:off x="6448596" y="5971735"/>
            <a:ext cx="2149032" cy="369332"/>
          </a:xfrm>
          <a:prstGeom prst="rect">
            <a:avLst/>
          </a:prstGeom>
          <a:noFill/>
        </p:spPr>
        <p:txBody>
          <a:bodyPr wrap="square" rtlCol="0">
            <a:spAutoFit/>
          </a:bodyPr>
          <a:lstStyle/>
          <a:p>
            <a:r>
              <a:rPr lang="en-US" dirty="0">
                <a:latin typeface="Arial" pitchFamily="34" charset="0"/>
                <a:cs typeface="Arial" pitchFamily="34" charset="0"/>
              </a:rPr>
              <a:t>Self </a:t>
            </a:r>
            <a:r>
              <a:rPr lang="en-US" dirty="0" err="1">
                <a:latin typeface="Arial" pitchFamily="34" charset="0"/>
                <a:cs typeface="Arial" pitchFamily="34" charset="0"/>
              </a:rPr>
              <a:t>Actualisation</a:t>
            </a:r>
            <a:r>
              <a:rPr lang="en-US" dirty="0">
                <a:latin typeface="Arial" pitchFamily="34" charset="0"/>
                <a:cs typeface="Arial" pitchFamily="34" charset="0"/>
              </a:rPr>
              <a:t> </a:t>
            </a:r>
            <a:endParaRPr lang="x-none" dirty="0">
              <a:latin typeface="Arial" pitchFamily="34" charset="0"/>
              <a:cs typeface="Arial" pitchFamily="34" charset="0"/>
            </a:endParaRPr>
          </a:p>
        </p:txBody>
      </p:sp>
    </p:spTree>
    <p:extLst>
      <p:ext uri="{BB962C8B-B14F-4D97-AF65-F5344CB8AC3E}">
        <p14:creationId xmlns:p14="http://schemas.microsoft.com/office/powerpoint/2010/main" xmlns="" val="3768223500"/>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5"/>
                                        </p:tgtEl>
                                        <p:attrNameLst>
                                          <p:attrName>style.visibility</p:attrName>
                                        </p:attrNameLst>
                                      </p:cBhvr>
                                      <p:to>
                                        <p:strVal val="visible"/>
                                      </p:to>
                                    </p:set>
                                    <p:animEffect transition="in" filter="fade">
                                      <p:cBhvr>
                                        <p:cTn id="33" dur="1000"/>
                                        <p:tgtEl>
                                          <p:spTgt spid="15"/>
                                        </p:tgtEl>
                                      </p:cBhvr>
                                    </p:animEffect>
                                    <p:anim calcmode="lin" valueType="num">
                                      <p:cBhvr>
                                        <p:cTn id="34" dur="1000" fill="hold"/>
                                        <p:tgtEl>
                                          <p:spTgt spid="15"/>
                                        </p:tgtEl>
                                        <p:attrNameLst>
                                          <p:attrName>ppt_x</p:attrName>
                                        </p:attrNameLst>
                                      </p:cBhvr>
                                      <p:tavLst>
                                        <p:tav tm="0">
                                          <p:val>
                                            <p:strVal val="#ppt_x"/>
                                          </p:val>
                                        </p:tav>
                                        <p:tav tm="100000">
                                          <p:val>
                                            <p:strVal val="#ppt_x"/>
                                          </p:val>
                                        </p:tav>
                                      </p:tavLst>
                                    </p:anim>
                                    <p:anim calcmode="lin" valueType="num">
                                      <p:cBhvr>
                                        <p:cTn id="35"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19"/>
                                        </p:tgtEl>
                                        <p:attrNameLst>
                                          <p:attrName>style.visibility</p:attrName>
                                        </p:attrNameLst>
                                      </p:cBhvr>
                                      <p:to>
                                        <p:strVal val="visible"/>
                                      </p:to>
                                    </p:set>
                                    <p:animEffect transition="in" filter="fade">
                                      <p:cBhvr>
                                        <p:cTn id="40" dur="1000"/>
                                        <p:tgtEl>
                                          <p:spTgt spid="19"/>
                                        </p:tgtEl>
                                      </p:cBhvr>
                                    </p:animEffect>
                                    <p:anim calcmode="lin" valueType="num">
                                      <p:cBhvr>
                                        <p:cTn id="41" dur="1000" fill="hold"/>
                                        <p:tgtEl>
                                          <p:spTgt spid="19"/>
                                        </p:tgtEl>
                                        <p:attrNameLst>
                                          <p:attrName>ppt_x</p:attrName>
                                        </p:attrNameLst>
                                      </p:cBhvr>
                                      <p:tavLst>
                                        <p:tav tm="0">
                                          <p:val>
                                            <p:strVal val="#ppt_x"/>
                                          </p:val>
                                        </p:tav>
                                        <p:tav tm="100000">
                                          <p:val>
                                            <p:strVal val="#ppt_x"/>
                                          </p:val>
                                        </p:tav>
                                      </p:tavLst>
                                    </p:anim>
                                    <p:anim calcmode="lin" valueType="num">
                                      <p:cBhvr>
                                        <p:cTn id="42"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69CF56AB-39A6-3069-32F5-BC81244E4E0F}"/>
              </a:ext>
            </a:extLst>
          </p:cNvPr>
          <p:cNvSpPr txBox="1"/>
          <p:nvPr/>
        </p:nvSpPr>
        <p:spPr>
          <a:xfrm>
            <a:off x="735807" y="442912"/>
            <a:ext cx="4636294" cy="523220"/>
          </a:xfrm>
          <a:prstGeom prst="rect">
            <a:avLst/>
          </a:prstGeom>
          <a:solidFill>
            <a:srgbClr val="990033"/>
          </a:solid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Risk Factors for Older Adults </a:t>
            </a:r>
            <a:endParaRPr lang="x-none" sz="2800" dirty="0">
              <a:solidFill>
                <a:schemeClr val="bg1"/>
              </a:solidFill>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xmlns="" id="{EBC98BAF-19AD-95BE-E5E1-87C5B35ABDE3}"/>
              </a:ext>
            </a:extLst>
          </p:cNvPr>
          <p:cNvPicPr>
            <a:picLocks noChangeAspect="1"/>
          </p:cNvPicPr>
          <p:nvPr/>
        </p:nvPicPr>
        <p:blipFill>
          <a:blip r:embed="rId3" cstate="print">
            <a:extLst>
              <a:ext uri="{BEBA8EAE-BF5A-486C-A8C5-ECC9F3942E4B}">
                <a14:imgProps xmlns:a14="http://schemas.microsoft.com/office/drawing/2010/main" xmlns="">
                  <a14:imgLayer r:embed="rId4">
                    <a14:imgEffect>
                      <a14:sharpenSoften amount="50000"/>
                    </a14:imgEffect>
                  </a14:imgLayer>
                </a14:imgProps>
              </a:ext>
              <a:ext uri="{28A0092B-C50C-407E-A947-70E740481C1C}">
                <a14:useLocalDpi xmlns:a14="http://schemas.microsoft.com/office/drawing/2010/main" xmlns="" val="0"/>
              </a:ext>
            </a:extLst>
          </a:blip>
          <a:stretch>
            <a:fillRect/>
          </a:stretch>
        </p:blipFill>
        <p:spPr>
          <a:xfrm>
            <a:off x="641214" y="1217620"/>
            <a:ext cx="3096327" cy="2055023"/>
          </a:xfrm>
          <a:prstGeom prst="rect">
            <a:avLst/>
          </a:prstGeom>
          <a:ln>
            <a:noFill/>
          </a:ln>
          <a:effectLst>
            <a:softEdge rad="112500"/>
          </a:effectLst>
        </p:spPr>
      </p:pic>
      <p:pic>
        <p:nvPicPr>
          <p:cNvPr id="6" name="Picture 5">
            <a:extLst>
              <a:ext uri="{FF2B5EF4-FFF2-40B4-BE49-F238E27FC236}">
                <a16:creationId xmlns:a16="http://schemas.microsoft.com/office/drawing/2014/main" xmlns="" id="{3C77F3B6-ED98-21E9-CCC9-FA1C28A36537}"/>
              </a:ext>
            </a:extLst>
          </p:cNvPr>
          <p:cNvPicPr>
            <a:picLocks noChangeAspect="1"/>
          </p:cNvPicPr>
          <p:nvPr/>
        </p:nvPicPr>
        <p:blipFill>
          <a:blip r:embed="rId5">
            <a:extLst>
              <a:ext uri="{BEBA8EAE-BF5A-486C-A8C5-ECC9F3942E4B}">
                <a14:imgProps xmlns:a14="http://schemas.microsoft.com/office/drawing/2010/main" xmlns="">
                  <a14:imgLayer r:embed="rId6">
                    <a14:imgEffect>
                      <a14:sharpenSoften amount="50000"/>
                    </a14:imgEffect>
                  </a14:imgLayer>
                </a14:imgProps>
              </a:ext>
              <a:ext uri="{28A0092B-C50C-407E-A947-70E740481C1C}">
                <a14:useLocalDpi xmlns:a14="http://schemas.microsoft.com/office/drawing/2010/main" xmlns="" val="0"/>
              </a:ext>
            </a:extLst>
          </a:blip>
          <a:stretch>
            <a:fillRect/>
          </a:stretch>
        </p:blipFill>
        <p:spPr>
          <a:xfrm>
            <a:off x="5519492" y="1296448"/>
            <a:ext cx="2931317" cy="2000362"/>
          </a:xfrm>
          <a:prstGeom prst="rect">
            <a:avLst/>
          </a:prstGeom>
          <a:ln>
            <a:noFill/>
          </a:ln>
          <a:effectLst>
            <a:softEdge rad="112500"/>
          </a:effectLst>
        </p:spPr>
      </p:pic>
      <p:pic>
        <p:nvPicPr>
          <p:cNvPr id="8" name="Picture 7">
            <a:extLst>
              <a:ext uri="{FF2B5EF4-FFF2-40B4-BE49-F238E27FC236}">
                <a16:creationId xmlns:a16="http://schemas.microsoft.com/office/drawing/2014/main" xmlns="" id="{B0487155-5831-8A6D-C0CE-250D4E3F852E}"/>
              </a:ext>
            </a:extLst>
          </p:cNvPr>
          <p:cNvPicPr>
            <a:picLocks noChangeAspect="1"/>
          </p:cNvPicPr>
          <p:nvPr/>
        </p:nvPicPr>
        <p:blipFill>
          <a:blip r:embed="rId7">
            <a:extLst>
              <a:ext uri="{BEBA8EAE-BF5A-486C-A8C5-ECC9F3942E4B}">
                <a14:imgProps xmlns:a14="http://schemas.microsoft.com/office/drawing/2010/main" xmlns="">
                  <a14:imgLayer r:embed="rId8">
                    <a14:imgEffect>
                      <a14:sharpenSoften amount="50000"/>
                    </a14:imgEffect>
                  </a14:imgLayer>
                </a14:imgProps>
              </a:ext>
              <a:ext uri="{28A0092B-C50C-407E-A947-70E740481C1C}">
                <a14:useLocalDpi xmlns:a14="http://schemas.microsoft.com/office/drawing/2010/main" xmlns="" val="0"/>
              </a:ext>
            </a:extLst>
          </a:blip>
          <a:stretch>
            <a:fillRect/>
          </a:stretch>
        </p:blipFill>
        <p:spPr>
          <a:xfrm>
            <a:off x="790907" y="3588126"/>
            <a:ext cx="2931317" cy="2173375"/>
          </a:xfrm>
          <a:prstGeom prst="rect">
            <a:avLst/>
          </a:prstGeom>
          <a:ln>
            <a:noFill/>
          </a:ln>
          <a:effectLst>
            <a:softEdge rad="112500"/>
          </a:effectLst>
        </p:spPr>
      </p:pic>
      <p:sp>
        <p:nvSpPr>
          <p:cNvPr id="9" name="TextBox 8">
            <a:extLst>
              <a:ext uri="{FF2B5EF4-FFF2-40B4-BE49-F238E27FC236}">
                <a16:creationId xmlns:a16="http://schemas.microsoft.com/office/drawing/2014/main" xmlns="" id="{A9953F3C-56E4-52D9-D7E0-E84AF6F2D429}"/>
              </a:ext>
            </a:extLst>
          </p:cNvPr>
          <p:cNvSpPr txBox="1"/>
          <p:nvPr/>
        </p:nvSpPr>
        <p:spPr>
          <a:xfrm>
            <a:off x="1301005" y="3210783"/>
            <a:ext cx="2325291"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Risk of fall </a:t>
            </a:r>
          </a:p>
        </p:txBody>
      </p:sp>
      <p:sp>
        <p:nvSpPr>
          <p:cNvPr id="12" name="TextBox 11">
            <a:extLst>
              <a:ext uri="{FF2B5EF4-FFF2-40B4-BE49-F238E27FC236}">
                <a16:creationId xmlns:a16="http://schemas.microsoft.com/office/drawing/2014/main" xmlns="" id="{F5E79AD1-86F7-F1A6-C612-770109D7DA57}"/>
              </a:ext>
            </a:extLst>
          </p:cNvPr>
          <p:cNvSpPr txBox="1"/>
          <p:nvPr/>
        </p:nvSpPr>
        <p:spPr>
          <a:xfrm>
            <a:off x="5806739" y="3429001"/>
            <a:ext cx="2325291" cy="369332"/>
          </a:xfrm>
          <a:prstGeom prst="rect">
            <a:avLst/>
          </a:prstGeom>
          <a:noFill/>
        </p:spPr>
        <p:txBody>
          <a:bodyPr wrap="square">
            <a:spAutoFit/>
          </a:bodyPr>
          <a:lstStyle/>
          <a:p>
            <a:r>
              <a:rPr lang="en-US" dirty="0">
                <a:latin typeface="Times New Roman" panose="02020603050405020304" pitchFamily="18" charset="0"/>
                <a:cs typeface="Times New Roman" panose="02020603050405020304" pitchFamily="18" charset="0"/>
              </a:rPr>
              <a:t>Impaired gas exchange </a:t>
            </a:r>
            <a:endParaRPr lang="x-none"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xmlns="" id="{8BAD4964-E76B-97D5-E263-DD8C3E980DAA}"/>
              </a:ext>
            </a:extLst>
          </p:cNvPr>
          <p:cNvSpPr txBox="1"/>
          <p:nvPr/>
        </p:nvSpPr>
        <p:spPr>
          <a:xfrm>
            <a:off x="1103586" y="5785943"/>
            <a:ext cx="2396359"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Hypothermia</a:t>
            </a:r>
            <a:r>
              <a:rPr lang="en-US" dirty="0"/>
              <a:t> </a:t>
            </a:r>
            <a:endParaRPr lang="x-none" dirty="0"/>
          </a:p>
        </p:txBody>
      </p:sp>
    </p:spTree>
    <p:extLst>
      <p:ext uri="{BB962C8B-B14F-4D97-AF65-F5344CB8AC3E}">
        <p14:creationId xmlns:p14="http://schemas.microsoft.com/office/powerpoint/2010/main" xmlns="" val="3245289491"/>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2">
                                            <p:txEl>
                                              <p:pRg st="0" end="0"/>
                                            </p:txEl>
                                          </p:spTgt>
                                        </p:tgtEl>
                                        <p:attrNameLst>
                                          <p:attrName>style.visibility</p:attrName>
                                        </p:attrNameLst>
                                      </p:cBhvr>
                                      <p:to>
                                        <p:strVal val="visible"/>
                                      </p:to>
                                    </p:set>
                                    <p:animEffect transition="in" filter="barn(inVertical)">
                                      <p:cBhvr>
                                        <p:cTn id="14" dur="500"/>
                                        <p:tgtEl>
                                          <p:spTgt spid="2">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1000"/>
                                        <p:tgtEl>
                                          <p:spTgt spid="6"/>
                                        </p:tgtEl>
                                      </p:cBhvr>
                                    </p:animEffect>
                                    <p:anim calcmode="lin" valueType="num">
                                      <p:cBhvr>
                                        <p:cTn id="27" dur="1000" fill="hold"/>
                                        <p:tgtEl>
                                          <p:spTgt spid="6"/>
                                        </p:tgtEl>
                                        <p:attrNameLst>
                                          <p:attrName>ppt_x</p:attrName>
                                        </p:attrNameLst>
                                      </p:cBhvr>
                                      <p:tavLst>
                                        <p:tav tm="0">
                                          <p:val>
                                            <p:strVal val="#ppt_x"/>
                                          </p:val>
                                        </p:tav>
                                        <p:tav tm="100000">
                                          <p:val>
                                            <p:strVal val="#ppt_x"/>
                                          </p:val>
                                        </p:tav>
                                      </p:tavLst>
                                    </p:anim>
                                    <p:anim calcmode="lin" valueType="num">
                                      <p:cBhvr>
                                        <p:cTn id="28"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8"/>
                                        </p:tgtEl>
                                        <p:attrNameLst>
                                          <p:attrName>style.visibility</p:attrName>
                                        </p:attrNameLst>
                                      </p:cBhvr>
                                      <p:to>
                                        <p:strVal val="visible"/>
                                      </p:to>
                                    </p:set>
                                    <p:animEffect transition="in" filter="fade">
                                      <p:cBhvr>
                                        <p:cTn id="33" dur="1000"/>
                                        <p:tgtEl>
                                          <p:spTgt spid="8"/>
                                        </p:tgtEl>
                                      </p:cBhvr>
                                    </p:animEffect>
                                    <p:anim calcmode="lin" valueType="num">
                                      <p:cBhvr>
                                        <p:cTn id="34" dur="1000" fill="hold"/>
                                        <p:tgtEl>
                                          <p:spTgt spid="8"/>
                                        </p:tgtEl>
                                        <p:attrNameLst>
                                          <p:attrName>ppt_x</p:attrName>
                                        </p:attrNameLst>
                                      </p:cBhvr>
                                      <p:tavLst>
                                        <p:tav tm="0">
                                          <p:val>
                                            <p:strVal val="#ppt_x"/>
                                          </p:val>
                                        </p:tav>
                                        <p:tav tm="100000">
                                          <p:val>
                                            <p:strVal val="#ppt_x"/>
                                          </p:val>
                                        </p:tav>
                                      </p:tavLst>
                                    </p:anim>
                                    <p:anim calcmode="lin" valueType="num">
                                      <p:cBhvr>
                                        <p:cTn id="3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9" name="Text Placeholder 8"/>
          <p:cNvSpPr>
            <a:spLocks noGrp="1"/>
          </p:cNvSpPr>
          <p:nvPr>
            <p:ph type="body" idx="4294967295"/>
          </p:nvPr>
        </p:nvSpPr>
        <p:spPr>
          <a:xfrm>
            <a:off x="0" y="908652"/>
            <a:ext cx="5157788" cy="823912"/>
          </a:xfrm>
        </p:spPr>
        <p:txBody>
          <a:bodyPr>
            <a:normAutofit lnSpcReduction="10000"/>
          </a:bodyPr>
          <a:lstStyle/>
          <a:p>
            <a:r>
              <a:rPr lang="en-US" dirty="0" smtClean="0"/>
              <a:t>Risk Factors Regarding Health of Older Adults</a:t>
            </a:r>
            <a:endParaRPr lang="en-GB" dirty="0" smtClean="0"/>
          </a:p>
          <a:p>
            <a:endParaRPr lang="en-US" dirty="0"/>
          </a:p>
        </p:txBody>
      </p:sp>
      <p:sp>
        <p:nvSpPr>
          <p:cNvPr id="10" name="Content Placeholder 9"/>
          <p:cNvSpPr>
            <a:spLocks noGrp="1"/>
          </p:cNvSpPr>
          <p:nvPr>
            <p:ph sz="half" idx="4294967295"/>
          </p:nvPr>
        </p:nvSpPr>
        <p:spPr>
          <a:xfrm>
            <a:off x="0" y="1796777"/>
            <a:ext cx="5681663" cy="4203700"/>
          </a:xfrm>
        </p:spPr>
        <p:txBody>
          <a:bodyPr>
            <a:normAutofit/>
          </a:bodyPr>
          <a:lstStyle/>
          <a:p>
            <a:pPr>
              <a:buNone/>
            </a:pPr>
            <a:r>
              <a:rPr lang="en-US" sz="2000" dirty="0" smtClean="0">
                <a:latin typeface="Arial" pitchFamily="34" charset="0"/>
                <a:cs typeface="Arial" pitchFamily="34" charset="0"/>
              </a:rPr>
              <a:t>Several risk factors define the deteriorating health of older individuals. Montero‐</a:t>
            </a:r>
            <a:r>
              <a:rPr lang="en-US" sz="2000" dirty="0" err="1" smtClean="0">
                <a:latin typeface="Arial" pitchFamily="34" charset="0"/>
                <a:cs typeface="Arial" pitchFamily="34" charset="0"/>
              </a:rPr>
              <a:t>Odasso</a:t>
            </a:r>
            <a:r>
              <a:rPr lang="en-US" sz="2000" dirty="0" smtClean="0">
                <a:latin typeface="Arial" pitchFamily="34" charset="0"/>
                <a:cs typeface="Arial" pitchFamily="34" charset="0"/>
              </a:rPr>
              <a:t> and </a:t>
            </a:r>
            <a:r>
              <a:rPr lang="en-US" sz="2000" dirty="0" err="1" smtClean="0">
                <a:latin typeface="Arial" pitchFamily="34" charset="0"/>
                <a:cs typeface="Arial" pitchFamily="34" charset="0"/>
              </a:rPr>
              <a:t>Speechley</a:t>
            </a:r>
            <a:r>
              <a:rPr lang="en-US" sz="2000" dirty="0" smtClean="0">
                <a:latin typeface="Arial" pitchFamily="34" charset="0"/>
                <a:cs typeface="Arial" pitchFamily="34" charset="0"/>
              </a:rPr>
              <a:t> (2018) addressed some of the risk factors, which are the risk of falls, impaired gas exchange, hypothermia and many others. </a:t>
            </a:r>
            <a:r>
              <a:rPr lang="en-GB" sz="2000" dirty="0" smtClean="0">
                <a:latin typeface="Arial" pitchFamily="34" charset="0"/>
                <a:cs typeface="Arial" pitchFamily="34" charset="0"/>
              </a:rPr>
              <a:t>Akers et al. (2019) </a:t>
            </a:r>
            <a:r>
              <a:rPr lang="en-US" sz="2000" dirty="0" err="1" smtClean="0">
                <a:latin typeface="Arial" pitchFamily="34" charset="0"/>
                <a:cs typeface="Arial" pitchFamily="34" charset="0"/>
              </a:rPr>
              <a:t>emphasised</a:t>
            </a:r>
            <a:r>
              <a:rPr lang="en-US" sz="2000" dirty="0" smtClean="0">
                <a:latin typeface="Arial" pitchFamily="34" charset="0"/>
                <a:cs typeface="Arial" pitchFamily="34" charset="0"/>
              </a:rPr>
              <a:t> that older adults are able to fall sick due to their age and frail body easily. They are more likely to fall due to disease-related to weak bones, such as osteoporosis which is considered to be a silent disease because its symptoms are not shown after the breakage of bones. </a:t>
            </a:r>
            <a:endParaRPr lang="en-US" sz="2000" dirty="0">
              <a:latin typeface="Arial" pitchFamily="34" charset="0"/>
              <a:cs typeface="Arial" pitchFamily="34" charset="0"/>
            </a:endParaRPr>
          </a:p>
        </p:txBody>
      </p:sp>
      <p:sp>
        <p:nvSpPr>
          <p:cNvPr id="11" name="Text Placeholder 10"/>
          <p:cNvSpPr>
            <a:spLocks noGrp="1"/>
          </p:cNvSpPr>
          <p:nvPr>
            <p:ph type="body" sz="quarter" idx="4294967295"/>
          </p:nvPr>
        </p:nvSpPr>
        <p:spPr>
          <a:xfrm>
            <a:off x="6614675" y="851776"/>
            <a:ext cx="5183187" cy="550863"/>
          </a:xfrm>
        </p:spPr>
        <p:txBody>
          <a:bodyPr>
            <a:normAutofit/>
          </a:bodyPr>
          <a:lstStyle/>
          <a:p>
            <a:r>
              <a:rPr lang="en-GB" dirty="0" smtClean="0"/>
              <a:t>Patient-centred Care Model</a:t>
            </a:r>
            <a:endParaRPr lang="en-US" dirty="0"/>
          </a:p>
        </p:txBody>
      </p:sp>
      <p:sp>
        <p:nvSpPr>
          <p:cNvPr id="12" name="Content Placeholder 11"/>
          <p:cNvSpPr>
            <a:spLocks noGrp="1"/>
          </p:cNvSpPr>
          <p:nvPr>
            <p:ph sz="quarter" idx="4294967295"/>
          </p:nvPr>
        </p:nvSpPr>
        <p:spPr>
          <a:xfrm>
            <a:off x="6677737" y="1669502"/>
            <a:ext cx="5183187" cy="3684588"/>
          </a:xfrm>
        </p:spPr>
        <p:txBody>
          <a:bodyPr>
            <a:normAutofit/>
          </a:bodyPr>
          <a:lstStyle/>
          <a:p>
            <a:pPr>
              <a:buNone/>
            </a:pPr>
            <a:r>
              <a:rPr lang="en-US" sz="2000" b="1" dirty="0" smtClean="0">
                <a:latin typeface="Arial" pitchFamily="34" charset="0"/>
                <a:cs typeface="Arial" pitchFamily="34" charset="0"/>
              </a:rPr>
              <a:t> </a:t>
            </a:r>
            <a:r>
              <a:rPr lang="en-US" sz="2000" dirty="0" smtClean="0">
                <a:latin typeface="Arial" pitchFamily="34" charset="0"/>
                <a:cs typeface="Arial" pitchFamily="34" charset="0"/>
              </a:rPr>
              <a:t> </a:t>
            </a:r>
            <a:r>
              <a:rPr lang="en-US" sz="2000" dirty="0" smtClean="0">
                <a:latin typeface="Arial" pitchFamily="34" charset="0"/>
                <a:cs typeface="Arial" pitchFamily="34" charset="0"/>
              </a:rPr>
              <a:t>The person-</a:t>
            </a:r>
            <a:r>
              <a:rPr lang="en-US" sz="2000" dirty="0" err="1" smtClean="0">
                <a:latin typeface="Arial" pitchFamily="34" charset="0"/>
                <a:cs typeface="Arial" pitchFamily="34" charset="0"/>
              </a:rPr>
              <a:t>centred</a:t>
            </a:r>
            <a:r>
              <a:rPr lang="en-US" sz="2000" dirty="0" smtClean="0">
                <a:latin typeface="Arial" pitchFamily="34" charset="0"/>
                <a:cs typeface="Arial" pitchFamily="34" charset="0"/>
              </a:rPr>
              <a:t> care model was proposed by a psychologist, Dr Carl Rogers, in the late 1980s. </a:t>
            </a:r>
            <a:r>
              <a:rPr lang="en-US" sz="2000" dirty="0" err="1" smtClean="0">
                <a:latin typeface="Arial" pitchFamily="34" charset="0"/>
                <a:cs typeface="Arial" pitchFamily="34" charset="0"/>
              </a:rPr>
              <a:t>Brickley</a:t>
            </a:r>
            <a:r>
              <a:rPr lang="en-US" sz="2000" dirty="0" smtClean="0">
                <a:latin typeface="Arial" pitchFamily="34" charset="0"/>
                <a:cs typeface="Arial" pitchFamily="34" charset="0"/>
              </a:rPr>
              <a:t> et al. (2020) stated that in nursing health care, the main motive of the patient-</a:t>
            </a:r>
            <a:r>
              <a:rPr lang="en-US" sz="2000" dirty="0" err="1" smtClean="0">
                <a:latin typeface="Arial" pitchFamily="34" charset="0"/>
                <a:cs typeface="Arial" pitchFamily="34" charset="0"/>
              </a:rPr>
              <a:t>centred</a:t>
            </a:r>
            <a:r>
              <a:rPr lang="en-US" sz="2000" dirty="0" smtClean="0">
                <a:latin typeface="Arial" pitchFamily="34" charset="0"/>
                <a:cs typeface="Arial" pitchFamily="34" charset="0"/>
              </a:rPr>
              <a:t> care model is to </a:t>
            </a:r>
            <a:r>
              <a:rPr lang="en-US" sz="2000" dirty="0" err="1" smtClean="0">
                <a:latin typeface="Arial" pitchFamily="34" charset="0"/>
                <a:cs typeface="Arial" pitchFamily="34" charset="0"/>
              </a:rPr>
              <a:t>recognise</a:t>
            </a:r>
            <a:r>
              <a:rPr lang="en-US" sz="2000" dirty="0" smtClean="0">
                <a:latin typeface="Arial" pitchFamily="34" charset="0"/>
                <a:cs typeface="Arial" pitchFamily="34" charset="0"/>
              </a:rPr>
              <a:t> the patient's knowledge, stories, and experience and provide care that is based on respect for the values of patients, their needs and preferences by engaging or including them in the health care process </a:t>
            </a:r>
            <a:endParaRPr lang="en-US" sz="2000" dirty="0">
              <a:latin typeface="Arial" pitchFamily="34" charset="0"/>
              <a:cs typeface="Arial" pitchFamily="34" charset="0"/>
            </a:endParaRPr>
          </a:p>
        </p:txBody>
      </p:sp>
    </p:spTree>
    <p:extLst>
      <p:ext uri="{BB962C8B-B14F-4D97-AF65-F5344CB8AC3E}">
        <p14:creationId xmlns:p14="http://schemas.microsoft.com/office/powerpoint/2010/main" xmlns="" val="3856812876"/>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97AFDA46-79DD-3E37-E2BA-7437E2285E27}"/>
              </a:ext>
            </a:extLst>
          </p:cNvPr>
          <p:cNvSpPr txBox="1"/>
          <p:nvPr/>
        </p:nvSpPr>
        <p:spPr>
          <a:xfrm>
            <a:off x="800100" y="357188"/>
            <a:ext cx="8572499" cy="523220"/>
          </a:xfrm>
          <a:prstGeom prst="rect">
            <a:avLst/>
          </a:prstGeom>
          <a:solidFill>
            <a:srgbClr val="990033"/>
          </a:solid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Effective Nursing Interventions for Risk Prevention </a:t>
            </a:r>
            <a:endParaRPr lang="x-none" sz="2800" dirty="0">
              <a:solidFill>
                <a:schemeClr val="bg1"/>
              </a:solidFill>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xmlns="" id="{CA229A86-AC0B-D460-33CF-8C2F78C1D71D}"/>
              </a:ext>
            </a:extLst>
          </p:cNvPr>
          <p:cNvPicPr>
            <a:picLocks noChangeAspect="1"/>
          </p:cNvPicPr>
          <p:nvPr/>
        </p:nvPicPr>
        <p:blipFill>
          <a:blip r:embed="rId3">
            <a:extLst>
              <a:ext uri="{BEBA8EAE-BF5A-486C-A8C5-ECC9F3942E4B}">
                <a14:imgProps xmlns:a14="http://schemas.microsoft.com/office/drawing/2010/main" xmlns="">
                  <a14:imgLayer r:embed="rId4">
                    <a14:imgEffect>
                      <a14:sharpenSoften amount="50000"/>
                    </a14:imgEffect>
                  </a14:imgLayer>
                </a14:imgProps>
              </a:ext>
              <a:ext uri="{28A0092B-C50C-407E-A947-70E740481C1C}">
                <a14:useLocalDpi xmlns:a14="http://schemas.microsoft.com/office/drawing/2010/main" xmlns="" val="0"/>
              </a:ext>
            </a:extLst>
          </a:blip>
          <a:stretch>
            <a:fillRect/>
          </a:stretch>
        </p:blipFill>
        <p:spPr>
          <a:xfrm>
            <a:off x="8340123" y="4549199"/>
            <a:ext cx="2553056" cy="1703949"/>
          </a:xfrm>
          <a:prstGeom prst="rect">
            <a:avLst/>
          </a:prstGeom>
          <a:ln>
            <a:noFill/>
          </a:ln>
          <a:effectLst>
            <a:softEdge rad="112500"/>
          </a:effectLst>
        </p:spPr>
      </p:pic>
      <p:pic>
        <p:nvPicPr>
          <p:cNvPr id="6" name="Picture 5">
            <a:extLst>
              <a:ext uri="{FF2B5EF4-FFF2-40B4-BE49-F238E27FC236}">
                <a16:creationId xmlns:a16="http://schemas.microsoft.com/office/drawing/2014/main" xmlns="" id="{BBEF013D-3336-EDF2-8EC1-1BCCFDE02FFA}"/>
              </a:ext>
            </a:extLst>
          </p:cNvPr>
          <p:cNvPicPr>
            <a:picLocks noChangeAspect="1"/>
          </p:cNvPicPr>
          <p:nvPr/>
        </p:nvPicPr>
        <p:blipFill>
          <a:blip r:embed="rId5" cstate="print">
            <a:extLst>
              <a:ext uri="{BEBA8EAE-BF5A-486C-A8C5-ECC9F3942E4B}">
                <a14:imgProps xmlns:a14="http://schemas.microsoft.com/office/drawing/2010/main" xmlns="">
                  <a14:imgLayer r:embed="rId6">
                    <a14:imgEffect>
                      <a14:sharpenSoften amount="50000"/>
                    </a14:imgEffect>
                  </a14:imgLayer>
                </a14:imgProps>
              </a:ext>
              <a:ext uri="{28A0092B-C50C-407E-A947-70E740481C1C}">
                <a14:useLocalDpi xmlns:a14="http://schemas.microsoft.com/office/drawing/2010/main" xmlns="" val="0"/>
              </a:ext>
            </a:extLst>
          </a:blip>
          <a:stretch>
            <a:fillRect/>
          </a:stretch>
        </p:blipFill>
        <p:spPr>
          <a:xfrm>
            <a:off x="3182699" y="1317267"/>
            <a:ext cx="2814279" cy="1876186"/>
          </a:xfrm>
          <a:prstGeom prst="rect">
            <a:avLst/>
          </a:prstGeom>
          <a:ln>
            <a:noFill/>
          </a:ln>
          <a:effectLst>
            <a:softEdge rad="112500"/>
          </a:effectLst>
        </p:spPr>
      </p:pic>
      <p:pic>
        <p:nvPicPr>
          <p:cNvPr id="8" name="Picture 7">
            <a:extLst>
              <a:ext uri="{FF2B5EF4-FFF2-40B4-BE49-F238E27FC236}">
                <a16:creationId xmlns:a16="http://schemas.microsoft.com/office/drawing/2014/main" xmlns="" id="{562AFC74-86CA-C45A-DC3B-8AE00239DC12}"/>
              </a:ext>
            </a:extLst>
          </p:cNvPr>
          <p:cNvPicPr>
            <a:picLocks noChangeAspect="1"/>
          </p:cNvPicPr>
          <p:nvPr/>
        </p:nvPicPr>
        <p:blipFill>
          <a:blip r:embed="rId7" cstate="print">
            <a:extLst>
              <a:ext uri="{BEBA8EAE-BF5A-486C-A8C5-ECC9F3942E4B}">
                <a14:imgProps xmlns:a14="http://schemas.microsoft.com/office/drawing/2010/main" xmlns="">
                  <a14:imgLayer r:embed="rId8">
                    <a14:imgEffect>
                      <a14:sharpenSoften amount="50000"/>
                    </a14:imgEffect>
                  </a14:imgLayer>
                </a14:imgProps>
              </a:ext>
              <a:ext uri="{28A0092B-C50C-407E-A947-70E740481C1C}">
                <a14:useLocalDpi xmlns:a14="http://schemas.microsoft.com/office/drawing/2010/main" xmlns="" val="0"/>
              </a:ext>
            </a:extLst>
          </a:blip>
          <a:stretch>
            <a:fillRect/>
          </a:stretch>
        </p:blipFill>
        <p:spPr>
          <a:xfrm>
            <a:off x="519737" y="3954696"/>
            <a:ext cx="2942764" cy="1992928"/>
          </a:xfrm>
          <a:prstGeom prst="rect">
            <a:avLst/>
          </a:prstGeom>
          <a:ln>
            <a:noFill/>
          </a:ln>
          <a:effectLst>
            <a:softEdge rad="112500"/>
          </a:effectLst>
        </p:spPr>
      </p:pic>
      <p:pic>
        <p:nvPicPr>
          <p:cNvPr id="10" name="Picture 9">
            <a:extLst>
              <a:ext uri="{FF2B5EF4-FFF2-40B4-BE49-F238E27FC236}">
                <a16:creationId xmlns:a16="http://schemas.microsoft.com/office/drawing/2014/main" xmlns="" id="{2D6939B1-94DD-7589-1332-F18CAED4FF25}"/>
              </a:ext>
            </a:extLst>
          </p:cNvPr>
          <p:cNvPicPr>
            <a:picLocks noChangeAspect="1"/>
          </p:cNvPicPr>
          <p:nvPr/>
        </p:nvPicPr>
        <p:blipFill>
          <a:blip r:embed="rId9">
            <a:extLst>
              <a:ext uri="{BEBA8EAE-BF5A-486C-A8C5-ECC9F3942E4B}">
                <a14:imgProps xmlns:a14="http://schemas.microsoft.com/office/drawing/2010/main" xmlns="">
                  <a14:imgLayer r:embed="rId10">
                    <a14:imgEffect>
                      <a14:sharpenSoften amount="50000"/>
                    </a14:imgEffect>
                  </a14:imgLayer>
                </a14:imgProps>
              </a:ext>
              <a:ext uri="{28A0092B-C50C-407E-A947-70E740481C1C}">
                <a14:useLocalDpi xmlns:a14="http://schemas.microsoft.com/office/drawing/2010/main" xmlns="" val="0"/>
              </a:ext>
            </a:extLst>
          </a:blip>
          <a:stretch>
            <a:fillRect/>
          </a:stretch>
        </p:blipFill>
        <p:spPr>
          <a:xfrm>
            <a:off x="3951890" y="3994440"/>
            <a:ext cx="2553056" cy="2000480"/>
          </a:xfrm>
          <a:prstGeom prst="rect">
            <a:avLst/>
          </a:prstGeom>
          <a:ln>
            <a:noFill/>
          </a:ln>
          <a:effectLst>
            <a:softEdge rad="112500"/>
          </a:effectLst>
        </p:spPr>
      </p:pic>
      <p:sp>
        <p:nvSpPr>
          <p:cNvPr id="13" name="TextBox 12">
            <a:extLst>
              <a:ext uri="{FF2B5EF4-FFF2-40B4-BE49-F238E27FC236}">
                <a16:creationId xmlns:a16="http://schemas.microsoft.com/office/drawing/2014/main" xmlns="" id="{AC7A7337-9AFC-C1C0-79EB-4FE530CBE67E}"/>
              </a:ext>
            </a:extLst>
          </p:cNvPr>
          <p:cNvSpPr txBox="1"/>
          <p:nvPr/>
        </p:nvSpPr>
        <p:spPr>
          <a:xfrm>
            <a:off x="276834" y="3019044"/>
            <a:ext cx="3232927" cy="1200329"/>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Alleviate patient’s environment</a:t>
            </a:r>
          </a:p>
          <a:p>
            <a:pPr algn="ctr"/>
            <a:r>
              <a:rPr lang="en-US" dirty="0">
                <a:latin typeface="Times New Roman" panose="02020603050405020304" pitchFamily="18" charset="0"/>
                <a:cs typeface="Times New Roman" panose="02020603050405020304" pitchFamily="18" charset="0"/>
              </a:rPr>
              <a:t>(</a:t>
            </a:r>
            <a:r>
              <a:rPr lang="en-US" sz="1800" dirty="0">
                <a:latin typeface="Times New Roman" panose="02020603050405020304" pitchFamily="18" charset="0"/>
                <a:cs typeface="Times New Roman" panose="02020603050405020304" pitchFamily="18" charset="0"/>
              </a:rPr>
              <a:t>Montero‐</a:t>
            </a:r>
            <a:r>
              <a:rPr lang="en-US" sz="1800" dirty="0" err="1">
                <a:latin typeface="Times New Roman" panose="02020603050405020304" pitchFamily="18" charset="0"/>
                <a:cs typeface="Times New Roman" panose="02020603050405020304" pitchFamily="18" charset="0"/>
              </a:rPr>
              <a:t>Odasso</a:t>
            </a:r>
            <a:r>
              <a:rPr lang="en-US" sz="1800" dirty="0">
                <a:latin typeface="Times New Roman" panose="02020603050405020304" pitchFamily="18" charset="0"/>
                <a:cs typeface="Times New Roman" panose="02020603050405020304" pitchFamily="18" charset="0"/>
              </a:rPr>
              <a:t> and </a:t>
            </a:r>
            <a:r>
              <a:rPr lang="en-US" sz="1800" dirty="0" err="1">
                <a:latin typeface="Times New Roman" panose="02020603050405020304" pitchFamily="18" charset="0"/>
                <a:cs typeface="Times New Roman" panose="02020603050405020304" pitchFamily="18" charset="0"/>
              </a:rPr>
              <a:t>Speechley</a:t>
            </a:r>
            <a:r>
              <a:rPr lang="en-US" sz="1800" dirty="0">
                <a:latin typeface="Times New Roman" panose="02020603050405020304" pitchFamily="18" charset="0"/>
                <a:cs typeface="Times New Roman" panose="02020603050405020304" pitchFamily="18" charset="0"/>
              </a:rPr>
              <a:t>, 2018)</a:t>
            </a:r>
            <a:endParaRPr lang="x-none" dirty="0">
              <a:latin typeface="Times New Roman" panose="02020603050405020304" pitchFamily="18" charset="0"/>
              <a:cs typeface="Times New Roman" panose="02020603050405020304" pitchFamily="18" charset="0"/>
            </a:endParaRPr>
          </a:p>
          <a:p>
            <a:pPr algn="ctr"/>
            <a:r>
              <a:rPr lang="en-US" dirty="0">
                <a:latin typeface="Times New Roman" panose="02020603050405020304" pitchFamily="18" charset="0"/>
                <a:cs typeface="Times New Roman" panose="02020603050405020304" pitchFamily="18" charset="0"/>
              </a:rPr>
              <a:t> </a:t>
            </a:r>
            <a:endParaRPr lang="x-none" dirty="0">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xmlns="" id="{7D9A334F-5862-88D3-2655-B0CCFCA121B3}"/>
              </a:ext>
            </a:extLst>
          </p:cNvPr>
          <p:cNvSpPr txBox="1"/>
          <p:nvPr/>
        </p:nvSpPr>
        <p:spPr>
          <a:xfrm>
            <a:off x="3605274" y="3176229"/>
            <a:ext cx="2448685" cy="646331"/>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Reassure coughing exercise and breathing </a:t>
            </a:r>
            <a:endParaRPr lang="x-none" dirty="0">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xmlns="" id="{4D7ED829-C417-2D9B-3EB3-0E1B35A2694A}"/>
              </a:ext>
            </a:extLst>
          </p:cNvPr>
          <p:cNvSpPr txBox="1"/>
          <p:nvPr/>
        </p:nvSpPr>
        <p:spPr>
          <a:xfrm>
            <a:off x="7142559" y="5987861"/>
            <a:ext cx="2725871" cy="646331"/>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Monitor body temperature</a:t>
            </a:r>
          </a:p>
          <a:p>
            <a:pPr algn="ctr"/>
            <a:r>
              <a:rPr lang="en-GB" sz="1800" dirty="0">
                <a:latin typeface="Times New Roman" panose="02020603050405020304" pitchFamily="18" charset="0"/>
                <a:cs typeface="Times New Roman" panose="02020603050405020304" pitchFamily="18" charset="0"/>
              </a:rPr>
              <a:t>(Akers et al., 2019</a:t>
            </a:r>
            <a:r>
              <a:rPr lang="en-US" sz="1800" dirty="0">
                <a:latin typeface="Times New Roman" panose="02020603050405020304" pitchFamily="18" charset="0"/>
                <a:cs typeface="Times New Roman" panose="02020603050405020304" pitchFamily="18" charset="0"/>
              </a:rPr>
              <a:t>)</a:t>
            </a:r>
            <a:r>
              <a:rPr lang="en-US" dirty="0">
                <a:latin typeface="Times New Roman" panose="02020603050405020304" pitchFamily="18" charset="0"/>
                <a:cs typeface="Times New Roman" panose="02020603050405020304" pitchFamily="18" charset="0"/>
              </a:rPr>
              <a:t> </a:t>
            </a:r>
            <a:endParaRPr lang="x-none" dirty="0">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xmlns="" id="{8E3A343D-B9F6-DAC6-FBC3-2269387921DE}"/>
              </a:ext>
            </a:extLst>
          </p:cNvPr>
          <p:cNvSpPr txBox="1"/>
          <p:nvPr/>
        </p:nvSpPr>
        <p:spPr>
          <a:xfrm>
            <a:off x="4062248" y="6211669"/>
            <a:ext cx="2878930" cy="646331"/>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Provide a blanket</a:t>
            </a:r>
          </a:p>
          <a:p>
            <a:pPr algn="ctr"/>
            <a:r>
              <a:rPr lang="en-US" dirty="0">
                <a:latin typeface="Times New Roman" panose="02020603050405020304" pitchFamily="18" charset="0"/>
                <a:cs typeface="Times New Roman" panose="02020603050405020304" pitchFamily="18" charset="0"/>
              </a:rPr>
              <a:t>(</a:t>
            </a:r>
            <a:r>
              <a:rPr lang="en-GB" sz="1800" dirty="0" err="1">
                <a:latin typeface="Times New Roman" panose="02020603050405020304" pitchFamily="18" charset="0"/>
                <a:cs typeface="Times New Roman" panose="02020603050405020304" pitchFamily="18" charset="0"/>
              </a:rPr>
              <a:t>Honkavuo</a:t>
            </a:r>
            <a:r>
              <a:rPr lang="en-GB" dirty="0">
                <a:latin typeface="Times New Roman" panose="02020603050405020304" pitchFamily="18" charset="0"/>
                <a:cs typeface="Times New Roman" panose="02020603050405020304" pitchFamily="18" charset="0"/>
              </a:rPr>
              <a:t> </a:t>
            </a:r>
            <a:r>
              <a:rPr lang="en-GB" sz="1800" dirty="0">
                <a:latin typeface="Times New Roman" panose="02020603050405020304" pitchFamily="18" charset="0"/>
                <a:cs typeface="Times New Roman" panose="02020603050405020304" pitchFamily="18" charset="0"/>
              </a:rPr>
              <a:t>and </a:t>
            </a:r>
            <a:r>
              <a:rPr lang="en-GB" sz="1800" dirty="0" err="1">
                <a:latin typeface="Times New Roman" panose="02020603050405020304" pitchFamily="18" charset="0"/>
                <a:cs typeface="Times New Roman" panose="02020603050405020304" pitchFamily="18" charset="0"/>
              </a:rPr>
              <a:t>Loe</a:t>
            </a:r>
            <a:r>
              <a:rPr lang="en-GB" dirty="0">
                <a:latin typeface="Times New Roman" panose="02020603050405020304" pitchFamily="18" charset="0"/>
                <a:cs typeface="Times New Roman" panose="02020603050405020304" pitchFamily="18" charset="0"/>
              </a:rPr>
              <a:t>,</a:t>
            </a:r>
            <a:r>
              <a:rPr lang="en-GB" sz="1800" dirty="0">
                <a:latin typeface="Times New Roman" panose="02020603050405020304" pitchFamily="18" charset="0"/>
                <a:cs typeface="Times New Roman" panose="02020603050405020304" pitchFamily="18" charset="0"/>
              </a:rPr>
              <a:t> 2020)</a:t>
            </a:r>
            <a:r>
              <a:rPr lang="en-US" dirty="0">
                <a:latin typeface="Times New Roman" panose="02020603050405020304" pitchFamily="18" charset="0"/>
                <a:cs typeface="Times New Roman" panose="02020603050405020304" pitchFamily="18" charset="0"/>
              </a:rPr>
              <a:t> </a:t>
            </a:r>
            <a:endParaRPr lang="x-none"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xmlns="" id="{CE64D6BF-D9FF-2E15-BCAF-53497E523745}"/>
              </a:ext>
            </a:extLst>
          </p:cNvPr>
          <p:cNvSpPr txBox="1"/>
          <p:nvPr/>
        </p:nvSpPr>
        <p:spPr>
          <a:xfrm>
            <a:off x="552187" y="6026452"/>
            <a:ext cx="2942764"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Record respiratory rate </a:t>
            </a:r>
            <a:endParaRPr lang="x-none" dirty="0">
              <a:latin typeface="Times New Roman" panose="02020603050405020304" pitchFamily="18" charset="0"/>
              <a:cs typeface="Times New Roman" panose="02020603050405020304" pitchFamily="18" charset="0"/>
            </a:endParaRPr>
          </a:p>
        </p:txBody>
      </p:sp>
      <p:pic>
        <p:nvPicPr>
          <p:cNvPr id="21" name="Picture 20">
            <a:extLst>
              <a:ext uri="{FF2B5EF4-FFF2-40B4-BE49-F238E27FC236}">
                <a16:creationId xmlns:a16="http://schemas.microsoft.com/office/drawing/2014/main" xmlns="" id="{662BF85B-CC3A-71FA-D96E-1E83BE89B5B9}"/>
              </a:ext>
            </a:extLst>
          </p:cNvPr>
          <p:cNvPicPr>
            <a:picLocks noChangeAspect="1"/>
          </p:cNvPicPr>
          <p:nvPr/>
        </p:nvPicPr>
        <p:blipFill>
          <a:blip r:embed="rId11">
            <a:extLst>
              <a:ext uri="{28A0092B-C50C-407E-A947-70E740481C1C}">
                <a14:useLocalDpi xmlns:a14="http://schemas.microsoft.com/office/drawing/2010/main" xmlns="" val="0"/>
              </a:ext>
            </a:extLst>
          </a:blip>
          <a:stretch>
            <a:fillRect/>
          </a:stretch>
        </p:blipFill>
        <p:spPr>
          <a:xfrm>
            <a:off x="453873" y="1049252"/>
            <a:ext cx="2819406" cy="1876186"/>
          </a:xfrm>
          <a:prstGeom prst="rect">
            <a:avLst/>
          </a:prstGeom>
          <a:ln>
            <a:noFill/>
          </a:ln>
          <a:effectLst>
            <a:softEdge rad="112500"/>
          </a:effectLst>
        </p:spPr>
      </p:pic>
      <p:sp>
        <p:nvSpPr>
          <p:cNvPr id="18" name="Rectangle 17"/>
          <p:cNvSpPr/>
          <p:nvPr/>
        </p:nvSpPr>
        <p:spPr>
          <a:xfrm>
            <a:off x="6096000" y="1137516"/>
            <a:ext cx="6096000" cy="3693319"/>
          </a:xfrm>
          <a:prstGeom prst="rect">
            <a:avLst/>
          </a:prstGeom>
        </p:spPr>
        <p:txBody>
          <a:bodyPr>
            <a:spAutoFit/>
          </a:bodyPr>
          <a:lstStyle/>
          <a:p>
            <a:r>
              <a:rPr lang="en-US" dirty="0" smtClean="0">
                <a:latin typeface="Arial" pitchFamily="34" charset="0"/>
                <a:cs typeface="Arial" pitchFamily="34" charset="0"/>
              </a:rPr>
              <a:t>On the other hand, </a:t>
            </a:r>
            <a:r>
              <a:rPr lang="en-US" dirty="0" err="1" smtClean="0">
                <a:latin typeface="Arial" pitchFamily="34" charset="0"/>
                <a:cs typeface="Arial" pitchFamily="34" charset="0"/>
              </a:rPr>
              <a:t>Maselli</a:t>
            </a:r>
            <a:r>
              <a:rPr lang="en-US" dirty="0" smtClean="0">
                <a:latin typeface="Arial" pitchFamily="34" charset="0"/>
                <a:cs typeface="Arial" pitchFamily="34" charset="0"/>
              </a:rPr>
              <a:t> et al. (2017) stated that the ratio of chronic diseases, respiratory infections and risks of impaired gas exchange is also high in older individuals due to many reasons, including high physiological dead space and causes fast and shallow breathing individuals. In contrast, </a:t>
            </a:r>
            <a:r>
              <a:rPr lang="en-GB" dirty="0" err="1" smtClean="0">
                <a:latin typeface="Arial" pitchFamily="34" charset="0"/>
                <a:cs typeface="Arial" pitchFamily="34" charset="0"/>
              </a:rPr>
              <a:t>Honkavuo</a:t>
            </a:r>
            <a:r>
              <a:rPr lang="en-GB" dirty="0" smtClean="0">
                <a:latin typeface="Arial" pitchFamily="34" charset="0"/>
                <a:cs typeface="Arial" pitchFamily="34" charset="0"/>
              </a:rPr>
              <a:t> and </a:t>
            </a:r>
            <a:r>
              <a:rPr lang="en-GB" dirty="0" err="1" smtClean="0">
                <a:latin typeface="Arial" pitchFamily="34" charset="0"/>
                <a:cs typeface="Arial" pitchFamily="34" charset="0"/>
              </a:rPr>
              <a:t>Loe</a:t>
            </a:r>
            <a:r>
              <a:rPr lang="en-GB" dirty="0" smtClean="0">
                <a:latin typeface="Arial" pitchFamily="34" charset="0"/>
                <a:cs typeface="Arial" pitchFamily="34" charset="0"/>
              </a:rPr>
              <a:t> (2020) </a:t>
            </a:r>
            <a:r>
              <a:rPr lang="en-US" dirty="0" smtClean="0">
                <a:latin typeface="Arial" pitchFamily="34" charset="0"/>
                <a:cs typeface="Arial" pitchFamily="34" charset="0"/>
              </a:rPr>
              <a:t>further declared that hypothermia is another risk factor which is more common in older people as the response of their body to cold lessened due to conditions like diabetes and ageing and other parameters. Therefore, it is considered that several serious health situations can occur due to low body temperature caused by hypothermia, such as heart attack, liver damage, kidney issues and numerous others</a:t>
            </a:r>
            <a:endParaRPr lang="en-US" dirty="0">
              <a:latin typeface="Arial" pitchFamily="34" charset="0"/>
              <a:cs typeface="Arial" pitchFamily="34" charset="0"/>
            </a:endParaRPr>
          </a:p>
        </p:txBody>
      </p:sp>
    </p:spTree>
    <p:extLst>
      <p:ext uri="{BB962C8B-B14F-4D97-AF65-F5344CB8AC3E}">
        <p14:creationId xmlns:p14="http://schemas.microsoft.com/office/powerpoint/2010/main" xmlns="" val="1738208650"/>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1000"/>
                                        <p:tgtEl>
                                          <p:spTgt spid="21"/>
                                        </p:tgtEl>
                                      </p:cBhvr>
                                    </p:animEffect>
                                    <p:anim calcmode="lin" valueType="num">
                                      <p:cBhvr>
                                        <p:cTn id="13" dur="1000" fill="hold"/>
                                        <p:tgtEl>
                                          <p:spTgt spid="21"/>
                                        </p:tgtEl>
                                        <p:attrNameLst>
                                          <p:attrName>ppt_x</p:attrName>
                                        </p:attrNameLst>
                                      </p:cBhvr>
                                      <p:tavLst>
                                        <p:tav tm="0">
                                          <p:val>
                                            <p:strVal val="#ppt_x"/>
                                          </p:val>
                                        </p:tav>
                                        <p:tav tm="100000">
                                          <p:val>
                                            <p:strVal val="#ppt_x"/>
                                          </p:val>
                                        </p:tav>
                                      </p:tavLst>
                                    </p:anim>
                                    <p:anim calcmode="lin" valueType="num">
                                      <p:cBhvr>
                                        <p:cTn id="14"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1000"/>
                                        <p:tgtEl>
                                          <p:spTgt spid="4"/>
                                        </p:tgtEl>
                                      </p:cBhvr>
                                    </p:animEffect>
                                    <p:anim calcmode="lin" valueType="num">
                                      <p:cBhvr>
                                        <p:cTn id="27" dur="1000" fill="hold"/>
                                        <p:tgtEl>
                                          <p:spTgt spid="4"/>
                                        </p:tgtEl>
                                        <p:attrNameLst>
                                          <p:attrName>ppt_x</p:attrName>
                                        </p:attrNameLst>
                                      </p:cBhvr>
                                      <p:tavLst>
                                        <p:tav tm="0">
                                          <p:val>
                                            <p:strVal val="#ppt_x"/>
                                          </p:val>
                                        </p:tav>
                                        <p:tav tm="100000">
                                          <p:val>
                                            <p:strVal val="#ppt_x"/>
                                          </p:val>
                                        </p:tav>
                                      </p:tavLst>
                                    </p:anim>
                                    <p:anim calcmode="lin" valueType="num">
                                      <p:cBhvr>
                                        <p:cTn id="28"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8"/>
                                        </p:tgtEl>
                                        <p:attrNameLst>
                                          <p:attrName>style.visibility</p:attrName>
                                        </p:attrNameLst>
                                      </p:cBhvr>
                                      <p:to>
                                        <p:strVal val="visible"/>
                                      </p:to>
                                    </p:set>
                                    <p:animEffect transition="in" filter="fade">
                                      <p:cBhvr>
                                        <p:cTn id="33" dur="1000"/>
                                        <p:tgtEl>
                                          <p:spTgt spid="8"/>
                                        </p:tgtEl>
                                      </p:cBhvr>
                                    </p:animEffect>
                                    <p:anim calcmode="lin" valueType="num">
                                      <p:cBhvr>
                                        <p:cTn id="34" dur="1000" fill="hold"/>
                                        <p:tgtEl>
                                          <p:spTgt spid="8"/>
                                        </p:tgtEl>
                                        <p:attrNameLst>
                                          <p:attrName>ppt_x</p:attrName>
                                        </p:attrNameLst>
                                      </p:cBhvr>
                                      <p:tavLst>
                                        <p:tav tm="0">
                                          <p:val>
                                            <p:strVal val="#ppt_x"/>
                                          </p:val>
                                        </p:tav>
                                        <p:tav tm="100000">
                                          <p:val>
                                            <p:strVal val="#ppt_x"/>
                                          </p:val>
                                        </p:tav>
                                      </p:tavLst>
                                    </p:anim>
                                    <p:anim calcmode="lin" valueType="num">
                                      <p:cBhvr>
                                        <p:cTn id="3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10"/>
                                        </p:tgtEl>
                                        <p:attrNameLst>
                                          <p:attrName>style.visibility</p:attrName>
                                        </p:attrNameLst>
                                      </p:cBhvr>
                                      <p:to>
                                        <p:strVal val="visible"/>
                                      </p:to>
                                    </p:set>
                                    <p:animEffect transition="in" filter="fade">
                                      <p:cBhvr>
                                        <p:cTn id="40" dur="1000"/>
                                        <p:tgtEl>
                                          <p:spTgt spid="10"/>
                                        </p:tgtEl>
                                      </p:cBhvr>
                                    </p:animEffect>
                                    <p:anim calcmode="lin" valueType="num">
                                      <p:cBhvr>
                                        <p:cTn id="41" dur="1000" fill="hold"/>
                                        <p:tgtEl>
                                          <p:spTgt spid="10"/>
                                        </p:tgtEl>
                                        <p:attrNameLst>
                                          <p:attrName>ppt_x</p:attrName>
                                        </p:attrNameLst>
                                      </p:cBhvr>
                                      <p:tavLst>
                                        <p:tav tm="0">
                                          <p:val>
                                            <p:strVal val="#ppt_x"/>
                                          </p:val>
                                        </p:tav>
                                        <p:tav tm="100000">
                                          <p:val>
                                            <p:strVal val="#ppt_x"/>
                                          </p:val>
                                        </p:tav>
                                      </p:tavLst>
                                    </p:anim>
                                    <p:anim calcmode="lin" valueType="num">
                                      <p:cBhvr>
                                        <p:cTn id="42"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xmlns="" id="{83586556-C83D-A136-3D50-70735471387F}"/>
              </a:ext>
            </a:extLst>
          </p:cNvPr>
          <p:cNvSpPr txBox="1"/>
          <p:nvPr/>
        </p:nvSpPr>
        <p:spPr>
          <a:xfrm>
            <a:off x="450376" y="544717"/>
            <a:ext cx="4148920" cy="523220"/>
          </a:xfrm>
          <a:prstGeom prst="rect">
            <a:avLst/>
          </a:prstGeom>
          <a:solidFill>
            <a:srgbClr val="990033"/>
          </a:solid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Person Centered Care </a:t>
            </a:r>
            <a:endParaRPr lang="x-none" sz="2800"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xmlns="" id="{92832800-9089-451F-72B8-418A8CE6A10C}"/>
              </a:ext>
            </a:extLst>
          </p:cNvPr>
          <p:cNvSpPr txBox="1"/>
          <p:nvPr/>
        </p:nvSpPr>
        <p:spPr>
          <a:xfrm>
            <a:off x="4375016" y="6372455"/>
            <a:ext cx="3441968" cy="369332"/>
          </a:xfrm>
          <a:prstGeom prst="rect">
            <a:avLst/>
          </a:prstGeom>
          <a:noFill/>
        </p:spPr>
        <p:txBody>
          <a:bodyPr wrap="none" rtlCol="0">
            <a:spAutoFit/>
          </a:bodyPr>
          <a:lstStyle/>
          <a:p>
            <a:r>
              <a:rPr lang="en-US" i="1" dirty="0">
                <a:solidFill>
                  <a:srgbClr val="000000"/>
                </a:solidFill>
                <a:latin typeface="Times New Roman" panose="02020603050405020304" pitchFamily="18" charset="0"/>
                <a:cs typeface="Times New Roman" panose="02020603050405020304" pitchFamily="18" charset="0"/>
              </a:rPr>
              <a:t>Source: (</a:t>
            </a:r>
            <a:r>
              <a:rPr lang="en-US" sz="1800" b="0" i="1" dirty="0">
                <a:solidFill>
                  <a:srgbClr val="000000"/>
                </a:solidFill>
                <a:effectLst/>
                <a:latin typeface="Times New Roman" panose="02020603050405020304" pitchFamily="18" charset="0"/>
                <a:cs typeface="Times New Roman" panose="02020603050405020304" pitchFamily="18" charset="0"/>
              </a:rPr>
              <a:t>Primescholars.com, 2022)</a:t>
            </a:r>
            <a:endParaRPr lang="x-none" i="1" dirty="0"/>
          </a:p>
        </p:txBody>
      </p:sp>
      <p:pic>
        <p:nvPicPr>
          <p:cNvPr id="11" name="Picture 10">
            <a:extLst>
              <a:ext uri="{FF2B5EF4-FFF2-40B4-BE49-F238E27FC236}">
                <a16:creationId xmlns:a16="http://schemas.microsoft.com/office/drawing/2014/main" xmlns="" id="{D317D0D1-CBC1-523B-5CB6-0E30CE95CCE7}"/>
              </a:ext>
            </a:extLst>
          </p:cNvPr>
          <p:cNvPicPr>
            <a:picLocks noChangeAspect="1"/>
          </p:cNvPicPr>
          <p:nvPr/>
        </p:nvPicPr>
        <p:blipFill>
          <a:blip r:embed="rId3">
            <a:extLst>
              <a:ext uri="{BEBA8EAE-BF5A-486C-A8C5-ECC9F3942E4B}">
                <a14:imgProps xmlns:a14="http://schemas.microsoft.com/office/drawing/2010/main" xmlns="">
                  <a14:imgLayer r:embed="rId4">
                    <a14:imgEffect>
                      <a14:backgroundRemoval t="3285" b="97536" l="9573" r="89838">
                        <a14:foregroundMark x1="24006" y1="23409" x2="24006" y2="23409"/>
                        <a14:foregroundMark x1="36377" y1="19507" x2="36377" y2="19507"/>
                        <a14:foregroundMark x1="34168" y1="19918" x2="26215" y2="19507"/>
                        <a14:foregroundMark x1="26215" y1="19507" x2="30633" y2="22177"/>
                        <a14:foregroundMark x1="30191" y1="19302" x2="28866" y2="21150"/>
                        <a14:foregroundMark x1="30486" y1="18070" x2="22828" y2="19302"/>
                        <a14:foregroundMark x1="22828" y1="19302" x2="30486" y2="24435"/>
                        <a14:foregroundMark x1="30486" y1="24435" x2="32548" y2="15195"/>
                        <a14:foregroundMark x1="50663" y1="5544" x2="45655" y2="10267"/>
                        <a14:foregroundMark x1="72018" y1="21766" x2="63770" y2="17454"/>
                        <a14:foregroundMark x1="78498" y1="50924" x2="74669" y2="38604"/>
                        <a14:foregroundMark x1="71576" y1="68789" x2="75994" y2="56468"/>
                        <a14:foregroundMark x1="75994" y1="56468" x2="77614" y2="45996"/>
                        <a14:foregroundMark x1="68336" y1="81725" x2="66127" y2="68994"/>
                        <a14:foregroundMark x1="45361" y1="85832" x2="55523" y2="86858"/>
                        <a14:foregroundMark x1="55523" y1="86858" x2="62739" y2="80903"/>
                        <a14:foregroundMark x1="62739" y1="80903" x2="63034" y2="80493"/>
                        <a14:foregroundMark x1="48306" y1="92402" x2="44772" y2="89938"/>
                        <a14:foregroundMark x1="40059" y1="86242" x2="37113" y2="85421"/>
                        <a14:foregroundMark x1="47717" y1="96509" x2="48012" y2="97741"/>
                        <a14:foregroundMark x1="21355" y1="50513" x2="21355" y2="50513"/>
                        <a14:foregroundMark x1="24595" y1="53799" x2="15317" y2="50103"/>
                        <a14:foregroundMark x1="15317" y1="50103" x2="16348" y2="48665"/>
                        <a14:foregroundMark x1="21944" y1="38604" x2="21944" y2="38604"/>
                        <a14:foregroundMark x1="25037" y1="25257" x2="25037" y2="25257"/>
                        <a14:foregroundMark x1="40059" y1="12526" x2="40059" y2="12526"/>
                        <a14:foregroundMark x1="47570" y1="11088" x2="47570" y2="11088"/>
                        <a14:foregroundMark x1="51252" y1="13347" x2="51252" y2="13347"/>
                        <a14:foregroundMark x1="48895" y1="15811" x2="48895" y2="15811"/>
                        <a14:foregroundMark x1="47717" y1="3285" x2="47717" y2="3285"/>
                        <a14:foregroundMark x1="45655" y1="4723" x2="45655" y2="4723"/>
                        <a14:foregroundMark x1="44772" y1="8830" x2="44772" y2="8830"/>
                        <a14:foregroundMark x1="46981" y1="5133" x2="51841" y2="7598"/>
                        <a14:foregroundMark x1="56112" y1="12115" x2="56112" y2="12115"/>
                        <a14:foregroundMark x1="72607" y1="20329" x2="63770" y2="24230"/>
                        <a14:foregroundMark x1="63770" y1="24230" x2="69367" y2="19302"/>
                        <a14:foregroundMark x1="73932" y1="18480" x2="65243" y2="23614"/>
                        <a14:foregroundMark x1="65243" y1="23614" x2="71429" y2="16632"/>
                        <a14:foregroundMark x1="71429" y1="16632" x2="65096" y2="16222"/>
                        <a14:foregroundMark x1="76878" y1="21561" x2="65979" y2="23409"/>
                        <a14:foregroundMark x1="68336" y1="26283" x2="61708" y2="18686"/>
                        <a14:foregroundMark x1="61708" y1="18686" x2="62445" y2="17043"/>
                        <a14:foregroundMark x1="74669" y1="37166" x2="72901" y2="30801"/>
                        <a14:foregroundMark x1="50663" y1="12115" x2="43446" y2="9240"/>
                        <a14:foregroundMark x1="43446" y1="9240" x2="53314" y2="10267"/>
                        <a14:foregroundMark x1="53314" y1="10267" x2="45508" y2="16016"/>
                        <a14:foregroundMark x1="45508" y1="16016" x2="48895" y2="17454"/>
                        <a14:foregroundMark x1="23564" y1="30390" x2="19293" y2="44559"/>
                        <a14:foregroundMark x1="19293" y1="44559" x2="23417" y2="54415"/>
                        <a14:foregroundMark x1="23417" y1="54415" x2="25331" y2="42710"/>
                        <a14:foregroundMark x1="25331" y1="42710" x2="17968" y2="46407"/>
                        <a14:foregroundMark x1="16053" y1="44969" x2="20471" y2="54415"/>
                        <a14:foregroundMark x1="20471" y1="54415" x2="21355" y2="50103"/>
                        <a14:foregroundMark x1="24595" y1="70637" x2="22239" y2="64682"/>
                        <a14:foregroundMark x1="28571" y1="81725" x2="27982" y2="71253"/>
                        <a14:foregroundMark x1="46686" y1="42300" x2="47570" y2="53388"/>
                        <a14:foregroundMark x1="45066" y1="45175" x2="48306" y2="58932"/>
                        <a14:foregroundMark x1="50957" y1="43121" x2="51841" y2="57495"/>
                      </a14:backgroundRemoval>
                    </a14:imgEffect>
                    <a14:imgEffect>
                      <a14:sharpenSoften amount="50000"/>
                    </a14:imgEffect>
                  </a14:imgLayer>
                </a14:imgProps>
              </a:ext>
              <a:ext uri="{28A0092B-C50C-407E-A947-70E740481C1C}">
                <a14:useLocalDpi xmlns:a14="http://schemas.microsoft.com/office/drawing/2010/main" xmlns="" val="0"/>
              </a:ext>
            </a:extLst>
          </a:blip>
          <a:stretch>
            <a:fillRect/>
          </a:stretch>
        </p:blipFill>
        <p:spPr>
          <a:xfrm>
            <a:off x="2814117" y="1110576"/>
            <a:ext cx="7253879" cy="5202707"/>
          </a:xfrm>
          <a:prstGeom prst="rect">
            <a:avLst/>
          </a:prstGeom>
        </p:spPr>
      </p:pic>
    </p:spTree>
    <p:extLst>
      <p:ext uri="{BB962C8B-B14F-4D97-AF65-F5344CB8AC3E}">
        <p14:creationId xmlns:p14="http://schemas.microsoft.com/office/powerpoint/2010/main" xmlns="" val="4228648235"/>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1000"/>
                                        <p:tgtEl>
                                          <p:spTgt spid="11"/>
                                        </p:tgtEl>
                                      </p:cBhvr>
                                    </p:animEffect>
                                    <p:anim calcmode="lin" valueType="num">
                                      <p:cBhvr>
                                        <p:cTn id="13" dur="1000" fill="hold"/>
                                        <p:tgtEl>
                                          <p:spTgt spid="11"/>
                                        </p:tgtEl>
                                        <p:attrNameLst>
                                          <p:attrName>ppt_x</p:attrName>
                                        </p:attrNameLst>
                                      </p:cBhvr>
                                      <p:tavLst>
                                        <p:tav tm="0">
                                          <p:val>
                                            <p:strVal val="#ppt_x"/>
                                          </p:val>
                                        </p:tav>
                                        <p:tav tm="100000">
                                          <p:val>
                                            <p:strVal val="#ppt_x"/>
                                          </p:val>
                                        </p:tav>
                                      </p:tavLst>
                                    </p:anim>
                                    <p:anim calcmode="lin" valueType="num">
                                      <p:cBhvr>
                                        <p:cTn id="14"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F224E97A-1865-3FDF-55C8-37025BB2B90A}"/>
              </a:ext>
            </a:extLst>
          </p:cNvPr>
          <p:cNvPicPr>
            <a:picLocks noChangeAspect="1"/>
          </p:cNvPicPr>
          <p:nvPr/>
        </p:nvPicPr>
        <p:blipFill>
          <a:blip r:embed="rId3" cstate="print">
            <a:extLst>
              <a:ext uri="{BEBA8EAE-BF5A-486C-A8C5-ECC9F3942E4B}">
                <a14:imgProps xmlns:a14="http://schemas.microsoft.com/office/drawing/2010/main" xmlns="">
                  <a14:imgLayer r:embed="rId4">
                    <a14:imgEffect>
                      <a14:backgroundRemoval t="2344" b="97266" l="1465" r="99512">
                        <a14:foregroundMark x1="38281" y1="4980" x2="38770" y2="7813"/>
                        <a14:foregroundMark x1="36719" y1="3418" x2="45313" y2="11719"/>
                        <a14:foregroundMark x1="99707" y1="2344" x2="86230" y2="12695"/>
                        <a14:foregroundMark x1="4004" y1="78320" x2="10742" y2="76758"/>
                        <a14:foregroundMark x1="1465" y1="27246" x2="7715" y2="30859"/>
                        <a14:foregroundMark x1="65723" y1="95703" x2="67285" y2="82227"/>
                        <a14:foregroundMark x1="11328" y1="97266" x2="18555" y2="95703"/>
                      </a14:backgroundRemoval>
                    </a14:imgEffect>
                    <a14:imgEffect>
                      <a14:sharpenSoften amount="50000"/>
                    </a14:imgEffect>
                  </a14:imgLayer>
                </a14:imgProps>
              </a:ext>
              <a:ext uri="{28A0092B-C50C-407E-A947-70E740481C1C}">
                <a14:useLocalDpi xmlns:a14="http://schemas.microsoft.com/office/drawing/2010/main" xmlns="" val="0"/>
              </a:ext>
            </a:extLst>
          </a:blip>
          <a:stretch>
            <a:fillRect/>
          </a:stretch>
        </p:blipFill>
        <p:spPr>
          <a:xfrm>
            <a:off x="239346" y="1504783"/>
            <a:ext cx="2850695" cy="2850695"/>
          </a:xfrm>
          <a:prstGeom prst="rect">
            <a:avLst/>
          </a:prstGeom>
        </p:spPr>
      </p:pic>
      <p:sp>
        <p:nvSpPr>
          <p:cNvPr id="4" name="TextBox 3">
            <a:extLst>
              <a:ext uri="{FF2B5EF4-FFF2-40B4-BE49-F238E27FC236}">
                <a16:creationId xmlns:a16="http://schemas.microsoft.com/office/drawing/2014/main" xmlns="" id="{6FE151C5-EA87-88CB-AC48-E24C4D987E26}"/>
              </a:ext>
            </a:extLst>
          </p:cNvPr>
          <p:cNvSpPr txBox="1"/>
          <p:nvPr/>
        </p:nvSpPr>
        <p:spPr>
          <a:xfrm>
            <a:off x="695940" y="723332"/>
            <a:ext cx="4808752" cy="523220"/>
          </a:xfrm>
          <a:prstGeom prst="rect">
            <a:avLst/>
          </a:prstGeom>
          <a:solidFill>
            <a:srgbClr val="990033"/>
          </a:solid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Policies for the Old Age People </a:t>
            </a:r>
            <a:endParaRPr lang="x-none" sz="2800" dirty="0">
              <a:solidFill>
                <a:schemeClr val="bg1"/>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xmlns="" id="{D2564FBE-A9B6-7305-DDDE-0134EBCB2CE4}"/>
              </a:ext>
            </a:extLst>
          </p:cNvPr>
          <p:cNvSpPr txBox="1"/>
          <p:nvPr/>
        </p:nvSpPr>
        <p:spPr>
          <a:xfrm>
            <a:off x="3405353" y="1887393"/>
            <a:ext cx="5930894" cy="1015663"/>
          </a:xfrm>
          <a:prstGeom prst="rect">
            <a:avLst/>
          </a:prstGeom>
          <a:solidFill>
            <a:srgbClr val="FFCCCC"/>
          </a:solidFill>
        </p:spPr>
        <p:txBody>
          <a:bodyPr wrap="square" rtlCol="0">
            <a:spAutoFit/>
          </a:bodyPr>
          <a:lstStyle/>
          <a:p>
            <a:pPr marL="342900" indent="-342900" algn="just">
              <a:lnSpc>
                <a:spcPct val="150000"/>
              </a:lnSpc>
              <a:spcAft>
                <a:spcPts val="800"/>
              </a:spcAft>
              <a:buFont typeface="Courier New" panose="02070309020205020404" pitchFamily="49" charset="0"/>
              <a:buChar char="o"/>
            </a:pPr>
            <a:r>
              <a:rPr lang="en-US" sz="2000" dirty="0">
                <a:solidFill>
                  <a:srgbClr val="000000"/>
                </a:solidFill>
                <a:effectLst/>
                <a:latin typeface="Times New Roman" panose="02020603050405020304" pitchFamily="18" charset="0"/>
                <a:ea typeface="Calibri" panose="020F0502020204030204" pitchFamily="34" charset="0"/>
              </a:rPr>
              <a:t>Ensure quality of life for the old people (</a:t>
            </a:r>
            <a:r>
              <a:rPr lang="en-US" sz="2000" dirty="0">
                <a:solidFill>
                  <a:srgbClr val="000000"/>
                </a:solidFill>
                <a:latin typeface="Times New Roman" panose="02020603050405020304" pitchFamily="18" charset="0"/>
                <a:cs typeface="Times New Roman" panose="02020603050405020304" pitchFamily="18" charset="0"/>
              </a:rPr>
              <a:t>GOV.UK 2022).</a:t>
            </a:r>
            <a:r>
              <a:rPr lang="en-US" sz="2000" dirty="0">
                <a:solidFill>
                  <a:srgbClr val="000000"/>
                </a:solidFill>
                <a:effectLst/>
                <a:latin typeface="Times New Roman" panose="02020603050405020304" pitchFamily="18" charset="0"/>
                <a:ea typeface="Calibri" panose="020F0502020204030204" pitchFamily="34" charset="0"/>
              </a:rPr>
              <a:t> </a:t>
            </a:r>
            <a:endParaRPr lang="x-none" sz="2000" dirty="0">
              <a:effectLst/>
              <a:latin typeface="Times New Roman" panose="02020603050405020304" pitchFamily="18" charset="0"/>
              <a:ea typeface="Calibri" panose="020F0502020204030204" pitchFamily="34" charset="0"/>
            </a:endParaRPr>
          </a:p>
        </p:txBody>
      </p:sp>
      <p:sp>
        <p:nvSpPr>
          <p:cNvPr id="7" name="TextBox 6">
            <a:extLst>
              <a:ext uri="{FF2B5EF4-FFF2-40B4-BE49-F238E27FC236}">
                <a16:creationId xmlns:a16="http://schemas.microsoft.com/office/drawing/2014/main" xmlns="" id="{B74EC0C8-3327-242E-3EFC-CDEB4677BBAB}"/>
              </a:ext>
            </a:extLst>
          </p:cNvPr>
          <p:cNvSpPr txBox="1"/>
          <p:nvPr/>
        </p:nvSpPr>
        <p:spPr>
          <a:xfrm>
            <a:off x="1" y="4632173"/>
            <a:ext cx="5470634" cy="707886"/>
          </a:xfrm>
          <a:prstGeom prst="rect">
            <a:avLst/>
          </a:prstGeom>
          <a:solidFill>
            <a:srgbClr val="FFCCCC"/>
          </a:solidFill>
          <a:ln>
            <a:solidFill>
              <a:schemeClr val="bg1">
                <a:lumMod val="95000"/>
              </a:schemeClr>
            </a:solidFill>
          </a:ln>
        </p:spPr>
        <p:txBody>
          <a:bodyPr wrap="square" rtlCol="0">
            <a:spAutoFit/>
          </a:bodyPr>
          <a:lstStyle/>
          <a:p>
            <a:pPr marL="457200" indent="-457200">
              <a:buFont typeface="Courier New" panose="02070309020205020404" pitchFamily="49" charset="0"/>
              <a:buChar char="o"/>
            </a:pPr>
            <a:r>
              <a:rPr lang="en-US" sz="2000" dirty="0">
                <a:latin typeface="Times New Roman" panose="02020603050405020304" pitchFamily="18" charset="0"/>
                <a:cs typeface="Times New Roman" panose="02020603050405020304" pitchFamily="18" charset="0"/>
              </a:rPr>
              <a:t>European Union Council addressed generation solidarity in 2012. </a:t>
            </a:r>
            <a:endParaRPr lang="x-none" sz="2000"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xmlns="" id="{F12C6EA8-39A9-6076-28FE-01735E98A75C}"/>
              </a:ext>
            </a:extLst>
          </p:cNvPr>
          <p:cNvSpPr txBox="1"/>
          <p:nvPr/>
        </p:nvSpPr>
        <p:spPr>
          <a:xfrm>
            <a:off x="2995449" y="3401769"/>
            <a:ext cx="7141779" cy="707886"/>
          </a:xfrm>
          <a:prstGeom prst="rect">
            <a:avLst/>
          </a:prstGeom>
          <a:solidFill>
            <a:srgbClr val="FFCCCC"/>
          </a:solidFill>
          <a:ln>
            <a:solidFill>
              <a:schemeClr val="bg1">
                <a:lumMod val="95000"/>
              </a:schemeClr>
            </a:solidFill>
          </a:ln>
        </p:spPr>
        <p:txBody>
          <a:bodyPr wrap="square" rtlCol="0">
            <a:spAutoFit/>
          </a:bodyPr>
          <a:lstStyle/>
          <a:p>
            <a:pPr marL="342900" indent="-342900">
              <a:buFont typeface="Courier New" panose="02070309020205020404" pitchFamily="49" charset="0"/>
              <a:buChar char="o"/>
            </a:pPr>
            <a:r>
              <a:rPr lang="en-US" sz="2000" dirty="0">
                <a:latin typeface="Times New Roman" panose="02020603050405020304" pitchFamily="18" charset="0"/>
                <a:cs typeface="Times New Roman" panose="02020603050405020304" pitchFamily="18" charset="0"/>
              </a:rPr>
              <a:t>The minister of pension announcement in 2010 regarding pensions. </a:t>
            </a:r>
            <a:endParaRPr lang="x-none"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674661062"/>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Effect transition="in" filter="wipe(down)">
                                      <p:cBhvr>
                                        <p:cTn id="19" dur="500"/>
                                        <p:tgtEl>
                                          <p:spTgt spid="5">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wipe(down)">
                                      <p:cBhvr>
                                        <p:cTn id="24" dur="500"/>
                                        <p:tgtEl>
                                          <p:spTgt spid="9"/>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wipe(down)">
                                      <p:cBhvr>
                                        <p:cTn id="2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9"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US"/>
          </a:p>
        </p:txBody>
      </p:sp>
      <p:sp>
        <p:nvSpPr>
          <p:cNvPr id="7" name="Content Placeholder 6"/>
          <p:cNvSpPr>
            <a:spLocks noGrp="1"/>
          </p:cNvSpPr>
          <p:nvPr>
            <p:ph sz="half" idx="1"/>
          </p:nvPr>
        </p:nvSpPr>
        <p:spPr>
          <a:xfrm>
            <a:off x="409903" y="1876097"/>
            <a:ext cx="5609897" cy="4300866"/>
          </a:xfrm>
        </p:spPr>
        <p:txBody>
          <a:bodyPr>
            <a:noAutofit/>
          </a:bodyPr>
          <a:lstStyle/>
          <a:p>
            <a:pPr>
              <a:buNone/>
            </a:pPr>
            <a:r>
              <a:rPr lang="en-US" sz="2000" b="1" dirty="0" smtClean="0">
                <a:latin typeface="Arial" pitchFamily="34" charset="0"/>
                <a:cs typeface="Arial" pitchFamily="34" charset="0"/>
              </a:rPr>
              <a:t>Policies for the Old Age People</a:t>
            </a:r>
            <a:endParaRPr lang="en-GB" sz="2000" b="1" dirty="0" smtClean="0">
              <a:latin typeface="Arial" pitchFamily="34" charset="0"/>
              <a:cs typeface="Arial" pitchFamily="34" charset="0"/>
            </a:endParaRPr>
          </a:p>
          <a:p>
            <a:pPr>
              <a:buNone/>
            </a:pPr>
            <a:r>
              <a:rPr lang="en-US" sz="2000" dirty="0" smtClean="0">
                <a:latin typeface="Arial" pitchFamily="34" charset="0"/>
                <a:cs typeface="Arial" pitchFamily="34" charset="0"/>
              </a:rPr>
              <a:t>The policies are made to help out older people live long and healthy by the government of the UK. Barker et al. (2017) elaborated that the main focus of the policies introduced by the Local Government Association (LGA) was to support and improve the quality of life of the older individual. On the other hand, GOV.UK (2022) identified that the minister of pension has announced that people above 50 can work if they are willing to and if not, the government will cover all of their financial needs through pensions and 1 million pounds funds which are specially allocated for the people above 50</a:t>
            </a:r>
            <a:endParaRPr lang="en-US" sz="2000" dirty="0">
              <a:latin typeface="Arial" pitchFamily="34" charset="0"/>
              <a:cs typeface="Arial" pitchFamily="34" charset="0"/>
            </a:endParaRPr>
          </a:p>
        </p:txBody>
      </p:sp>
      <p:sp>
        <p:nvSpPr>
          <p:cNvPr id="8" name="Content Placeholder 7"/>
          <p:cNvSpPr>
            <a:spLocks noGrp="1"/>
          </p:cNvSpPr>
          <p:nvPr>
            <p:ph sz="half" idx="2"/>
          </p:nvPr>
        </p:nvSpPr>
        <p:spPr/>
        <p:txBody>
          <a:bodyPr>
            <a:normAutofit fontScale="40000" lnSpcReduction="20000"/>
          </a:bodyPr>
          <a:lstStyle/>
          <a:p>
            <a:pPr>
              <a:buNone/>
            </a:pPr>
            <a:r>
              <a:rPr lang="en-US" sz="3800" b="1" dirty="0" smtClean="0">
                <a:latin typeface="Arial" pitchFamily="34" charset="0"/>
                <a:cs typeface="Arial" pitchFamily="34" charset="0"/>
              </a:rPr>
              <a:t>Effectiveness of Ageing Policies</a:t>
            </a:r>
            <a:endParaRPr lang="en-GB" sz="3800" b="1" dirty="0" smtClean="0">
              <a:latin typeface="Arial" pitchFamily="34" charset="0"/>
              <a:cs typeface="Arial" pitchFamily="34" charset="0"/>
            </a:endParaRPr>
          </a:p>
          <a:p>
            <a:pPr>
              <a:buNone/>
            </a:pPr>
            <a:r>
              <a:rPr lang="en-US" sz="3800" dirty="0" smtClean="0">
                <a:latin typeface="Arial" pitchFamily="34" charset="0"/>
                <a:cs typeface="Arial" pitchFamily="34" charset="0"/>
              </a:rPr>
              <a:t>The policies introduced by the government and different healthcare services providing </a:t>
            </a:r>
            <a:r>
              <a:rPr lang="en-US" sz="3800" dirty="0" err="1" smtClean="0">
                <a:latin typeface="Arial" pitchFamily="34" charset="0"/>
                <a:cs typeface="Arial" pitchFamily="34" charset="0"/>
              </a:rPr>
              <a:t>organisations</a:t>
            </a:r>
            <a:r>
              <a:rPr lang="en-US" sz="3800" dirty="0" smtClean="0">
                <a:latin typeface="Arial" pitchFamily="34" charset="0"/>
                <a:cs typeface="Arial" pitchFamily="34" charset="0"/>
              </a:rPr>
              <a:t> have a positive influence and effectiveness. Moreover, these policies have assisted in giving care and healthy ageing for old people. Redonda et al. (2019) stated that they have also helped in the promotion of various interventions for cost-effective health and long-term care. Furthermore, these policies are reasons through which service providers get incentives in return for the services and facilities that they provide to old age homes. Additionally, the ratio of old people being abused by their own families due to expansive health care services and no financial support is very high in the UK mentioned by Cuevas-</a:t>
            </a:r>
            <a:r>
              <a:rPr lang="en-US" sz="3800" dirty="0" err="1" smtClean="0">
                <a:latin typeface="Arial" pitchFamily="34" charset="0"/>
                <a:cs typeface="Arial" pitchFamily="34" charset="0"/>
              </a:rPr>
              <a:t>Trisan</a:t>
            </a:r>
            <a:r>
              <a:rPr lang="en-US" sz="3800" dirty="0" smtClean="0">
                <a:latin typeface="Arial" pitchFamily="34" charset="0"/>
                <a:cs typeface="Arial" pitchFamily="34" charset="0"/>
              </a:rPr>
              <a:t> (2019); order to reduce this rate, the implementation of these policies is necessary by the different healthcare </a:t>
            </a:r>
            <a:r>
              <a:rPr lang="en-US" sz="3800" dirty="0" err="1" smtClean="0">
                <a:latin typeface="Arial" pitchFamily="34" charset="0"/>
                <a:cs typeface="Arial" pitchFamily="34" charset="0"/>
              </a:rPr>
              <a:t>organisation</a:t>
            </a:r>
            <a:r>
              <a:rPr lang="en-US" sz="3800" dirty="0" smtClean="0">
                <a:latin typeface="Arial" pitchFamily="34" charset="0"/>
                <a:cs typeface="Arial" pitchFamily="34" charset="0"/>
              </a:rPr>
              <a:t> throughout the UK to build a healthy society. </a:t>
            </a:r>
            <a:endParaRPr lang="en-GB" sz="3800" dirty="0" smtClean="0">
              <a:latin typeface="Arial" pitchFamily="34" charset="0"/>
              <a:cs typeface="Arial" pitchFamily="34" charset="0"/>
            </a:endParaRPr>
          </a:p>
          <a:p>
            <a:pPr>
              <a:buNone/>
            </a:pP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A4A762ED-CDD4-B6A3-BF5D-0F28608AF736}"/>
              </a:ext>
            </a:extLst>
          </p:cNvPr>
          <p:cNvSpPr txBox="1"/>
          <p:nvPr/>
        </p:nvSpPr>
        <p:spPr>
          <a:xfrm>
            <a:off x="914400" y="764274"/>
            <a:ext cx="4817660" cy="523220"/>
          </a:xfrm>
          <a:prstGeom prst="rect">
            <a:avLst/>
          </a:prstGeom>
          <a:solidFill>
            <a:srgbClr val="990033"/>
          </a:solid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Effectiveness of Aging Policies </a:t>
            </a:r>
            <a:endParaRPr lang="x-none" sz="2800"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1DFAC13-0301-2B08-ACAE-4C471BB47EF6}"/>
              </a:ext>
            </a:extLst>
          </p:cNvPr>
          <p:cNvSpPr txBox="1"/>
          <p:nvPr/>
        </p:nvSpPr>
        <p:spPr>
          <a:xfrm>
            <a:off x="914400" y="2234124"/>
            <a:ext cx="5773002" cy="707886"/>
          </a:xfrm>
          <a:prstGeom prst="rect">
            <a:avLst/>
          </a:prstGeom>
          <a:solidFill>
            <a:srgbClr val="FFCCCC"/>
          </a:solidFill>
        </p:spPr>
        <p:txBody>
          <a:bodyPr wrap="square" rtlCol="0">
            <a:spAutoFit/>
          </a:bodyPr>
          <a:lstStyle/>
          <a:p>
            <a:pPr marL="342900" indent="-34290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Providing care and healthy aging (</a:t>
            </a:r>
            <a:r>
              <a:rPr lang="en-US" sz="2000" dirty="0">
                <a:solidFill>
                  <a:srgbClr val="222222"/>
                </a:solidFill>
                <a:latin typeface="Times New Roman" panose="02020603050405020304" pitchFamily="18" charset="0"/>
                <a:cs typeface="Times New Roman" panose="02020603050405020304" pitchFamily="18" charset="0"/>
              </a:rPr>
              <a:t>Redonda et al., 2019)</a:t>
            </a:r>
            <a:endParaRPr lang="x-none" sz="20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xmlns="" id="{6236C575-4AAB-70D7-24D8-A400243CCA81}"/>
              </a:ext>
            </a:extLst>
          </p:cNvPr>
          <p:cNvSpPr txBox="1"/>
          <p:nvPr/>
        </p:nvSpPr>
        <p:spPr>
          <a:xfrm>
            <a:off x="914400" y="3226921"/>
            <a:ext cx="5773002" cy="707886"/>
          </a:xfrm>
          <a:prstGeom prst="rect">
            <a:avLst/>
          </a:prstGeom>
          <a:solidFill>
            <a:srgbClr val="FFCCCC"/>
          </a:solidFill>
          <a:ln>
            <a:solidFill>
              <a:schemeClr val="bg1"/>
            </a:solidFill>
          </a:ln>
        </p:spPr>
        <p:txBody>
          <a:bodyPr wrap="square" rtlCol="0">
            <a:spAutoFit/>
          </a:bodyPr>
          <a:lstStyle/>
          <a:p>
            <a:pPr marL="342900" indent="-34290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Promoting interventions for long-term care and cost-effective health </a:t>
            </a:r>
            <a:endParaRPr lang="x-none" sz="2000"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xmlns="" id="{8F0530EA-1FE3-0377-1062-5EA92EC3BC1C}"/>
              </a:ext>
            </a:extLst>
          </p:cNvPr>
          <p:cNvPicPr>
            <a:picLocks noChangeAspect="1"/>
          </p:cNvPicPr>
          <p:nvPr/>
        </p:nvPicPr>
        <p:blipFill>
          <a:blip r:embed="rId3">
            <a:extLst>
              <a:ext uri="{BEBA8EAE-BF5A-486C-A8C5-ECC9F3942E4B}">
                <a14:imgProps xmlns:a14="http://schemas.microsoft.com/office/drawing/2010/main" xmlns="">
                  <a14:imgLayer r:embed="rId4">
                    <a14:imgEffect>
                      <a14:backgroundRemoval t="750" b="95875" l="2030" r="92640">
                        <a14:foregroundMark x1="36294" y1="20500" x2="48223" y2="61750"/>
                        <a14:foregroundMark x1="58756" y1="16750" x2="80330" y2="83625"/>
                        <a14:foregroundMark x1="52919" y1="29500" x2="56345" y2="51375"/>
                        <a14:foregroundMark x1="58376" y1="13500" x2="41751" y2="14875"/>
                        <a14:foregroundMark x1="41751" y1="14875" x2="25254" y2="28375"/>
                        <a14:foregroundMark x1="25254" y1="28375" x2="43274" y2="64500"/>
                        <a14:foregroundMark x1="43274" y1="64500" x2="78807" y2="57750"/>
                        <a14:foregroundMark x1="78807" y1="57750" x2="78299" y2="33000"/>
                        <a14:foregroundMark x1="78299" y1="33000" x2="71066" y2="30500"/>
                        <a14:foregroundMark x1="62183" y1="13750" x2="43147" y2="58875"/>
                        <a14:foregroundMark x1="43147" y1="58875" x2="43147" y2="59125"/>
                        <a14:foregroundMark x1="52030" y1="14875" x2="25761" y2="65625"/>
                        <a14:foregroundMark x1="35533" y1="16125" x2="23223" y2="70250"/>
                        <a14:foregroundMark x1="12690" y1="23250" x2="28046" y2="95875"/>
                        <a14:foregroundMark x1="28046" y1="95875" x2="28299" y2="95750"/>
                        <a14:foregroundMark x1="30838" y1="82625" x2="92640" y2="65500"/>
                        <a14:foregroundMark x1="64213" y1="44125" x2="60152" y2="64875"/>
                        <a14:foregroundMark x1="65609" y1="40375" x2="55330" y2="61250"/>
                        <a14:foregroundMark x1="51904" y1="29000" x2="41371" y2="44750"/>
                        <a14:foregroundMark x1="18147" y1="17375" x2="54315" y2="15500"/>
                        <a14:foregroundMark x1="54315" y1="15500" x2="54315" y2="15500"/>
                        <a14:foregroundMark x1="56345" y1="6125" x2="17513" y2="19750"/>
                        <a14:foregroundMark x1="15736" y1="18500" x2="30076" y2="56875"/>
                        <a14:foregroundMark x1="9645" y1="22250" x2="22716" y2="73750"/>
                        <a14:foregroundMark x1="22716" y1="73750" x2="23604" y2="74375"/>
                        <a14:foregroundMark x1="63959" y1="11375" x2="77538" y2="68625"/>
                        <a14:foregroundMark x1="77538" y1="68625" x2="77538" y2="68625"/>
                        <a14:foregroundMark x1="64594" y1="7500" x2="74746" y2="31875"/>
                        <a14:foregroundMark x1="60025" y1="5750" x2="66624" y2="4375"/>
                        <a14:foregroundMark x1="67005" y1="750" x2="67005" y2="750"/>
                        <a14:foregroundMark x1="66624" y1="1000" x2="66624" y2="1000"/>
                        <a14:foregroundMark x1="26396" y1="67250" x2="26396" y2="68250"/>
                        <a14:foregroundMark x1="26650" y1="67250" x2="26650" y2="67250"/>
                        <a14:foregroundMark x1="26015" y1="65625" x2="26015" y2="65625"/>
                        <a14:foregroundMark x1="26015" y1="65250" x2="26015" y2="66500"/>
                        <a14:foregroundMark x1="26015" y1="66500" x2="26015" y2="68625"/>
                        <a14:foregroundMark x1="19416" y1="44750" x2="20812" y2="54750"/>
                        <a14:foregroundMark x1="21827" y1="45125" x2="22843" y2="54375"/>
                        <a14:foregroundMark x1="18909" y1="27875" x2="19924" y2="44375"/>
                        <a14:foregroundMark x1="16371" y1="30250" x2="16878" y2="40375"/>
                        <a14:foregroundMark x1="2030" y1="40000" x2="6599" y2="32875"/>
                        <a14:foregroundMark x1="6599" y1="32875" x2="12944" y2="31875"/>
                        <a14:foregroundMark x1="11041" y1="43125" x2="3046" y2="40625"/>
                        <a14:foregroundMark x1="3046" y1="40625" x2="2030" y2="36875"/>
                        <a14:foregroundMark x1="39721" y1="58750" x2="50127" y2="69125"/>
                        <a14:foregroundMark x1="50127" y1="69125" x2="60152" y2="35625"/>
                        <a14:foregroundMark x1="54569" y1="19750" x2="60025" y2="24875"/>
                        <a14:foregroundMark x1="60025" y1="24875" x2="60025" y2="24875"/>
                        <a14:foregroundMark x1="56345" y1="18750" x2="56980" y2="22500"/>
                        <a14:foregroundMark x1="13325" y1="28625" x2="27284" y2="75375"/>
                        <a14:foregroundMark x1="34772" y1="21125" x2="53680" y2="62875"/>
                        <a14:foregroundMark x1="53680" y1="62875" x2="53680" y2="63250"/>
                        <a14:foregroundMark x1="66624" y1="27125" x2="75508" y2="50375"/>
                      </a14:backgroundRemoval>
                    </a14:imgEffect>
                  </a14:imgLayer>
                </a14:imgProps>
              </a:ext>
              <a:ext uri="{28A0092B-C50C-407E-A947-70E740481C1C}">
                <a14:useLocalDpi xmlns:a14="http://schemas.microsoft.com/office/drawing/2010/main" xmlns="" val="0"/>
              </a:ext>
            </a:extLst>
          </a:blip>
          <a:stretch>
            <a:fillRect/>
          </a:stretch>
        </p:blipFill>
        <p:spPr>
          <a:xfrm>
            <a:off x="8136596" y="1427090"/>
            <a:ext cx="3246495" cy="3295934"/>
          </a:xfrm>
          <a:prstGeom prst="rect">
            <a:avLst/>
          </a:prstGeom>
        </p:spPr>
      </p:pic>
      <p:sp>
        <p:nvSpPr>
          <p:cNvPr id="9" name="TextBox 8">
            <a:extLst>
              <a:ext uri="{FF2B5EF4-FFF2-40B4-BE49-F238E27FC236}">
                <a16:creationId xmlns:a16="http://schemas.microsoft.com/office/drawing/2014/main" xmlns="" id="{DB5921C9-1F86-CC68-97CD-B5F86C1984CB}"/>
              </a:ext>
            </a:extLst>
          </p:cNvPr>
          <p:cNvSpPr txBox="1"/>
          <p:nvPr/>
        </p:nvSpPr>
        <p:spPr>
          <a:xfrm>
            <a:off x="914400" y="4369081"/>
            <a:ext cx="5868537" cy="707886"/>
          </a:xfrm>
          <a:prstGeom prst="rect">
            <a:avLst/>
          </a:prstGeom>
          <a:solidFill>
            <a:srgbClr val="FFCCCC"/>
          </a:solidFill>
        </p:spPr>
        <p:txBody>
          <a:bodyPr wrap="square" rtlCol="0">
            <a:spAutoFit/>
          </a:bodyPr>
          <a:lstStyle/>
          <a:p>
            <a:pPr marL="342900" indent="-342900">
              <a:spcAft>
                <a:spcPts val="800"/>
              </a:spcAft>
              <a:buFont typeface="Wingdings" panose="05000000000000000000" pitchFamily="2" charset="2"/>
              <a:buChar char="Ø"/>
            </a:pPr>
            <a:r>
              <a:rPr lang="en-US" sz="2000" dirty="0">
                <a:solidFill>
                  <a:srgbClr val="000000"/>
                </a:solidFill>
                <a:effectLst/>
                <a:latin typeface="Times New Roman" panose="02020603050405020304" pitchFamily="18" charset="0"/>
                <a:ea typeface="Calibri" panose="020F0502020204030204" pitchFamily="34" charset="0"/>
              </a:rPr>
              <a:t>Providing incentives to the service provider for expansive older age care (</a:t>
            </a:r>
            <a:r>
              <a:rPr lang="en-US" sz="2000" dirty="0">
                <a:latin typeface="Times New Roman" panose="02020603050405020304" pitchFamily="18" charset="0"/>
                <a:ea typeface="Calibri" panose="020F0502020204030204" pitchFamily="34" charset="0"/>
              </a:rPr>
              <a:t>Cuevas-</a:t>
            </a:r>
            <a:r>
              <a:rPr lang="en-US" sz="2000" dirty="0" err="1">
                <a:latin typeface="Times New Roman" panose="02020603050405020304" pitchFamily="18" charset="0"/>
                <a:ea typeface="Calibri" panose="020F0502020204030204" pitchFamily="34" charset="0"/>
              </a:rPr>
              <a:t>Trisan</a:t>
            </a:r>
            <a:r>
              <a:rPr lang="en-US" sz="2000" dirty="0">
                <a:latin typeface="Times New Roman" panose="02020603050405020304" pitchFamily="18" charset="0"/>
                <a:ea typeface="Calibri" panose="020F0502020204030204" pitchFamily="34" charset="0"/>
              </a:rPr>
              <a:t>, 2019)</a:t>
            </a:r>
            <a:endParaRPr lang="x-none" sz="2000" dirty="0">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xmlns="" val="3890343504"/>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wipe(down)">
                                      <p:cBhvr>
                                        <p:cTn id="19" dur="500"/>
                                        <p:tgtEl>
                                          <p:spTgt spid="3"/>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5">
                                            <p:txEl>
                                              <p:pRg st="0" end="0"/>
                                            </p:txEl>
                                          </p:spTgt>
                                        </p:tgtEl>
                                        <p:attrNameLst>
                                          <p:attrName>style.visibility</p:attrName>
                                        </p:attrNameLst>
                                      </p:cBhvr>
                                      <p:to>
                                        <p:strVal val="visible"/>
                                      </p:to>
                                    </p:set>
                                    <p:animEffect transition="in" filter="wipe(down)">
                                      <p:cBhvr>
                                        <p:cTn id="24" dur="500"/>
                                        <p:tgtEl>
                                          <p:spTgt spid="5">
                                            <p:txEl>
                                              <p:pRg st="0" end="0"/>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wipe(down)">
                                      <p:cBhvr>
                                        <p:cTn id="2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9"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D9696774-EB6D-46CE-E307-71A02B898AEC}"/>
              </a:ext>
            </a:extLst>
          </p:cNvPr>
          <p:cNvSpPr txBox="1"/>
          <p:nvPr/>
        </p:nvSpPr>
        <p:spPr>
          <a:xfrm>
            <a:off x="477671" y="614149"/>
            <a:ext cx="3848669" cy="523220"/>
          </a:xfrm>
          <a:prstGeom prst="rect">
            <a:avLst/>
          </a:prstGeom>
          <a:solidFill>
            <a:srgbClr val="990033"/>
          </a:solid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Theories of Aging </a:t>
            </a:r>
            <a:endParaRPr lang="x-none" sz="2800" dirty="0">
              <a:solidFill>
                <a:schemeClr val="bg1"/>
              </a:solidFill>
              <a:latin typeface="Times New Roman" panose="02020603050405020304" pitchFamily="18"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xmlns="" id="{B8F4E805-8B9D-DAAB-E85B-BF69984DC3A8}"/>
              </a:ext>
            </a:extLst>
          </p:cNvPr>
          <p:cNvGraphicFramePr/>
          <p:nvPr>
            <p:extLst>
              <p:ext uri="{D42A27DB-BD31-4B8C-83A1-F6EECF244321}">
                <p14:modId xmlns:p14="http://schemas.microsoft.com/office/powerpoint/2010/main" xmlns="" val="3364805057"/>
              </p:ext>
            </p:extLst>
          </p:nvPr>
        </p:nvGraphicFramePr>
        <p:xfrm>
          <a:off x="1692322" y="1323833"/>
          <a:ext cx="8011236" cy="51179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2046743666"/>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4" grpId="0">
        <p:bldAsOne/>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74593C97-8D33-E1AF-F976-4A3E5AB98822}"/>
              </a:ext>
            </a:extLst>
          </p:cNvPr>
          <p:cNvSpPr txBox="1"/>
          <p:nvPr/>
        </p:nvSpPr>
        <p:spPr>
          <a:xfrm>
            <a:off x="600500" y="586853"/>
            <a:ext cx="7165075" cy="523220"/>
          </a:xfrm>
          <a:prstGeom prst="rect">
            <a:avLst/>
          </a:prstGeom>
          <a:solidFill>
            <a:srgbClr val="990033"/>
          </a:solid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Modern Technology in the Old Age Health Care</a:t>
            </a:r>
            <a:endParaRPr lang="x-none" sz="2800" dirty="0">
              <a:solidFill>
                <a:schemeClr val="bg1"/>
              </a:solidFill>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xmlns="" id="{A8E476C3-DB64-E684-EC3A-E499CEB54A16}"/>
              </a:ext>
            </a:extLst>
          </p:cNvPr>
          <p:cNvPicPr>
            <a:picLocks noChangeAspect="1"/>
          </p:cNvPicPr>
          <p:nvPr/>
        </p:nvPicPr>
        <p:blipFill>
          <a:blip r:embed="rId3">
            <a:extLst>
              <a:ext uri="{BEBA8EAE-BF5A-486C-A8C5-ECC9F3942E4B}">
                <a14:imgProps xmlns:a14="http://schemas.microsoft.com/office/drawing/2010/main" xmlns="">
                  <a14:imgLayer r:embed="rId4">
                    <a14:imgEffect>
                      <a14:backgroundRemoval t="9581" b="89621" l="8200" r="95000">
                        <a14:foregroundMark x1="73000" y1="19561" x2="73000" y2="19561"/>
                        <a14:foregroundMark x1="84000" y1="33134" x2="84000" y2="33134"/>
                        <a14:foregroundMark x1="85600" y1="34531" x2="84400" y2="33134"/>
                        <a14:foregroundMark x1="83000" y1="32735" x2="84200" y2="33932"/>
                        <a14:foregroundMark x1="85600" y1="31936" x2="83000" y2="35329"/>
                        <a14:foregroundMark x1="82400" y1="31936" x2="81000" y2="38523"/>
                        <a14:foregroundMark x1="81000" y1="39122" x2="81000" y2="39122"/>
                        <a14:foregroundMark x1="81600" y1="38723" x2="81600" y2="38723"/>
                        <a14:foregroundMark x1="86400" y1="36128" x2="85400" y2="35329"/>
                        <a14:foregroundMark x1="84800" y1="55289" x2="87400" y2="60279"/>
                        <a14:foregroundMark x1="92000" y1="56287" x2="93000" y2="61078"/>
                        <a14:foregroundMark x1="94000" y1="57285" x2="86000" y2="64471"/>
                        <a14:foregroundMark x1="86000" y1="64471" x2="83000" y2="57884"/>
                        <a14:foregroundMark x1="82400" y1="55888" x2="82400" y2="65070"/>
                        <a14:foregroundMark x1="81600" y1="55888" x2="92200" y2="55090"/>
                        <a14:foregroundMark x1="92200" y1="55090" x2="95000" y2="55090"/>
                        <a14:foregroundMark x1="93400" y1="56287" x2="85000" y2="65469"/>
                        <a14:foregroundMark x1="85000" y1="65469" x2="83000" y2="65469"/>
                        <a14:foregroundMark x1="85600" y1="66467" x2="94600" y2="61876"/>
                        <a14:foregroundMark x1="94000" y1="61876" x2="86800" y2="66467"/>
                        <a14:foregroundMark x1="91600" y1="66267" x2="91600" y2="66267"/>
                        <a14:foregroundMark x1="91000" y1="64271" x2="88200" y2="65469"/>
                        <a14:foregroundMark x1="45800" y1="53892" x2="46000" y2="38124"/>
                        <a14:foregroundMark x1="45000" y1="53693" x2="45600" y2="45908"/>
                        <a14:foregroundMark x1="42600" y1="89421" x2="47200" y2="89022"/>
                        <a14:foregroundMark x1="8200" y1="78044" x2="12000" y2="53892"/>
                        <a14:foregroundMark x1="52200" y1="76846" x2="52200" y2="76846"/>
                        <a14:foregroundMark x1="88000" y1="77445" x2="84000" y2="76248"/>
                        <a14:foregroundMark x1="83400" y1="38523" x2="84800" y2="33134"/>
                        <a14:foregroundMark x1="15200" y1="43114" x2="18000" y2="42116"/>
                        <a14:foregroundMark x1="26400" y1="56287" x2="26400" y2="47305"/>
                        <a14:foregroundMark x1="50400" y1="51896" x2="42600" y2="40519"/>
                        <a14:foregroundMark x1="45200" y1="49900" x2="44400" y2="42116"/>
                        <a14:foregroundMark x1="45600" y1="53094" x2="45800" y2="41317"/>
                        <a14:foregroundMark x1="45800" y1="41317" x2="45800" y2="41317"/>
                        <a14:foregroundMark x1="44600" y1="50499" x2="44000" y2="40120"/>
                        <a14:foregroundMark x1="46000" y1="49701" x2="45800" y2="39321"/>
                      </a14:backgroundRemoval>
                    </a14:imgEffect>
                  </a14:imgLayer>
                </a14:imgProps>
              </a:ext>
              <a:ext uri="{28A0092B-C50C-407E-A947-70E740481C1C}">
                <a14:useLocalDpi xmlns:a14="http://schemas.microsoft.com/office/drawing/2010/main" xmlns="" val="0"/>
              </a:ext>
            </a:extLst>
          </a:blip>
          <a:stretch>
            <a:fillRect/>
          </a:stretch>
        </p:blipFill>
        <p:spPr>
          <a:xfrm>
            <a:off x="7765575" y="1479139"/>
            <a:ext cx="3891937" cy="3899721"/>
          </a:xfrm>
          <a:prstGeom prst="rect">
            <a:avLst/>
          </a:prstGeom>
        </p:spPr>
      </p:pic>
      <p:graphicFrame>
        <p:nvGraphicFramePr>
          <p:cNvPr id="6" name="Diagram 5">
            <a:extLst>
              <a:ext uri="{FF2B5EF4-FFF2-40B4-BE49-F238E27FC236}">
                <a16:creationId xmlns:a16="http://schemas.microsoft.com/office/drawing/2014/main" xmlns="" id="{52855D4A-D2DC-658F-51F3-1F1D6981FD62}"/>
              </a:ext>
            </a:extLst>
          </p:cNvPr>
          <p:cNvGraphicFramePr/>
          <p:nvPr>
            <p:extLst>
              <p:ext uri="{D42A27DB-BD31-4B8C-83A1-F6EECF244321}">
                <p14:modId xmlns:p14="http://schemas.microsoft.com/office/powerpoint/2010/main" xmlns="" val="2940992289"/>
              </p:ext>
            </p:extLst>
          </p:nvPr>
        </p:nvGraphicFramePr>
        <p:xfrm>
          <a:off x="696035" y="2002359"/>
          <a:ext cx="6441745" cy="456366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xmlns="" val="2685798257"/>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down)">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1000"/>
                                        <p:tgtEl>
                                          <p:spTgt spid="4"/>
                                        </p:tgtEl>
                                      </p:cBhvr>
                                    </p:animEffect>
                                    <p:anim calcmode="lin" valueType="num">
                                      <p:cBhvr>
                                        <p:cTn id="18" dur="1000" fill="hold"/>
                                        <p:tgtEl>
                                          <p:spTgt spid="4"/>
                                        </p:tgtEl>
                                        <p:attrNameLst>
                                          <p:attrName>ppt_x</p:attrName>
                                        </p:attrNameLst>
                                      </p:cBhvr>
                                      <p:tavLst>
                                        <p:tav tm="0">
                                          <p:val>
                                            <p:strVal val="#ppt_x"/>
                                          </p:val>
                                        </p:tav>
                                        <p:tav tm="100000">
                                          <p:val>
                                            <p:strVal val="#ppt_x"/>
                                          </p:val>
                                        </p:tav>
                                      </p:tavLst>
                                    </p:anim>
                                    <p:anim calcmode="lin" valueType="num">
                                      <p:cBhvr>
                                        <p:cTn id="1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6" grpId="0">
        <p:bldAsOne/>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801805CF-8A33-BF3E-06AB-1B7B57178B8C}"/>
              </a:ext>
            </a:extLst>
          </p:cNvPr>
          <p:cNvSpPr txBox="1"/>
          <p:nvPr/>
        </p:nvSpPr>
        <p:spPr>
          <a:xfrm>
            <a:off x="929842" y="777923"/>
            <a:ext cx="5166158" cy="523220"/>
          </a:xfrm>
          <a:prstGeom prst="rect">
            <a:avLst/>
          </a:prstGeom>
          <a:solidFill>
            <a:srgbClr val="990033"/>
          </a:solid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Recommendations for Betterment</a:t>
            </a:r>
            <a:endParaRPr lang="x-none" sz="2800"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65BB6AEB-F088-B993-9D7A-0F03C4E866DD}"/>
              </a:ext>
            </a:extLst>
          </p:cNvPr>
          <p:cNvSpPr txBox="1"/>
          <p:nvPr/>
        </p:nvSpPr>
        <p:spPr>
          <a:xfrm>
            <a:off x="929842" y="1892714"/>
            <a:ext cx="6787436" cy="400110"/>
          </a:xfrm>
          <a:prstGeom prst="rect">
            <a:avLst/>
          </a:prstGeom>
          <a:solidFill>
            <a:schemeClr val="bg1">
              <a:lumMod val="95000"/>
            </a:schemeClr>
          </a:solidFill>
          <a:ln>
            <a:solidFill>
              <a:schemeClr val="bg1"/>
            </a:solidFill>
          </a:ln>
        </p:spPr>
        <p:txBody>
          <a:bodyPr wrap="none" rtlCol="0">
            <a:spAutoFit/>
          </a:bodyPr>
          <a:lstStyle/>
          <a:p>
            <a:pPr marL="342900" indent="-342900">
              <a:buFont typeface="Wingdings" panose="05000000000000000000" pitchFamily="2" charset="2"/>
              <a:buChar char="ü"/>
            </a:pPr>
            <a:r>
              <a:rPr lang="en-US" sz="2000" dirty="0">
                <a:latin typeface="Times New Roman" panose="02020603050405020304" pitchFamily="18" charset="0"/>
                <a:cs typeface="Times New Roman" panose="02020603050405020304" pitchFamily="18" charset="0"/>
              </a:rPr>
              <a:t>Implement modern and innovative approaches to health care </a:t>
            </a:r>
            <a:endParaRPr lang="x-none" sz="20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xmlns="" id="{9A00B85E-03A7-9DC8-558D-3E177FE5071A}"/>
              </a:ext>
            </a:extLst>
          </p:cNvPr>
          <p:cNvSpPr txBox="1"/>
          <p:nvPr/>
        </p:nvSpPr>
        <p:spPr>
          <a:xfrm>
            <a:off x="929842" y="3930667"/>
            <a:ext cx="4039736" cy="400110"/>
          </a:xfrm>
          <a:prstGeom prst="rect">
            <a:avLst/>
          </a:prstGeom>
          <a:solidFill>
            <a:schemeClr val="bg1">
              <a:lumMod val="95000"/>
            </a:schemeClr>
          </a:solidFill>
          <a:ln>
            <a:solidFill>
              <a:schemeClr val="bg1">
                <a:lumMod val="95000"/>
              </a:schemeClr>
            </a:solidFill>
          </a:ln>
        </p:spPr>
        <p:txBody>
          <a:bodyPr wrap="square" rtlCol="0">
            <a:spAutoFit/>
          </a:bodyPr>
          <a:lstStyle/>
          <a:p>
            <a:pPr marL="342900" indent="-342900">
              <a:buFont typeface="Wingdings" panose="05000000000000000000" pitchFamily="2" charset="2"/>
              <a:buChar char="ü"/>
            </a:pPr>
            <a:r>
              <a:rPr lang="en-US" sz="2000" dirty="0">
                <a:latin typeface="Times New Roman" panose="02020603050405020304" pitchFamily="18" charset="0"/>
                <a:cs typeface="Times New Roman" panose="02020603050405020304" pitchFamily="18" charset="0"/>
              </a:rPr>
              <a:t>Improve public health’s role</a:t>
            </a:r>
            <a:endParaRPr lang="x-none" sz="200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xmlns="" id="{7DEECB4C-75C9-9A01-89EA-0549CD9F4454}"/>
              </a:ext>
            </a:extLst>
          </p:cNvPr>
          <p:cNvSpPr txBox="1"/>
          <p:nvPr/>
        </p:nvSpPr>
        <p:spPr>
          <a:xfrm>
            <a:off x="929842" y="2810846"/>
            <a:ext cx="6787436" cy="400110"/>
          </a:xfrm>
          <a:prstGeom prst="rect">
            <a:avLst/>
          </a:prstGeom>
          <a:solidFill>
            <a:schemeClr val="bg1">
              <a:lumMod val="95000"/>
            </a:schemeClr>
          </a:solidFill>
        </p:spPr>
        <p:txBody>
          <a:bodyPr wrap="square" rtlCol="0">
            <a:spAutoFit/>
          </a:bodyPr>
          <a:lstStyle/>
          <a:p>
            <a:pPr marL="342900" indent="-342900">
              <a:buFont typeface="Wingdings" panose="05000000000000000000" pitchFamily="2" charset="2"/>
              <a:buChar char="ü"/>
            </a:pPr>
            <a:r>
              <a:rPr lang="en-US" sz="2000" dirty="0">
                <a:latin typeface="Times New Roman" panose="02020603050405020304" pitchFamily="18" charset="0"/>
                <a:cs typeface="Times New Roman" panose="02020603050405020304" pitchFamily="18" charset="0"/>
              </a:rPr>
              <a:t>Reform financing structure of long-term services and support </a:t>
            </a:r>
            <a:endParaRPr lang="x-none" sz="200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xmlns="" id="{4E82865B-AF88-416C-6CD8-AD47C6EB2781}"/>
              </a:ext>
            </a:extLst>
          </p:cNvPr>
          <p:cNvSpPr txBox="1"/>
          <p:nvPr/>
        </p:nvSpPr>
        <p:spPr>
          <a:xfrm>
            <a:off x="935288" y="4993074"/>
            <a:ext cx="3411942" cy="400110"/>
          </a:xfrm>
          <a:prstGeom prst="rect">
            <a:avLst/>
          </a:prstGeom>
          <a:solidFill>
            <a:schemeClr val="bg1">
              <a:lumMod val="95000"/>
            </a:schemeClr>
          </a:solidFill>
        </p:spPr>
        <p:txBody>
          <a:bodyPr wrap="square" rtlCol="0">
            <a:spAutoFit/>
          </a:bodyPr>
          <a:lstStyle/>
          <a:p>
            <a:pPr marL="342900" indent="-342900">
              <a:buFont typeface="Wingdings" panose="05000000000000000000" pitchFamily="2" charset="2"/>
              <a:buChar char="ü"/>
            </a:pPr>
            <a:r>
              <a:rPr lang="en-US" sz="2000" dirty="0">
                <a:latin typeface="Times New Roman" panose="02020603050405020304" pitchFamily="18" charset="0"/>
                <a:cs typeface="Times New Roman" panose="02020603050405020304" pitchFamily="18" charset="0"/>
              </a:rPr>
              <a:t>Goal directed care for adults </a:t>
            </a:r>
            <a:endParaRPr lang="x-none" sz="2000" dirty="0">
              <a:latin typeface="Times New Roman" panose="02020603050405020304" pitchFamily="18" charset="0"/>
              <a:cs typeface="Times New Roman" panose="02020603050405020304" pitchFamily="18" charset="0"/>
            </a:endParaRPr>
          </a:p>
        </p:txBody>
      </p:sp>
      <p:pic>
        <p:nvPicPr>
          <p:cNvPr id="11" name="Picture 10">
            <a:extLst>
              <a:ext uri="{FF2B5EF4-FFF2-40B4-BE49-F238E27FC236}">
                <a16:creationId xmlns:a16="http://schemas.microsoft.com/office/drawing/2014/main" xmlns="" id="{37765B1F-639B-150E-0078-ABC5A7453720}"/>
              </a:ext>
            </a:extLst>
          </p:cNvPr>
          <p:cNvPicPr>
            <a:picLocks noChangeAspect="1"/>
          </p:cNvPicPr>
          <p:nvPr/>
        </p:nvPicPr>
        <p:blipFill>
          <a:blip r:embed="rId3" cstate="print">
            <a:extLst>
              <a:ext uri="{BEBA8EAE-BF5A-486C-A8C5-ECC9F3942E4B}">
                <a14:imgProps xmlns:a14="http://schemas.microsoft.com/office/drawing/2010/main" xmlns="">
                  <a14:imgLayer r:embed="rId4">
                    <a14:imgEffect>
                      <a14:backgroundRemoval t="126" b="99244" l="500" r="97000">
                        <a14:foregroundMark x1="28000" y1="4912" x2="35833" y2="12343"/>
                        <a14:foregroundMark x1="60750" y1="1008" x2="59417" y2="17506"/>
                        <a14:foregroundMark x1="59417" y1="17506" x2="57583" y2="20151"/>
                        <a14:foregroundMark x1="97000" y1="13224" x2="86917" y2="19144"/>
                        <a14:foregroundMark x1="56167" y1="96096" x2="54833" y2="71914"/>
                        <a14:foregroundMark x1="5917" y1="97355" x2="8833" y2="94962"/>
                        <a14:foregroundMark x1="1167" y1="69521" x2="7250" y2="59698"/>
                        <a14:foregroundMark x1="7250" y1="59698" x2="7250" y2="59698"/>
                        <a14:foregroundMark x1="2917" y1="44207" x2="583" y2="42191"/>
                        <a14:foregroundMark x1="34917" y1="97859" x2="58750" y2="81234"/>
                        <a14:foregroundMark x1="68583" y1="91940" x2="56167" y2="83627"/>
                        <a14:foregroundMark x1="67000" y1="95466" x2="44917" y2="99370"/>
                        <a14:foregroundMark x1="44917" y1="99370" x2="35750" y2="97481"/>
                        <a14:foregroundMark x1="35750" y1="97481" x2="40583" y2="86020"/>
                        <a14:foregroundMark x1="69583" y1="95214" x2="62500" y2="88035"/>
                        <a14:foregroundMark x1="32750" y1="98489" x2="37667" y2="86524"/>
                        <a14:foregroundMark x1="37667" y1="86524" x2="42417" y2="80605"/>
                        <a14:foregroundMark x1="27750" y1="98741" x2="39583" y2="85390"/>
                        <a14:foregroundMark x1="25000" y1="1889" x2="25000" y2="126"/>
                      </a14:backgroundRemoval>
                    </a14:imgEffect>
                  </a14:imgLayer>
                </a14:imgProps>
              </a:ext>
              <a:ext uri="{28A0092B-C50C-407E-A947-70E740481C1C}">
                <a14:useLocalDpi xmlns:a14="http://schemas.microsoft.com/office/drawing/2010/main" xmlns="" val="0"/>
              </a:ext>
            </a:extLst>
          </a:blip>
          <a:stretch>
            <a:fillRect/>
          </a:stretch>
        </p:blipFill>
        <p:spPr>
          <a:xfrm>
            <a:off x="7985736" y="2692934"/>
            <a:ext cx="3778633" cy="2500195"/>
          </a:xfrm>
          <a:prstGeom prst="rect">
            <a:avLst/>
          </a:prstGeom>
        </p:spPr>
      </p:pic>
    </p:spTree>
    <p:extLst>
      <p:ext uri="{BB962C8B-B14F-4D97-AF65-F5344CB8AC3E}">
        <p14:creationId xmlns:p14="http://schemas.microsoft.com/office/powerpoint/2010/main" xmlns="" val="2432906580"/>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1000"/>
                                        <p:tgtEl>
                                          <p:spTgt spid="11"/>
                                        </p:tgtEl>
                                      </p:cBhvr>
                                    </p:animEffect>
                                    <p:anim calcmode="lin" valueType="num">
                                      <p:cBhvr>
                                        <p:cTn id="13" dur="1000" fill="hold"/>
                                        <p:tgtEl>
                                          <p:spTgt spid="11"/>
                                        </p:tgtEl>
                                        <p:attrNameLst>
                                          <p:attrName>ppt_x</p:attrName>
                                        </p:attrNameLst>
                                      </p:cBhvr>
                                      <p:tavLst>
                                        <p:tav tm="0">
                                          <p:val>
                                            <p:strVal val="#ppt_x"/>
                                          </p:val>
                                        </p:tav>
                                        <p:tav tm="100000">
                                          <p:val>
                                            <p:strVal val="#ppt_x"/>
                                          </p:val>
                                        </p:tav>
                                      </p:tavLst>
                                    </p:anim>
                                    <p:anim calcmode="lin" valueType="num">
                                      <p:cBhvr>
                                        <p:cTn id="14"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Effect transition="in" filter="wipe(down)">
                                      <p:cBhvr>
                                        <p:cTn id="19" dur="500"/>
                                        <p:tgtEl>
                                          <p:spTgt spid="4">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6">
                                            <p:txEl>
                                              <p:pRg st="0" end="0"/>
                                            </p:txEl>
                                          </p:spTgt>
                                        </p:tgtEl>
                                        <p:attrNameLst>
                                          <p:attrName>style.visibility</p:attrName>
                                        </p:attrNameLst>
                                      </p:cBhvr>
                                      <p:to>
                                        <p:strVal val="visible"/>
                                      </p:to>
                                    </p:set>
                                    <p:animEffect transition="in" filter="wipe(down)">
                                      <p:cBhvr>
                                        <p:cTn id="24" dur="500"/>
                                        <p:tgtEl>
                                          <p:spTgt spid="6">
                                            <p:txEl>
                                              <p:pRg st="0" end="0"/>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5">
                                            <p:txEl>
                                              <p:pRg st="0" end="0"/>
                                            </p:txEl>
                                          </p:spTgt>
                                        </p:tgtEl>
                                        <p:attrNameLst>
                                          <p:attrName>style.visibility</p:attrName>
                                        </p:attrNameLst>
                                      </p:cBhvr>
                                      <p:to>
                                        <p:strVal val="visible"/>
                                      </p:to>
                                    </p:set>
                                    <p:animEffect transition="in" filter="wipe(down)">
                                      <p:cBhvr>
                                        <p:cTn id="29" dur="500"/>
                                        <p:tgtEl>
                                          <p:spTgt spid="5">
                                            <p:txEl>
                                              <p:pRg st="0" end="0"/>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nodeType="clickEffect">
                                  <p:stCondLst>
                                    <p:cond delay="0"/>
                                  </p:stCondLst>
                                  <p:childTnLst>
                                    <p:set>
                                      <p:cBhvr>
                                        <p:cTn id="33" dur="1" fill="hold">
                                          <p:stCondLst>
                                            <p:cond delay="0"/>
                                          </p:stCondLst>
                                        </p:cTn>
                                        <p:tgtEl>
                                          <p:spTgt spid="7">
                                            <p:txEl>
                                              <p:pRg st="0" end="0"/>
                                            </p:txEl>
                                          </p:spTgt>
                                        </p:tgtEl>
                                        <p:attrNameLst>
                                          <p:attrName>style.visibility</p:attrName>
                                        </p:attrNameLst>
                                      </p:cBhvr>
                                      <p:to>
                                        <p:strVal val="visible"/>
                                      </p:to>
                                    </p:set>
                                    <p:animEffect transition="in" filter="wipe(down)">
                                      <p:cBhvr>
                                        <p:cTn id="34"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xmlns="" id="{DCC9B436-9338-C796-9475-37DA41730772}"/>
              </a:ext>
            </a:extLst>
          </p:cNvPr>
          <p:cNvSpPr txBox="1"/>
          <p:nvPr/>
        </p:nvSpPr>
        <p:spPr>
          <a:xfrm>
            <a:off x="850004" y="599803"/>
            <a:ext cx="6091708" cy="523220"/>
          </a:xfrm>
          <a:prstGeom prst="rect">
            <a:avLst/>
          </a:prstGeom>
          <a:solidFill>
            <a:srgbClr val="990033"/>
          </a:solid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Best Practices of Old Age Health Care </a:t>
            </a:r>
          </a:p>
        </p:txBody>
      </p:sp>
      <p:graphicFrame>
        <p:nvGraphicFramePr>
          <p:cNvPr id="9" name="Diagram 8">
            <a:extLst>
              <a:ext uri="{FF2B5EF4-FFF2-40B4-BE49-F238E27FC236}">
                <a16:creationId xmlns:a16="http://schemas.microsoft.com/office/drawing/2014/main" xmlns="" id="{6CEB69CE-023B-C94B-3A0B-4B7D78E40289}"/>
              </a:ext>
            </a:extLst>
          </p:cNvPr>
          <p:cNvGraphicFramePr/>
          <p:nvPr>
            <p:extLst>
              <p:ext uri="{D42A27DB-BD31-4B8C-83A1-F6EECF244321}">
                <p14:modId xmlns:p14="http://schemas.microsoft.com/office/powerpoint/2010/main" xmlns="" val="3014165328"/>
              </p:ext>
            </p:extLst>
          </p:nvPr>
        </p:nvGraphicFramePr>
        <p:xfrm>
          <a:off x="850003" y="1880316"/>
          <a:ext cx="6091709" cy="38498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 name="Picture 10">
            <a:extLst>
              <a:ext uri="{FF2B5EF4-FFF2-40B4-BE49-F238E27FC236}">
                <a16:creationId xmlns:a16="http://schemas.microsoft.com/office/drawing/2014/main" xmlns="" id="{756DC517-7420-9626-91D1-8FF0B9DEF037}"/>
              </a:ext>
            </a:extLst>
          </p:cNvPr>
          <p:cNvPicPr>
            <a:picLocks noChangeAspect="1"/>
          </p:cNvPicPr>
          <p:nvPr/>
        </p:nvPicPr>
        <p:blipFill>
          <a:blip r:embed="rId7">
            <a:extLst>
              <a:ext uri="{BEBA8EAE-BF5A-486C-A8C5-ECC9F3942E4B}">
                <a14:imgProps xmlns:a14="http://schemas.microsoft.com/office/drawing/2010/main" xmlns="">
                  <a14:imgLayer r:embed="rId9">
                    <a14:imgEffect>
                      <a14:backgroundRemoval t="8000" b="91556" l="10000" r="90000">
                        <a14:foregroundMark x1="52316" y1="8000" x2="52316" y2="8000"/>
                        <a14:foregroundMark x1="66000" y1="61778" x2="62947" y2="68000"/>
                        <a14:foregroundMark x1="62947" y1="68000" x2="61579" y2="74222"/>
                        <a14:foregroundMark x1="53895" y1="91556" x2="53895" y2="91556"/>
                        <a14:foregroundMark x1="53579" y1="91556" x2="53579" y2="91556"/>
                        <a14:foregroundMark x1="27158" y1="44889" x2="28421" y2="35556"/>
                        <a14:foregroundMark x1="28421" y1="35556" x2="31474" y2="26000"/>
                        <a14:foregroundMark x1="31474" y1="26000" x2="35158" y2="19778"/>
                        <a14:foregroundMark x1="35158" y1="19778" x2="41474" y2="18444"/>
                        <a14:foregroundMark x1="41474" y1="18444" x2="43368" y2="21111"/>
                      </a14:backgroundRemoval>
                    </a14:imgEffect>
                  </a14:imgLayer>
                </a14:imgProps>
              </a:ext>
              <a:ext uri="{28A0092B-C50C-407E-A947-70E740481C1C}">
                <a14:useLocalDpi xmlns:a14="http://schemas.microsoft.com/office/drawing/2010/main" xmlns="" val="0"/>
              </a:ext>
            </a:extLst>
          </a:blip>
          <a:stretch>
            <a:fillRect/>
          </a:stretch>
        </p:blipFill>
        <p:spPr>
          <a:xfrm>
            <a:off x="7502792" y="2828925"/>
            <a:ext cx="4848942" cy="2296867"/>
          </a:xfrm>
          <a:prstGeom prst="rect">
            <a:avLst/>
          </a:prstGeom>
        </p:spPr>
      </p:pic>
    </p:spTree>
    <p:extLst>
      <p:ext uri="{BB962C8B-B14F-4D97-AF65-F5344CB8AC3E}">
        <p14:creationId xmlns:p14="http://schemas.microsoft.com/office/powerpoint/2010/main" xmlns="" val="4183728622"/>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barn(inVertical)">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1000"/>
                                        <p:tgtEl>
                                          <p:spTgt spid="11"/>
                                        </p:tgtEl>
                                      </p:cBhvr>
                                    </p:animEffect>
                                    <p:anim calcmode="lin" valueType="num">
                                      <p:cBhvr>
                                        <p:cTn id="13" dur="1000" fill="hold"/>
                                        <p:tgtEl>
                                          <p:spTgt spid="11"/>
                                        </p:tgtEl>
                                        <p:attrNameLst>
                                          <p:attrName>ppt_x</p:attrName>
                                        </p:attrNameLst>
                                      </p:cBhvr>
                                      <p:tavLst>
                                        <p:tav tm="0">
                                          <p:val>
                                            <p:strVal val="#ppt_x"/>
                                          </p:val>
                                        </p:tav>
                                        <p:tav tm="100000">
                                          <p:val>
                                            <p:strVal val="#ppt_x"/>
                                          </p:val>
                                        </p:tav>
                                      </p:tavLst>
                                    </p:anim>
                                    <p:anim calcmode="lin" valueType="num">
                                      <p:cBhvr>
                                        <p:cTn id="14"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wipe(down)">
                                      <p:cBhvr>
                                        <p:cTn id="1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AsOne/>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1C7B976B-E5ED-0A80-AAEC-3A3526F8588F}"/>
              </a:ext>
            </a:extLst>
          </p:cNvPr>
          <p:cNvSpPr txBox="1"/>
          <p:nvPr/>
        </p:nvSpPr>
        <p:spPr>
          <a:xfrm>
            <a:off x="892935" y="540912"/>
            <a:ext cx="5203065" cy="523220"/>
          </a:xfrm>
          <a:prstGeom prst="rect">
            <a:avLst/>
          </a:prstGeom>
          <a:solidFill>
            <a:srgbClr val="990033"/>
          </a:solid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Reason for Change in Legislation </a:t>
            </a:r>
            <a:endParaRPr lang="x-none" sz="2800" dirty="0">
              <a:solidFill>
                <a:schemeClr val="bg1"/>
              </a:solidFill>
              <a:latin typeface="Times New Roman" panose="02020603050405020304" pitchFamily="18" charset="0"/>
              <a:cs typeface="Times New Roman" panose="02020603050405020304" pitchFamily="18" charset="0"/>
            </a:endParaRPr>
          </a:p>
        </p:txBody>
      </p:sp>
      <p:graphicFrame>
        <p:nvGraphicFramePr>
          <p:cNvPr id="3" name="Diagram 2">
            <a:extLst>
              <a:ext uri="{FF2B5EF4-FFF2-40B4-BE49-F238E27FC236}">
                <a16:creationId xmlns:a16="http://schemas.microsoft.com/office/drawing/2014/main" xmlns="" id="{C28A9C6A-350F-1A5D-AFD7-981BB5722EEE}"/>
              </a:ext>
            </a:extLst>
          </p:cNvPr>
          <p:cNvGraphicFramePr/>
          <p:nvPr>
            <p:extLst>
              <p:ext uri="{D42A27DB-BD31-4B8C-83A1-F6EECF244321}">
                <p14:modId xmlns:p14="http://schemas.microsoft.com/office/powerpoint/2010/main" xmlns="" val="4209366196"/>
              </p:ext>
            </p:extLst>
          </p:nvPr>
        </p:nvGraphicFramePr>
        <p:xfrm>
          <a:off x="1337480" y="1787857"/>
          <a:ext cx="8379725" cy="4870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2379102168"/>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3" grpId="0">
        <p:bldAsOne/>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4006899C-45C8-9A4E-DE11-6FDE6DCE3C0E}"/>
              </a:ext>
            </a:extLst>
          </p:cNvPr>
          <p:cNvSpPr txBox="1"/>
          <p:nvPr/>
        </p:nvSpPr>
        <p:spPr>
          <a:xfrm>
            <a:off x="622893" y="2605529"/>
            <a:ext cx="4288665" cy="523220"/>
          </a:xfrm>
          <a:prstGeom prst="rect">
            <a:avLst/>
          </a:prstGeom>
          <a:solidFill>
            <a:srgbClr val="990033"/>
          </a:solid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Health Care System of UK </a:t>
            </a:r>
            <a:endParaRPr lang="x-none" sz="2800" dirty="0">
              <a:solidFill>
                <a:schemeClr val="bg1"/>
              </a:solidFill>
              <a:latin typeface="Times New Roman" panose="02020603050405020304" pitchFamily="18"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xmlns="" id="{75B057CB-8F01-B1A7-9467-B76C41820EEF}"/>
              </a:ext>
            </a:extLst>
          </p:cNvPr>
          <p:cNvGraphicFramePr/>
          <p:nvPr>
            <p:extLst>
              <p:ext uri="{D42A27DB-BD31-4B8C-83A1-F6EECF244321}">
                <p14:modId xmlns:p14="http://schemas.microsoft.com/office/powerpoint/2010/main" xmlns="" val="462121462"/>
              </p:ext>
            </p:extLst>
          </p:nvPr>
        </p:nvGraphicFramePr>
        <p:xfrm>
          <a:off x="622893" y="3429000"/>
          <a:ext cx="8758212" cy="27583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 name="Picture 13">
            <a:extLst>
              <a:ext uri="{FF2B5EF4-FFF2-40B4-BE49-F238E27FC236}">
                <a16:creationId xmlns:a16="http://schemas.microsoft.com/office/drawing/2014/main" xmlns="" id="{930A6CEA-99E0-BAE6-2A8C-3BD72A95C4FA}"/>
              </a:ext>
            </a:extLst>
          </p:cNvPr>
          <p:cNvPicPr>
            <a:picLocks noChangeAspect="1"/>
          </p:cNvPicPr>
          <p:nvPr/>
        </p:nvPicPr>
        <p:blipFill>
          <a:blip r:embed="rId7">
            <a:extLst>
              <a:ext uri="{BEBA8EAE-BF5A-486C-A8C5-ECC9F3942E4B}">
                <a14:imgProps xmlns:a14="http://schemas.microsoft.com/office/drawing/2010/main" xmlns="">
                  <a14:imgLayer r:embed="rId9">
                    <a14:imgEffect>
                      <a14:sharpenSoften amount="50000"/>
                    </a14:imgEffect>
                  </a14:imgLayer>
                </a14:imgProps>
              </a:ext>
              <a:ext uri="{28A0092B-C50C-407E-A947-70E740481C1C}">
                <a14:useLocalDpi xmlns:a14="http://schemas.microsoft.com/office/drawing/2010/main" xmlns="" val="0"/>
              </a:ext>
            </a:extLst>
          </a:blip>
          <a:stretch>
            <a:fillRect/>
          </a:stretch>
        </p:blipFill>
        <p:spPr>
          <a:xfrm>
            <a:off x="5218727" y="0"/>
            <a:ext cx="6973273" cy="3791479"/>
          </a:xfrm>
          <a:prstGeom prst="rect">
            <a:avLst/>
          </a:prstGeom>
          <a:ln>
            <a:noFill/>
          </a:ln>
          <a:effectLst>
            <a:softEdge rad="112500"/>
          </a:effectLst>
        </p:spPr>
      </p:pic>
    </p:spTree>
    <p:extLst>
      <p:ext uri="{BB962C8B-B14F-4D97-AF65-F5344CB8AC3E}">
        <p14:creationId xmlns:p14="http://schemas.microsoft.com/office/powerpoint/2010/main" xmlns="" val="3769361765"/>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4" grpId="0">
        <p:bldAsOne/>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C1DD39F5-280D-F562-E402-F495C70A8A15}"/>
              </a:ext>
            </a:extLst>
          </p:cNvPr>
          <p:cNvSpPr txBox="1"/>
          <p:nvPr/>
        </p:nvSpPr>
        <p:spPr>
          <a:xfrm>
            <a:off x="4094327" y="2778625"/>
            <a:ext cx="3398238" cy="923330"/>
          </a:xfrm>
          <a:prstGeom prst="rect">
            <a:avLst/>
          </a:prstGeom>
          <a:solidFill>
            <a:srgbClr val="990033"/>
          </a:solidFill>
          <a:ln>
            <a:solidFill>
              <a:schemeClr val="bg1">
                <a:lumMod val="95000"/>
              </a:schemeClr>
            </a:solidFill>
          </a:ln>
        </p:spPr>
        <p:txBody>
          <a:bodyPr wrap="none" rtlCol="0">
            <a:spAutoFit/>
          </a:bodyPr>
          <a:lstStyle/>
          <a:p>
            <a:r>
              <a:rPr lang="en-US" sz="5400" dirty="0">
                <a:solidFill>
                  <a:schemeClr val="bg1"/>
                </a:solidFill>
                <a:latin typeface="Times New Roman" panose="02020603050405020304" pitchFamily="18" charset="0"/>
                <a:cs typeface="Times New Roman" panose="02020603050405020304" pitchFamily="18" charset="0"/>
              </a:rPr>
              <a:t>Thank You </a:t>
            </a:r>
            <a:endParaRPr lang="x-none" sz="54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131644839"/>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A4BA1EE0-76CF-9B08-D89A-C25E5C3BADE0}"/>
              </a:ext>
            </a:extLst>
          </p:cNvPr>
          <p:cNvSpPr txBox="1"/>
          <p:nvPr/>
        </p:nvSpPr>
        <p:spPr>
          <a:xfrm>
            <a:off x="4763068" y="504967"/>
            <a:ext cx="1842448" cy="523220"/>
          </a:xfrm>
          <a:prstGeom prst="rect">
            <a:avLst/>
          </a:prstGeom>
          <a:solidFill>
            <a:srgbClr val="990033"/>
          </a:solid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References</a:t>
            </a:r>
            <a:r>
              <a:rPr lang="en-US" dirty="0">
                <a:solidFill>
                  <a:schemeClr val="bg1"/>
                </a:solidFill>
              </a:rPr>
              <a:t> </a:t>
            </a:r>
            <a:endParaRPr lang="x-none" dirty="0">
              <a:solidFill>
                <a:schemeClr val="bg1"/>
              </a:solidFill>
            </a:endParaRPr>
          </a:p>
        </p:txBody>
      </p:sp>
      <p:sp>
        <p:nvSpPr>
          <p:cNvPr id="5" name="TextBox 4">
            <a:extLst>
              <a:ext uri="{FF2B5EF4-FFF2-40B4-BE49-F238E27FC236}">
                <a16:creationId xmlns:a16="http://schemas.microsoft.com/office/drawing/2014/main" xmlns="" id="{3E7E4BE1-F499-965C-74D2-56F9B96F5BC6}"/>
              </a:ext>
            </a:extLst>
          </p:cNvPr>
          <p:cNvSpPr txBox="1"/>
          <p:nvPr/>
        </p:nvSpPr>
        <p:spPr>
          <a:xfrm>
            <a:off x="409431" y="1323832"/>
            <a:ext cx="914400"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 </a:t>
            </a:r>
            <a:endParaRPr lang="x-none"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xmlns="" id="{1452B69D-E849-2724-D4DF-A7FAABEDB325}"/>
              </a:ext>
            </a:extLst>
          </p:cNvPr>
          <p:cNvSpPr txBox="1"/>
          <p:nvPr/>
        </p:nvSpPr>
        <p:spPr>
          <a:xfrm>
            <a:off x="409431" y="1323832"/>
            <a:ext cx="11493692" cy="6350456"/>
          </a:xfrm>
          <a:prstGeom prst="rect">
            <a:avLst/>
          </a:prstGeom>
          <a:noFill/>
        </p:spPr>
        <p:txBody>
          <a:bodyPr wrap="square" rtlCol="0">
            <a:spAutoFit/>
          </a:bodyPr>
          <a:lstStyle/>
          <a:p>
            <a:r>
              <a:rPr lang="en-US" sz="1600" b="1" i="1" dirty="0">
                <a:latin typeface="Times New Roman" panose="02020603050405020304" pitchFamily="18" charset="0"/>
                <a:cs typeface="Times New Roman" panose="02020603050405020304" pitchFamily="18" charset="0"/>
              </a:rPr>
              <a:t>      </a:t>
            </a:r>
            <a:r>
              <a:rPr lang="en-US" sz="2000" b="1" i="1" dirty="0">
                <a:latin typeface="Arial" pitchFamily="34" charset="0"/>
                <a:cs typeface="Arial" pitchFamily="34" charset="0"/>
              </a:rPr>
              <a:t>Journal</a:t>
            </a:r>
            <a:endParaRPr lang="x-none" sz="2000" dirty="0">
              <a:effectLst/>
              <a:latin typeface="Arial" pitchFamily="34" charset="0"/>
              <a:ea typeface="Calibri" panose="020F0502020204030204" pitchFamily="34" charset="0"/>
              <a:cs typeface="Arial" pitchFamily="34" charset="0"/>
            </a:endParaRPr>
          </a:p>
          <a:p>
            <a:pPr indent="450215" algn="just">
              <a:spcAft>
                <a:spcPts val="800"/>
              </a:spcAft>
            </a:pPr>
            <a:r>
              <a:rPr lang="en-US" sz="1600" dirty="0">
                <a:effectLst/>
                <a:latin typeface="Arial" pitchFamily="34" charset="0"/>
                <a:ea typeface="Calibri" panose="020F0502020204030204" pitchFamily="34" charset="0"/>
                <a:cs typeface="Arial" pitchFamily="34" charset="0"/>
              </a:rPr>
              <a:t>Abdi, S., Spann, A., </a:t>
            </a:r>
            <a:r>
              <a:rPr lang="en-US" sz="1600" dirty="0" err="1">
                <a:effectLst/>
                <a:latin typeface="Arial" pitchFamily="34" charset="0"/>
                <a:ea typeface="Calibri" panose="020F0502020204030204" pitchFamily="34" charset="0"/>
                <a:cs typeface="Arial" pitchFamily="34" charset="0"/>
              </a:rPr>
              <a:t>Borilovic</a:t>
            </a:r>
            <a:r>
              <a:rPr lang="en-US" sz="1600" dirty="0">
                <a:effectLst/>
                <a:latin typeface="Arial" pitchFamily="34" charset="0"/>
                <a:ea typeface="Calibri" panose="020F0502020204030204" pitchFamily="34" charset="0"/>
                <a:cs typeface="Arial" pitchFamily="34" charset="0"/>
              </a:rPr>
              <a:t>, J., de Witte, L. and Hawley, M. 2019. Understanding the care and support needs of older people: a scoping review and </a:t>
            </a:r>
            <a:r>
              <a:rPr lang="en-US" sz="1600" dirty="0" err="1">
                <a:effectLst/>
                <a:latin typeface="Arial" pitchFamily="34" charset="0"/>
                <a:ea typeface="Calibri" panose="020F0502020204030204" pitchFamily="34" charset="0"/>
                <a:cs typeface="Arial" pitchFamily="34" charset="0"/>
              </a:rPr>
              <a:t>categorisation</a:t>
            </a:r>
            <a:r>
              <a:rPr lang="en-US" sz="1600" dirty="0">
                <a:effectLst/>
                <a:latin typeface="Arial" pitchFamily="34" charset="0"/>
                <a:ea typeface="Calibri" panose="020F0502020204030204" pitchFamily="34" charset="0"/>
                <a:cs typeface="Arial" pitchFamily="34" charset="0"/>
              </a:rPr>
              <a:t> using the WHO international classification of functioning, disability and health framework (ICF). </a:t>
            </a:r>
            <a:r>
              <a:rPr lang="en-US" sz="1600" i="1" dirty="0">
                <a:effectLst/>
                <a:latin typeface="Arial" pitchFamily="34" charset="0"/>
                <a:ea typeface="Calibri" panose="020F0502020204030204" pitchFamily="34" charset="0"/>
                <a:cs typeface="Arial" pitchFamily="34" charset="0"/>
              </a:rPr>
              <a:t>BMC geriatrics</a:t>
            </a:r>
            <a:r>
              <a:rPr lang="en-US" sz="1600" dirty="0">
                <a:effectLst/>
                <a:latin typeface="Arial" pitchFamily="34" charset="0"/>
                <a:ea typeface="Calibri" panose="020F0502020204030204" pitchFamily="34" charset="0"/>
                <a:cs typeface="Arial" pitchFamily="34" charset="0"/>
              </a:rPr>
              <a:t>, </a:t>
            </a:r>
            <a:r>
              <a:rPr lang="en-US" sz="1600" i="1" dirty="0">
                <a:effectLst/>
                <a:latin typeface="Arial" pitchFamily="34" charset="0"/>
                <a:ea typeface="Calibri" panose="020F0502020204030204" pitchFamily="34" charset="0"/>
                <a:cs typeface="Arial" pitchFamily="34" charset="0"/>
              </a:rPr>
              <a:t>19</a:t>
            </a:r>
            <a:r>
              <a:rPr lang="en-US" sz="1600" dirty="0">
                <a:effectLst/>
                <a:latin typeface="Arial" pitchFamily="34" charset="0"/>
                <a:ea typeface="Calibri" panose="020F0502020204030204" pitchFamily="34" charset="0"/>
                <a:cs typeface="Arial" pitchFamily="34" charset="0"/>
              </a:rPr>
              <a:t>(1), pp.1-15.</a:t>
            </a:r>
          </a:p>
          <a:p>
            <a:pPr indent="450215" algn="just">
              <a:spcAft>
                <a:spcPts val="800"/>
              </a:spcAft>
            </a:pPr>
            <a:r>
              <a:rPr lang="en-GB" sz="1600" dirty="0">
                <a:latin typeface="Arial" pitchFamily="34" charset="0"/>
                <a:cs typeface="Arial" pitchFamily="34" charset="0"/>
              </a:rPr>
              <a:t>Akers, J.L., </a:t>
            </a:r>
            <a:r>
              <a:rPr lang="en-GB" sz="1600" dirty="0" err="1">
                <a:latin typeface="Arial" pitchFamily="34" charset="0"/>
                <a:cs typeface="Arial" pitchFamily="34" charset="0"/>
              </a:rPr>
              <a:t>Dupnick</a:t>
            </a:r>
            <a:r>
              <a:rPr lang="en-GB" sz="1600" dirty="0">
                <a:latin typeface="Arial" pitchFamily="34" charset="0"/>
                <a:cs typeface="Arial" pitchFamily="34" charset="0"/>
              </a:rPr>
              <a:t>, A.C., Hillman, E.L., Bauer, A.G., </a:t>
            </a:r>
            <a:r>
              <a:rPr lang="en-GB" sz="1600" dirty="0" err="1">
                <a:latin typeface="Arial" pitchFamily="34" charset="0"/>
                <a:cs typeface="Arial" pitchFamily="34" charset="0"/>
              </a:rPr>
              <a:t>Kinker</a:t>
            </a:r>
            <a:r>
              <a:rPr lang="en-GB" sz="1600" dirty="0">
                <a:latin typeface="Arial" pitchFamily="34" charset="0"/>
                <a:cs typeface="Arial" pitchFamily="34" charset="0"/>
              </a:rPr>
              <a:t>, L.M. and Hagedorn Wonder, A. 2019. Inadvertent perioperative hypothermia risks and postoperative complications: a retrospective study. </a:t>
            </a:r>
            <a:r>
              <a:rPr lang="en-GB" sz="1600" i="1" dirty="0">
                <a:latin typeface="Arial" pitchFamily="34" charset="0"/>
                <a:cs typeface="Arial" pitchFamily="34" charset="0"/>
              </a:rPr>
              <a:t>AORN journal</a:t>
            </a:r>
            <a:r>
              <a:rPr lang="en-GB" sz="1600" dirty="0">
                <a:latin typeface="Arial" pitchFamily="34" charset="0"/>
                <a:cs typeface="Arial" pitchFamily="34" charset="0"/>
              </a:rPr>
              <a:t>, </a:t>
            </a:r>
            <a:r>
              <a:rPr lang="en-GB" sz="1600" i="1" dirty="0">
                <a:latin typeface="Arial" pitchFamily="34" charset="0"/>
                <a:cs typeface="Arial" pitchFamily="34" charset="0"/>
              </a:rPr>
              <a:t>109</a:t>
            </a:r>
            <a:r>
              <a:rPr lang="en-GB" sz="1600" dirty="0">
                <a:latin typeface="Arial" pitchFamily="34" charset="0"/>
                <a:cs typeface="Arial" pitchFamily="34" charset="0"/>
              </a:rPr>
              <a:t>(6), pp.741-747.</a:t>
            </a:r>
            <a:endParaRPr lang="x-none" sz="1600" dirty="0">
              <a:effectLst/>
              <a:latin typeface="Arial" pitchFamily="34" charset="0"/>
              <a:ea typeface="Calibri" panose="020F0502020204030204" pitchFamily="34" charset="0"/>
              <a:cs typeface="Arial" pitchFamily="34" charset="0"/>
            </a:endParaRPr>
          </a:p>
          <a:p>
            <a:pPr indent="450215" algn="just">
              <a:spcAft>
                <a:spcPts val="800"/>
              </a:spcAft>
            </a:pPr>
            <a:r>
              <a:rPr lang="en-US" sz="1600" dirty="0">
                <a:effectLst/>
                <a:latin typeface="Arial" pitchFamily="34" charset="0"/>
                <a:ea typeface="Calibri" panose="020F0502020204030204" pitchFamily="34" charset="0"/>
                <a:cs typeface="Arial" pitchFamily="34" charset="0"/>
              </a:rPr>
              <a:t>Cuevas-</a:t>
            </a:r>
            <a:r>
              <a:rPr lang="en-US" sz="1600" dirty="0" err="1">
                <a:effectLst/>
                <a:latin typeface="Arial" pitchFamily="34" charset="0"/>
                <a:ea typeface="Calibri" panose="020F0502020204030204" pitchFamily="34" charset="0"/>
                <a:cs typeface="Arial" pitchFamily="34" charset="0"/>
              </a:rPr>
              <a:t>Trisan</a:t>
            </a:r>
            <a:r>
              <a:rPr lang="en-US" sz="1600" dirty="0">
                <a:effectLst/>
                <a:latin typeface="Arial" pitchFamily="34" charset="0"/>
                <a:ea typeface="Calibri" panose="020F0502020204030204" pitchFamily="34" charset="0"/>
                <a:cs typeface="Arial" pitchFamily="34" charset="0"/>
              </a:rPr>
              <a:t>, R. 2019. Balance problems and fall risks in the elderly. Clinics in geriatric medicine, 35(2), pp.173-183.</a:t>
            </a:r>
          </a:p>
          <a:p>
            <a:pPr indent="450215" algn="just">
              <a:spcAft>
                <a:spcPts val="800"/>
              </a:spcAft>
            </a:pPr>
            <a:r>
              <a:rPr lang="en-US" sz="1600" i="0" dirty="0">
                <a:solidFill>
                  <a:srgbClr val="222222"/>
                </a:solidFill>
                <a:effectLst/>
                <a:latin typeface="Arial" pitchFamily="34" charset="0"/>
                <a:cs typeface="Arial" pitchFamily="34" charset="0"/>
              </a:rPr>
              <a:t>Fung, H.H., 2019. Preparation for future in old age: Why and why not?. </a:t>
            </a:r>
            <a:r>
              <a:rPr lang="en-US" sz="1600" i="1" dirty="0">
                <a:solidFill>
                  <a:srgbClr val="222222"/>
                </a:solidFill>
                <a:effectLst/>
                <a:latin typeface="Arial" pitchFamily="34" charset="0"/>
                <a:cs typeface="Arial" pitchFamily="34" charset="0"/>
              </a:rPr>
              <a:t>Innovation in Aging</a:t>
            </a:r>
            <a:r>
              <a:rPr lang="en-US" sz="1600" i="0" dirty="0">
                <a:solidFill>
                  <a:srgbClr val="222222"/>
                </a:solidFill>
                <a:effectLst/>
                <a:latin typeface="Arial" pitchFamily="34" charset="0"/>
                <a:cs typeface="Arial" pitchFamily="34" charset="0"/>
              </a:rPr>
              <a:t>, </a:t>
            </a:r>
            <a:r>
              <a:rPr lang="en-US" sz="1600" i="1" dirty="0">
                <a:solidFill>
                  <a:srgbClr val="222222"/>
                </a:solidFill>
                <a:effectLst/>
                <a:latin typeface="Arial" pitchFamily="34" charset="0"/>
                <a:cs typeface="Arial" pitchFamily="34" charset="0"/>
              </a:rPr>
              <a:t>3</a:t>
            </a:r>
            <a:r>
              <a:rPr lang="en-US" sz="1600" i="0" dirty="0">
                <a:solidFill>
                  <a:srgbClr val="222222"/>
                </a:solidFill>
                <a:effectLst/>
                <a:latin typeface="Arial" pitchFamily="34" charset="0"/>
                <a:cs typeface="Arial" pitchFamily="34" charset="0"/>
              </a:rPr>
              <a:t>(Supplement_1), pp.S749-S749</a:t>
            </a:r>
            <a:endParaRPr lang="x-none" sz="1600" dirty="0">
              <a:effectLst/>
              <a:latin typeface="Arial" pitchFamily="34" charset="0"/>
              <a:ea typeface="Calibri" panose="020F0502020204030204" pitchFamily="34" charset="0"/>
              <a:cs typeface="Arial" pitchFamily="34" charset="0"/>
            </a:endParaRPr>
          </a:p>
          <a:p>
            <a:pPr indent="450215" algn="just">
              <a:spcAft>
                <a:spcPts val="800"/>
              </a:spcAft>
            </a:pPr>
            <a:r>
              <a:rPr lang="en-US" sz="1600" dirty="0" err="1">
                <a:effectLst/>
                <a:latin typeface="Arial" pitchFamily="34" charset="0"/>
                <a:ea typeface="Calibri" panose="020F0502020204030204" pitchFamily="34" charset="0"/>
                <a:cs typeface="Arial" pitchFamily="34" charset="0"/>
              </a:rPr>
              <a:t>Ghorayeb</a:t>
            </a:r>
            <a:r>
              <a:rPr lang="en-US" sz="1600" dirty="0">
                <a:effectLst/>
                <a:latin typeface="Arial" pitchFamily="34" charset="0"/>
                <a:ea typeface="Calibri" panose="020F0502020204030204" pitchFamily="34" charset="0"/>
                <a:cs typeface="Arial" pitchFamily="34" charset="0"/>
              </a:rPr>
              <a:t>, A., Comber, R. and </a:t>
            </a:r>
            <a:r>
              <a:rPr lang="en-US" sz="1600" dirty="0" err="1">
                <a:effectLst/>
                <a:latin typeface="Arial" pitchFamily="34" charset="0"/>
                <a:ea typeface="Calibri" panose="020F0502020204030204" pitchFamily="34" charset="0"/>
                <a:cs typeface="Arial" pitchFamily="34" charset="0"/>
              </a:rPr>
              <a:t>Gooberman</a:t>
            </a:r>
            <a:r>
              <a:rPr lang="en-US" sz="1600" dirty="0">
                <a:effectLst/>
                <a:latin typeface="Arial" pitchFamily="34" charset="0"/>
                <a:ea typeface="Calibri" panose="020F0502020204030204" pitchFamily="34" charset="0"/>
                <a:cs typeface="Arial" pitchFamily="34" charset="0"/>
              </a:rPr>
              <a:t>-Hill, R. 2021. Older adults' perspectives of smart home technology: Are we developing the technology that older people want?. </a:t>
            </a:r>
            <a:r>
              <a:rPr lang="en-US" sz="1600" i="1" dirty="0">
                <a:effectLst/>
                <a:latin typeface="Arial" pitchFamily="34" charset="0"/>
                <a:ea typeface="Calibri" panose="020F0502020204030204" pitchFamily="34" charset="0"/>
                <a:cs typeface="Arial" pitchFamily="34" charset="0"/>
              </a:rPr>
              <a:t>International journal of human-computer studies</a:t>
            </a:r>
            <a:r>
              <a:rPr lang="en-US" sz="1600" dirty="0">
                <a:effectLst/>
                <a:latin typeface="Arial" pitchFamily="34" charset="0"/>
                <a:ea typeface="Calibri" panose="020F0502020204030204" pitchFamily="34" charset="0"/>
                <a:cs typeface="Arial" pitchFamily="34" charset="0"/>
              </a:rPr>
              <a:t>, </a:t>
            </a:r>
            <a:r>
              <a:rPr lang="en-US" sz="1600" i="1" dirty="0">
                <a:effectLst/>
                <a:latin typeface="Arial" pitchFamily="34" charset="0"/>
                <a:ea typeface="Calibri" panose="020F0502020204030204" pitchFamily="34" charset="0"/>
                <a:cs typeface="Arial" pitchFamily="34" charset="0"/>
              </a:rPr>
              <a:t>147</a:t>
            </a:r>
            <a:r>
              <a:rPr lang="en-US" sz="1600" dirty="0">
                <a:effectLst/>
                <a:latin typeface="Arial" pitchFamily="34" charset="0"/>
                <a:ea typeface="Calibri" panose="020F0502020204030204" pitchFamily="34" charset="0"/>
                <a:cs typeface="Arial" pitchFamily="34" charset="0"/>
              </a:rPr>
              <a:t>, p.102571.</a:t>
            </a:r>
          </a:p>
          <a:p>
            <a:pPr indent="450215" algn="just">
              <a:spcAft>
                <a:spcPts val="800"/>
              </a:spcAft>
            </a:pPr>
            <a:r>
              <a:rPr lang="en-GB" sz="1600" dirty="0" err="1">
                <a:latin typeface="Arial" pitchFamily="34" charset="0"/>
                <a:cs typeface="Arial" pitchFamily="34" charset="0"/>
              </a:rPr>
              <a:t>Honkavuo</a:t>
            </a:r>
            <a:r>
              <a:rPr lang="en-GB" sz="1600" dirty="0">
                <a:latin typeface="Arial" pitchFamily="34" charset="0"/>
                <a:cs typeface="Arial" pitchFamily="34" charset="0"/>
              </a:rPr>
              <a:t>, L. and </a:t>
            </a:r>
            <a:r>
              <a:rPr lang="en-GB" sz="1600" dirty="0" err="1">
                <a:latin typeface="Arial" pitchFamily="34" charset="0"/>
                <a:cs typeface="Arial" pitchFamily="34" charset="0"/>
              </a:rPr>
              <a:t>Loe</a:t>
            </a:r>
            <a:r>
              <a:rPr lang="en-GB" sz="1600" dirty="0">
                <a:latin typeface="Arial" pitchFamily="34" charset="0"/>
                <a:cs typeface="Arial" pitchFamily="34" charset="0"/>
              </a:rPr>
              <a:t>, S.A.K. 2020. Nurse </a:t>
            </a:r>
            <a:r>
              <a:rPr lang="en-GB" sz="1600" dirty="0" err="1">
                <a:latin typeface="Arial" pitchFamily="34" charset="0"/>
                <a:cs typeface="Arial" pitchFamily="34" charset="0"/>
              </a:rPr>
              <a:t>anesthetists'</a:t>
            </a:r>
            <a:r>
              <a:rPr lang="en-GB" sz="1600" dirty="0">
                <a:latin typeface="Arial" pitchFamily="34" charset="0"/>
                <a:cs typeface="Arial" pitchFamily="34" charset="0"/>
              </a:rPr>
              <a:t> and operating </a:t>
            </a:r>
            <a:r>
              <a:rPr lang="en-GB" sz="1600" dirty="0" err="1">
                <a:latin typeface="Arial" pitchFamily="34" charset="0"/>
                <a:cs typeface="Arial" pitchFamily="34" charset="0"/>
              </a:rPr>
              <a:t>theater</a:t>
            </a:r>
            <a:r>
              <a:rPr lang="en-GB" sz="1600" dirty="0">
                <a:latin typeface="Arial" pitchFamily="34" charset="0"/>
                <a:cs typeface="Arial" pitchFamily="34" charset="0"/>
              </a:rPr>
              <a:t> nurses' experiences with inadvertent hypothermia in clinical perioperative nursing care. </a:t>
            </a:r>
            <a:r>
              <a:rPr lang="en-GB" sz="1600" i="1" dirty="0">
                <a:latin typeface="Arial" pitchFamily="34" charset="0"/>
                <a:cs typeface="Arial" pitchFamily="34" charset="0"/>
              </a:rPr>
              <a:t>Journal of </a:t>
            </a:r>
            <a:r>
              <a:rPr lang="en-GB" sz="1600" i="1" dirty="0" err="1">
                <a:latin typeface="Arial" pitchFamily="34" charset="0"/>
                <a:cs typeface="Arial" pitchFamily="34" charset="0"/>
              </a:rPr>
              <a:t>PeriAnesthesia</a:t>
            </a:r>
            <a:r>
              <a:rPr lang="en-GB" sz="1600" i="1" dirty="0">
                <a:latin typeface="Arial" pitchFamily="34" charset="0"/>
                <a:cs typeface="Arial" pitchFamily="34" charset="0"/>
              </a:rPr>
              <a:t> Nursing</a:t>
            </a:r>
            <a:r>
              <a:rPr lang="en-GB" sz="1600" dirty="0">
                <a:latin typeface="Arial" pitchFamily="34" charset="0"/>
                <a:cs typeface="Arial" pitchFamily="34" charset="0"/>
              </a:rPr>
              <a:t>, </a:t>
            </a:r>
            <a:r>
              <a:rPr lang="en-GB" sz="1600" i="1" dirty="0">
                <a:latin typeface="Arial" pitchFamily="34" charset="0"/>
                <a:cs typeface="Arial" pitchFamily="34" charset="0"/>
              </a:rPr>
              <a:t>35</a:t>
            </a:r>
            <a:r>
              <a:rPr lang="en-GB" sz="1600" dirty="0">
                <a:latin typeface="Arial" pitchFamily="34" charset="0"/>
                <a:cs typeface="Arial" pitchFamily="34" charset="0"/>
              </a:rPr>
              <a:t>(6), pp.676-681.</a:t>
            </a:r>
            <a:endParaRPr lang="x-none" sz="1600" dirty="0">
              <a:effectLst/>
              <a:latin typeface="Arial" pitchFamily="34" charset="0"/>
              <a:ea typeface="Calibri" panose="020F0502020204030204" pitchFamily="34" charset="0"/>
              <a:cs typeface="Arial" pitchFamily="34" charset="0"/>
            </a:endParaRPr>
          </a:p>
          <a:p>
            <a:pPr indent="450215" algn="just">
              <a:spcAft>
                <a:spcPts val="800"/>
              </a:spcAft>
            </a:pPr>
            <a:r>
              <a:rPr lang="en-GB" sz="1600" dirty="0">
                <a:effectLst/>
                <a:latin typeface="Arial" pitchFamily="34" charset="0"/>
                <a:ea typeface="Calibri" panose="020F0502020204030204" pitchFamily="34" charset="0"/>
                <a:cs typeface="Arial" pitchFamily="34" charset="0"/>
              </a:rPr>
              <a:t>McKee, M., </a:t>
            </a:r>
            <a:r>
              <a:rPr lang="en-GB" sz="1600" dirty="0" err="1">
                <a:effectLst/>
                <a:latin typeface="Arial" pitchFamily="34" charset="0"/>
                <a:ea typeface="Calibri" panose="020F0502020204030204" pitchFamily="34" charset="0"/>
                <a:cs typeface="Arial" pitchFamily="34" charset="0"/>
              </a:rPr>
              <a:t>Dunnell</a:t>
            </a:r>
            <a:r>
              <a:rPr lang="en-GB" sz="1600" dirty="0">
                <a:effectLst/>
                <a:latin typeface="Arial" pitchFamily="34" charset="0"/>
                <a:ea typeface="Calibri" panose="020F0502020204030204" pitchFamily="34" charset="0"/>
                <a:cs typeface="Arial" pitchFamily="34" charset="0"/>
              </a:rPr>
              <a:t>, K., Anderson, M., </a:t>
            </a:r>
            <a:r>
              <a:rPr lang="en-GB" sz="1600" dirty="0" err="1">
                <a:effectLst/>
                <a:latin typeface="Arial" pitchFamily="34" charset="0"/>
                <a:ea typeface="Calibri" panose="020F0502020204030204" pitchFamily="34" charset="0"/>
                <a:cs typeface="Arial" pitchFamily="34" charset="0"/>
              </a:rPr>
              <a:t>Brayne</a:t>
            </a:r>
            <a:r>
              <a:rPr lang="en-GB" sz="1600" dirty="0">
                <a:effectLst/>
                <a:latin typeface="Arial" pitchFamily="34" charset="0"/>
                <a:ea typeface="Calibri" panose="020F0502020204030204" pitchFamily="34" charset="0"/>
                <a:cs typeface="Arial" pitchFamily="34" charset="0"/>
              </a:rPr>
              <a:t>, C., Charlesworth, A., Johnston-Webber, C., Knapp, M., McGuire, A., Newton, J.N., Taylor, D. and Watt, R.G., 2021. The changing health needs of the UK population. </a:t>
            </a:r>
            <a:r>
              <a:rPr lang="en-GB" sz="1600" i="1" dirty="0">
                <a:effectLst/>
                <a:latin typeface="Arial" pitchFamily="34" charset="0"/>
                <a:ea typeface="Calibri" panose="020F0502020204030204" pitchFamily="34" charset="0"/>
                <a:cs typeface="Arial" pitchFamily="34" charset="0"/>
              </a:rPr>
              <a:t>The Lancet</a:t>
            </a:r>
            <a:r>
              <a:rPr lang="en-GB" sz="1600" dirty="0">
                <a:effectLst/>
                <a:latin typeface="Arial" pitchFamily="34" charset="0"/>
                <a:ea typeface="Calibri" panose="020F0502020204030204" pitchFamily="34" charset="0"/>
                <a:cs typeface="Arial" pitchFamily="34" charset="0"/>
              </a:rPr>
              <a:t>, </a:t>
            </a:r>
            <a:r>
              <a:rPr lang="en-GB" sz="1600" i="1" dirty="0">
                <a:effectLst/>
                <a:latin typeface="Arial" pitchFamily="34" charset="0"/>
                <a:ea typeface="Calibri" panose="020F0502020204030204" pitchFamily="34" charset="0"/>
                <a:cs typeface="Arial" pitchFamily="34" charset="0"/>
              </a:rPr>
              <a:t>397</a:t>
            </a:r>
            <a:r>
              <a:rPr lang="en-GB" sz="1600" dirty="0">
                <a:effectLst/>
                <a:latin typeface="Arial" pitchFamily="34" charset="0"/>
                <a:ea typeface="Calibri" panose="020F0502020204030204" pitchFamily="34" charset="0"/>
                <a:cs typeface="Arial" pitchFamily="34" charset="0"/>
              </a:rPr>
              <a:t>(10288), pp.1979-1991.</a:t>
            </a:r>
          </a:p>
          <a:p>
            <a:pPr indent="450215" algn="just">
              <a:spcAft>
                <a:spcPts val="800"/>
              </a:spcAft>
            </a:pPr>
            <a:r>
              <a:rPr lang="en-US" sz="1600" dirty="0">
                <a:latin typeface="Arial" pitchFamily="34" charset="0"/>
                <a:cs typeface="Arial" pitchFamily="34" charset="0"/>
              </a:rPr>
              <a:t>Montero‐</a:t>
            </a:r>
            <a:r>
              <a:rPr lang="en-US" sz="1600" dirty="0" err="1">
                <a:latin typeface="Arial" pitchFamily="34" charset="0"/>
                <a:cs typeface="Arial" pitchFamily="34" charset="0"/>
              </a:rPr>
              <a:t>Odasso</a:t>
            </a:r>
            <a:r>
              <a:rPr lang="en-US" sz="1600" dirty="0">
                <a:latin typeface="Arial" pitchFamily="34" charset="0"/>
                <a:cs typeface="Arial" pitchFamily="34" charset="0"/>
              </a:rPr>
              <a:t>, M. and </a:t>
            </a:r>
            <a:r>
              <a:rPr lang="en-US" sz="1600" dirty="0" err="1">
                <a:latin typeface="Arial" pitchFamily="34" charset="0"/>
                <a:cs typeface="Arial" pitchFamily="34" charset="0"/>
              </a:rPr>
              <a:t>Speechley</a:t>
            </a:r>
            <a:r>
              <a:rPr lang="en-US" sz="1600" dirty="0">
                <a:latin typeface="Arial" pitchFamily="34" charset="0"/>
                <a:cs typeface="Arial" pitchFamily="34" charset="0"/>
              </a:rPr>
              <a:t>, M. 2018. Falls in cognitively impaired older adults: implications for risk assessment and prevention. </a:t>
            </a:r>
            <a:r>
              <a:rPr lang="en-US" sz="1600" i="1" dirty="0">
                <a:latin typeface="Arial" pitchFamily="34" charset="0"/>
                <a:cs typeface="Arial" pitchFamily="34" charset="0"/>
              </a:rPr>
              <a:t>Journal of the American Geriatrics Society</a:t>
            </a:r>
            <a:r>
              <a:rPr lang="en-US" sz="1600" dirty="0">
                <a:latin typeface="Arial" pitchFamily="34" charset="0"/>
                <a:cs typeface="Arial" pitchFamily="34" charset="0"/>
              </a:rPr>
              <a:t>, </a:t>
            </a:r>
            <a:r>
              <a:rPr lang="en-US" sz="1600" i="1" dirty="0">
                <a:latin typeface="Arial" pitchFamily="34" charset="0"/>
                <a:cs typeface="Arial" pitchFamily="34" charset="0"/>
              </a:rPr>
              <a:t>66</a:t>
            </a:r>
            <a:r>
              <a:rPr lang="en-US" sz="1600" dirty="0">
                <a:latin typeface="Arial" pitchFamily="34" charset="0"/>
                <a:cs typeface="Arial" pitchFamily="34" charset="0"/>
              </a:rPr>
              <a:t>(2), pp.367-375.</a:t>
            </a:r>
            <a:endParaRPr lang="x-none" sz="1600" dirty="0">
              <a:effectLst/>
              <a:latin typeface="Arial" pitchFamily="34" charset="0"/>
              <a:ea typeface="Calibri" panose="020F0502020204030204" pitchFamily="34" charset="0"/>
              <a:cs typeface="Arial" pitchFamily="34" charset="0"/>
            </a:endParaRPr>
          </a:p>
          <a:p>
            <a:pPr indent="450215" algn="just">
              <a:spcAft>
                <a:spcPts val="800"/>
              </a:spcAft>
            </a:pP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indent="450215" algn="just">
              <a:spcAft>
                <a:spcPts val="800"/>
              </a:spcAft>
            </a:pP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p>
            <a:pPr indent="450215" algn="just">
              <a:spcAft>
                <a:spcPts val="800"/>
              </a:spcAft>
            </a:pPr>
            <a:endParaRPr lang="x-none"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xmlns="" val="1550721523"/>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down)">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1B1B0726-AEA4-192C-0930-7104DB7E68FB}"/>
              </a:ext>
            </a:extLst>
          </p:cNvPr>
          <p:cNvSpPr txBox="1"/>
          <p:nvPr/>
        </p:nvSpPr>
        <p:spPr>
          <a:xfrm>
            <a:off x="0" y="0"/>
            <a:ext cx="11950262" cy="7335341"/>
          </a:xfrm>
          <a:prstGeom prst="rect">
            <a:avLst/>
          </a:prstGeom>
          <a:noFill/>
        </p:spPr>
        <p:txBody>
          <a:bodyPr wrap="square" rtlCol="0">
            <a:spAutoFit/>
          </a:bodyPr>
          <a:lstStyle/>
          <a:p>
            <a:pPr indent="450215" algn="just">
              <a:spcAft>
                <a:spcPts val="800"/>
              </a:spcAft>
            </a:pPr>
            <a:r>
              <a:rPr lang="en-US" sz="1600" dirty="0" err="1">
                <a:latin typeface="Arial" pitchFamily="34" charset="0"/>
                <a:ea typeface="Calibri" panose="020F0502020204030204" pitchFamily="34" charset="0"/>
                <a:cs typeface="Arial" pitchFamily="34" charset="0"/>
              </a:rPr>
              <a:t>Muchna</a:t>
            </a:r>
            <a:r>
              <a:rPr lang="en-US" sz="1600" dirty="0">
                <a:latin typeface="Arial" pitchFamily="34" charset="0"/>
                <a:ea typeface="Calibri" panose="020F0502020204030204" pitchFamily="34" charset="0"/>
                <a:cs typeface="Arial" pitchFamily="34" charset="0"/>
              </a:rPr>
              <a:t>, A., Najafi, B., Wendel, C.S., </a:t>
            </a:r>
            <a:r>
              <a:rPr lang="en-US" sz="1600" dirty="0" err="1">
                <a:latin typeface="Arial" pitchFamily="34" charset="0"/>
                <a:ea typeface="Calibri" panose="020F0502020204030204" pitchFamily="34" charset="0"/>
                <a:cs typeface="Arial" pitchFamily="34" charset="0"/>
              </a:rPr>
              <a:t>Schwenk</a:t>
            </a:r>
            <a:r>
              <a:rPr lang="en-US" sz="1600" dirty="0">
                <a:latin typeface="Arial" pitchFamily="34" charset="0"/>
                <a:ea typeface="Calibri" panose="020F0502020204030204" pitchFamily="34" charset="0"/>
                <a:cs typeface="Arial" pitchFamily="34" charset="0"/>
              </a:rPr>
              <a:t>, M., Armstrong, D.G. and Mohler, J. 2018. Foot problems in older adults: Associations with incident falls, frailty syndrome, and sensor-derived gait, balance, and physical activity measures. </a:t>
            </a:r>
            <a:r>
              <a:rPr lang="en-US" sz="1600" i="1" dirty="0">
                <a:latin typeface="Arial" pitchFamily="34" charset="0"/>
                <a:ea typeface="Calibri" panose="020F0502020204030204" pitchFamily="34" charset="0"/>
                <a:cs typeface="Arial" pitchFamily="34" charset="0"/>
              </a:rPr>
              <a:t>Journal of the American Podiatric Medical Association</a:t>
            </a:r>
            <a:r>
              <a:rPr lang="en-US" sz="1600" dirty="0">
                <a:latin typeface="Arial" pitchFamily="34" charset="0"/>
                <a:ea typeface="Calibri" panose="020F0502020204030204" pitchFamily="34" charset="0"/>
                <a:cs typeface="Arial" pitchFamily="34" charset="0"/>
              </a:rPr>
              <a:t>, </a:t>
            </a:r>
            <a:r>
              <a:rPr lang="en-US" sz="1600" i="1" dirty="0">
                <a:latin typeface="Arial" pitchFamily="34" charset="0"/>
                <a:ea typeface="Calibri" panose="020F0502020204030204" pitchFamily="34" charset="0"/>
                <a:cs typeface="Arial" pitchFamily="34" charset="0"/>
              </a:rPr>
              <a:t>108</a:t>
            </a:r>
            <a:r>
              <a:rPr lang="en-US" sz="1600" dirty="0">
                <a:latin typeface="Arial" pitchFamily="34" charset="0"/>
                <a:ea typeface="Calibri" panose="020F0502020204030204" pitchFamily="34" charset="0"/>
                <a:cs typeface="Arial" pitchFamily="34" charset="0"/>
              </a:rPr>
              <a:t>(2), p.126.</a:t>
            </a:r>
          </a:p>
          <a:p>
            <a:pPr indent="450215" algn="just">
              <a:spcAft>
                <a:spcPts val="800"/>
              </a:spcAft>
            </a:pPr>
            <a:r>
              <a:rPr lang="en-US" sz="1600" dirty="0">
                <a:latin typeface="Arial" pitchFamily="34" charset="0"/>
                <a:ea typeface="Calibri" panose="020F0502020204030204" pitchFamily="34" charset="0"/>
                <a:cs typeface="Arial" pitchFamily="34" charset="0"/>
              </a:rPr>
              <a:t>Redonda, A., Galasso, V., Mazur, M., Stewart, M. and Whittaker, M. 2019. Taxation in aging societies: increasing the effectiveness and fairness of pension systems. </a:t>
            </a:r>
            <a:r>
              <a:rPr lang="en-US" sz="1600" i="1" dirty="0">
                <a:latin typeface="Arial" pitchFamily="34" charset="0"/>
                <a:ea typeface="Calibri" panose="020F0502020204030204" pitchFamily="34" charset="0"/>
                <a:cs typeface="Arial" pitchFamily="34" charset="0"/>
              </a:rPr>
              <a:t>Aging Societies, policies and perspectives. Tokyo, ADBI</a:t>
            </a:r>
            <a:r>
              <a:rPr lang="en-US" sz="1600" dirty="0">
                <a:latin typeface="Arial" pitchFamily="34" charset="0"/>
                <a:ea typeface="Calibri" panose="020F0502020204030204" pitchFamily="34" charset="0"/>
                <a:cs typeface="Arial" pitchFamily="34" charset="0"/>
              </a:rPr>
              <a:t>.</a:t>
            </a:r>
          </a:p>
          <a:p>
            <a:pPr indent="450215" algn="just">
              <a:spcAft>
                <a:spcPts val="800"/>
              </a:spcAft>
            </a:pPr>
            <a:r>
              <a:rPr lang="en-US" sz="1600" dirty="0" err="1">
                <a:solidFill>
                  <a:srgbClr val="222222"/>
                </a:solidFill>
                <a:latin typeface="Arial" pitchFamily="34" charset="0"/>
                <a:cs typeface="Arial" pitchFamily="34" charset="0"/>
              </a:rPr>
              <a:t>Stuckler</a:t>
            </a:r>
            <a:r>
              <a:rPr lang="en-US" sz="1600" dirty="0">
                <a:solidFill>
                  <a:srgbClr val="222222"/>
                </a:solidFill>
                <a:latin typeface="Arial" pitchFamily="34" charset="0"/>
                <a:cs typeface="Arial" pitchFamily="34" charset="0"/>
              </a:rPr>
              <a:t>, D., Reeves, A., </a:t>
            </a:r>
            <a:r>
              <a:rPr lang="en-US" sz="1600" dirty="0" err="1">
                <a:solidFill>
                  <a:srgbClr val="222222"/>
                </a:solidFill>
                <a:latin typeface="Arial" pitchFamily="34" charset="0"/>
                <a:cs typeface="Arial" pitchFamily="34" charset="0"/>
              </a:rPr>
              <a:t>Loopstra</a:t>
            </a:r>
            <a:r>
              <a:rPr lang="en-US" sz="1600" dirty="0">
                <a:solidFill>
                  <a:srgbClr val="222222"/>
                </a:solidFill>
                <a:latin typeface="Arial" pitchFamily="34" charset="0"/>
                <a:cs typeface="Arial" pitchFamily="34" charset="0"/>
              </a:rPr>
              <a:t>, R., </a:t>
            </a:r>
            <a:r>
              <a:rPr lang="en-US" sz="1600" dirty="0" err="1">
                <a:solidFill>
                  <a:srgbClr val="222222"/>
                </a:solidFill>
                <a:latin typeface="Arial" pitchFamily="34" charset="0"/>
                <a:cs typeface="Arial" pitchFamily="34" charset="0"/>
              </a:rPr>
              <a:t>Karanikolos</a:t>
            </a:r>
            <a:r>
              <a:rPr lang="en-US" sz="1600" dirty="0">
                <a:solidFill>
                  <a:srgbClr val="222222"/>
                </a:solidFill>
                <a:latin typeface="Arial" pitchFamily="34" charset="0"/>
                <a:cs typeface="Arial" pitchFamily="34" charset="0"/>
              </a:rPr>
              <a:t>, M. and McKee, M., 2017. Austerity and health: the impact in the UK and Europe. </a:t>
            </a:r>
            <a:r>
              <a:rPr lang="en-US" sz="1600" i="1" dirty="0">
                <a:solidFill>
                  <a:srgbClr val="222222"/>
                </a:solidFill>
                <a:latin typeface="Arial" pitchFamily="34" charset="0"/>
                <a:cs typeface="Arial" pitchFamily="34" charset="0"/>
              </a:rPr>
              <a:t>European journal of public health</a:t>
            </a:r>
            <a:r>
              <a:rPr lang="en-US" sz="1600" dirty="0">
                <a:solidFill>
                  <a:srgbClr val="222222"/>
                </a:solidFill>
                <a:latin typeface="Arial" pitchFamily="34" charset="0"/>
                <a:cs typeface="Arial" pitchFamily="34" charset="0"/>
              </a:rPr>
              <a:t>, </a:t>
            </a:r>
            <a:r>
              <a:rPr lang="en-US" sz="1600" i="1" dirty="0">
                <a:solidFill>
                  <a:srgbClr val="222222"/>
                </a:solidFill>
                <a:latin typeface="Arial" pitchFamily="34" charset="0"/>
                <a:cs typeface="Arial" pitchFamily="34" charset="0"/>
              </a:rPr>
              <a:t>27</a:t>
            </a:r>
            <a:r>
              <a:rPr lang="en-US" sz="1600" dirty="0">
                <a:solidFill>
                  <a:srgbClr val="222222"/>
                </a:solidFill>
                <a:latin typeface="Arial" pitchFamily="34" charset="0"/>
                <a:cs typeface="Arial" pitchFamily="34" charset="0"/>
              </a:rPr>
              <a:t>(suppl_4), pp.18-21.</a:t>
            </a:r>
            <a:endParaRPr lang="en-US" sz="1600" dirty="0">
              <a:latin typeface="Arial" pitchFamily="34" charset="0"/>
              <a:cs typeface="Arial" pitchFamily="34" charset="0"/>
            </a:endParaRPr>
          </a:p>
          <a:p>
            <a:pPr indent="450215" algn="just">
              <a:spcAft>
                <a:spcPts val="800"/>
              </a:spcAft>
            </a:pPr>
            <a:r>
              <a:rPr lang="en-US" sz="1600" dirty="0">
                <a:effectLst/>
                <a:latin typeface="Arial" pitchFamily="34" charset="0"/>
                <a:ea typeface="Calibri" panose="020F0502020204030204" pitchFamily="34" charset="0"/>
                <a:cs typeface="Arial" pitchFamily="34" charset="0"/>
              </a:rPr>
              <a:t>Ta Qi, J., Yang, P., Min, G., </a:t>
            </a:r>
            <a:r>
              <a:rPr lang="en-US" sz="1600" dirty="0" err="1">
                <a:effectLst/>
                <a:latin typeface="Arial" pitchFamily="34" charset="0"/>
                <a:ea typeface="Calibri" panose="020F0502020204030204" pitchFamily="34" charset="0"/>
                <a:cs typeface="Arial" pitchFamily="34" charset="0"/>
              </a:rPr>
              <a:t>Amft</a:t>
            </a:r>
            <a:r>
              <a:rPr lang="en-US" sz="1600" dirty="0">
                <a:effectLst/>
                <a:latin typeface="Arial" pitchFamily="34" charset="0"/>
                <a:ea typeface="Calibri" panose="020F0502020204030204" pitchFamily="34" charset="0"/>
                <a:cs typeface="Arial" pitchFamily="34" charset="0"/>
              </a:rPr>
              <a:t>, O., Dong, F. and Xu, L. 2017. Advanced internet of things for </a:t>
            </a:r>
            <a:r>
              <a:rPr lang="en-US" sz="1600" dirty="0" err="1">
                <a:effectLst/>
                <a:latin typeface="Arial" pitchFamily="34" charset="0"/>
                <a:ea typeface="Calibri" panose="020F0502020204030204" pitchFamily="34" charset="0"/>
                <a:cs typeface="Arial" pitchFamily="34" charset="0"/>
              </a:rPr>
              <a:t>personalised</a:t>
            </a:r>
            <a:r>
              <a:rPr lang="en-US" sz="1600" dirty="0">
                <a:effectLst/>
                <a:latin typeface="Arial" pitchFamily="34" charset="0"/>
                <a:ea typeface="Calibri" panose="020F0502020204030204" pitchFamily="34" charset="0"/>
                <a:cs typeface="Arial" pitchFamily="34" charset="0"/>
              </a:rPr>
              <a:t> healthcare systems: A survey. </a:t>
            </a:r>
            <a:r>
              <a:rPr lang="en-US" sz="1600" i="1" dirty="0">
                <a:effectLst/>
                <a:latin typeface="Arial" pitchFamily="34" charset="0"/>
                <a:ea typeface="Calibri" panose="020F0502020204030204" pitchFamily="34" charset="0"/>
                <a:cs typeface="Arial" pitchFamily="34" charset="0"/>
              </a:rPr>
              <a:t>Pervasive and Mobile Computing</a:t>
            </a:r>
            <a:r>
              <a:rPr lang="en-US" sz="1600" dirty="0">
                <a:effectLst/>
                <a:latin typeface="Arial" pitchFamily="34" charset="0"/>
                <a:ea typeface="Calibri" panose="020F0502020204030204" pitchFamily="34" charset="0"/>
                <a:cs typeface="Arial" pitchFamily="34" charset="0"/>
              </a:rPr>
              <a:t>, </a:t>
            </a:r>
            <a:r>
              <a:rPr lang="en-US" sz="1600" i="1" dirty="0">
                <a:effectLst/>
                <a:latin typeface="Arial" pitchFamily="34" charset="0"/>
                <a:ea typeface="Calibri" panose="020F0502020204030204" pitchFamily="34" charset="0"/>
                <a:cs typeface="Arial" pitchFamily="34" charset="0"/>
              </a:rPr>
              <a:t>41</a:t>
            </a:r>
            <a:r>
              <a:rPr lang="en-US" sz="1600" dirty="0">
                <a:effectLst/>
                <a:latin typeface="Arial" pitchFamily="34" charset="0"/>
                <a:ea typeface="Calibri" panose="020F0502020204030204" pitchFamily="34" charset="0"/>
                <a:cs typeface="Arial" pitchFamily="34" charset="0"/>
              </a:rPr>
              <a:t>, pp.132-149.</a:t>
            </a:r>
          </a:p>
          <a:p>
            <a:pPr indent="450215" algn="just">
              <a:spcAft>
                <a:spcPts val="800"/>
              </a:spcAft>
            </a:pPr>
            <a:r>
              <a:rPr lang="en-US" sz="1600" dirty="0">
                <a:effectLst/>
                <a:latin typeface="Arial" pitchFamily="34" charset="0"/>
                <a:ea typeface="Calibri" panose="020F0502020204030204" pitchFamily="34" charset="0"/>
                <a:cs typeface="Arial" pitchFamily="34" charset="0"/>
              </a:rPr>
              <a:t> Taipale, S. and </a:t>
            </a:r>
            <a:r>
              <a:rPr lang="en-US" sz="1600" dirty="0" err="1">
                <a:effectLst/>
                <a:latin typeface="Arial" pitchFamily="34" charset="0"/>
                <a:ea typeface="Calibri" panose="020F0502020204030204" pitchFamily="34" charset="0"/>
                <a:cs typeface="Arial" pitchFamily="34" charset="0"/>
              </a:rPr>
              <a:t>Hänninen</a:t>
            </a:r>
            <a:r>
              <a:rPr lang="en-US" sz="1600" dirty="0">
                <a:effectLst/>
                <a:latin typeface="Arial" pitchFamily="34" charset="0"/>
                <a:ea typeface="Calibri" panose="020F0502020204030204" pitchFamily="34" charset="0"/>
                <a:cs typeface="Arial" pitchFamily="34" charset="0"/>
              </a:rPr>
              <a:t>, R., 2018. More years, more technologies: Aging in the digital era. Human technology, 14(3), p.258.</a:t>
            </a:r>
          </a:p>
          <a:p>
            <a:pPr lvl="0" indent="450215" algn="just">
              <a:spcAft>
                <a:spcPts val="800"/>
              </a:spcAft>
            </a:pPr>
            <a:r>
              <a:rPr lang="en-US" sz="2000" b="1" i="1" dirty="0" smtClean="0">
                <a:solidFill>
                  <a:prstClr val="black"/>
                </a:solidFill>
                <a:latin typeface="Arial" pitchFamily="34" charset="0"/>
                <a:cs typeface="Arial" pitchFamily="34" charset="0"/>
              </a:rPr>
              <a:t>Website </a:t>
            </a:r>
            <a:endParaRPr lang="en-US" sz="2000" b="1" i="1" dirty="0">
              <a:solidFill>
                <a:prstClr val="black"/>
              </a:solidFill>
              <a:latin typeface="Arial" pitchFamily="34" charset="0"/>
              <a:cs typeface="Arial" pitchFamily="34" charset="0"/>
            </a:endParaRPr>
          </a:p>
          <a:p>
            <a:pPr indent="450215" algn="just">
              <a:spcAft>
                <a:spcPts val="800"/>
              </a:spcAft>
            </a:pPr>
            <a:r>
              <a:rPr lang="en-US" sz="1600" dirty="0">
                <a:latin typeface="Arial" pitchFamily="34" charset="0"/>
                <a:ea typeface="Calibri" panose="020F0502020204030204" pitchFamily="34" charset="0"/>
                <a:cs typeface="Arial" pitchFamily="34" charset="0"/>
              </a:rPr>
              <a:t>GOV.UK 2022. </a:t>
            </a:r>
            <a:r>
              <a:rPr lang="en-US" sz="1600" i="1" dirty="0">
                <a:latin typeface="Arial" pitchFamily="34" charset="0"/>
                <a:ea typeface="Calibri" panose="020F0502020204030204" pitchFamily="34" charset="0"/>
                <a:cs typeface="Arial" pitchFamily="34" charset="0"/>
              </a:rPr>
              <a:t>2010 to 2015 government policy: older people</a:t>
            </a:r>
            <a:r>
              <a:rPr lang="en-US" sz="1600" dirty="0">
                <a:latin typeface="Arial" pitchFamily="34" charset="0"/>
                <a:ea typeface="Calibri" panose="020F0502020204030204" pitchFamily="34" charset="0"/>
                <a:cs typeface="Arial" pitchFamily="34" charset="0"/>
              </a:rPr>
              <a:t>. [online] GOV.UK. Available at: https://www.gov.uk/government/publications/2010-to-2015-government-policy-older-people/2010-to-2015-government-policy-older-people#:~:text=to%20ensure%20quality%20of%20life,generational%20solidarity%20among%20their%20members [Accessed 6 July 2022].</a:t>
            </a:r>
            <a:endParaRPr lang="x-none" sz="1600" dirty="0">
              <a:latin typeface="Arial" pitchFamily="34" charset="0"/>
              <a:ea typeface="Calibri" panose="020F0502020204030204" pitchFamily="34" charset="0"/>
              <a:cs typeface="Arial" pitchFamily="34" charset="0"/>
            </a:endParaRPr>
          </a:p>
          <a:p>
            <a:pPr indent="450215" algn="just">
              <a:spcAft>
                <a:spcPts val="800"/>
              </a:spcAft>
            </a:pPr>
            <a:r>
              <a:rPr lang="en-US" sz="1600" dirty="0">
                <a:latin typeface="Arial" pitchFamily="34" charset="0"/>
                <a:ea typeface="Calibri" panose="020F0502020204030204" pitchFamily="34" charset="0"/>
                <a:cs typeface="Arial" pitchFamily="34" charset="0"/>
              </a:rPr>
              <a:t>Healthaffairs.org 2022. </a:t>
            </a:r>
            <a:r>
              <a:rPr lang="en-US" sz="1600" i="1" dirty="0">
                <a:latin typeface="Arial" pitchFamily="34" charset="0"/>
                <a:ea typeface="Calibri" panose="020F0502020204030204" pitchFamily="34" charset="0"/>
                <a:cs typeface="Arial" pitchFamily="34" charset="0"/>
              </a:rPr>
              <a:t>Actualizing Better Health And Health Care For Older Adults | Health Affairs Journal</a:t>
            </a:r>
            <a:r>
              <a:rPr lang="en-US" sz="1600" dirty="0">
                <a:latin typeface="Arial" pitchFamily="34" charset="0"/>
                <a:ea typeface="Calibri" panose="020F0502020204030204" pitchFamily="34" charset="0"/>
                <a:cs typeface="Arial" pitchFamily="34" charset="0"/>
              </a:rPr>
              <a:t>. [online] Healthaffairs.org. Available at: https://www.healthaffairs.org/doi/10.1377/hlthaff.2020.01470  [Accessed 6 July 2022].</a:t>
            </a:r>
            <a:endParaRPr lang="x-none" sz="1600" dirty="0">
              <a:latin typeface="Arial" pitchFamily="34" charset="0"/>
              <a:ea typeface="Calibri" panose="020F0502020204030204" pitchFamily="34" charset="0"/>
              <a:cs typeface="Arial" pitchFamily="34" charset="0"/>
            </a:endParaRPr>
          </a:p>
          <a:p>
            <a:pPr indent="450215" algn="just">
              <a:spcAft>
                <a:spcPts val="800"/>
              </a:spcAft>
            </a:pPr>
            <a:r>
              <a:rPr lang="en-US" sz="1600" dirty="0">
                <a:latin typeface="Arial" pitchFamily="34" charset="0"/>
                <a:ea typeface="Calibri" panose="020F0502020204030204" pitchFamily="34" charset="0"/>
                <a:cs typeface="Arial" pitchFamily="34" charset="0"/>
              </a:rPr>
              <a:t>Primescholars.com 2022. </a:t>
            </a:r>
            <a:r>
              <a:rPr lang="en-US" sz="1600" i="1" dirty="0">
                <a:latin typeface="Arial" pitchFamily="34" charset="0"/>
                <a:ea typeface="Calibri" panose="020F0502020204030204" pitchFamily="34" charset="0"/>
                <a:cs typeface="Arial" pitchFamily="34" charset="0"/>
              </a:rPr>
              <a:t>Scope of Patient Centered Care Practice in Public Hospitals of Benishangul </a:t>
            </a:r>
            <a:r>
              <a:rPr lang="en-US" sz="1600" i="1" dirty="0" err="1">
                <a:latin typeface="Arial" pitchFamily="34" charset="0"/>
                <a:ea typeface="Calibri" panose="020F0502020204030204" pitchFamily="34" charset="0"/>
                <a:cs typeface="Arial" pitchFamily="34" charset="0"/>
              </a:rPr>
              <a:t>Gumuze</a:t>
            </a:r>
            <a:r>
              <a:rPr lang="en-US" sz="1600" i="1" dirty="0">
                <a:latin typeface="Arial" pitchFamily="34" charset="0"/>
                <a:ea typeface="Calibri" panose="020F0502020204030204" pitchFamily="34" charset="0"/>
                <a:cs typeface="Arial" pitchFamily="34" charset="0"/>
              </a:rPr>
              <a:t> Regional State, South West Ethiopia</a:t>
            </a:r>
            <a:r>
              <a:rPr lang="en-US" sz="1600" dirty="0">
                <a:latin typeface="Arial" pitchFamily="34" charset="0"/>
                <a:ea typeface="Calibri" panose="020F0502020204030204" pitchFamily="34" charset="0"/>
                <a:cs typeface="Arial" pitchFamily="34" charset="0"/>
              </a:rPr>
              <a:t>. [online] Primescholars.com. Available at: &lt;https://www.primescholars.com/articles/scope-of-patient-centered-care-practice-in-public-hospitals-of-benishangul-gumuze-regional-state-south-west-ethiopia-100457.html&gt; [Accessed 6 July 2022].</a:t>
            </a:r>
            <a:endParaRPr lang="x-none" sz="1600" dirty="0">
              <a:latin typeface="Arial" pitchFamily="34" charset="0"/>
              <a:ea typeface="Calibri" panose="020F0502020204030204" pitchFamily="34" charset="0"/>
              <a:cs typeface="Arial" pitchFamily="34" charset="0"/>
            </a:endParaRPr>
          </a:p>
          <a:p>
            <a:pPr indent="450215" algn="just">
              <a:spcAft>
                <a:spcPts val="800"/>
              </a:spcAft>
            </a:pPr>
            <a:r>
              <a:rPr lang="en-US" sz="1600" dirty="0">
                <a:latin typeface="Arial" pitchFamily="34" charset="0"/>
                <a:ea typeface="Calibri" panose="020F0502020204030204" pitchFamily="34" charset="0"/>
                <a:cs typeface="Arial" pitchFamily="34" charset="0"/>
              </a:rPr>
              <a:t>Who.int 2022. </a:t>
            </a:r>
            <a:r>
              <a:rPr lang="en-US" sz="1600" i="1" dirty="0">
                <a:latin typeface="Arial" pitchFamily="34" charset="0"/>
                <a:ea typeface="Calibri" panose="020F0502020204030204" pitchFamily="34" charset="0"/>
                <a:cs typeface="Arial" pitchFamily="34" charset="0"/>
              </a:rPr>
              <a:t>Ageing and health</a:t>
            </a:r>
            <a:r>
              <a:rPr lang="en-US" sz="1600" dirty="0">
                <a:latin typeface="Arial" pitchFamily="34" charset="0"/>
                <a:ea typeface="Calibri" panose="020F0502020204030204" pitchFamily="34" charset="0"/>
                <a:cs typeface="Arial" pitchFamily="34" charset="0"/>
              </a:rPr>
              <a:t>. [online] Who.int. Available at: https://www.who.int/news-room/fact-sheets/detail/ageing-and-health [Accessed 6 July 2022].</a:t>
            </a:r>
            <a:endParaRPr lang="x-none" sz="1600" dirty="0">
              <a:latin typeface="Arial" pitchFamily="34" charset="0"/>
              <a:ea typeface="Calibri" panose="020F0502020204030204" pitchFamily="34" charset="0"/>
              <a:cs typeface="Arial" pitchFamily="34" charset="0"/>
            </a:endParaRPr>
          </a:p>
          <a:p>
            <a:pPr lvl="0" indent="450215" algn="just">
              <a:spcAft>
                <a:spcPts val="800"/>
              </a:spcAft>
            </a:pPr>
            <a:endParaRPr lang="en-US" sz="1600" b="1" i="1" dirty="0">
              <a:latin typeface="Arial" pitchFamily="34" charset="0"/>
              <a:cs typeface="Arial" pitchFamily="34" charset="0"/>
            </a:endParaRPr>
          </a:p>
        </p:txBody>
      </p:sp>
    </p:spTree>
    <p:extLst>
      <p:ext uri="{BB962C8B-B14F-4D97-AF65-F5344CB8AC3E}">
        <p14:creationId xmlns:p14="http://schemas.microsoft.com/office/powerpoint/2010/main" xmlns="" val="4034112416"/>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5216</TotalTime>
  <Words>4361</Words>
  <Application>Microsoft Office PowerPoint</Application>
  <PresentationFormat>Custom</PresentationFormat>
  <Paragraphs>293</Paragraphs>
  <Slides>27</Slides>
  <Notes>17</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Office Theme</vt:lpstr>
      <vt:lpstr>Slide 1</vt:lpstr>
      <vt:lpstr>Care plan</vt:lpstr>
      <vt:lpstr>EMERGENCY CONTACT</vt:lpstr>
      <vt:lpstr>ASSESSMENT CARRY OUT DATE AND UPDATE </vt:lpstr>
      <vt:lpstr>Slide 5</vt:lpstr>
      <vt:lpstr>Slide 6</vt:lpstr>
      <vt:lpstr>Slide 7</vt:lpstr>
      <vt:lpstr> </vt:lpstr>
      <vt:lpstr>Requirements of the Older Individuals  </vt:lpstr>
      <vt:lpstr>Risk Factors Regarding Health of Older Adults </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Windows User</cp:lastModifiedBy>
  <cp:revision>22</cp:revision>
  <dcterms:created xsi:type="dcterms:W3CDTF">2022-07-05T15:00:03Z</dcterms:created>
  <dcterms:modified xsi:type="dcterms:W3CDTF">2022-07-18T01:09:24Z</dcterms:modified>
</cp:coreProperties>
</file>