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74" r:id="rId12"/>
    <p:sldId id="276" r:id="rId13"/>
    <p:sldId id="277" r:id="rId14"/>
    <p:sldId id="278" r:id="rId15"/>
    <p:sldId id="279" r:id="rId16"/>
    <p:sldId id="267" r:id="rId17"/>
    <p:sldId id="268" r:id="rId18"/>
    <p:sldId id="270" r:id="rId19"/>
    <p:sldId id="28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AFA51-53D3-ACD7-FF5B-CB55B78216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56CC70-E0E6-B974-67F3-5F42009F9F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B80515-A9CA-1059-8A18-6443A6A6A207}"/>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5" name="Footer Placeholder 4">
            <a:extLst>
              <a:ext uri="{FF2B5EF4-FFF2-40B4-BE49-F238E27FC236}">
                <a16:creationId xmlns:a16="http://schemas.microsoft.com/office/drawing/2014/main" id="{5036E9E2-C5B1-7AB8-2969-B19A3416C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848CB-726D-AA60-79AC-CCFB3C0AFF89}"/>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1545982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699C7-AD5A-B1F5-A7AE-47B76DE466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7971E2-1914-2CE4-39FF-C782720614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E4BB97-992A-439B-3DF8-B1232FA59503}"/>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5" name="Footer Placeholder 4">
            <a:extLst>
              <a:ext uri="{FF2B5EF4-FFF2-40B4-BE49-F238E27FC236}">
                <a16:creationId xmlns:a16="http://schemas.microsoft.com/office/drawing/2014/main" id="{8F737911-7416-EA0E-D1DD-BD28CD210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D0F4E-A82E-D210-0C70-50C62AAA4E9F}"/>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3633002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D4AE5-47C2-C500-A643-E9E53F8769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5ED82E-1AF8-8515-E869-77AB45B1DE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8A5685-D031-A6AE-BD36-BA7C27A3BE83}"/>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5" name="Footer Placeholder 4">
            <a:extLst>
              <a:ext uri="{FF2B5EF4-FFF2-40B4-BE49-F238E27FC236}">
                <a16:creationId xmlns:a16="http://schemas.microsoft.com/office/drawing/2014/main" id="{3CF76894-229F-FE6D-C4AB-9E3906FAC6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ACC61-37EE-E214-92DF-94D7CDEE1064}"/>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2371362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7FBA-A824-DC09-919C-198CEE58E1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E017EA-7FAA-34A4-C7ED-F8B2991832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3AE751-2E2E-54CF-CF75-85142E02BF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7AB1A4-84EE-9185-1163-F33AC8CAFA64}"/>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6" name="Footer Placeholder 5">
            <a:extLst>
              <a:ext uri="{FF2B5EF4-FFF2-40B4-BE49-F238E27FC236}">
                <a16:creationId xmlns:a16="http://schemas.microsoft.com/office/drawing/2014/main" id="{8B9B9E3E-9B4E-5C91-CCFF-017CD7E004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A4DCA2-8C21-B4AB-3B14-B5BC80F539E8}"/>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3665619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01A9-4FC0-C360-E34B-0C511C810A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E026EA-2BED-5133-F618-22C3A3BE6A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383168-FD9C-32F8-925E-BA7201C194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6432AF-F367-95F0-97FC-8FD3D0B4EA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D2EDB1-4042-FACD-84B8-B20984A3CA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6050EF-64C8-025D-746A-65D059A94160}"/>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8" name="Footer Placeholder 7">
            <a:extLst>
              <a:ext uri="{FF2B5EF4-FFF2-40B4-BE49-F238E27FC236}">
                <a16:creationId xmlns:a16="http://schemas.microsoft.com/office/drawing/2014/main" id="{43EEDFA9-7C3A-47E6-A54F-2237F6C9BB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7B87C0-4A05-0135-7D5D-8F8648BFED55}"/>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843208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ED1C0-403C-8C94-517E-A77AF6158A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9CD7B0-BBDD-BDCE-BA46-BEF5F412843E}"/>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4" name="Footer Placeholder 3">
            <a:extLst>
              <a:ext uri="{FF2B5EF4-FFF2-40B4-BE49-F238E27FC236}">
                <a16:creationId xmlns:a16="http://schemas.microsoft.com/office/drawing/2014/main" id="{8A7AA475-AD95-4192-E8C3-AB33483579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535C97-11F2-DC45-B87C-4B3C0A654577}"/>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4236231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43CBDF-D076-901E-1DA2-B77E1D152F04}"/>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3" name="Footer Placeholder 2">
            <a:extLst>
              <a:ext uri="{FF2B5EF4-FFF2-40B4-BE49-F238E27FC236}">
                <a16:creationId xmlns:a16="http://schemas.microsoft.com/office/drawing/2014/main" id="{B6984449-CF04-1397-3656-CAD30AD553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BD2748-1954-E7E0-1F04-0F2EDD62E14D}"/>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450424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8DDC9-950B-7D15-0AF9-49D05B45C4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E21EBD-C574-7C44-FF1A-443F7A5FB8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F94FDF-06DF-11C3-116E-B9263D17C5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FDAB35-F544-DEDD-D877-0A4230443CAF}"/>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6" name="Footer Placeholder 5">
            <a:extLst>
              <a:ext uri="{FF2B5EF4-FFF2-40B4-BE49-F238E27FC236}">
                <a16:creationId xmlns:a16="http://schemas.microsoft.com/office/drawing/2014/main" id="{D14A6EA1-F23D-B0FA-E776-02D1CAF351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63AE9-64B1-CF9D-B7F4-1CC7427B895B}"/>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42934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439F-B7E7-CD2F-68D5-FA6A7F3DA0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81AE1F-5DF7-0D95-B3E4-2BE1973A67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A72E51-A8BC-673F-46D7-AEFE97BF4D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13D6DA-F4B9-5768-4C62-4F627F98D6DB}"/>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6" name="Footer Placeholder 5">
            <a:extLst>
              <a:ext uri="{FF2B5EF4-FFF2-40B4-BE49-F238E27FC236}">
                <a16:creationId xmlns:a16="http://schemas.microsoft.com/office/drawing/2014/main" id="{3E6A557E-FF85-26CD-54C8-6EF2D3158F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B935E-3718-6904-EAA7-D1450ECF6B93}"/>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191205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BF123-A7AA-4112-45BE-8A10175317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D4C9D9-9C68-EDAD-2886-616E070723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06108-2E00-430C-0424-B6339171CB86}"/>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5" name="Footer Placeholder 4">
            <a:extLst>
              <a:ext uri="{FF2B5EF4-FFF2-40B4-BE49-F238E27FC236}">
                <a16:creationId xmlns:a16="http://schemas.microsoft.com/office/drawing/2014/main" id="{8E28DDDF-B8FF-D1CC-1860-A5F5DE6F5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85B4D-2F5D-4F1A-5A9D-2CE9C15EAECA}"/>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4163268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BB73D5-C4C1-F7F5-39A7-AA83BE81A1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F3655B-79FA-2673-509B-BCB0B66534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E3FE22-8FDC-3188-E6DC-5B4AC9B6AB10}"/>
              </a:ext>
            </a:extLst>
          </p:cNvPr>
          <p:cNvSpPr>
            <a:spLocks noGrp="1"/>
          </p:cNvSpPr>
          <p:nvPr>
            <p:ph type="dt" sz="half" idx="10"/>
          </p:nvPr>
        </p:nvSpPr>
        <p:spPr/>
        <p:txBody>
          <a:bodyPr/>
          <a:lstStyle/>
          <a:p>
            <a:fld id="{6D19531F-C198-46A9-89AB-232A2535A8D2}" type="datetimeFigureOut">
              <a:rPr lang="en-GB" smtClean="0"/>
              <a:t>21/10/2024</a:t>
            </a:fld>
            <a:endParaRPr lang="en-GB"/>
          </a:p>
        </p:txBody>
      </p:sp>
      <p:sp>
        <p:nvSpPr>
          <p:cNvPr id="5" name="Footer Placeholder 4">
            <a:extLst>
              <a:ext uri="{FF2B5EF4-FFF2-40B4-BE49-F238E27FC236}">
                <a16:creationId xmlns:a16="http://schemas.microsoft.com/office/drawing/2014/main" id="{33B61540-F640-F2D0-A277-861FABA20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FB6316-2FEF-FBBA-3B5F-8A49CB602780}"/>
              </a:ext>
            </a:extLst>
          </p:cNvPr>
          <p:cNvSpPr>
            <a:spLocks noGrp="1"/>
          </p:cNvSpPr>
          <p:nvPr>
            <p:ph type="sldNum" sz="quarter" idx="12"/>
          </p:nvPr>
        </p:nvSpPr>
        <p:spPr/>
        <p:txBody>
          <a:bodyPr/>
          <a:lstStyle/>
          <a:p>
            <a:fld id="{0EFDAE50-1EC3-4BC9-A8AF-2C9AF5A0D62C}" type="slidenum">
              <a:rPr lang="en-GB" smtClean="0"/>
              <a:t>‹#›</a:t>
            </a:fld>
            <a:endParaRPr lang="en-GB"/>
          </a:p>
        </p:txBody>
      </p:sp>
    </p:spTree>
    <p:extLst>
      <p:ext uri="{BB962C8B-B14F-4D97-AF65-F5344CB8AC3E}">
        <p14:creationId xmlns:p14="http://schemas.microsoft.com/office/powerpoint/2010/main" val="97454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410339-0C16-E9B3-F19D-2D59C1F40E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D23683-89E7-4457-7D7D-3A0B2612E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BF3ABD-0B2B-DF5E-CBDC-7E135A44CC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19531F-C198-46A9-89AB-232A2535A8D2}" type="datetimeFigureOut">
              <a:rPr lang="en-GB" smtClean="0"/>
              <a:t>21/10/2024</a:t>
            </a:fld>
            <a:endParaRPr lang="en-GB"/>
          </a:p>
        </p:txBody>
      </p:sp>
      <p:sp>
        <p:nvSpPr>
          <p:cNvPr id="5" name="Footer Placeholder 4">
            <a:extLst>
              <a:ext uri="{FF2B5EF4-FFF2-40B4-BE49-F238E27FC236}">
                <a16:creationId xmlns:a16="http://schemas.microsoft.com/office/drawing/2014/main" id="{9B770AE2-E080-902D-EB7B-FB01B9B3CC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3158A9-7D16-9DCF-7598-DE112CD60D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FDAE50-1EC3-4BC9-A8AF-2C9AF5A0D62C}" type="slidenum">
              <a:rPr lang="en-GB" smtClean="0"/>
              <a:t>‹#›</a:t>
            </a:fld>
            <a:endParaRPr lang="en-GB"/>
          </a:p>
        </p:txBody>
      </p:sp>
    </p:spTree>
    <p:extLst>
      <p:ext uri="{BB962C8B-B14F-4D97-AF65-F5344CB8AC3E}">
        <p14:creationId xmlns:p14="http://schemas.microsoft.com/office/powerpoint/2010/main" val="2013776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1EFB11-2EB8-04C7-E2FE-C313C0ABDBB8}"/>
              </a:ext>
            </a:extLst>
          </p:cNvPr>
          <p:cNvPicPr>
            <a:picLocks noChangeAspect="1"/>
          </p:cNvPicPr>
          <p:nvPr/>
        </p:nvPicPr>
        <p:blipFill rotWithShape="1">
          <a:blip r:embed="rId2">
            <a:alphaModFix amt="45000"/>
          </a:blip>
          <a:srcRect t="1100" b="14630"/>
          <a:stretch/>
        </p:blipFill>
        <p:spPr>
          <a:xfrm>
            <a:off x="20" y="10"/>
            <a:ext cx="12191980" cy="6857990"/>
          </a:xfrm>
          <a:prstGeom prst="rect">
            <a:avLst/>
          </a:prstGeom>
          <a:effectLst>
            <a:glow rad="127000">
              <a:schemeClr val="tx1">
                <a:lumMod val="85000"/>
                <a:alpha val="95000"/>
              </a:schemeClr>
            </a:glow>
            <a:outerShdw blurRad="50800" dist="50800" dir="5400000" algn="ctr" rotWithShape="0">
              <a:srgbClr val="000000">
                <a:alpha val="74000"/>
              </a:srgbClr>
            </a:outerShdw>
          </a:effectLst>
        </p:spPr>
      </p:pic>
      <p:sp>
        <p:nvSpPr>
          <p:cNvPr id="12" name="Rectangle 1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357FBD97-FAF0-B54D-B3D3-F093AF95D44E}"/>
              </a:ext>
            </a:extLst>
          </p:cNvPr>
          <p:cNvSpPr>
            <a:spLocks noGrp="1"/>
          </p:cNvSpPr>
          <p:nvPr>
            <p:ph type="ctrTitle"/>
          </p:nvPr>
        </p:nvSpPr>
        <p:spPr>
          <a:xfrm>
            <a:off x="1769532" y="1695576"/>
            <a:ext cx="8652938" cy="2857191"/>
          </a:xfrm>
        </p:spPr>
        <p:txBody>
          <a:bodyPr vert="horz" lIns="91440" tIns="45720" rIns="91440" bIns="45720" rtlCol="0" anchor="ctr">
            <a:normAutofit/>
          </a:bodyPr>
          <a:lstStyle/>
          <a:p>
            <a:r>
              <a:rPr lang="en-GB" sz="5000" b="1" dirty="0"/>
              <a:t>Rome Transformed: The World of Late Antiquity</a:t>
            </a:r>
            <a:endParaRPr lang="en-US" sz="5000" b="1" dirty="0"/>
          </a:p>
        </p:txBody>
      </p:sp>
      <p:sp>
        <p:nvSpPr>
          <p:cNvPr id="3" name="Subtitle 2">
            <a:extLst>
              <a:ext uri="{FF2B5EF4-FFF2-40B4-BE49-F238E27FC236}">
                <a16:creationId xmlns:a16="http://schemas.microsoft.com/office/drawing/2014/main" id="{AE57316A-4EEA-9168-97FA-D7B256201B63}"/>
              </a:ext>
            </a:extLst>
          </p:cNvPr>
          <p:cNvSpPr>
            <a:spLocks noGrp="1"/>
          </p:cNvSpPr>
          <p:nvPr>
            <p:ph type="subTitle" idx="1"/>
          </p:nvPr>
        </p:nvSpPr>
        <p:spPr>
          <a:xfrm>
            <a:off x="1769532" y="4623127"/>
            <a:ext cx="8655200" cy="539297"/>
          </a:xfrm>
        </p:spPr>
        <p:txBody>
          <a:bodyPr vert="horz" lIns="91440" tIns="45720" rIns="91440" bIns="45720" rtlCol="0">
            <a:normAutofit lnSpcReduction="10000"/>
          </a:bodyPr>
          <a:lstStyle/>
          <a:p>
            <a:r>
              <a:rPr lang="en-US" sz="3500" dirty="0"/>
              <a:t>An Introduction to Late Antiquity</a:t>
            </a:r>
          </a:p>
          <a:p>
            <a:endParaRPr lang="en-US" dirty="0"/>
          </a:p>
        </p:txBody>
      </p:sp>
      <p:sp>
        <p:nvSpPr>
          <p:cNvPr id="14" name="Rectangle 1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txBody>
          <a:bodyPr/>
          <a:lstStyle/>
          <a:p>
            <a:endParaRPr lang="en-GB"/>
          </a:p>
        </p:txBody>
      </p:sp>
      <p:sp>
        <p:nvSpPr>
          <p:cNvPr id="4" name="Subtitle 2">
            <a:extLst>
              <a:ext uri="{FF2B5EF4-FFF2-40B4-BE49-F238E27FC236}">
                <a16:creationId xmlns:a16="http://schemas.microsoft.com/office/drawing/2014/main" id="{6A0053F4-F4BB-B8EB-047B-C91950861E7F}"/>
              </a:ext>
            </a:extLst>
          </p:cNvPr>
          <p:cNvSpPr txBox="1">
            <a:spLocks/>
          </p:cNvSpPr>
          <p:nvPr/>
        </p:nvSpPr>
        <p:spPr>
          <a:xfrm>
            <a:off x="1524000" y="5857460"/>
            <a:ext cx="9144000" cy="66923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HPAH5079/6079</a:t>
            </a:r>
          </a:p>
          <a:p>
            <a:endParaRPr lang="en-GB" dirty="0"/>
          </a:p>
        </p:txBody>
      </p:sp>
    </p:spTree>
    <p:extLst>
      <p:ext uri="{BB962C8B-B14F-4D97-AF65-F5344CB8AC3E}">
        <p14:creationId xmlns:p14="http://schemas.microsoft.com/office/powerpoint/2010/main" val="4221821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32630-B337-C768-4484-209C11A173F8}"/>
              </a:ext>
            </a:extLst>
          </p:cNvPr>
          <p:cNvSpPr>
            <a:spLocks noGrp="1"/>
          </p:cNvSpPr>
          <p:nvPr>
            <p:ph type="title"/>
          </p:nvPr>
        </p:nvSpPr>
        <p:spPr>
          <a:xfrm>
            <a:off x="4965430" y="629268"/>
            <a:ext cx="6586491" cy="1286160"/>
          </a:xfrm>
        </p:spPr>
        <p:txBody>
          <a:bodyPr anchor="b">
            <a:normAutofit/>
          </a:bodyPr>
          <a:lstStyle/>
          <a:p>
            <a:r>
              <a:rPr lang="en-GB" b="1"/>
              <a:t>What is Late Antiquity?</a:t>
            </a:r>
            <a:endParaRPr lang="en-GB" b="1" dirty="0"/>
          </a:p>
        </p:txBody>
      </p:sp>
      <p:sp>
        <p:nvSpPr>
          <p:cNvPr id="3" name="Content Placeholder 2">
            <a:extLst>
              <a:ext uri="{FF2B5EF4-FFF2-40B4-BE49-F238E27FC236}">
                <a16:creationId xmlns:a16="http://schemas.microsoft.com/office/drawing/2014/main" id="{349572AF-DA4C-CE2F-3394-4D7EA84E9B70}"/>
              </a:ext>
            </a:extLst>
          </p:cNvPr>
          <p:cNvSpPr>
            <a:spLocks noGrp="1"/>
          </p:cNvSpPr>
          <p:nvPr>
            <p:ph idx="1"/>
          </p:nvPr>
        </p:nvSpPr>
        <p:spPr>
          <a:xfrm>
            <a:off x="4810539" y="2213115"/>
            <a:ext cx="7222435" cy="4644884"/>
          </a:xfrm>
        </p:spPr>
        <p:txBody>
          <a:bodyPr>
            <a:normAutofit fontScale="92500"/>
          </a:bodyPr>
          <a:lstStyle/>
          <a:p>
            <a:r>
              <a:rPr lang="en-GB" dirty="0"/>
              <a:t>Concept of decline common in previous centuries;</a:t>
            </a:r>
          </a:p>
          <a:p>
            <a:pPr lvl="1"/>
            <a:r>
              <a:rPr lang="en-GB" sz="2600" dirty="0"/>
              <a:t>Notably: Gibbon’s </a:t>
            </a:r>
            <a:r>
              <a:rPr lang="en-GB" sz="2600" i="1" dirty="0"/>
              <a:t>The History of the Decline and Fall of the Roman Empire </a:t>
            </a:r>
            <a:r>
              <a:rPr lang="en-GB" sz="2600" dirty="0"/>
              <a:t>(1776-1789).</a:t>
            </a:r>
          </a:p>
          <a:p>
            <a:pPr lvl="1"/>
            <a:endParaRPr lang="en-GB" sz="300" dirty="0"/>
          </a:p>
          <a:p>
            <a:r>
              <a:rPr lang="en-GB" dirty="0"/>
              <a:t>Implicit and explicit value judgements? </a:t>
            </a:r>
          </a:p>
          <a:p>
            <a:pPr lvl="1"/>
            <a:r>
              <a:rPr lang="en-GB" sz="2600" dirty="0"/>
              <a:t>Notion of “decline” from an earlier Imperial highpoint.</a:t>
            </a:r>
          </a:p>
          <a:p>
            <a:pPr lvl="1"/>
            <a:r>
              <a:rPr lang="en-GB" sz="2600" dirty="0"/>
              <a:t>e.g. French term </a:t>
            </a:r>
            <a:r>
              <a:rPr lang="en-GB" sz="2600" i="1" dirty="0"/>
              <a:t>bas-empire</a:t>
            </a:r>
            <a:r>
              <a:rPr lang="en-GB" sz="2600" dirty="0"/>
              <a:t> (low Empire).</a:t>
            </a:r>
          </a:p>
          <a:p>
            <a:endParaRPr lang="en-GB" sz="300" dirty="0"/>
          </a:p>
          <a:p>
            <a:r>
              <a:rPr lang="en-GB" dirty="0"/>
              <a:t>Stronger shift away from declinist perspective in mid-late 20th century (e.g. Peter Brown), but a rival among some scholars in last few decades.</a:t>
            </a:r>
          </a:p>
          <a:p>
            <a:endParaRPr lang="en-GB" sz="2000" dirty="0"/>
          </a:p>
        </p:txBody>
      </p:sp>
      <p:pic>
        <p:nvPicPr>
          <p:cNvPr id="4" name="Picture 3">
            <a:extLst>
              <a:ext uri="{FF2B5EF4-FFF2-40B4-BE49-F238E27FC236}">
                <a16:creationId xmlns:a16="http://schemas.microsoft.com/office/drawing/2014/main" id="{3A760D0C-C76F-C3CA-85C6-3EAC26339945}"/>
              </a:ext>
            </a:extLst>
          </p:cNvPr>
          <p:cNvPicPr>
            <a:picLocks noChangeAspect="1"/>
          </p:cNvPicPr>
          <p:nvPr/>
        </p:nvPicPr>
        <p:blipFill rotWithShape="1">
          <a:blip r:embed="rId2"/>
          <a:srcRect r="2" b="1250"/>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8C5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5636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wipe(down)">
                                      <p:cBhvr>
                                        <p:cTn id="15" dur="500"/>
                                        <p:tgtEl>
                                          <p:spTgt spid="3">
                                            <p:txEl>
                                              <p:pRg st="3" end="3"/>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wipe(down)">
                                      <p:cBhvr>
                                        <p:cTn id="18" dur="500"/>
                                        <p:tgtEl>
                                          <p:spTgt spid="3">
                                            <p:txEl>
                                              <p:pRg st="4" end="4"/>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wipe(down)">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 calcmode="lin" valueType="num">
                                      <p:cBhvr additive="base">
                                        <p:cTn id="2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5">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D1F655-8D2D-F99F-FC9F-1581A590B601}"/>
              </a:ext>
            </a:extLst>
          </p:cNvPr>
          <p:cNvSpPr>
            <a:spLocks noGrp="1"/>
          </p:cNvSpPr>
          <p:nvPr>
            <p:ph type="title"/>
          </p:nvPr>
        </p:nvSpPr>
        <p:spPr>
          <a:xfrm>
            <a:off x="516835" y="106789"/>
            <a:ext cx="3167269" cy="1205175"/>
          </a:xfrm>
          <a:solidFill>
            <a:schemeClr val="tx1">
              <a:lumMod val="95000"/>
            </a:schemeClr>
          </a:solidFill>
        </p:spPr>
        <p:txBody>
          <a:bodyPr>
            <a:normAutofit fontScale="90000"/>
          </a:bodyPr>
          <a:lstStyle/>
          <a:p>
            <a:r>
              <a:rPr lang="en-GB" b="1" dirty="0">
                <a:solidFill>
                  <a:schemeClr val="bg1"/>
                </a:solidFill>
              </a:rPr>
              <a:t>When is Late Antiquity? </a:t>
            </a:r>
          </a:p>
        </p:txBody>
      </p:sp>
      <p:pic>
        <p:nvPicPr>
          <p:cNvPr id="4" name="Picture 3" descr="A close-up of a map&#10;&#10;Description automatically generated with low confidence">
            <a:extLst>
              <a:ext uri="{FF2B5EF4-FFF2-40B4-BE49-F238E27FC236}">
                <a16:creationId xmlns:a16="http://schemas.microsoft.com/office/drawing/2014/main" id="{1AC1DAA3-E502-14A4-2C6F-F25B62D7AD61}"/>
              </a:ext>
            </a:extLst>
          </p:cNvPr>
          <p:cNvPicPr>
            <a:picLocks noChangeAspect="1"/>
          </p:cNvPicPr>
          <p:nvPr/>
        </p:nvPicPr>
        <p:blipFill rotWithShape="1">
          <a:blip r:embed="rId2"/>
          <a:srcRect l="1018" r="928"/>
          <a:stretch/>
        </p:blipFill>
        <p:spPr>
          <a:xfrm>
            <a:off x="344557" y="1502978"/>
            <a:ext cx="3493923" cy="5144820"/>
          </a:xfrm>
          <a:prstGeom prst="rect">
            <a:avLst/>
          </a:prstGeom>
        </p:spPr>
      </p:pic>
      <p:sp>
        <p:nvSpPr>
          <p:cNvPr id="3" name="Content Placeholder 2">
            <a:extLst>
              <a:ext uri="{FF2B5EF4-FFF2-40B4-BE49-F238E27FC236}">
                <a16:creationId xmlns:a16="http://schemas.microsoft.com/office/drawing/2014/main" id="{22FF3D9B-FD43-AEDB-2656-C95797344157}"/>
              </a:ext>
            </a:extLst>
          </p:cNvPr>
          <p:cNvSpPr>
            <a:spLocks noGrp="1"/>
          </p:cNvSpPr>
          <p:nvPr>
            <p:ph idx="1"/>
          </p:nvPr>
        </p:nvSpPr>
        <p:spPr>
          <a:xfrm>
            <a:off x="4127388" y="212035"/>
            <a:ext cx="7932089" cy="6645965"/>
          </a:xfrm>
        </p:spPr>
        <p:txBody>
          <a:bodyPr>
            <a:normAutofit/>
          </a:bodyPr>
          <a:lstStyle/>
          <a:p>
            <a:r>
              <a:rPr lang="en-GB" sz="2600" dirty="0"/>
              <a:t>Most historic </a:t>
            </a:r>
            <a:r>
              <a:rPr lang="en-GB" sz="2600" dirty="0" err="1"/>
              <a:t>periodisations</a:t>
            </a:r>
            <a:r>
              <a:rPr lang="en-GB" sz="2600" dirty="0"/>
              <a:t> are scholarly constructs – all are negotiable.</a:t>
            </a:r>
          </a:p>
          <a:p>
            <a:pPr lvl="1"/>
            <a:r>
              <a:rPr lang="en-GB" sz="2300" dirty="0"/>
              <a:t>These boundaries are not usually arbitrarily, but based on some political, religious, social, cultural or economic underpinning/logic.</a:t>
            </a:r>
          </a:p>
          <a:p>
            <a:pPr lvl="1"/>
            <a:endParaRPr lang="en-GB" sz="500" dirty="0"/>
          </a:p>
          <a:p>
            <a:r>
              <a:rPr lang="en-GB" sz="2600" dirty="0"/>
              <a:t>Different chronological boundaries for Late Antiquity:</a:t>
            </a:r>
          </a:p>
          <a:p>
            <a:pPr lvl="1"/>
            <a:r>
              <a:rPr lang="en-GB" sz="2300" dirty="0"/>
              <a:t>Peter Brown (1971) </a:t>
            </a:r>
            <a:r>
              <a:rPr lang="en-GB" sz="2300" i="1" dirty="0"/>
              <a:t>The World of Late Antiquity </a:t>
            </a:r>
            <a:r>
              <a:rPr lang="en-GB" sz="2300" dirty="0"/>
              <a:t>covers AD 200-800. </a:t>
            </a:r>
          </a:p>
          <a:p>
            <a:pPr lvl="1"/>
            <a:r>
              <a:rPr lang="en-GB" sz="2300" dirty="0"/>
              <a:t>From Constantine (early-4th century) to Muhammad (early-7th century) – </a:t>
            </a:r>
            <a:r>
              <a:rPr lang="en-GB" sz="2300" i="1" dirty="0"/>
              <a:t>The Oxford Handbook of Late Antiquity</a:t>
            </a:r>
            <a:r>
              <a:rPr lang="en-GB" sz="2300" dirty="0"/>
              <a:t> (2012).</a:t>
            </a:r>
          </a:p>
          <a:p>
            <a:pPr lvl="1"/>
            <a:r>
              <a:rPr lang="en-GB" sz="2300" dirty="0"/>
              <a:t>For Classicists focusing on political ruptures, the period running from Diocletian (AD 284) to either the end of Justinian's reign (AD 565) or one of the 7th century Byzantine emperors (notably Maurice, Phocas or Heraclius). Also the Lombard invasion of Italy. </a:t>
            </a:r>
          </a:p>
          <a:p>
            <a:pPr lvl="1"/>
            <a:r>
              <a:rPr lang="en-GB" sz="2300" dirty="0"/>
              <a:t>Sometimes the beginning (AD 193) or end (AD 235) of the </a:t>
            </a:r>
            <a:r>
              <a:rPr lang="en-GB" sz="2300" dirty="0" err="1"/>
              <a:t>Severan</a:t>
            </a:r>
            <a:r>
              <a:rPr lang="en-GB" sz="2300" dirty="0"/>
              <a:t> period is chosen.</a:t>
            </a:r>
          </a:p>
          <a:p>
            <a:endParaRPr lang="en-GB" sz="1700" dirty="0"/>
          </a:p>
        </p:txBody>
      </p:sp>
    </p:spTree>
    <p:extLst>
      <p:ext uri="{BB962C8B-B14F-4D97-AF65-F5344CB8AC3E}">
        <p14:creationId xmlns:p14="http://schemas.microsoft.com/office/powerpoint/2010/main" val="20265497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1" dur="500"/>
                                        <p:tgtEl>
                                          <p:spTgt spid="3">
                                            <p:txEl>
                                              <p:pRg st="5" end="5"/>
                                            </p:txEl>
                                          </p:spTgt>
                                        </p:tgtEl>
                                      </p:cBhvr>
                                    </p:animEffect>
                                  </p:childTnLst>
                                </p:cTn>
                              </p:par>
                              <p:par>
                                <p:cTn id="22" presetID="14" presetClass="entr" presetSubtype="1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4" dur="500"/>
                                        <p:tgtEl>
                                          <p:spTgt spid="3">
                                            <p:txEl>
                                              <p:pRg st="6" end="6"/>
                                            </p:txEl>
                                          </p:spTgt>
                                        </p:tgtEl>
                                      </p:cBhvr>
                                    </p:animEffect>
                                  </p:childTnLst>
                                </p:cTn>
                              </p:par>
                              <p:par>
                                <p:cTn id="25" presetID="14" presetClass="entr" presetSubtype="1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6A0CE7A-45F0-E24A-28B6-C453D5683470}"/>
              </a:ext>
            </a:extLst>
          </p:cNvPr>
          <p:cNvPicPr>
            <a:picLocks noChangeAspect="1"/>
          </p:cNvPicPr>
          <p:nvPr/>
        </p:nvPicPr>
        <p:blipFill rotWithShape="1">
          <a:blip r:embed="rId2"/>
          <a:srcRect t="15093" b="28657"/>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6D7FE78-284C-FD30-CD50-110715E66957}"/>
              </a:ext>
            </a:extLst>
          </p:cNvPr>
          <p:cNvSpPr>
            <a:spLocks noGrp="1"/>
          </p:cNvSpPr>
          <p:nvPr>
            <p:ph type="title"/>
          </p:nvPr>
        </p:nvSpPr>
        <p:spPr>
          <a:xfrm>
            <a:off x="525516" y="1351722"/>
            <a:ext cx="4593021" cy="1904982"/>
          </a:xfrm>
        </p:spPr>
        <p:txBody>
          <a:bodyPr>
            <a:normAutofit/>
          </a:bodyPr>
          <a:lstStyle/>
          <a:p>
            <a:pPr algn="ctr"/>
            <a:r>
              <a:rPr lang="en-GB" sz="5400" b="1" dirty="0"/>
              <a:t>Where is Late Antiquity?</a:t>
            </a:r>
          </a:p>
        </p:txBody>
      </p:sp>
      <p:cxnSp>
        <p:nvCxnSpPr>
          <p:cNvPr id="14"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B2BEA1-68A7-069F-3850-B9E1596EFDC4}"/>
              </a:ext>
            </a:extLst>
          </p:cNvPr>
          <p:cNvSpPr>
            <a:spLocks noGrp="1"/>
          </p:cNvSpPr>
          <p:nvPr>
            <p:ph idx="1"/>
          </p:nvPr>
        </p:nvSpPr>
        <p:spPr>
          <a:xfrm>
            <a:off x="198783" y="3417573"/>
            <a:ext cx="5221356" cy="3341035"/>
          </a:xfrm>
        </p:spPr>
        <p:txBody>
          <a:bodyPr anchor="ctr">
            <a:normAutofit/>
          </a:bodyPr>
          <a:lstStyle/>
          <a:p>
            <a:r>
              <a:rPr lang="en-GB" sz="2400" dirty="0"/>
              <a:t>Much earlier discourse focused on the Roman Empire and its “decline”;</a:t>
            </a:r>
          </a:p>
          <a:p>
            <a:pPr lvl="1"/>
            <a:r>
              <a:rPr lang="en-GB" sz="2000" dirty="0"/>
              <a:t>especially in the West, but also the Eastern Mediterranean and Near East.</a:t>
            </a:r>
          </a:p>
          <a:p>
            <a:endParaRPr lang="en-GB" sz="500" dirty="0"/>
          </a:p>
          <a:p>
            <a:r>
              <a:rPr lang="en-GB" sz="2400" dirty="0"/>
              <a:t>However, this focus has become more expansive in recent decades;</a:t>
            </a:r>
          </a:p>
          <a:p>
            <a:pPr lvl="1"/>
            <a:r>
              <a:rPr lang="en-GB" sz="2000" dirty="0"/>
              <a:t>including the Sassanian Empire, but also wider regions of the Afro-Eurasian world. </a:t>
            </a:r>
          </a:p>
          <a:p>
            <a:endParaRPr lang="en-GB" sz="1500" dirty="0"/>
          </a:p>
        </p:txBody>
      </p:sp>
    </p:spTree>
    <p:extLst>
      <p:ext uri="{BB962C8B-B14F-4D97-AF65-F5344CB8AC3E}">
        <p14:creationId xmlns:p14="http://schemas.microsoft.com/office/powerpoint/2010/main" val="48381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97C7F987-879E-544E-44B0-1A86EFB9A989}"/>
              </a:ext>
            </a:extLst>
          </p:cNvPr>
          <p:cNvSpPr>
            <a:spLocks noGrp="1"/>
          </p:cNvSpPr>
          <p:nvPr>
            <p:ph type="title"/>
          </p:nvPr>
        </p:nvSpPr>
        <p:spPr>
          <a:xfrm>
            <a:off x="556591" y="669925"/>
            <a:ext cx="5539409" cy="1325563"/>
          </a:xfrm>
        </p:spPr>
        <p:txBody>
          <a:bodyPr anchor="b">
            <a:normAutofit/>
          </a:bodyPr>
          <a:lstStyle/>
          <a:p>
            <a:r>
              <a:rPr lang="en-GB" b="1" dirty="0">
                <a:solidFill>
                  <a:schemeClr val="bg1"/>
                </a:solidFill>
              </a:rPr>
              <a:t>Characteristics and Conceptions</a:t>
            </a:r>
            <a:endParaRPr lang="en-GB" dirty="0">
              <a:solidFill>
                <a:schemeClr val="bg1"/>
              </a:solidFill>
            </a:endParaRPr>
          </a:p>
        </p:txBody>
      </p:sp>
      <p:cxnSp>
        <p:nvCxnSpPr>
          <p:cNvPr id="25"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A04CE4-C363-C042-20A4-D54426BCFE9B}"/>
              </a:ext>
            </a:extLst>
          </p:cNvPr>
          <p:cNvSpPr>
            <a:spLocks noGrp="1"/>
          </p:cNvSpPr>
          <p:nvPr>
            <p:ph idx="1"/>
          </p:nvPr>
        </p:nvSpPr>
        <p:spPr>
          <a:xfrm>
            <a:off x="141573" y="2160104"/>
            <a:ext cx="6095999" cy="4697895"/>
          </a:xfrm>
        </p:spPr>
        <p:txBody>
          <a:bodyPr>
            <a:normAutofit fontScale="92500"/>
          </a:bodyPr>
          <a:lstStyle/>
          <a:p>
            <a:r>
              <a:rPr lang="en-GB" sz="3000" b="1" dirty="0">
                <a:solidFill>
                  <a:schemeClr val="bg1"/>
                </a:solidFill>
              </a:rPr>
              <a:t>How did the people living in what we call “Late Antiquity” conceive of themselves?</a:t>
            </a:r>
          </a:p>
          <a:p>
            <a:endParaRPr lang="en-GB" sz="100" dirty="0">
              <a:solidFill>
                <a:schemeClr val="bg1"/>
              </a:solidFill>
            </a:endParaRPr>
          </a:p>
          <a:p>
            <a:r>
              <a:rPr lang="en-GB" dirty="0">
                <a:solidFill>
                  <a:schemeClr val="bg1"/>
                </a:solidFill>
              </a:rPr>
              <a:t>Historic and ideological legacies (Roman Empire; Sassanian Persia).</a:t>
            </a:r>
          </a:p>
          <a:p>
            <a:endParaRPr lang="en-GB" sz="100" dirty="0">
              <a:solidFill>
                <a:schemeClr val="bg1"/>
              </a:solidFill>
            </a:endParaRPr>
          </a:p>
          <a:p>
            <a:r>
              <a:rPr lang="en-GB" dirty="0">
                <a:solidFill>
                  <a:schemeClr val="bg1"/>
                </a:solidFill>
              </a:rPr>
              <a:t>New “overlapping”(?) conceptions / shifts in ideological frameworks:</a:t>
            </a:r>
          </a:p>
          <a:p>
            <a:pPr lvl="1"/>
            <a:r>
              <a:rPr lang="en-GB" sz="2600" dirty="0">
                <a:solidFill>
                  <a:schemeClr val="bg1"/>
                </a:solidFill>
              </a:rPr>
              <a:t>e.g. truth contained in revealed religious texts – Judaism, Zoroastrianism, Christianity, Manicheism, Neoplatonism, and eventually Islam.</a:t>
            </a:r>
          </a:p>
          <a:p>
            <a:endParaRPr lang="en-GB" sz="1600" dirty="0">
              <a:solidFill>
                <a:schemeClr val="bg1"/>
              </a:solidFill>
            </a:endParaRPr>
          </a:p>
        </p:txBody>
      </p:sp>
      <p:pic>
        <p:nvPicPr>
          <p:cNvPr id="5" name="Picture 4" descr="A close-up of a coin&#10;&#10;Description automatically generated">
            <a:extLst>
              <a:ext uri="{FF2B5EF4-FFF2-40B4-BE49-F238E27FC236}">
                <a16:creationId xmlns:a16="http://schemas.microsoft.com/office/drawing/2014/main" id="{A05259D3-3034-9E1C-3691-66298DF23A42}"/>
              </a:ext>
            </a:extLst>
          </p:cNvPr>
          <p:cNvPicPr>
            <a:picLocks noChangeAspect="1"/>
          </p:cNvPicPr>
          <p:nvPr/>
        </p:nvPicPr>
        <p:blipFill>
          <a:blip r:embed="rId2"/>
          <a:stretch>
            <a:fillRect/>
          </a:stretch>
        </p:blipFill>
        <p:spPr>
          <a:xfrm>
            <a:off x="6986100" y="369913"/>
            <a:ext cx="2906825" cy="2784532"/>
          </a:xfrm>
          <a:prstGeom prst="rect">
            <a:avLst/>
          </a:prstGeom>
        </p:spPr>
      </p:pic>
      <p:sp>
        <p:nvSpPr>
          <p:cNvPr id="26"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07A1FFF-EEB9-5FEF-3996-C5EEE9EB6C8B}"/>
              </a:ext>
            </a:extLst>
          </p:cNvPr>
          <p:cNvPicPr>
            <a:picLocks noChangeAspect="1"/>
          </p:cNvPicPr>
          <p:nvPr/>
        </p:nvPicPr>
        <p:blipFill>
          <a:blip r:embed="rId3"/>
          <a:stretch>
            <a:fillRect/>
          </a:stretch>
        </p:blipFill>
        <p:spPr>
          <a:xfrm>
            <a:off x="8038661" y="3773386"/>
            <a:ext cx="3588640" cy="2698293"/>
          </a:xfrm>
          <a:prstGeom prst="rect">
            <a:avLst/>
          </a:prstGeom>
        </p:spPr>
      </p:pic>
      <p:sp>
        <p:nvSpPr>
          <p:cNvPr id="27"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204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barn(inVertical)">
                                      <p:cBhvr>
                                        <p:cTn id="1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10EA0-056B-C8D3-0013-72EFC279AAC0}"/>
              </a:ext>
            </a:extLst>
          </p:cNvPr>
          <p:cNvSpPr>
            <a:spLocks noGrp="1"/>
          </p:cNvSpPr>
          <p:nvPr>
            <p:ph type="title"/>
          </p:nvPr>
        </p:nvSpPr>
        <p:spPr>
          <a:xfrm>
            <a:off x="119271" y="4049930"/>
            <a:ext cx="2666603" cy="2625633"/>
          </a:xfrm>
        </p:spPr>
        <p:txBody>
          <a:bodyPr>
            <a:normAutofit/>
          </a:bodyPr>
          <a:lstStyle/>
          <a:p>
            <a:r>
              <a:rPr lang="en-GB" sz="2800" b="1" dirty="0"/>
              <a:t>Limitations in getting at the  conceptual world of Late Antiquity?</a:t>
            </a:r>
          </a:p>
        </p:txBody>
      </p:sp>
      <p:sp>
        <p:nvSpPr>
          <p:cNvPr id="17" name="Freeform: Shape 16">
            <a:extLst>
              <a:ext uri="{FF2B5EF4-FFF2-40B4-BE49-F238E27FC236}">
                <a16:creationId xmlns:a16="http://schemas.microsoft.com/office/drawing/2014/main" id="{B5809B1F-0726-44C0-B0A1-7FCE2A129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560321" y="4232366"/>
            <a:ext cx="5610120" cy="2625634"/>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6EE9A0B-C601-4E3F-8541-29CA20DE1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5904411" cy="4406393"/>
          </a:xfrm>
          <a:custGeom>
            <a:avLst/>
            <a:gdLst>
              <a:gd name="connsiteX0" fmla="*/ 2562355 w 6855833"/>
              <a:gd name="connsiteY0" fmla="*/ 0 h 5116428"/>
              <a:gd name="connsiteX1" fmla="*/ 6855833 w 6855833"/>
              <a:gd name="connsiteY1" fmla="*/ 4293479 h 5116428"/>
              <a:gd name="connsiteX2" fmla="*/ 6833667 w 6855833"/>
              <a:gd name="connsiteY2" fmla="*/ 4732462 h 5116428"/>
              <a:gd name="connsiteX3" fmla="*/ 6775067 w 6855833"/>
              <a:gd name="connsiteY3" fmla="*/ 5116428 h 5116428"/>
              <a:gd name="connsiteX4" fmla="*/ 0 w 6855833"/>
              <a:gd name="connsiteY4" fmla="*/ 5116428 h 5116428"/>
              <a:gd name="connsiteX5" fmla="*/ 0 w 6855833"/>
              <a:gd name="connsiteY5" fmla="*/ 854273 h 5116428"/>
              <a:gd name="connsiteX6" fmla="*/ 161831 w 6855833"/>
              <a:gd name="connsiteY6" fmla="*/ 733259 h 5116428"/>
              <a:gd name="connsiteX7" fmla="*/ 2562355 w 6855833"/>
              <a:gd name="connsiteY7" fmla="*/ 0 h 5116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5833" h="5116428">
                <a:moveTo>
                  <a:pt x="2562355" y="0"/>
                </a:moveTo>
                <a:cubicBezTo>
                  <a:pt x="4933578" y="0"/>
                  <a:pt x="6855833" y="1922255"/>
                  <a:pt x="6855833" y="4293479"/>
                </a:cubicBezTo>
                <a:cubicBezTo>
                  <a:pt x="6855833" y="4441680"/>
                  <a:pt x="6848324" y="4588128"/>
                  <a:pt x="6833667" y="4732462"/>
                </a:cubicBezTo>
                <a:lnTo>
                  <a:pt x="6775067" y="5116428"/>
                </a:lnTo>
                <a:lnTo>
                  <a:pt x="0" y="5116428"/>
                </a:lnTo>
                <a:lnTo>
                  <a:pt x="0" y="854273"/>
                </a:lnTo>
                <a:lnTo>
                  <a:pt x="161831" y="733259"/>
                </a:lnTo>
                <a:cubicBezTo>
                  <a:pt x="847074" y="270317"/>
                  <a:pt x="1673147" y="0"/>
                  <a:pt x="2562355"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A6D11C5C-0E0F-E752-7C63-1721B63D8813}"/>
              </a:ext>
            </a:extLst>
          </p:cNvPr>
          <p:cNvPicPr>
            <a:picLocks noChangeAspect="1"/>
          </p:cNvPicPr>
          <p:nvPr/>
        </p:nvPicPr>
        <p:blipFill rotWithShape="1">
          <a:blip r:embed="rId2"/>
          <a:srcRect t="23494" r="-3" b="10181"/>
          <a:stretch/>
        </p:blipFill>
        <p:spPr>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sp>
        <p:nvSpPr>
          <p:cNvPr id="3" name="Content Placeholder 2">
            <a:extLst>
              <a:ext uri="{FF2B5EF4-FFF2-40B4-BE49-F238E27FC236}">
                <a16:creationId xmlns:a16="http://schemas.microsoft.com/office/drawing/2014/main" id="{05EA91B6-D0D2-B4CC-1E20-4BCAA43DCE27}"/>
              </a:ext>
            </a:extLst>
          </p:cNvPr>
          <p:cNvSpPr>
            <a:spLocks noGrp="1"/>
          </p:cNvSpPr>
          <p:nvPr>
            <p:ph idx="1"/>
          </p:nvPr>
        </p:nvSpPr>
        <p:spPr>
          <a:xfrm>
            <a:off x="7063410" y="172278"/>
            <a:ext cx="5009320" cy="6586331"/>
          </a:xfrm>
        </p:spPr>
        <p:txBody>
          <a:bodyPr anchor="t">
            <a:normAutofit/>
          </a:bodyPr>
          <a:lstStyle/>
          <a:p>
            <a:r>
              <a:rPr lang="en-GB" dirty="0"/>
              <a:t>Skew towards elite literary texts. </a:t>
            </a:r>
          </a:p>
          <a:p>
            <a:pPr lvl="1"/>
            <a:r>
              <a:rPr lang="en-GB" dirty="0"/>
              <a:t>although some reconstruction possible through other means such as inscriptions, curse tablets, etc.</a:t>
            </a:r>
          </a:p>
          <a:p>
            <a:endParaRPr lang="en-GB" sz="600" dirty="0"/>
          </a:p>
          <a:p>
            <a:r>
              <a:rPr lang="en-GB" dirty="0"/>
              <a:t>Bias in western Afro-Eurasian towards written material from Roman world.</a:t>
            </a:r>
          </a:p>
          <a:p>
            <a:endParaRPr lang="en-GB" sz="600" dirty="0"/>
          </a:p>
          <a:p>
            <a:r>
              <a:rPr lang="en-GB" dirty="0"/>
              <a:t>Increasing exploration of material culture.</a:t>
            </a:r>
          </a:p>
          <a:p>
            <a:endParaRPr lang="en-GB" sz="1500" dirty="0"/>
          </a:p>
        </p:txBody>
      </p:sp>
      <p:pic>
        <p:nvPicPr>
          <p:cNvPr id="4" name="Picture 3" descr="A close-up of the front and the back of a coin&#10;&#10;Description automatically generated">
            <a:extLst>
              <a:ext uri="{FF2B5EF4-FFF2-40B4-BE49-F238E27FC236}">
                <a16:creationId xmlns:a16="http://schemas.microsoft.com/office/drawing/2014/main" id="{BBF13F9C-A7DF-D939-A821-994214EA9494}"/>
              </a:ext>
            </a:extLst>
          </p:cNvPr>
          <p:cNvPicPr>
            <a:picLocks noChangeAspect="1"/>
          </p:cNvPicPr>
          <p:nvPr/>
        </p:nvPicPr>
        <p:blipFill rotWithShape="1">
          <a:blip r:embed="rId3"/>
          <a:srcRect t="4210" r="-1" b="2208"/>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267203682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14ADD-6213-974D-5DE6-81355A957BC8}"/>
              </a:ext>
            </a:extLst>
          </p:cNvPr>
          <p:cNvSpPr>
            <a:spLocks noGrp="1"/>
          </p:cNvSpPr>
          <p:nvPr>
            <p:ph type="title"/>
          </p:nvPr>
        </p:nvSpPr>
        <p:spPr>
          <a:xfrm>
            <a:off x="357809" y="172278"/>
            <a:ext cx="5605669" cy="2130923"/>
          </a:xfrm>
        </p:spPr>
        <p:txBody>
          <a:bodyPr>
            <a:normAutofit/>
          </a:bodyPr>
          <a:lstStyle/>
          <a:p>
            <a:r>
              <a:rPr lang="en-GB" dirty="0"/>
              <a:t>Geopolitical and Geographic conceptions</a:t>
            </a:r>
          </a:p>
        </p:txBody>
      </p:sp>
      <p:sp>
        <p:nvSpPr>
          <p:cNvPr id="3" name="Content Placeholder 2">
            <a:extLst>
              <a:ext uri="{FF2B5EF4-FFF2-40B4-BE49-F238E27FC236}">
                <a16:creationId xmlns:a16="http://schemas.microsoft.com/office/drawing/2014/main" id="{2838226E-E5AC-0F6E-99C6-3D82434EA408}"/>
              </a:ext>
            </a:extLst>
          </p:cNvPr>
          <p:cNvSpPr>
            <a:spLocks noGrp="1"/>
          </p:cNvSpPr>
          <p:nvPr>
            <p:ph idx="1"/>
          </p:nvPr>
        </p:nvSpPr>
        <p:spPr>
          <a:xfrm>
            <a:off x="119270" y="2133601"/>
            <a:ext cx="5062330" cy="4638260"/>
          </a:xfrm>
        </p:spPr>
        <p:txBody>
          <a:bodyPr>
            <a:normAutofit lnSpcReduction="10000"/>
          </a:bodyPr>
          <a:lstStyle/>
          <a:p>
            <a:r>
              <a:rPr lang="en-GB" dirty="0"/>
              <a:t>From the Roman perspective, continued notion of the </a:t>
            </a:r>
            <a:r>
              <a:rPr lang="en-GB" dirty="0" err="1"/>
              <a:t>οἰκουμένη</a:t>
            </a:r>
            <a:r>
              <a:rPr lang="en-GB" dirty="0"/>
              <a:t>.</a:t>
            </a:r>
          </a:p>
          <a:p>
            <a:endParaRPr lang="en-GB" sz="200" dirty="0"/>
          </a:p>
          <a:p>
            <a:r>
              <a:rPr lang="en-GB" dirty="0"/>
              <a:t>Roman notions of the world:</a:t>
            </a:r>
          </a:p>
          <a:p>
            <a:pPr lvl="1"/>
            <a:r>
              <a:rPr lang="en-GB" dirty="0"/>
              <a:t>Empire, European </a:t>
            </a:r>
            <a:r>
              <a:rPr lang="en-GB" dirty="0" err="1"/>
              <a:t>Barbaricum</a:t>
            </a:r>
            <a:r>
              <a:rPr lang="en-GB" dirty="0"/>
              <a:t>, the Persian sphere, the Erythraean world, land of the </a:t>
            </a:r>
            <a:r>
              <a:rPr lang="en-GB" dirty="0" err="1"/>
              <a:t>Seres</a:t>
            </a:r>
            <a:r>
              <a:rPr lang="en-GB" dirty="0"/>
              <a:t>.</a:t>
            </a:r>
          </a:p>
          <a:p>
            <a:endParaRPr lang="en-GB" sz="200" dirty="0"/>
          </a:p>
          <a:p>
            <a:r>
              <a:rPr lang="en-GB" dirty="0"/>
              <a:t>Zones of language and communication (overlapping): </a:t>
            </a:r>
          </a:p>
          <a:p>
            <a:pPr lvl="1"/>
            <a:r>
              <a:rPr lang="en-GB" dirty="0"/>
              <a:t>Latin West, Greek East, Aramaic Near East, Middle-Persian.</a:t>
            </a:r>
          </a:p>
          <a:p>
            <a:endParaRPr lang="en-GB" sz="1700" dirty="0"/>
          </a:p>
        </p:txBody>
      </p:sp>
      <p:pic>
        <p:nvPicPr>
          <p:cNvPr id="4" name="Picture 3">
            <a:extLst>
              <a:ext uri="{FF2B5EF4-FFF2-40B4-BE49-F238E27FC236}">
                <a16:creationId xmlns:a16="http://schemas.microsoft.com/office/drawing/2014/main" id="{D5573CF6-73CF-711D-DD4E-2DBA2E88CD43}"/>
              </a:ext>
            </a:extLst>
          </p:cNvPr>
          <p:cNvPicPr>
            <a:picLocks noChangeAspect="1"/>
          </p:cNvPicPr>
          <p:nvPr/>
        </p:nvPicPr>
        <p:blipFill rotWithShape="1">
          <a:blip r:embed="rId2"/>
          <a:srcRect t="9926" r="-1" b="992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Map&#10;&#10;Description automatically generated">
            <a:extLst>
              <a:ext uri="{FF2B5EF4-FFF2-40B4-BE49-F238E27FC236}">
                <a16:creationId xmlns:a16="http://schemas.microsoft.com/office/drawing/2014/main" id="{7BCC116B-7B00-DFB8-9C1A-007B8EA20BC0}"/>
              </a:ext>
            </a:extLst>
          </p:cNvPr>
          <p:cNvPicPr>
            <a:picLocks noChangeAspect="1"/>
          </p:cNvPicPr>
          <p:nvPr/>
        </p:nvPicPr>
        <p:blipFill rotWithShape="1">
          <a:blip r:embed="rId3"/>
          <a:srcRect t="26790" r="1" b="2306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624539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7EE59-8212-75C8-3E2B-E72FA6690B69}"/>
              </a:ext>
            </a:extLst>
          </p:cNvPr>
          <p:cNvSpPr>
            <a:spLocks noGrp="1"/>
          </p:cNvSpPr>
          <p:nvPr>
            <p:ph type="title"/>
          </p:nvPr>
        </p:nvSpPr>
        <p:spPr>
          <a:xfrm>
            <a:off x="4965430" y="629268"/>
            <a:ext cx="6586491" cy="1286160"/>
          </a:xfrm>
        </p:spPr>
        <p:txBody>
          <a:bodyPr anchor="b">
            <a:normAutofit/>
          </a:bodyPr>
          <a:lstStyle/>
          <a:p>
            <a:r>
              <a:rPr lang="en-GB" sz="3400" b="1"/>
              <a:t>From </a:t>
            </a:r>
            <a:r>
              <a:rPr lang="en-GB" sz="3400" b="1" i="1"/>
              <a:t>imperium sine fine </a:t>
            </a:r>
            <a:r>
              <a:rPr lang="en-GB" sz="3400" b="1"/>
              <a:t>to </a:t>
            </a:r>
            <a:r>
              <a:rPr lang="en-GB" sz="3400" b="1" i="1"/>
              <a:t>Romania</a:t>
            </a:r>
            <a:r>
              <a:rPr lang="en-GB" sz="3400" b="1"/>
              <a:t>? </a:t>
            </a:r>
            <a:br>
              <a:rPr lang="en-GB" sz="3400"/>
            </a:br>
            <a:endParaRPr lang="en-GB" sz="3400"/>
          </a:p>
        </p:txBody>
      </p:sp>
      <p:sp>
        <p:nvSpPr>
          <p:cNvPr id="3" name="Content Placeholder 2">
            <a:extLst>
              <a:ext uri="{FF2B5EF4-FFF2-40B4-BE49-F238E27FC236}">
                <a16:creationId xmlns:a16="http://schemas.microsoft.com/office/drawing/2014/main" id="{D262C0BC-DF32-335D-C685-CCC3B67A40F8}"/>
              </a:ext>
            </a:extLst>
          </p:cNvPr>
          <p:cNvSpPr>
            <a:spLocks noGrp="1"/>
          </p:cNvSpPr>
          <p:nvPr>
            <p:ph idx="1"/>
          </p:nvPr>
        </p:nvSpPr>
        <p:spPr>
          <a:xfrm>
            <a:off x="4837043" y="2314807"/>
            <a:ext cx="7156174" cy="4543193"/>
          </a:xfrm>
        </p:spPr>
        <p:txBody>
          <a:bodyPr>
            <a:normAutofit fontScale="92500" lnSpcReduction="10000"/>
          </a:bodyPr>
          <a:lstStyle/>
          <a:p>
            <a:r>
              <a:rPr lang="en-GB" sz="2400" dirty="0"/>
              <a:t>Transition from a political, classical uncontested model of Roman hegemony to a religious, Christian and contested model of Roman supremacy? (</a:t>
            </a:r>
            <a:r>
              <a:rPr lang="en-GB" sz="2400" dirty="0" err="1"/>
              <a:t>Inglebert</a:t>
            </a:r>
            <a:r>
              <a:rPr lang="en-GB" sz="2400" dirty="0"/>
              <a:t> 2012)</a:t>
            </a:r>
          </a:p>
          <a:p>
            <a:endParaRPr lang="en-GB" sz="400" dirty="0"/>
          </a:p>
          <a:p>
            <a:r>
              <a:rPr lang="en-GB" sz="2400" dirty="0"/>
              <a:t>“Why should I speak of other nations when I myself, a youth on a visit to Gaul, heard that the </a:t>
            </a:r>
            <a:r>
              <a:rPr lang="en-GB" sz="2400" dirty="0" err="1"/>
              <a:t>Atticoti</a:t>
            </a:r>
            <a:r>
              <a:rPr lang="en-GB" sz="2400" dirty="0"/>
              <a:t>, a British tribe, eat human flesh, and that although they have herds of swine… The Scots have no wives of their own; as though they read Plato's Republic and took Cato for their leader… </a:t>
            </a:r>
            <a:r>
              <a:rPr lang="en-GB" sz="2400" b="1" dirty="0"/>
              <a:t>The Persians, Medes, Indians, and Ethiopians, peoples on a par with Rome itself</a:t>
            </a:r>
            <a:r>
              <a:rPr lang="en-GB" sz="2400" dirty="0"/>
              <a:t>, have intercourse with mothers and grandmothers, with daughters and granddaughters. The Massagetae and </a:t>
            </a:r>
            <a:r>
              <a:rPr lang="en-GB" sz="2400" dirty="0" err="1"/>
              <a:t>Derbices</a:t>
            </a:r>
            <a:r>
              <a:rPr lang="en-GB" sz="2400" dirty="0"/>
              <a:t> think those persons most unhappy who die of sickness…” – Jerome </a:t>
            </a:r>
            <a:r>
              <a:rPr lang="en-GB" sz="2400" i="1" dirty="0"/>
              <a:t>Against </a:t>
            </a:r>
            <a:r>
              <a:rPr lang="en-GB" sz="2400" i="1" dirty="0" err="1"/>
              <a:t>Jovinianus</a:t>
            </a:r>
            <a:r>
              <a:rPr lang="en-GB" sz="2400" i="1" dirty="0"/>
              <a:t> </a:t>
            </a:r>
            <a:r>
              <a:rPr lang="en-GB" sz="2400" dirty="0"/>
              <a:t>2.7. [A Latin priest and theologian of the 4th to early 5th century AD]</a:t>
            </a:r>
          </a:p>
          <a:p>
            <a:endParaRPr lang="en-GB" sz="1700" dirty="0"/>
          </a:p>
        </p:txBody>
      </p:sp>
      <p:pic>
        <p:nvPicPr>
          <p:cNvPr id="4" name="Picture 3" descr="A painting of a person in a robe holding a staff&#10;&#10;Description automatically generated with low confidence">
            <a:extLst>
              <a:ext uri="{FF2B5EF4-FFF2-40B4-BE49-F238E27FC236}">
                <a16:creationId xmlns:a16="http://schemas.microsoft.com/office/drawing/2014/main" id="{E5884352-093B-8B2B-03C4-55144526CC98}"/>
              </a:ext>
            </a:extLst>
          </p:cNvPr>
          <p:cNvPicPr>
            <a:picLocks noChangeAspect="1"/>
          </p:cNvPicPr>
          <p:nvPr/>
        </p:nvPicPr>
        <p:blipFill rotWithShape="1">
          <a:blip r:embed="rId2"/>
          <a:srcRect t="4249" r="-2" b="32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57A1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262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a:extLst>
              <a:ext uri="{FF2B5EF4-FFF2-40B4-BE49-F238E27FC236}">
                <a16:creationId xmlns:a16="http://schemas.microsoft.com/office/drawing/2014/main" id="{95499C50-F7C3-8BAE-B7C9-A6760211B986}"/>
              </a:ext>
            </a:extLst>
          </p:cNvPr>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l="-4616" t="16394" r="-225" b="-1900"/>
          <a:stretch/>
        </p:blipFill>
        <p:spPr bwMode="auto">
          <a:xfrm>
            <a:off x="1981200" y="18488"/>
            <a:ext cx="7943849" cy="7023092"/>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1861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rock&#10;&#10;Description automatically generated with low confidence">
            <a:extLst>
              <a:ext uri="{FF2B5EF4-FFF2-40B4-BE49-F238E27FC236}">
                <a16:creationId xmlns:a16="http://schemas.microsoft.com/office/drawing/2014/main" id="{EABC6E2E-2D79-1E6B-57A7-20245C043E06}"/>
              </a:ext>
            </a:extLst>
          </p:cNvPr>
          <p:cNvPicPr>
            <a:picLocks noChangeAspect="1"/>
          </p:cNvPicPr>
          <p:nvPr/>
        </p:nvPicPr>
        <p:blipFill rotWithShape="1">
          <a:blip r:embed="rId2"/>
          <a:srcRect t="14559" r="-2" b="2215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Content Placeholder 5" descr="Map&#10;&#10;Description automatically generated">
            <a:extLst>
              <a:ext uri="{FF2B5EF4-FFF2-40B4-BE49-F238E27FC236}">
                <a16:creationId xmlns:a16="http://schemas.microsoft.com/office/drawing/2014/main" id="{18915365-9227-79DB-E6BF-CEA0FCB8DA6F}"/>
              </a:ext>
            </a:extLst>
          </p:cNvPr>
          <p:cNvPicPr>
            <a:picLocks noChangeAspect="1"/>
          </p:cNvPicPr>
          <p:nvPr/>
        </p:nvPicPr>
        <p:blipFill rotWithShape="1">
          <a:blip r:embed="rId3"/>
          <a:srcRect l="256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9"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99A8ACA-FA81-2DCD-1D68-CF2924726EC6}"/>
              </a:ext>
            </a:extLst>
          </p:cNvPr>
          <p:cNvSpPr>
            <a:spLocks noGrp="1"/>
          </p:cNvSpPr>
          <p:nvPr>
            <p:ph type="title"/>
          </p:nvPr>
        </p:nvSpPr>
        <p:spPr>
          <a:xfrm>
            <a:off x="448056" y="859536"/>
            <a:ext cx="4832802" cy="1243584"/>
          </a:xfrm>
        </p:spPr>
        <p:txBody>
          <a:bodyPr>
            <a:normAutofit/>
          </a:bodyPr>
          <a:lstStyle/>
          <a:p>
            <a:r>
              <a:rPr lang="en-GB" sz="3400" b="1"/>
              <a:t>The Sassanian perspective </a:t>
            </a:r>
            <a:endParaRPr lang="en-GB" sz="340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255C673-860D-6532-4073-C950D8D78319}"/>
              </a:ext>
            </a:extLst>
          </p:cNvPr>
          <p:cNvSpPr>
            <a:spLocks noGrp="1"/>
          </p:cNvSpPr>
          <p:nvPr>
            <p:ph idx="1"/>
          </p:nvPr>
        </p:nvSpPr>
        <p:spPr>
          <a:xfrm>
            <a:off x="128016" y="2395729"/>
            <a:ext cx="5213568" cy="4370821"/>
          </a:xfrm>
        </p:spPr>
        <p:txBody>
          <a:bodyPr>
            <a:normAutofit fontScale="92500"/>
          </a:bodyPr>
          <a:lstStyle/>
          <a:p>
            <a:r>
              <a:rPr lang="en-GB" sz="2400" dirty="0"/>
              <a:t>Powerful empire linked into the Near East, Caucuses, Central Asia, NW Indian Ocean (Persian Gulf) and Arabian regions.</a:t>
            </a:r>
          </a:p>
          <a:p>
            <a:endParaRPr lang="en-GB" sz="300" dirty="0"/>
          </a:p>
          <a:p>
            <a:r>
              <a:rPr lang="en-GB" sz="2400" dirty="0"/>
              <a:t>Lacking the ethnographic and cartographic traditions of the Graeco-Roman world.</a:t>
            </a:r>
          </a:p>
          <a:p>
            <a:endParaRPr lang="en-GB" sz="300" dirty="0"/>
          </a:p>
          <a:p>
            <a:r>
              <a:rPr lang="en-GB" sz="2400" dirty="0"/>
              <a:t>Main threats: Hunnic and Turkish tribes in the East and Rome to the West.</a:t>
            </a:r>
          </a:p>
          <a:p>
            <a:endParaRPr lang="en-GB" sz="300" dirty="0"/>
          </a:p>
          <a:p>
            <a:r>
              <a:rPr lang="en-GB" sz="2400" dirty="0"/>
              <a:t>Claim to be heirs of the Achaemenids:</a:t>
            </a:r>
          </a:p>
          <a:p>
            <a:pPr lvl="1"/>
            <a:r>
              <a:rPr lang="en-GB" sz="1800" dirty="0"/>
              <a:t>counter to philhellenic Parthians; justification for bellicose relationship with Rome.</a:t>
            </a:r>
          </a:p>
          <a:p>
            <a:endParaRPr lang="en-GB" sz="1400" dirty="0"/>
          </a:p>
        </p:txBody>
      </p:sp>
      <p:sp>
        <p:nvSpPr>
          <p:cNvPr id="6" name="Content Placeholder 2">
            <a:extLst>
              <a:ext uri="{FF2B5EF4-FFF2-40B4-BE49-F238E27FC236}">
                <a16:creationId xmlns:a16="http://schemas.microsoft.com/office/drawing/2014/main" id="{FDCD8179-DB16-0296-992D-F1EBE2A08E1E}"/>
              </a:ext>
            </a:extLst>
          </p:cNvPr>
          <p:cNvSpPr txBox="1">
            <a:spLocks/>
          </p:cNvSpPr>
          <p:nvPr/>
        </p:nvSpPr>
        <p:spPr>
          <a:xfrm>
            <a:off x="628650" y="1152144"/>
            <a:ext cx="11113806" cy="4776659"/>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t>Purported letter from the Sassanian King of Kings, </a:t>
            </a:r>
            <a:r>
              <a:rPr lang="en-GB" sz="3600" b="1" dirty="0" err="1"/>
              <a:t>Khurso</a:t>
            </a:r>
            <a:r>
              <a:rPr lang="en-GB" sz="3600" b="1" dirty="0"/>
              <a:t> II to the Emperor Maurice</a:t>
            </a:r>
            <a:r>
              <a:rPr lang="en-GB" sz="3600" dirty="0"/>
              <a:t>: “God effected that the whole world should be illuminated from the very beginning by two eyes, namely the most powerful kingdom of the Romans and the most prudent sceptre of the Persian state. For by these greatest powers the disobedient and bellicose tribes are winnowed and man’s course is continually regulated and guided.” – </a:t>
            </a:r>
            <a:r>
              <a:rPr lang="en-GB" sz="3600" b="1" dirty="0" err="1"/>
              <a:t>Theophylact</a:t>
            </a:r>
            <a:r>
              <a:rPr lang="en-GB" sz="3600" b="1" dirty="0"/>
              <a:t> </a:t>
            </a:r>
            <a:r>
              <a:rPr lang="en-GB" sz="3600" b="1" dirty="0" err="1"/>
              <a:t>Simocatta</a:t>
            </a:r>
            <a:r>
              <a:rPr lang="en-GB" sz="3600" b="1" dirty="0"/>
              <a:t> </a:t>
            </a:r>
            <a:r>
              <a:rPr lang="en-GB" sz="3600" b="1" i="1" dirty="0"/>
              <a:t>History</a:t>
            </a:r>
            <a:r>
              <a:rPr lang="en-GB" sz="3600" b="1" dirty="0"/>
              <a:t> 4.11.2-3</a:t>
            </a:r>
            <a:r>
              <a:rPr lang="en-GB" sz="3600" dirty="0"/>
              <a:t>. [early 7</a:t>
            </a:r>
            <a:r>
              <a:rPr lang="en-GB" sz="3600" baseline="30000" dirty="0"/>
              <a:t>th</a:t>
            </a:r>
            <a:r>
              <a:rPr lang="en-GB" sz="3600" dirty="0"/>
              <a:t> century Byzantine historian] </a:t>
            </a:r>
          </a:p>
        </p:txBody>
      </p:sp>
    </p:spTree>
    <p:extLst>
      <p:ext uri="{BB962C8B-B14F-4D97-AF65-F5344CB8AC3E}">
        <p14:creationId xmlns:p14="http://schemas.microsoft.com/office/powerpoint/2010/main" val="216274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6830" y="365125"/>
            <a:ext cx="8789158" cy="1325563"/>
          </a:xfrm>
          <a:solidFill>
            <a:schemeClr val="accent5">
              <a:lumMod val="40000"/>
              <a:lumOff val="60000"/>
            </a:schemeClr>
          </a:solidFill>
        </p:spPr>
        <p:txBody>
          <a:bodyPr/>
          <a:lstStyle/>
          <a:p>
            <a:r>
              <a:rPr lang="en-GB" dirty="0"/>
              <a:t>“</a:t>
            </a:r>
            <a:r>
              <a:rPr lang="en-GB" b="1" dirty="0"/>
              <a:t>Aristocratic” values</a:t>
            </a:r>
          </a:p>
        </p:txBody>
      </p:sp>
      <p:sp>
        <p:nvSpPr>
          <p:cNvPr id="3" name="Text Placeholder 2"/>
          <p:cNvSpPr>
            <a:spLocks noGrp="1"/>
          </p:cNvSpPr>
          <p:nvPr>
            <p:ph type="body" idx="1"/>
          </p:nvPr>
        </p:nvSpPr>
        <p:spPr>
          <a:xfrm>
            <a:off x="1646830" y="1681163"/>
            <a:ext cx="4375352" cy="823912"/>
          </a:xfrm>
          <a:solidFill>
            <a:srgbClr val="FF0000"/>
          </a:solidFill>
        </p:spPr>
        <p:txBody>
          <a:bodyPr/>
          <a:lstStyle/>
          <a:p>
            <a:r>
              <a:rPr lang="en-GB" dirty="0"/>
              <a:t>Imperial Roman Empire</a:t>
            </a:r>
          </a:p>
        </p:txBody>
      </p:sp>
      <p:sp>
        <p:nvSpPr>
          <p:cNvPr id="4" name="Content Placeholder 3"/>
          <p:cNvSpPr>
            <a:spLocks noGrp="1"/>
          </p:cNvSpPr>
          <p:nvPr>
            <p:ph sz="half" idx="2"/>
          </p:nvPr>
        </p:nvSpPr>
        <p:spPr>
          <a:xfrm>
            <a:off x="1646830" y="2505075"/>
            <a:ext cx="4375352" cy="4352925"/>
          </a:xfrm>
          <a:solidFill>
            <a:srgbClr val="F59067"/>
          </a:solidFill>
        </p:spPr>
        <p:txBody>
          <a:bodyPr>
            <a:normAutofit/>
          </a:bodyPr>
          <a:lstStyle/>
          <a:p>
            <a:r>
              <a:rPr lang="en-GB" dirty="0"/>
              <a:t>Focus on civic lifestyle and </a:t>
            </a:r>
            <a:r>
              <a:rPr lang="en-GB" i="1" dirty="0"/>
              <a:t>paideia</a:t>
            </a:r>
            <a:r>
              <a:rPr lang="en-GB" dirty="0"/>
              <a:t>.</a:t>
            </a:r>
          </a:p>
          <a:p>
            <a:r>
              <a:rPr lang="en-GB" dirty="0"/>
              <a:t>Municipal management through “cities”.</a:t>
            </a:r>
          </a:p>
          <a:p>
            <a:r>
              <a:rPr lang="en-GB" dirty="0"/>
              <a:t>Public spectacles and civic rituals. </a:t>
            </a:r>
          </a:p>
          <a:p>
            <a:r>
              <a:rPr lang="en-GB" dirty="0"/>
              <a:t>More military experience for equites, less for senatorial class from Augustan period.</a:t>
            </a:r>
          </a:p>
        </p:txBody>
      </p:sp>
      <p:sp>
        <p:nvSpPr>
          <p:cNvPr id="5" name="Text Placeholder 4"/>
          <p:cNvSpPr>
            <a:spLocks noGrp="1"/>
          </p:cNvSpPr>
          <p:nvPr>
            <p:ph type="body" sz="quarter" idx="3"/>
          </p:nvPr>
        </p:nvSpPr>
        <p:spPr>
          <a:xfrm>
            <a:off x="6153150" y="1681163"/>
            <a:ext cx="4282838" cy="823912"/>
          </a:xfrm>
          <a:solidFill>
            <a:srgbClr val="FFFF00"/>
          </a:solidFill>
        </p:spPr>
        <p:txBody>
          <a:bodyPr/>
          <a:lstStyle/>
          <a:p>
            <a:r>
              <a:rPr lang="en-GB" dirty="0"/>
              <a:t>Parthian world</a:t>
            </a:r>
          </a:p>
        </p:txBody>
      </p:sp>
      <p:sp>
        <p:nvSpPr>
          <p:cNvPr id="6" name="Content Placeholder 5"/>
          <p:cNvSpPr>
            <a:spLocks noGrp="1"/>
          </p:cNvSpPr>
          <p:nvPr>
            <p:ph sz="quarter" idx="4"/>
          </p:nvPr>
        </p:nvSpPr>
        <p:spPr>
          <a:xfrm>
            <a:off x="6153150" y="2505075"/>
            <a:ext cx="4282838" cy="4352925"/>
          </a:xfrm>
          <a:solidFill>
            <a:srgbClr val="DBF159"/>
          </a:solidFill>
        </p:spPr>
        <p:txBody>
          <a:bodyPr/>
          <a:lstStyle/>
          <a:p>
            <a:r>
              <a:rPr lang="en-GB" dirty="0"/>
              <a:t>Military aristocratic values – skilled horsemanship and archery.</a:t>
            </a:r>
          </a:p>
          <a:p>
            <a:r>
              <a:rPr lang="en-GB" dirty="0"/>
              <a:t>Aristocrats tended to live on rural estates rather than in towns.</a:t>
            </a:r>
          </a:p>
          <a:p>
            <a:r>
              <a:rPr lang="en-GB" dirty="0"/>
              <a:t>Hunting as a important practice and virtue – preparation for war. </a:t>
            </a:r>
          </a:p>
          <a:p>
            <a:endParaRPr lang="en-GB" dirty="0"/>
          </a:p>
        </p:txBody>
      </p:sp>
      <p:sp>
        <p:nvSpPr>
          <p:cNvPr id="7" name="Text Placeholder 2"/>
          <p:cNvSpPr txBox="1">
            <a:spLocks/>
          </p:cNvSpPr>
          <p:nvPr/>
        </p:nvSpPr>
        <p:spPr>
          <a:xfrm>
            <a:off x="1646830" y="1681161"/>
            <a:ext cx="4375352" cy="823912"/>
          </a:xfrm>
          <a:prstGeom prst="rect">
            <a:avLst/>
          </a:prstGeom>
          <a:solidFill>
            <a:srgbClr val="FF0000"/>
          </a:solidFill>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Late Roman Empire</a:t>
            </a:r>
          </a:p>
        </p:txBody>
      </p:sp>
      <p:sp>
        <p:nvSpPr>
          <p:cNvPr id="8" name="Text Placeholder 4"/>
          <p:cNvSpPr txBox="1">
            <a:spLocks/>
          </p:cNvSpPr>
          <p:nvPr/>
        </p:nvSpPr>
        <p:spPr>
          <a:xfrm>
            <a:off x="6153150" y="1690689"/>
            <a:ext cx="4282838" cy="823912"/>
          </a:xfrm>
          <a:prstGeom prst="rect">
            <a:avLst/>
          </a:prstGeom>
          <a:solidFill>
            <a:srgbClr val="FFFF00"/>
          </a:solidFill>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Sassanian Persia</a:t>
            </a:r>
          </a:p>
        </p:txBody>
      </p:sp>
      <p:sp>
        <p:nvSpPr>
          <p:cNvPr id="9" name="Content Placeholder 3"/>
          <p:cNvSpPr txBox="1">
            <a:spLocks/>
          </p:cNvSpPr>
          <p:nvPr/>
        </p:nvSpPr>
        <p:spPr>
          <a:xfrm>
            <a:off x="1646830" y="2514602"/>
            <a:ext cx="4375352" cy="4352925"/>
          </a:xfrm>
          <a:prstGeom prst="rect">
            <a:avLst/>
          </a:prstGeom>
          <a:solidFill>
            <a:srgbClr val="F59067"/>
          </a:solidFill>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Increased separation of civilian and military spheres – soldier emperors.</a:t>
            </a:r>
          </a:p>
          <a:p>
            <a:r>
              <a:rPr lang="en-GB" dirty="0"/>
              <a:t>From mid-late 4</a:t>
            </a:r>
            <a:r>
              <a:rPr lang="en-GB" baseline="30000" dirty="0"/>
              <a:t>th</a:t>
            </a:r>
            <a:r>
              <a:rPr lang="en-GB" dirty="0"/>
              <a:t> century in the West, increased “barbarization of the army”.</a:t>
            </a:r>
          </a:p>
          <a:p>
            <a:r>
              <a:rPr lang="en-GB" dirty="0"/>
              <a:t>Barbarian officer </a:t>
            </a:r>
            <a:r>
              <a:rPr lang="en-GB" dirty="0" err="1"/>
              <a:t>corp</a:t>
            </a:r>
            <a:r>
              <a:rPr lang="en-GB" dirty="0"/>
              <a:t>, but often adopting facets of classical aristocratic culture. </a:t>
            </a:r>
          </a:p>
          <a:p>
            <a:r>
              <a:rPr lang="en-GB" dirty="0"/>
              <a:t>Decline in civic </a:t>
            </a:r>
            <a:r>
              <a:rPr lang="en-GB" dirty="0" err="1"/>
              <a:t>euergetism</a:t>
            </a:r>
            <a:r>
              <a:rPr lang="en-GB" dirty="0"/>
              <a:t>?</a:t>
            </a:r>
          </a:p>
        </p:txBody>
      </p:sp>
      <p:sp>
        <p:nvSpPr>
          <p:cNvPr id="10" name="Content Placeholder 5"/>
          <p:cNvSpPr txBox="1">
            <a:spLocks/>
          </p:cNvSpPr>
          <p:nvPr/>
        </p:nvSpPr>
        <p:spPr>
          <a:xfrm>
            <a:off x="6161288" y="2524128"/>
            <a:ext cx="4282838" cy="4352925"/>
          </a:xfrm>
          <a:prstGeom prst="rect">
            <a:avLst/>
          </a:prstGeom>
          <a:solidFill>
            <a:srgbClr val="DBF159"/>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Much of the earlier aristocratic value system remained the same – horsemanship, archery, hunting. </a:t>
            </a:r>
          </a:p>
          <a:p>
            <a:r>
              <a:rPr lang="en-GB" i="1" dirty="0" err="1"/>
              <a:t>paradis</a:t>
            </a:r>
            <a:r>
              <a:rPr lang="en-GB" dirty="0"/>
              <a:t> – rural hunting grounds connected to palaces.</a:t>
            </a:r>
          </a:p>
          <a:p>
            <a:r>
              <a:rPr lang="en-GB" dirty="0"/>
              <a:t>Peasant levies, led by fearsome elite cavalry</a:t>
            </a:r>
          </a:p>
        </p:txBody>
      </p:sp>
    </p:spTree>
    <p:extLst>
      <p:ext uri="{BB962C8B-B14F-4D97-AF65-F5344CB8AC3E}">
        <p14:creationId xmlns:p14="http://schemas.microsoft.com/office/powerpoint/2010/main" val="1336425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barn(inVertical)">
                                      <p:cBhvr>
                                        <p:cTn id="13" dur="500"/>
                                        <p:tgtEl>
                                          <p:spTgt spid="10"/>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50A3DE7E-0CDE-ACFA-2DA3-6A4FDCA34702}"/>
              </a:ext>
            </a:extLst>
          </p:cNvPr>
          <p:cNvPicPr>
            <a:picLocks noChangeAspect="1"/>
          </p:cNvPicPr>
          <p:nvPr/>
        </p:nvPicPr>
        <p:blipFill rotWithShape="1">
          <a:blip r:embed="rId2">
            <a:alphaModFix amt="50000"/>
          </a:blip>
          <a:srcRect t="18167" r="-1" b="4758"/>
          <a:stretch/>
        </p:blipFill>
        <p:spPr>
          <a:xfrm>
            <a:off x="20" y="10"/>
            <a:ext cx="12188930" cy="6857990"/>
          </a:xfrm>
          <a:prstGeom prst="rect">
            <a:avLst/>
          </a:prstGeom>
        </p:spPr>
      </p:pic>
      <p:sp>
        <p:nvSpPr>
          <p:cNvPr id="2" name="Title 1">
            <a:extLst>
              <a:ext uri="{FF2B5EF4-FFF2-40B4-BE49-F238E27FC236}">
                <a16:creationId xmlns:a16="http://schemas.microsoft.com/office/drawing/2014/main" id="{A167A465-0D31-ACA2-C629-BA26BD112EF0}"/>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b="1">
                <a:solidFill>
                  <a:srgbClr val="FFFFFF"/>
                </a:solidFill>
              </a:rPr>
              <a:t>Our focus in this module</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48168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04ED42-1E4E-4A47-0C4D-D875F71AA0C1}"/>
              </a:ext>
            </a:extLst>
          </p:cNvPr>
          <p:cNvSpPr>
            <a:spLocks noGrp="1"/>
          </p:cNvSpPr>
          <p:nvPr>
            <p:ph type="title"/>
          </p:nvPr>
        </p:nvSpPr>
        <p:spPr>
          <a:xfrm>
            <a:off x="388190" y="1412488"/>
            <a:ext cx="3349200" cy="4363844"/>
          </a:xfrm>
        </p:spPr>
        <p:txBody>
          <a:bodyPr anchor="t">
            <a:normAutofit/>
          </a:bodyPr>
          <a:lstStyle/>
          <a:p>
            <a:r>
              <a:rPr lang="en-GB" sz="4000" b="1" dirty="0">
                <a:solidFill>
                  <a:srgbClr val="FFFFFF"/>
                </a:solidFill>
              </a:rPr>
              <a:t>Topics (Week 1 + first half of week 2)</a:t>
            </a:r>
          </a:p>
        </p:txBody>
      </p:sp>
      <p:sp>
        <p:nvSpPr>
          <p:cNvPr id="3" name="Content Placeholder 2">
            <a:extLst>
              <a:ext uri="{FF2B5EF4-FFF2-40B4-BE49-F238E27FC236}">
                <a16:creationId xmlns:a16="http://schemas.microsoft.com/office/drawing/2014/main" id="{51F60494-C9B8-5E86-16B2-DBF3952ABAF9}"/>
              </a:ext>
            </a:extLst>
          </p:cNvPr>
          <p:cNvSpPr>
            <a:spLocks noGrp="1"/>
          </p:cNvSpPr>
          <p:nvPr>
            <p:ph sz="half" idx="1"/>
          </p:nvPr>
        </p:nvSpPr>
        <p:spPr>
          <a:xfrm>
            <a:off x="4380855" y="1412489"/>
            <a:ext cx="3598578" cy="5100454"/>
          </a:xfrm>
        </p:spPr>
        <p:txBody>
          <a:bodyPr>
            <a:normAutofit/>
          </a:bodyPr>
          <a:lstStyle/>
          <a:p>
            <a:pPr marL="0" indent="0">
              <a:buNone/>
            </a:pPr>
            <a:r>
              <a:rPr lang="en-GB" sz="3600" b="1" dirty="0"/>
              <a:t>Monday, Tuesday and Thursday</a:t>
            </a:r>
          </a:p>
          <a:p>
            <a:r>
              <a:rPr lang="en-GB" sz="3600" dirty="0"/>
              <a:t>Third century crisis</a:t>
            </a:r>
          </a:p>
          <a:p>
            <a:r>
              <a:rPr lang="en-GB" sz="3600" dirty="0"/>
              <a:t>The Tetrarchy and Constantine.</a:t>
            </a:r>
          </a:p>
          <a:p>
            <a:r>
              <a:rPr lang="en-GB" sz="3600" dirty="0"/>
              <a:t>Urban and rural life.</a:t>
            </a:r>
          </a:p>
          <a:p>
            <a:endParaRPr lang="en-GB" sz="3600" dirty="0"/>
          </a:p>
          <a:p>
            <a:endParaRPr lang="en-GB"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E4A29D24-B73B-5002-D175-692C1B0401B5}"/>
              </a:ext>
            </a:extLst>
          </p:cNvPr>
          <p:cNvSpPr>
            <a:spLocks noGrp="1"/>
          </p:cNvSpPr>
          <p:nvPr>
            <p:ph sz="half" idx="2"/>
          </p:nvPr>
        </p:nvSpPr>
        <p:spPr>
          <a:xfrm>
            <a:off x="8451604" y="1412488"/>
            <a:ext cx="3531130" cy="5195345"/>
          </a:xfrm>
        </p:spPr>
        <p:txBody>
          <a:bodyPr>
            <a:normAutofit/>
          </a:bodyPr>
          <a:lstStyle/>
          <a:p>
            <a:pPr marL="0" indent="0">
              <a:buNone/>
            </a:pPr>
            <a:r>
              <a:rPr lang="en-GB" sz="3600" b="1" dirty="0"/>
              <a:t>Friday, Monday and Tuesday</a:t>
            </a:r>
          </a:p>
          <a:p>
            <a:r>
              <a:rPr lang="en-GB" sz="3600" dirty="0"/>
              <a:t>Status and identity + Fashion.</a:t>
            </a:r>
          </a:p>
          <a:p>
            <a:r>
              <a:rPr lang="en-GB" sz="3600" dirty="0"/>
              <a:t>Religion.</a:t>
            </a:r>
          </a:p>
          <a:p>
            <a:r>
              <a:rPr lang="en-GB" sz="3600" dirty="0"/>
              <a:t>The frontiers and beyond.</a:t>
            </a:r>
          </a:p>
          <a:p>
            <a:endParaRPr lang="en-GB" sz="2000" dirty="0"/>
          </a:p>
        </p:txBody>
      </p:sp>
    </p:spTree>
    <p:extLst>
      <p:ext uri="{BB962C8B-B14F-4D97-AF65-F5344CB8AC3E}">
        <p14:creationId xmlns:p14="http://schemas.microsoft.com/office/powerpoint/2010/main" val="2531212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BC6398-1C6D-4CE8-EE55-C797AC717989}"/>
              </a:ext>
            </a:extLst>
          </p:cNvPr>
          <p:cNvSpPr>
            <a:spLocks noGrp="1"/>
          </p:cNvSpPr>
          <p:nvPr>
            <p:ph type="title"/>
          </p:nvPr>
        </p:nvSpPr>
        <p:spPr>
          <a:xfrm>
            <a:off x="336430" y="1412488"/>
            <a:ext cx="3400959" cy="4363844"/>
          </a:xfrm>
        </p:spPr>
        <p:txBody>
          <a:bodyPr anchor="t">
            <a:normAutofit/>
          </a:bodyPr>
          <a:lstStyle/>
          <a:p>
            <a:r>
              <a:rPr lang="en-GB" sz="4000" b="1" dirty="0">
                <a:solidFill>
                  <a:srgbClr val="FFFFFF"/>
                </a:solidFill>
              </a:rPr>
              <a:t>Topics (latter half of week 2 &amp; week 3)</a:t>
            </a:r>
          </a:p>
        </p:txBody>
      </p:sp>
      <p:sp>
        <p:nvSpPr>
          <p:cNvPr id="3" name="Content Placeholder 2">
            <a:extLst>
              <a:ext uri="{FF2B5EF4-FFF2-40B4-BE49-F238E27FC236}">
                <a16:creationId xmlns:a16="http://schemas.microsoft.com/office/drawing/2014/main" id="{C3C66104-1B3B-1F40-2AF6-0D0AF4782556}"/>
              </a:ext>
            </a:extLst>
          </p:cNvPr>
          <p:cNvSpPr>
            <a:spLocks noGrp="1"/>
          </p:cNvSpPr>
          <p:nvPr>
            <p:ph sz="half" idx="1"/>
          </p:nvPr>
        </p:nvSpPr>
        <p:spPr>
          <a:xfrm>
            <a:off x="4271750" y="1412488"/>
            <a:ext cx="3858117" cy="5001959"/>
          </a:xfrm>
        </p:spPr>
        <p:txBody>
          <a:bodyPr>
            <a:normAutofit/>
          </a:bodyPr>
          <a:lstStyle/>
          <a:p>
            <a:pPr marL="0" indent="0">
              <a:buNone/>
            </a:pPr>
            <a:r>
              <a:rPr lang="en-GB" sz="3600" b="1" dirty="0"/>
              <a:t>Week 2 (latter half)</a:t>
            </a:r>
          </a:p>
          <a:p>
            <a:r>
              <a:rPr lang="en-GB" sz="3600" dirty="0"/>
              <a:t>Culture and power in the fourth century CE.</a:t>
            </a:r>
          </a:p>
          <a:p>
            <a:r>
              <a:rPr lang="en-GB" sz="3600" dirty="0"/>
              <a:t>Claudian, “On the rape of Persephone”</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E24B9C4-D130-6749-066B-7A71580BCCDC}"/>
              </a:ext>
            </a:extLst>
          </p:cNvPr>
          <p:cNvSpPr>
            <a:spLocks noGrp="1"/>
          </p:cNvSpPr>
          <p:nvPr>
            <p:ph sz="half" idx="2"/>
          </p:nvPr>
        </p:nvSpPr>
        <p:spPr>
          <a:xfrm>
            <a:off x="8451604" y="1412488"/>
            <a:ext cx="3608124" cy="5233971"/>
          </a:xfrm>
        </p:spPr>
        <p:txBody>
          <a:bodyPr>
            <a:normAutofit/>
          </a:bodyPr>
          <a:lstStyle/>
          <a:p>
            <a:pPr marL="0" indent="0">
              <a:buNone/>
            </a:pPr>
            <a:r>
              <a:rPr lang="en-GB" sz="3600" b="1" dirty="0"/>
              <a:t>Week 3</a:t>
            </a:r>
          </a:p>
          <a:p>
            <a:r>
              <a:rPr lang="en-GB" sz="3600" dirty="0"/>
              <a:t>Claudian, “On the rape of Persephone” (cont.)</a:t>
            </a:r>
          </a:p>
          <a:p>
            <a:r>
              <a:rPr lang="en-GB" sz="3600" dirty="0"/>
              <a:t>Claudian “Against </a:t>
            </a:r>
            <a:r>
              <a:rPr lang="en-GB" sz="3600" dirty="0" err="1"/>
              <a:t>Eutropius</a:t>
            </a:r>
            <a:r>
              <a:rPr lang="en-GB" sz="3600" dirty="0"/>
              <a:t>”.</a:t>
            </a:r>
            <a:endParaRPr lang="en-GB" dirty="0"/>
          </a:p>
        </p:txBody>
      </p:sp>
    </p:spTree>
    <p:extLst>
      <p:ext uri="{BB962C8B-B14F-4D97-AF65-F5344CB8AC3E}">
        <p14:creationId xmlns:p14="http://schemas.microsoft.com/office/powerpoint/2010/main" val="3851230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Diagram&#10;&#10;Description automatically generated with low confidence">
            <a:extLst>
              <a:ext uri="{FF2B5EF4-FFF2-40B4-BE49-F238E27FC236}">
                <a16:creationId xmlns:a16="http://schemas.microsoft.com/office/drawing/2014/main" id="{EB547544-C62F-2317-98C7-D0037EB310CE}"/>
              </a:ext>
            </a:extLst>
          </p:cNvPr>
          <p:cNvPicPr>
            <a:picLocks noGrp="1" noChangeAspect="1"/>
          </p:cNvPicPr>
          <p:nvPr>
            <p:ph idx="1"/>
          </p:nvPr>
        </p:nvPicPr>
        <p:blipFill rotWithShape="1">
          <a:blip r:embed="rId2"/>
          <a:srcRect b="3539"/>
          <a:stretch/>
        </p:blipFill>
        <p:spPr>
          <a:xfrm>
            <a:off x="2079812" y="805516"/>
            <a:ext cx="8032376" cy="4074026"/>
          </a:xfrm>
          <a:prstGeom prst="rect">
            <a:avLst/>
          </a:prstGeom>
        </p:spPr>
      </p:pic>
    </p:spTree>
    <p:extLst>
      <p:ext uri="{BB962C8B-B14F-4D97-AF65-F5344CB8AC3E}">
        <p14:creationId xmlns:p14="http://schemas.microsoft.com/office/powerpoint/2010/main" val="3638748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Assignment 1 - Oral exam (5 mins) – timeslots on Tuesday (3rd of December) </a:t>
            </a:r>
          </a:p>
        </p:txBody>
      </p:sp>
      <p:sp>
        <p:nvSpPr>
          <p:cNvPr id="4" name="Text Placeholder 3"/>
          <p:cNvSpPr>
            <a:spLocks noGrp="1"/>
          </p:cNvSpPr>
          <p:nvPr>
            <p:ph type="body" idx="1"/>
          </p:nvPr>
        </p:nvSpPr>
        <p:spPr>
          <a:xfrm>
            <a:off x="1656348" y="1681163"/>
            <a:ext cx="4365835" cy="823912"/>
          </a:xfrm>
          <a:solidFill>
            <a:schemeClr val="accent1">
              <a:lumMod val="20000"/>
              <a:lumOff val="80000"/>
            </a:schemeClr>
          </a:solidFill>
        </p:spPr>
        <p:txBody>
          <a:bodyPr/>
          <a:lstStyle/>
          <a:p>
            <a:r>
              <a:rPr lang="en-GB" dirty="0"/>
              <a:t>Level 5 (worth 18%)</a:t>
            </a:r>
          </a:p>
        </p:txBody>
      </p:sp>
      <p:sp>
        <p:nvSpPr>
          <p:cNvPr id="5" name="Content Placeholder 4"/>
          <p:cNvSpPr>
            <a:spLocks noGrp="1"/>
          </p:cNvSpPr>
          <p:nvPr>
            <p:ph sz="half" idx="2"/>
          </p:nvPr>
        </p:nvSpPr>
        <p:spPr>
          <a:xfrm>
            <a:off x="1656348" y="2505075"/>
            <a:ext cx="4365835" cy="4184483"/>
          </a:xfrm>
          <a:solidFill>
            <a:schemeClr val="accent1">
              <a:lumMod val="20000"/>
              <a:lumOff val="80000"/>
            </a:schemeClr>
          </a:solidFill>
        </p:spPr>
        <p:txBody>
          <a:bodyPr>
            <a:normAutofit fontScale="85000" lnSpcReduction="20000"/>
          </a:bodyPr>
          <a:lstStyle/>
          <a:p>
            <a:r>
              <a:rPr lang="en-GB" dirty="0"/>
              <a:t>Questions asked on one of the following articles:</a:t>
            </a:r>
          </a:p>
          <a:p>
            <a:pPr lvl="1"/>
            <a:r>
              <a:rPr lang="en-GB" dirty="0" err="1"/>
              <a:t>Lenski</a:t>
            </a:r>
            <a:r>
              <a:rPr lang="en-GB" dirty="0"/>
              <a:t>, N. 2013. ‘Harnessing Violence: Armed Force as Manpower in the Late Roman Countryside’, </a:t>
            </a:r>
            <a:r>
              <a:rPr lang="en-GB" i="1" dirty="0"/>
              <a:t>Journal of Late Antiquity</a:t>
            </a:r>
            <a:r>
              <a:rPr lang="en-GB" dirty="0"/>
              <a:t> 6 (2): 233-250.</a:t>
            </a:r>
          </a:p>
          <a:p>
            <a:pPr lvl="1"/>
            <a:r>
              <a:rPr lang="en-GB" dirty="0"/>
              <a:t>Haas, C. 2008. ‘Mountain </a:t>
            </a:r>
            <a:r>
              <a:rPr lang="en-GB" dirty="0" err="1"/>
              <a:t>Constantines</a:t>
            </a:r>
            <a:r>
              <a:rPr lang="en-GB" dirty="0"/>
              <a:t>: The Christianization of Aksum and Iberia’, </a:t>
            </a:r>
            <a:r>
              <a:rPr lang="en-GB" i="1" dirty="0"/>
              <a:t>Journal of Late Antiquity </a:t>
            </a:r>
            <a:r>
              <a:rPr lang="en-GB" dirty="0"/>
              <a:t>1 (1): 101-126.</a:t>
            </a:r>
          </a:p>
          <a:p>
            <a:pPr lvl="1"/>
            <a:r>
              <a:rPr lang="en-GB" dirty="0" err="1"/>
              <a:t>Bachrach</a:t>
            </a:r>
            <a:r>
              <a:rPr lang="en-GB" dirty="0"/>
              <a:t>, B. S. 2010. ‘The Fortification of Gaul and the Economy of the Third and Fourth Centuries’, </a:t>
            </a:r>
            <a:r>
              <a:rPr lang="en-GB" i="1" dirty="0"/>
              <a:t>Journal of Late Antiquity</a:t>
            </a:r>
            <a:r>
              <a:rPr lang="en-GB" dirty="0"/>
              <a:t> 3 (1): 38-64.</a:t>
            </a:r>
          </a:p>
          <a:p>
            <a:endParaRPr lang="en-GB" dirty="0"/>
          </a:p>
        </p:txBody>
      </p:sp>
      <p:sp>
        <p:nvSpPr>
          <p:cNvPr id="6" name="Text Placeholder 5"/>
          <p:cNvSpPr>
            <a:spLocks noGrp="1"/>
          </p:cNvSpPr>
          <p:nvPr>
            <p:ph type="body" sz="quarter" idx="3"/>
          </p:nvPr>
        </p:nvSpPr>
        <p:spPr>
          <a:xfrm>
            <a:off x="6153150" y="1681163"/>
            <a:ext cx="4298282" cy="823912"/>
          </a:xfrm>
          <a:solidFill>
            <a:schemeClr val="accent3">
              <a:lumMod val="20000"/>
              <a:lumOff val="80000"/>
            </a:schemeClr>
          </a:solidFill>
        </p:spPr>
        <p:txBody>
          <a:bodyPr/>
          <a:lstStyle/>
          <a:p>
            <a:r>
              <a:rPr lang="en-GB" dirty="0"/>
              <a:t>Level 6 (worth 14%)</a:t>
            </a:r>
          </a:p>
        </p:txBody>
      </p:sp>
      <p:sp>
        <p:nvSpPr>
          <p:cNvPr id="7" name="Content Placeholder 6"/>
          <p:cNvSpPr>
            <a:spLocks noGrp="1"/>
          </p:cNvSpPr>
          <p:nvPr>
            <p:ph sz="quarter" idx="4"/>
          </p:nvPr>
        </p:nvSpPr>
        <p:spPr>
          <a:xfrm>
            <a:off x="6153150" y="2505075"/>
            <a:ext cx="4298282" cy="4184482"/>
          </a:xfrm>
          <a:solidFill>
            <a:schemeClr val="bg2"/>
          </a:solidFill>
        </p:spPr>
        <p:txBody>
          <a:bodyPr>
            <a:normAutofit fontScale="85000" lnSpcReduction="20000"/>
          </a:bodyPr>
          <a:lstStyle/>
          <a:p>
            <a:r>
              <a:rPr lang="en-GB" dirty="0"/>
              <a:t>Questions asked on one of the following articles:</a:t>
            </a:r>
          </a:p>
          <a:p>
            <a:pPr lvl="1"/>
            <a:r>
              <a:rPr lang="en-GB" dirty="0"/>
              <a:t>Payne, R. 2016. ‘The making of </a:t>
            </a:r>
            <a:r>
              <a:rPr lang="en-GB" dirty="0" err="1"/>
              <a:t>Turan</a:t>
            </a:r>
            <a:r>
              <a:rPr lang="en-GB" dirty="0"/>
              <a:t>: The Fall and Transformation of the Iranian East in Late Antiquity’, </a:t>
            </a:r>
            <a:r>
              <a:rPr lang="en-GB" i="1" dirty="0"/>
              <a:t>Journal of Late Antiquity</a:t>
            </a:r>
            <a:r>
              <a:rPr lang="en-GB" dirty="0"/>
              <a:t> 9 (1): 4-41.</a:t>
            </a:r>
          </a:p>
          <a:p>
            <a:pPr lvl="1"/>
            <a:r>
              <a:rPr lang="en-GB" dirty="0"/>
              <a:t>Schmidt-</a:t>
            </a:r>
            <a:r>
              <a:rPr lang="en-GB" dirty="0" err="1"/>
              <a:t>Hofner</a:t>
            </a:r>
            <a:r>
              <a:rPr lang="en-GB" dirty="0"/>
              <a:t>, S. 2017. ‘Barbarian Migrations and Socio–Economic Challenges to the Roman Landholding Elite in the Fourth Century CE’, </a:t>
            </a:r>
            <a:r>
              <a:rPr lang="en-GB" i="1" dirty="0"/>
              <a:t>Journal of Late Antiquity </a:t>
            </a:r>
            <a:r>
              <a:rPr lang="en-GB" dirty="0"/>
              <a:t>10 (2): 372-404.</a:t>
            </a:r>
          </a:p>
          <a:p>
            <a:pPr lvl="1"/>
            <a:r>
              <a:rPr lang="en-GB" dirty="0" err="1"/>
              <a:t>Schuddeboom</a:t>
            </a:r>
            <a:r>
              <a:rPr lang="en-GB" dirty="0"/>
              <a:t>, F. L. 2017. ‘The Conversion of Temples in Rome’, </a:t>
            </a:r>
            <a:r>
              <a:rPr lang="en-GB" i="1" dirty="0"/>
              <a:t>Journal of Late Antiquity </a:t>
            </a:r>
            <a:r>
              <a:rPr lang="en-GB" dirty="0"/>
              <a:t>10 (1): 166-186.</a:t>
            </a:r>
          </a:p>
          <a:p>
            <a:endParaRPr lang="en-GB" dirty="0"/>
          </a:p>
          <a:p>
            <a:endParaRPr lang="en-GB" dirty="0"/>
          </a:p>
        </p:txBody>
      </p:sp>
      <p:sp>
        <p:nvSpPr>
          <p:cNvPr id="9" name="Content Placeholder 2"/>
          <p:cNvSpPr txBox="1">
            <a:spLocks/>
          </p:cNvSpPr>
          <p:nvPr/>
        </p:nvSpPr>
        <p:spPr>
          <a:xfrm>
            <a:off x="839788" y="1702720"/>
            <a:ext cx="5086559" cy="5032375"/>
          </a:xfrm>
          <a:prstGeom prst="rect">
            <a:avLst/>
          </a:prstGeom>
          <a:solidFill>
            <a:schemeClr val="accent4">
              <a:lumMod val="20000"/>
              <a:lumOff val="80000"/>
            </a:schemeClr>
          </a:solidFill>
        </p:spPr>
        <p:txBody>
          <a:bodyPr vert="horz" lIns="91440" tIns="45720" rIns="91440" bIns="45720" rtlCol="0" anchor="b">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Mark range:</a:t>
            </a:r>
          </a:p>
          <a:p>
            <a:r>
              <a:rPr lang="en-GB" b="0" dirty="0"/>
              <a:t>0-39%: little to no response to a question – if anything is said it is widely irrelevant</a:t>
            </a:r>
          </a:p>
          <a:p>
            <a:r>
              <a:rPr lang="en-GB" b="0" dirty="0"/>
              <a:t>40-55%: basic, rather short answer to the question, but one that is at least partially relevant</a:t>
            </a:r>
          </a:p>
          <a:p>
            <a:r>
              <a:rPr lang="en-GB" b="0" dirty="0"/>
              <a:t>56-69%: a more detailed answer that is largely relevant, largely free of errors or misconceptions </a:t>
            </a:r>
          </a:p>
          <a:p>
            <a:r>
              <a:rPr lang="en-GB" b="0" dirty="0"/>
              <a:t>70+%: a competent, quite detailed answer to the question which suggests a coherent grasp of the main arguments / discussion points of the article – higher marks will be garnered for sophisticated, nuanced responses to the question (including being methodologically informed, and cognizant of wider scholarly issues or debates in the relevant area)</a:t>
            </a:r>
          </a:p>
        </p:txBody>
      </p:sp>
      <p:sp>
        <p:nvSpPr>
          <p:cNvPr id="10" name="Content Placeholder 3"/>
          <p:cNvSpPr txBox="1">
            <a:spLocks/>
          </p:cNvSpPr>
          <p:nvPr/>
        </p:nvSpPr>
        <p:spPr>
          <a:xfrm>
            <a:off x="5914241" y="1697508"/>
            <a:ext cx="5437971" cy="5020343"/>
          </a:xfrm>
          <a:prstGeom prst="rect">
            <a:avLst/>
          </a:prstGeom>
          <a:solidFill>
            <a:schemeClr val="accent6">
              <a:lumMod val="20000"/>
              <a:lumOff val="80000"/>
            </a:schemeClr>
          </a:solidFill>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200" b="1" dirty="0"/>
          </a:p>
          <a:p>
            <a:pPr marL="0" indent="0">
              <a:buNone/>
            </a:pPr>
            <a:r>
              <a:rPr lang="en-GB" b="1" dirty="0"/>
              <a:t>Mark range:</a:t>
            </a:r>
          </a:p>
          <a:p>
            <a:pPr marL="0" indent="0">
              <a:buNone/>
            </a:pPr>
            <a:r>
              <a:rPr lang="en-GB" dirty="0"/>
              <a:t>0-39%: little to no response to a question – if anything is said it is widely irrelevant</a:t>
            </a:r>
          </a:p>
          <a:p>
            <a:pPr marL="0" indent="0">
              <a:buNone/>
            </a:pPr>
            <a:r>
              <a:rPr lang="en-GB" dirty="0"/>
              <a:t>40-55%: basic, rather short answer to the question, but one that is at least relevant</a:t>
            </a:r>
          </a:p>
          <a:p>
            <a:pPr marL="0" indent="0">
              <a:buNone/>
            </a:pPr>
            <a:r>
              <a:rPr lang="en-GB" dirty="0"/>
              <a:t>56-69%: a more detailed answer that is relevant and free of errors or misconceptions </a:t>
            </a:r>
          </a:p>
          <a:p>
            <a:pPr marL="0" indent="0">
              <a:buNone/>
            </a:pPr>
            <a:r>
              <a:rPr lang="en-GB" dirty="0"/>
              <a:t>70+%: a highly competent, quite detailed answer to the question which suggests a coherent grasp of the main arguments / discussion points of the article – higher marks will be garnered for particularly sophisticated, nuanced responses to the question (including being methodologically well-informed, and cognizant of wider scholarly issues or debates in the relevant area)</a:t>
            </a:r>
          </a:p>
        </p:txBody>
      </p:sp>
    </p:spTree>
    <p:extLst>
      <p:ext uri="{BB962C8B-B14F-4D97-AF65-F5344CB8AC3E}">
        <p14:creationId xmlns:p14="http://schemas.microsoft.com/office/powerpoint/2010/main" val="68839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9124" y="365127"/>
            <a:ext cx="10929667" cy="1325563"/>
          </a:xfrm>
          <a:solidFill>
            <a:schemeClr val="accent5">
              <a:lumMod val="40000"/>
              <a:lumOff val="60000"/>
            </a:schemeClr>
          </a:solidFill>
        </p:spPr>
        <p:txBody>
          <a:bodyPr>
            <a:normAutofit/>
          </a:bodyPr>
          <a:lstStyle/>
          <a:p>
            <a:r>
              <a:rPr lang="en-GB" sz="3600" b="1" dirty="0"/>
              <a:t>Assignment 2 – poster and presentation  –  timeslots on Monday 16th of December</a:t>
            </a:r>
          </a:p>
        </p:txBody>
      </p:sp>
      <p:sp>
        <p:nvSpPr>
          <p:cNvPr id="5" name="Content Placeholder 4"/>
          <p:cNvSpPr>
            <a:spLocks noGrp="1"/>
          </p:cNvSpPr>
          <p:nvPr>
            <p:ph idx="1"/>
          </p:nvPr>
        </p:nvSpPr>
        <p:spPr>
          <a:xfrm>
            <a:off x="759124" y="1825625"/>
            <a:ext cx="10929667" cy="4611271"/>
          </a:xfrm>
          <a:solidFill>
            <a:schemeClr val="accent1">
              <a:lumMod val="20000"/>
              <a:lumOff val="80000"/>
            </a:schemeClr>
          </a:solidFill>
        </p:spPr>
        <p:txBody>
          <a:bodyPr>
            <a:normAutofit/>
          </a:bodyPr>
          <a:lstStyle/>
          <a:p>
            <a:pPr marL="0" indent="0">
              <a:buNone/>
            </a:pPr>
            <a:r>
              <a:rPr lang="en-GB" sz="3200" b="1" dirty="0"/>
              <a:t>For both levels 5 and 6</a:t>
            </a:r>
          </a:p>
          <a:p>
            <a:r>
              <a:rPr lang="en-GB" sz="3200" dirty="0"/>
              <a:t>Worth 32% for level 5s, and 36% for level 6s.</a:t>
            </a:r>
          </a:p>
          <a:p>
            <a:pPr lvl="1"/>
            <a:r>
              <a:rPr lang="en-GB" sz="2800" dirty="0"/>
              <a:t>The poster needs to be submitted by the morning of the presentation at 9am, i.e. on the 16th December. </a:t>
            </a:r>
          </a:p>
          <a:p>
            <a:pPr lvl="1"/>
            <a:r>
              <a:rPr lang="en-GB" sz="2800" dirty="0"/>
              <a:t>You can choose your topic for the poster, so long as it relates to the module. </a:t>
            </a:r>
          </a:p>
          <a:p>
            <a:pPr lvl="1"/>
            <a:r>
              <a:rPr lang="en-GB" sz="2800" dirty="0"/>
              <a:t>Subsequent to the production of the poster, students will provide a short 10 minute presentation of the poster they have produced, highlighting key points of information, methodology, argumentation and interpretation.</a:t>
            </a:r>
          </a:p>
        </p:txBody>
      </p:sp>
    </p:spTree>
    <p:extLst>
      <p:ext uri="{BB962C8B-B14F-4D97-AF65-F5344CB8AC3E}">
        <p14:creationId xmlns:p14="http://schemas.microsoft.com/office/powerpoint/2010/main" val="2305716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3239"/>
            <a:ext cx="10515600" cy="1325563"/>
          </a:xfrm>
          <a:solidFill>
            <a:schemeClr val="accent5">
              <a:lumMod val="40000"/>
              <a:lumOff val="60000"/>
            </a:schemeClr>
          </a:solidFill>
        </p:spPr>
        <p:txBody>
          <a:bodyPr/>
          <a:lstStyle/>
          <a:p>
            <a:r>
              <a:rPr lang="en-GB" b="1" dirty="0"/>
              <a:t>Assessment 3 – Gobbet – due: 20th December </a:t>
            </a:r>
          </a:p>
        </p:txBody>
      </p:sp>
      <p:sp>
        <p:nvSpPr>
          <p:cNvPr id="3" name="Content Placeholder 2"/>
          <p:cNvSpPr>
            <a:spLocks noGrp="1"/>
          </p:cNvSpPr>
          <p:nvPr>
            <p:ph idx="1"/>
          </p:nvPr>
        </p:nvSpPr>
        <p:spPr>
          <a:xfrm>
            <a:off x="838200" y="1825625"/>
            <a:ext cx="10515600" cy="4887997"/>
          </a:xfrm>
          <a:solidFill>
            <a:schemeClr val="accent4">
              <a:lumMod val="40000"/>
              <a:lumOff val="60000"/>
            </a:schemeClr>
          </a:solidFill>
        </p:spPr>
        <p:txBody>
          <a:bodyPr>
            <a:normAutofit/>
          </a:bodyPr>
          <a:lstStyle/>
          <a:p>
            <a:pPr marL="0" indent="0">
              <a:buNone/>
            </a:pPr>
            <a:r>
              <a:rPr lang="en-GB" sz="4000" b="1" dirty="0"/>
              <a:t>For both levels 5 and 6</a:t>
            </a:r>
          </a:p>
          <a:p>
            <a:r>
              <a:rPr lang="en-GB" sz="3600" dirty="0"/>
              <a:t>Students will be required to write a critical analysis of 1000 words on one of the following passages, setting it in context and addressing points of interest in content and style:</a:t>
            </a:r>
          </a:p>
          <a:p>
            <a:pPr marL="742950" indent="-742950">
              <a:buFont typeface="+mj-lt"/>
              <a:buAutoNum type="arabicPeriod"/>
            </a:pPr>
            <a:r>
              <a:rPr lang="en-GB" sz="3600" dirty="0"/>
              <a:t>Claudian </a:t>
            </a:r>
            <a:r>
              <a:rPr lang="en-GB" sz="3600" i="1" dirty="0"/>
              <a:t>On the rape of Proserpina </a:t>
            </a:r>
            <a:r>
              <a:rPr lang="en-GB" sz="3600" dirty="0"/>
              <a:t>1.20-66</a:t>
            </a:r>
          </a:p>
          <a:p>
            <a:pPr marL="742950" indent="-742950">
              <a:buFont typeface="+mj-lt"/>
              <a:buAutoNum type="arabicPeriod"/>
            </a:pPr>
            <a:r>
              <a:rPr lang="en-GB" sz="3600" dirty="0"/>
              <a:t>Claudian </a:t>
            </a:r>
            <a:r>
              <a:rPr lang="en-GB" sz="3600" i="1" dirty="0"/>
              <a:t>On the rape of Proserpina </a:t>
            </a:r>
            <a:r>
              <a:rPr lang="en-GB" sz="3600" dirty="0"/>
              <a:t>2.186-233</a:t>
            </a:r>
          </a:p>
          <a:p>
            <a:pPr marL="742950" indent="-742950">
              <a:buFont typeface="+mj-lt"/>
              <a:buAutoNum type="arabicPeriod"/>
            </a:pPr>
            <a:r>
              <a:rPr lang="en-GB" sz="3600" dirty="0"/>
              <a:t>Claudian </a:t>
            </a:r>
            <a:r>
              <a:rPr lang="en-GB" sz="3600" i="1" dirty="0"/>
              <a:t>On the rape of Proserpina </a:t>
            </a:r>
            <a:r>
              <a:rPr lang="en-GB" sz="3600" dirty="0"/>
              <a:t>3.19-65</a:t>
            </a:r>
          </a:p>
          <a:p>
            <a:endParaRPr lang="en-GB" dirty="0"/>
          </a:p>
        </p:txBody>
      </p:sp>
    </p:spTree>
    <p:extLst>
      <p:ext uri="{BB962C8B-B14F-4D97-AF65-F5344CB8AC3E}">
        <p14:creationId xmlns:p14="http://schemas.microsoft.com/office/powerpoint/2010/main" val="3073809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3239"/>
            <a:ext cx="10515600" cy="1325563"/>
          </a:xfrm>
          <a:solidFill>
            <a:schemeClr val="accent5">
              <a:lumMod val="40000"/>
              <a:lumOff val="60000"/>
            </a:schemeClr>
          </a:solidFill>
        </p:spPr>
        <p:txBody>
          <a:bodyPr/>
          <a:lstStyle/>
          <a:p>
            <a:r>
              <a:rPr lang="en-GB" b="1" dirty="0"/>
              <a:t>Assessment 4 – Essay – due: 22nd December </a:t>
            </a:r>
          </a:p>
        </p:txBody>
      </p:sp>
      <p:sp>
        <p:nvSpPr>
          <p:cNvPr id="3" name="Content Placeholder 2"/>
          <p:cNvSpPr>
            <a:spLocks noGrp="1"/>
          </p:cNvSpPr>
          <p:nvPr>
            <p:ph idx="1"/>
          </p:nvPr>
        </p:nvSpPr>
        <p:spPr>
          <a:xfrm>
            <a:off x="838200" y="1825625"/>
            <a:ext cx="10515600" cy="4887997"/>
          </a:xfrm>
          <a:solidFill>
            <a:schemeClr val="accent4">
              <a:lumMod val="40000"/>
              <a:lumOff val="60000"/>
            </a:schemeClr>
          </a:solidFill>
        </p:spPr>
        <p:txBody>
          <a:bodyPr>
            <a:normAutofit fontScale="92500" lnSpcReduction="10000"/>
          </a:bodyPr>
          <a:lstStyle/>
          <a:p>
            <a:pPr marL="0" indent="0">
              <a:buNone/>
            </a:pPr>
            <a:r>
              <a:rPr lang="en-GB" sz="4000" b="1" dirty="0"/>
              <a:t>For both levels 5 and 6</a:t>
            </a:r>
          </a:p>
          <a:p>
            <a:r>
              <a:rPr lang="en-GB" sz="3600" dirty="0"/>
              <a:t>Students will be required to write a 1500 word essay on one of the following topics:</a:t>
            </a:r>
          </a:p>
          <a:p>
            <a:pPr marL="1200150" lvl="1" indent="-742950">
              <a:buFont typeface="+mj-lt"/>
              <a:buAutoNum type="arabicPeriod"/>
            </a:pPr>
            <a:r>
              <a:rPr lang="en-GB" sz="3200" dirty="0"/>
              <a:t>How does Claudian attack </a:t>
            </a:r>
            <a:r>
              <a:rPr lang="en-GB" sz="3200" dirty="0" err="1"/>
              <a:t>Eutropius</a:t>
            </a:r>
            <a:r>
              <a:rPr lang="en-GB" sz="3200" dirty="0"/>
              <a:t> in his </a:t>
            </a:r>
            <a:r>
              <a:rPr lang="en-GB" sz="3200" i="1" dirty="0"/>
              <a:t>In </a:t>
            </a:r>
            <a:r>
              <a:rPr lang="en-GB" sz="3200" i="1" dirty="0" err="1"/>
              <a:t>Eutropium</a:t>
            </a:r>
            <a:r>
              <a:rPr lang="en-GB" sz="3200" dirty="0"/>
              <a:t>?</a:t>
            </a:r>
          </a:p>
          <a:p>
            <a:pPr marL="1200150" lvl="1" indent="-742950">
              <a:buFont typeface="+mj-lt"/>
              <a:buAutoNum type="arabicPeriod"/>
            </a:pPr>
            <a:r>
              <a:rPr lang="en-GB" sz="3200" dirty="0"/>
              <a:t>“</a:t>
            </a:r>
            <a:r>
              <a:rPr lang="en-GB" sz="3200" dirty="0" err="1"/>
              <a:t>Claudian’s</a:t>
            </a:r>
            <a:r>
              <a:rPr lang="en-GB" sz="3200" dirty="0"/>
              <a:t> </a:t>
            </a:r>
            <a:r>
              <a:rPr lang="en-GB" sz="3200" i="1" dirty="0"/>
              <a:t>In </a:t>
            </a:r>
            <a:r>
              <a:rPr lang="en-GB" sz="3200" i="1" dirty="0" err="1"/>
              <a:t>Eutropium</a:t>
            </a:r>
            <a:r>
              <a:rPr lang="en-GB" sz="3200" i="1" dirty="0"/>
              <a:t> </a:t>
            </a:r>
            <a:r>
              <a:rPr lang="en-GB" sz="3200" dirty="0"/>
              <a:t>is merely an attack on an individual, without political relevance”. Is this a fair evaluation of the poem? Give evidence from the text to support your answer.</a:t>
            </a:r>
          </a:p>
          <a:p>
            <a:pPr marL="1200150" lvl="1" indent="-742950">
              <a:buFont typeface="+mj-lt"/>
              <a:buAutoNum type="arabicPeriod"/>
            </a:pPr>
            <a:r>
              <a:rPr lang="en-GB" sz="3200" dirty="0"/>
              <a:t>How different are </a:t>
            </a:r>
            <a:r>
              <a:rPr lang="en-GB" sz="3200" dirty="0" err="1"/>
              <a:t>Claudian’s</a:t>
            </a:r>
            <a:r>
              <a:rPr lang="en-GB" sz="3200" dirty="0"/>
              <a:t> </a:t>
            </a:r>
            <a:r>
              <a:rPr lang="en-GB" sz="3200" i="1" dirty="0"/>
              <a:t>In </a:t>
            </a:r>
            <a:r>
              <a:rPr lang="en-GB" sz="3200" i="1" dirty="0" err="1"/>
              <a:t>Eutropium</a:t>
            </a:r>
            <a:r>
              <a:rPr lang="en-GB" sz="3200" i="1" dirty="0"/>
              <a:t> </a:t>
            </a:r>
            <a:r>
              <a:rPr lang="en-GB" sz="3200" dirty="0"/>
              <a:t>Books 1 and 2 in content and style? Illustrate with examples from the text. Explain reasons for the differences.</a:t>
            </a:r>
          </a:p>
          <a:p>
            <a:endParaRPr lang="en-GB" dirty="0"/>
          </a:p>
        </p:txBody>
      </p:sp>
    </p:spTree>
    <p:extLst>
      <p:ext uri="{BB962C8B-B14F-4D97-AF65-F5344CB8AC3E}">
        <p14:creationId xmlns:p14="http://schemas.microsoft.com/office/powerpoint/2010/main" val="2022767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249</TotalTime>
  <Words>1824</Words>
  <Application>Microsoft Office PowerPoint</Application>
  <PresentationFormat>Widescreen</PresentationFormat>
  <Paragraphs>139</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Rome Transformed: The World of Late Antiquity</vt:lpstr>
      <vt:lpstr>What is Late Antiquity?</vt:lpstr>
      <vt:lpstr>When is Late Antiquity? </vt:lpstr>
      <vt:lpstr>Where is Late Antiquity?</vt:lpstr>
      <vt:lpstr>Characteristics and Conceptions</vt:lpstr>
      <vt:lpstr>Limitations in getting at the  conceptual world of Late Antiquity?</vt:lpstr>
      <vt:lpstr>Geopolitical and Geographic conceptions</vt:lpstr>
      <vt:lpstr>From imperium sine fine to Romania?  </vt:lpstr>
      <vt:lpstr>PowerPoint Presentation</vt:lpstr>
      <vt:lpstr>The Sassanian perspective </vt:lpstr>
      <vt:lpstr>“Aristocratic” values</vt:lpstr>
      <vt:lpstr>Our focus in this module</vt:lpstr>
      <vt:lpstr>Topics (Week 1 + first half of week 2)</vt:lpstr>
      <vt:lpstr>Topics (latter half of week 2 &amp; week 3)</vt:lpstr>
      <vt:lpstr>PowerPoint Presentation</vt:lpstr>
      <vt:lpstr>Assignment 1 - Oral exam (5 mins) – timeslots on Tuesday (3rd of December) </vt:lpstr>
      <vt:lpstr>Assignment 2 – poster and presentation  –  timeslots on Monday 16th of December</vt:lpstr>
      <vt:lpstr>Assessment 3 – Gobbet – due: 20th December </vt:lpstr>
      <vt:lpstr>Assessment 4 – Essay – due: 22nd December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21</cp:revision>
  <dcterms:created xsi:type="dcterms:W3CDTF">2022-11-19T12:29:35Z</dcterms:created>
  <dcterms:modified xsi:type="dcterms:W3CDTF">2024-10-21T10:39:19Z</dcterms:modified>
</cp:coreProperties>
</file>