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 id="257" r:id="rId3"/>
    <p:sldId id="267" r:id="rId4"/>
    <p:sldId id="258" r:id="rId5"/>
    <p:sldId id="269" r:id="rId6"/>
    <p:sldId id="259" r:id="rId7"/>
    <p:sldId id="270" r:id="rId8"/>
    <p:sldId id="268" r:id="rId9"/>
    <p:sldId id="260" r:id="rId10"/>
    <p:sldId id="261" r:id="rId11"/>
    <p:sldId id="262" r:id="rId12"/>
    <p:sldId id="263" r:id="rId13"/>
    <p:sldId id="264" r:id="rId14"/>
    <p:sldId id="265"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0A61B57-DCD5-4162-A1F2-1A19E508BF02}" type="datetimeFigureOut">
              <a:rPr lang="en-GB" smtClean="0"/>
              <a:t>24/05/2018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FB79ACD-7A9E-4A79-AACF-89DBABB417AF}"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0A61B57-DCD5-4162-A1F2-1A19E508BF02}" type="datetimeFigureOut">
              <a:rPr lang="en-GB" smtClean="0"/>
              <a:t>24/05/2018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FB79ACD-7A9E-4A79-AACF-89DBABB417AF}"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80A61B57-DCD5-4162-A1F2-1A19E508BF02}" type="datetimeFigureOut">
              <a:rPr lang="en-GB" smtClean="0"/>
              <a:t>24/05/2018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FB79ACD-7A9E-4A79-AACF-89DBABB417AF}"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80A61B57-DCD5-4162-A1F2-1A19E508BF02}" type="datetimeFigureOut">
              <a:rPr lang="en-GB" smtClean="0"/>
              <a:t>24/05/2018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FB79ACD-7A9E-4A79-AACF-89DBABB417AF}"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80A61B57-DCD5-4162-A1F2-1A19E508BF02}" type="datetimeFigureOut">
              <a:rPr lang="en-GB" smtClean="0"/>
              <a:t>24/05/2018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EFB79ACD-7A9E-4A79-AACF-89DBABB417AF}"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80A61B57-DCD5-4162-A1F2-1A19E508BF02}" type="datetimeFigureOut">
              <a:rPr lang="en-GB" smtClean="0"/>
              <a:t>24/05/2018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EFB79ACD-7A9E-4A79-AACF-89DBABB417AF}"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80A61B57-DCD5-4162-A1F2-1A19E508BF02}" type="datetimeFigureOut">
              <a:rPr lang="en-GB" smtClean="0"/>
              <a:t>24/05/2018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EFB79ACD-7A9E-4A79-AACF-89DBABB417A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80A61B57-DCD5-4162-A1F2-1A19E508BF02}" type="datetimeFigureOut">
              <a:rPr lang="en-GB" smtClean="0"/>
              <a:t>24/05/2018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FB79ACD-7A9E-4A79-AACF-89DBABB417AF}"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0A61B57-DCD5-4162-A1F2-1A19E508BF02}" type="datetimeFigureOut">
              <a:rPr lang="en-GB" smtClean="0"/>
              <a:t>24/05/2018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FB79ACD-7A9E-4A79-AACF-89DBABB417AF}"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0A61B57-DCD5-4162-A1F2-1A19E508BF02}" type="datetimeFigureOut">
              <a:rPr lang="en-GB" smtClean="0"/>
              <a:t>24/05/2018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FB79ACD-7A9E-4A79-AACF-89DBABB417A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0A61B57-DCD5-4162-A1F2-1A19E508BF02}" type="datetimeFigureOut">
              <a:rPr lang="en-GB" smtClean="0"/>
              <a:t>24/05/2018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FB79ACD-7A9E-4A79-AACF-89DBABB417A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0A61B57-DCD5-4162-A1F2-1A19E508BF02}" type="datetimeFigureOut">
              <a:rPr lang="en-GB" smtClean="0"/>
              <a:t>24/05/2018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FB79ACD-7A9E-4A79-AACF-89DBABB417A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Marx"/>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247945"/>
            <a:ext cx="6768752" cy="381408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0407" y="-257116"/>
            <a:ext cx="9123428" cy="1524000"/>
          </a:xfrm>
        </p:spPr>
        <p:txBody>
          <a:bodyPr>
            <a:normAutofit/>
          </a:bodyPr>
          <a:lstStyle/>
          <a:p>
            <a:pPr algn="ctr"/>
            <a:r>
              <a:rPr lang="en-GB" sz="7200" dirty="0" smtClean="0">
                <a:latin typeface="Times New Roman" panose="02020603050405020304" pitchFamily="18" charset="0"/>
                <a:cs typeface="Times New Roman" panose="02020603050405020304" pitchFamily="18" charset="0"/>
              </a:rPr>
              <a:t>Marxism</a:t>
            </a:r>
            <a:endParaRPr lang="en-GB" sz="72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0" y="5562422"/>
            <a:ext cx="5472608" cy="1323439"/>
          </a:xfrm>
          <a:prstGeom prst="rect">
            <a:avLst/>
          </a:prstGeom>
          <a:noFill/>
        </p:spPr>
        <p:txBody>
          <a:bodyPr wrap="square" rtlCol="0">
            <a:spAutoFit/>
          </a:bodyPr>
          <a:lstStyle/>
          <a:p>
            <a:r>
              <a:rPr lang="en-GB" sz="2000" dirty="0" smtClean="0">
                <a:solidFill>
                  <a:schemeClr val="bg1"/>
                </a:solidFill>
              </a:rPr>
              <a:t>A presentation on the key principles of Marxist thought and its use in understanding anthropological data. </a:t>
            </a:r>
          </a:p>
          <a:p>
            <a:r>
              <a:rPr lang="en-GB" sz="2000" dirty="0" smtClean="0">
                <a:solidFill>
                  <a:schemeClr val="bg1"/>
                </a:solidFill>
              </a:rPr>
              <a:t>By Tristan Roberts</a:t>
            </a:r>
            <a:endParaRPr lang="en-GB" sz="2000" dirty="0">
              <a:solidFill>
                <a:schemeClr val="bg1"/>
              </a:solidFill>
            </a:endParaRPr>
          </a:p>
        </p:txBody>
      </p:sp>
    </p:spTree>
    <p:extLst>
      <p:ext uri="{BB962C8B-B14F-4D97-AF65-F5344CB8AC3E}">
        <p14:creationId xmlns:p14="http://schemas.microsoft.com/office/powerpoint/2010/main" val="17355969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7659" y="188640"/>
            <a:ext cx="9144000" cy="830997"/>
          </a:xfrm>
          <a:prstGeom prst="rect">
            <a:avLst/>
          </a:prstGeom>
          <a:noFill/>
        </p:spPr>
        <p:txBody>
          <a:bodyPr wrap="square" rtlCol="0">
            <a:spAutoFit/>
          </a:bodyPr>
          <a:lstStyle/>
          <a:p>
            <a:pPr algn="ctr"/>
            <a:r>
              <a:rPr lang="en-GB" sz="4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What is Marxism?</a:t>
            </a:r>
            <a:endParaRPr lang="en-GB"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7148" y="1124744"/>
            <a:ext cx="4409193" cy="3633499"/>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07504" y="1124744"/>
            <a:ext cx="4752528" cy="5078313"/>
          </a:xfrm>
          <a:prstGeom prst="rect">
            <a:avLst/>
          </a:prstGeom>
          <a:noFill/>
        </p:spPr>
        <p:txBody>
          <a:bodyPr wrap="square" rtlCol="0">
            <a:spAutoFit/>
          </a:bodyPr>
          <a:lstStyle/>
          <a:p>
            <a:r>
              <a:rPr lang="en-GB" dirty="0" smtClean="0"/>
              <a:t>Marxism places a material analysis of historical progression as a central tenet to its core inquiry. It stands as a political, economic and social methodology that employs a material historic dialectic in analysing the processes and structures of society. This is used principally to liberate worker oppression and establish a rational precedent to criticize and deconstruct capitalism.</a:t>
            </a:r>
          </a:p>
          <a:p>
            <a:r>
              <a:rPr lang="en-GB" dirty="0" smtClean="0"/>
              <a:t> </a:t>
            </a:r>
          </a:p>
          <a:p>
            <a:r>
              <a:rPr lang="en-GB" dirty="0" smtClean="0"/>
              <a:t>Orientating around  principles, such as; Production, ownership, alienation and autonomy, and class struggle; Marxism is the predominant analytical tool with which to assess both historic and present mode of production.      </a:t>
            </a:r>
            <a:endParaRPr lang="en-GB" dirty="0"/>
          </a:p>
        </p:txBody>
      </p:sp>
    </p:spTree>
    <p:extLst>
      <p:ext uri="{BB962C8B-B14F-4D97-AF65-F5344CB8AC3E}">
        <p14:creationId xmlns:p14="http://schemas.microsoft.com/office/powerpoint/2010/main" val="24125623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790855"/>
            <a:ext cx="9144000" cy="5004481"/>
          </a:xfrm>
        </p:spPr>
        <p:txBody>
          <a:bodyPr>
            <a:normAutofit/>
          </a:bodyPr>
          <a:lstStyle/>
          <a:p>
            <a:pPr marL="109728" indent="0">
              <a:buNone/>
            </a:pPr>
            <a:r>
              <a:rPr lang="en-GB" sz="1800" dirty="0" smtClean="0"/>
              <a:t>Developed from Hagel's dialectic materialism, Marxian analysis uses a materialist conception of </a:t>
            </a:r>
            <a:r>
              <a:rPr lang="en-GB" sz="1800" dirty="0"/>
              <a:t>historical </a:t>
            </a:r>
            <a:r>
              <a:rPr lang="en-GB" sz="1800" dirty="0" smtClean="0"/>
              <a:t>progression shown in formulaic form as; thesis, antithesis, and synthesis. The method expounds an account of history determined by the processes of producing and reproducing the fundamental aspects of human existence. This process centres the determinate factors of a societies order, function, and development as the structural amalgamation of its productive capacity . The dialectic  then instructs how this structure relates to the social relations and networks of production informing the Marxist interpretation of historical progression through class struggle and material contention.   </a:t>
            </a:r>
          </a:p>
          <a:p>
            <a:pPr marL="109728" indent="0">
              <a:buNone/>
            </a:pPr>
            <a:endParaRPr lang="en-GB" sz="1800" dirty="0"/>
          </a:p>
          <a:p>
            <a:pPr marL="109728" indent="0">
              <a:buNone/>
            </a:pPr>
            <a:endParaRPr lang="en-GB" sz="1800" dirty="0"/>
          </a:p>
          <a:p>
            <a:pPr marL="109728" indent="0">
              <a:buNone/>
            </a:pPr>
            <a:endParaRPr lang="en-GB" sz="1800" dirty="0" smtClean="0"/>
          </a:p>
        </p:txBody>
      </p:sp>
      <p:sp>
        <p:nvSpPr>
          <p:cNvPr id="3" name="Title 2"/>
          <p:cNvSpPr>
            <a:spLocks noGrp="1"/>
          </p:cNvSpPr>
          <p:nvPr>
            <p:ph type="title"/>
          </p:nvPr>
        </p:nvSpPr>
        <p:spPr/>
        <p:txBody>
          <a:bodyPr>
            <a:noAutofit/>
          </a:bodyPr>
          <a:lstStyle/>
          <a:p>
            <a:pPr algn="ctr"/>
            <a:r>
              <a:rPr lang="en-GB" sz="4800" dirty="0" smtClean="0">
                <a:latin typeface="Times New Roman" panose="02020603050405020304" pitchFamily="18" charset="0"/>
                <a:cs typeface="Times New Roman" panose="02020603050405020304" pitchFamily="18" charset="0"/>
              </a:rPr>
              <a:t>Historical Materialism and Dialectics </a:t>
            </a:r>
            <a:endParaRPr lang="en-GB" sz="4800" dirty="0">
              <a:latin typeface="Times New Roman" panose="02020603050405020304" pitchFamily="18" charset="0"/>
              <a:cs typeface="Times New Roman" panose="02020603050405020304" pitchFamily="18" charset="0"/>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1" y="4642729"/>
            <a:ext cx="2941133" cy="2232248"/>
          </a:xfrm>
          <a:prstGeom prst="ellipse">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36190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500" fill="hold"/>
                                        <p:tgtEl>
                                          <p:spTgt spid="6146"/>
                                        </p:tgtEl>
                                        <p:attrNameLst>
                                          <p:attrName>ppt_x</p:attrName>
                                        </p:attrNameLst>
                                      </p:cBhvr>
                                      <p:tavLst>
                                        <p:tav tm="0">
                                          <p:val>
                                            <p:strVal val="#ppt_x"/>
                                          </p:val>
                                        </p:tav>
                                        <p:tav tm="100000">
                                          <p:val>
                                            <p:strVal val="#ppt_x"/>
                                          </p:val>
                                        </p:tav>
                                      </p:tavLst>
                                    </p:anim>
                                    <p:anim calcmode="lin" valueType="num">
                                      <p:cBhvr additive="base">
                                        <p:cTn id="8" dur="500" fill="hold"/>
                                        <p:tgtEl>
                                          <p:spTgt spid="61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109728" indent="0">
              <a:buNone/>
            </a:pPr>
            <a:r>
              <a:rPr lang="en-GB" sz="1800" dirty="0" smtClean="0"/>
              <a:t>A high consideration in Marxist thought and proposed catalyst to the unjust division of land, resource and capital is the notion of private property. (Not to be confused with personal property which is that used for the maintenance and provision of life) </a:t>
            </a:r>
            <a:r>
              <a:rPr lang="en-GB" sz="1800" dirty="0"/>
              <a:t>P</a:t>
            </a:r>
            <a:r>
              <a:rPr lang="en-GB" sz="1800" dirty="0" smtClean="0"/>
              <a:t>rivate property is conceived to be the principle factor within which Bourgeoisie power is concentrated. This sits antecedent to capitalism and leads to an individual ownership over the means of production that Marx argues should be held in common unison.</a:t>
            </a:r>
            <a:br>
              <a:rPr lang="en-GB" sz="1800" dirty="0" smtClean="0"/>
            </a:br>
            <a:r>
              <a:rPr lang="en-GB" sz="1800" dirty="0" smtClean="0"/>
              <a:t/>
            </a:r>
            <a:br>
              <a:rPr lang="en-GB" sz="1800" dirty="0" smtClean="0"/>
            </a:br>
            <a:r>
              <a:rPr lang="en-GB" sz="1800" dirty="0" smtClean="0"/>
              <a:t>Marx surmises that the conception of government authority was explicitly  created  in accordance with the policing, protection and regulation of private property</a:t>
            </a:r>
            <a:r>
              <a:rPr lang="en-GB" sz="1800" dirty="0"/>
              <a:t>. </a:t>
            </a:r>
            <a:br>
              <a:rPr lang="en-GB" sz="1800" dirty="0"/>
            </a:br>
            <a:r>
              <a:rPr lang="en-GB" sz="1800" dirty="0"/>
              <a:t/>
            </a:r>
            <a:br>
              <a:rPr lang="en-GB" sz="1800" dirty="0"/>
            </a:br>
            <a:r>
              <a:rPr lang="en-GB" sz="1800" dirty="0" smtClean="0"/>
              <a:t>“The </a:t>
            </a:r>
            <a:r>
              <a:rPr lang="en-GB" sz="1800" dirty="0"/>
              <a:t>‘police’, the ‘judiciary’, and the ‘administration’ are not the representatives of a civil society which administers its own universal interests in them and through them; they are the representatives of the state and their task is to administer the state against civil </a:t>
            </a:r>
            <a:r>
              <a:rPr lang="en-GB" sz="1800" dirty="0" smtClean="0"/>
              <a:t>society”</a:t>
            </a:r>
            <a:br>
              <a:rPr lang="en-GB" sz="1800" dirty="0" smtClean="0"/>
            </a:br>
            <a:r>
              <a:rPr lang="en-GB" sz="1800" dirty="0" smtClean="0"/>
              <a:t>(Marx, K. 1975. p.111)</a:t>
            </a:r>
            <a:endParaRPr lang="en-GB" sz="1800" dirty="0"/>
          </a:p>
        </p:txBody>
      </p:sp>
      <p:sp>
        <p:nvSpPr>
          <p:cNvPr id="2" name="Title 1"/>
          <p:cNvSpPr>
            <a:spLocks noGrp="1"/>
          </p:cNvSpPr>
          <p:nvPr>
            <p:ph type="title"/>
          </p:nvPr>
        </p:nvSpPr>
        <p:spPr>
          <a:xfrm>
            <a:off x="467544" y="0"/>
            <a:ext cx="8229600" cy="1403648"/>
          </a:xfrm>
        </p:spPr>
        <p:txBody>
          <a:bodyPr>
            <a:normAutofit/>
          </a:bodyPr>
          <a:lstStyle/>
          <a:p>
            <a:pPr algn="ctr"/>
            <a:r>
              <a:rPr lang="en-GB" sz="4800" dirty="0" smtClean="0">
                <a:latin typeface="Times New Roman" panose="02020603050405020304" pitchFamily="18" charset="0"/>
                <a:cs typeface="Times New Roman" panose="02020603050405020304" pitchFamily="18" charset="0"/>
              </a:rPr>
              <a:t>Private Property</a:t>
            </a:r>
            <a:endParaRPr lang="en-GB" sz="4800" dirty="0">
              <a:latin typeface="Times New Roman" panose="02020603050405020304" pitchFamily="18" charset="0"/>
              <a:cs typeface="Times New Roman" panose="02020603050405020304" pitchFamily="18" charset="0"/>
            </a:endParaRP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4637"/>
            <a:ext cx="2278146" cy="13061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14196" y="55426"/>
            <a:ext cx="2229803" cy="12645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556537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r>
              <a:rPr lang="en-GB" sz="1800" dirty="0" smtClean="0"/>
              <a:t>Capitalism is the current dominant  global mode of production that sits in direct conflict with Marxian principles. </a:t>
            </a:r>
            <a:br>
              <a:rPr lang="en-GB" sz="1800" dirty="0" smtClean="0"/>
            </a:br>
            <a:r>
              <a:rPr lang="en-GB" sz="1800" dirty="0" smtClean="0"/>
              <a:t/>
            </a:r>
            <a:br>
              <a:rPr lang="en-GB" sz="1800" dirty="0" smtClean="0"/>
            </a:br>
            <a:r>
              <a:rPr lang="en-GB" sz="1800" dirty="0" smtClean="0"/>
              <a:t>Capitalism is explicitly characterised  by;</a:t>
            </a:r>
          </a:p>
          <a:p>
            <a:pPr marL="109728" indent="0">
              <a:buNone/>
            </a:pPr>
            <a:endParaRPr lang="en-GB" sz="1800" dirty="0" smtClean="0"/>
          </a:p>
          <a:p>
            <a:r>
              <a:rPr lang="en-GB" sz="1800" dirty="0" smtClean="0"/>
              <a:t>Class distinction</a:t>
            </a:r>
          </a:p>
          <a:p>
            <a:r>
              <a:rPr lang="en-GB" sz="1800" dirty="0" smtClean="0"/>
              <a:t>Private ownership </a:t>
            </a:r>
          </a:p>
          <a:p>
            <a:r>
              <a:rPr lang="en-GB" sz="1800" dirty="0" smtClean="0"/>
              <a:t>Imperialism</a:t>
            </a:r>
          </a:p>
          <a:p>
            <a:r>
              <a:rPr lang="en-GB" sz="1800" dirty="0" smtClean="0"/>
              <a:t>Competition</a:t>
            </a:r>
          </a:p>
          <a:p>
            <a:r>
              <a:rPr lang="en-GB" sz="1800" dirty="0" smtClean="0"/>
              <a:t>Scarcity</a:t>
            </a:r>
          </a:p>
          <a:p>
            <a:r>
              <a:rPr lang="en-GB" sz="1800" dirty="0" smtClean="0"/>
              <a:t>Profit</a:t>
            </a:r>
          </a:p>
          <a:p>
            <a:r>
              <a:rPr lang="en-GB" sz="1800" dirty="0" smtClean="0"/>
              <a:t>Wage labour</a:t>
            </a:r>
          </a:p>
          <a:p>
            <a:endParaRPr lang="en-GB" sz="1800" dirty="0" smtClean="0"/>
          </a:p>
          <a:p>
            <a:endParaRPr lang="en-GB" sz="1800" dirty="0" smtClean="0"/>
          </a:p>
          <a:p>
            <a:endParaRPr lang="en-GB" sz="1800" dirty="0" smtClean="0"/>
          </a:p>
          <a:p>
            <a:endParaRPr lang="en-GB" sz="1800" dirty="0" smtClean="0"/>
          </a:p>
          <a:p>
            <a:endParaRPr lang="en-GB" sz="1800" dirty="0"/>
          </a:p>
        </p:txBody>
      </p:sp>
      <p:sp>
        <p:nvSpPr>
          <p:cNvPr id="3" name="Title 2"/>
          <p:cNvSpPr>
            <a:spLocks noGrp="1"/>
          </p:cNvSpPr>
          <p:nvPr>
            <p:ph type="title"/>
          </p:nvPr>
        </p:nvSpPr>
        <p:spPr/>
        <p:txBody>
          <a:bodyPr>
            <a:normAutofit/>
          </a:bodyPr>
          <a:lstStyle/>
          <a:p>
            <a:pPr algn="ctr"/>
            <a:r>
              <a:rPr lang="en-GB" sz="4800" dirty="0" smtClean="0">
                <a:latin typeface="Times New Roman" panose="02020603050405020304" pitchFamily="18" charset="0"/>
                <a:cs typeface="Times New Roman" panose="02020603050405020304" pitchFamily="18" charset="0"/>
              </a:rPr>
              <a:t>Capitalism</a:t>
            </a:r>
            <a:endParaRPr lang="en-GB" sz="4800" dirty="0">
              <a:latin typeface="Times New Roman" panose="02020603050405020304" pitchFamily="18" charset="0"/>
              <a:cs typeface="Times New Roman" panose="02020603050405020304" pitchFamily="18" charset="0"/>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21833" y="4841776"/>
            <a:ext cx="3822167" cy="201622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4014"/>
            <a:ext cx="720080" cy="14779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7714" y="0"/>
            <a:ext cx="711281" cy="14738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10788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481328"/>
            <a:ext cx="8856984" cy="4525963"/>
          </a:xfrm>
        </p:spPr>
        <p:txBody>
          <a:bodyPr>
            <a:normAutofit/>
          </a:bodyPr>
          <a:lstStyle/>
          <a:p>
            <a:pPr marL="109728" indent="0">
              <a:buNone/>
            </a:pPr>
            <a:r>
              <a:rPr lang="en-GB" sz="1800" dirty="0" smtClean="0"/>
              <a:t>Marx surmises that human historical progression can be mapped by the analytics of its productive capacity.  </a:t>
            </a:r>
          </a:p>
          <a:p>
            <a:pPr marL="109728" indent="0">
              <a:buNone/>
            </a:pPr>
            <a:endParaRPr lang="en-GB" sz="1800" dirty="0"/>
          </a:p>
          <a:p>
            <a:pPr marL="109728" indent="0">
              <a:buNone/>
            </a:pPr>
            <a:r>
              <a:rPr lang="en-GB" sz="1800" dirty="0" smtClean="0"/>
              <a:t>This is substantiated by notions of an innate creativity constituted by philosophical  underpinnings of Homo-</a:t>
            </a:r>
            <a:r>
              <a:rPr lang="en-GB" sz="1800" dirty="0" err="1" smtClean="0"/>
              <a:t>faber</a:t>
            </a:r>
            <a:r>
              <a:rPr lang="en-GB" sz="1800" dirty="0" smtClean="0"/>
              <a:t> , </a:t>
            </a:r>
            <a:r>
              <a:rPr lang="en-GB" sz="1800" dirty="0" smtClean="0"/>
              <a:t>or</a:t>
            </a:r>
            <a:r>
              <a:rPr lang="en-GB" sz="1800" dirty="0"/>
              <a:t> </a:t>
            </a:r>
            <a:r>
              <a:rPr lang="en-GB" sz="1800" dirty="0" smtClean="0"/>
              <a:t>‘man</a:t>
            </a:r>
            <a:r>
              <a:rPr lang="en-GB" sz="1800" dirty="0" smtClean="0"/>
              <a:t>’ as the controller of environment through tools. </a:t>
            </a:r>
          </a:p>
          <a:p>
            <a:pPr marL="109728" indent="0">
              <a:buNone/>
            </a:pPr>
            <a:endParaRPr lang="en-GB" sz="1800" dirty="0"/>
          </a:p>
          <a:p>
            <a:pPr marL="109728" indent="0">
              <a:buNone/>
            </a:pPr>
            <a:endParaRPr lang="en-GB" sz="1800" dirty="0" smtClean="0"/>
          </a:p>
          <a:p>
            <a:pPr marL="109728" indent="0">
              <a:buNone/>
            </a:pPr>
            <a:endParaRPr lang="en-GB" sz="1800" dirty="0"/>
          </a:p>
          <a:p>
            <a:pPr marL="109728" indent="0">
              <a:buNone/>
            </a:pPr>
            <a:r>
              <a:rPr lang="en-GB" sz="1800" dirty="0" smtClean="0"/>
              <a:t> </a:t>
            </a:r>
            <a:endParaRPr lang="en-GB" sz="1800" dirty="0"/>
          </a:p>
        </p:txBody>
      </p:sp>
      <p:sp>
        <p:nvSpPr>
          <p:cNvPr id="2" name="Title 1"/>
          <p:cNvSpPr>
            <a:spLocks noGrp="1"/>
          </p:cNvSpPr>
          <p:nvPr>
            <p:ph type="title"/>
          </p:nvPr>
        </p:nvSpPr>
        <p:spPr>
          <a:xfrm>
            <a:off x="467544" y="0"/>
            <a:ext cx="8229600" cy="1143000"/>
          </a:xfrm>
        </p:spPr>
        <p:txBody>
          <a:bodyPr>
            <a:normAutofit/>
          </a:bodyPr>
          <a:lstStyle/>
          <a:p>
            <a:pPr algn="ctr"/>
            <a:r>
              <a:rPr lang="en-GB" sz="4800" dirty="0" smtClean="0">
                <a:latin typeface="Times New Roman" panose="02020603050405020304" pitchFamily="18" charset="0"/>
                <a:cs typeface="Times New Roman" panose="02020603050405020304" pitchFamily="18" charset="0"/>
              </a:rPr>
              <a:t>Production</a:t>
            </a:r>
            <a:endParaRPr lang="en-GB" sz="4800" dirty="0">
              <a:latin typeface="Times New Roman" panose="02020603050405020304" pitchFamily="18" charset="0"/>
              <a:cs typeface="Times New Roman" panose="02020603050405020304" pitchFamily="18" charset="0"/>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71991" y="3501008"/>
            <a:ext cx="2362200" cy="1943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61" y="3356992"/>
            <a:ext cx="2365375" cy="1944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794965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r>
              <a:rPr lang="en-GB" sz="1800" dirty="0" smtClean="0"/>
              <a:t>Commodity fetishism is the concept that details the relations of production through exchange and economic networks. Marx espouses the labour theory of value asserting that the cost of a product or service should be determinate by its social expense and not scarcity or demand. The analysis of these relations are not concerning of the aspect of human interaction but rather disconnect of economic exchange.</a:t>
            </a:r>
          </a:p>
          <a:p>
            <a:pPr marL="109728" indent="0">
              <a:buNone/>
            </a:pPr>
            <a:endParaRPr lang="en-GB" sz="1800" dirty="0" smtClean="0"/>
          </a:p>
          <a:p>
            <a:pPr marL="109728" indent="0">
              <a:buNone/>
            </a:pPr>
            <a:r>
              <a:rPr lang="en-GB" sz="1800" dirty="0" smtClean="0"/>
              <a:t>The concept elucidates the systems of disconnect between product, producer, and consumer  as factors of the isolation of product from its human connections and relations.  </a:t>
            </a:r>
            <a:endParaRPr lang="en-GB" sz="1800" dirty="0"/>
          </a:p>
        </p:txBody>
      </p:sp>
      <p:sp>
        <p:nvSpPr>
          <p:cNvPr id="3" name="Title 2"/>
          <p:cNvSpPr>
            <a:spLocks noGrp="1"/>
          </p:cNvSpPr>
          <p:nvPr>
            <p:ph type="title"/>
          </p:nvPr>
        </p:nvSpPr>
        <p:spPr/>
        <p:txBody>
          <a:bodyPr>
            <a:normAutofit/>
          </a:bodyPr>
          <a:lstStyle/>
          <a:p>
            <a:pPr algn="ctr"/>
            <a:r>
              <a:rPr lang="en-GB" sz="4800" dirty="0" smtClean="0">
                <a:latin typeface="Times New Roman" panose="02020603050405020304" pitchFamily="18" charset="0"/>
                <a:cs typeface="Times New Roman" panose="02020603050405020304" pitchFamily="18" charset="0"/>
              </a:rPr>
              <a:t>Commodity Fetishism</a:t>
            </a:r>
            <a:endParaRPr lang="en-GB" sz="4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05086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endParaRPr lang="en-GB" sz="1800" dirty="0" smtClean="0"/>
          </a:p>
          <a:p>
            <a:pPr marL="109728" indent="0">
              <a:buNone/>
            </a:pPr>
            <a:r>
              <a:rPr lang="en-GB" sz="1800" dirty="0" smtClean="0"/>
              <a:t>Marx's ‘species being ‘or ‘species essence’ is defined as the capacity of our full human potential that mediates our existence through autonomous and wholesome participation in the creative forces of nature (</a:t>
            </a:r>
            <a:r>
              <a:rPr lang="en-GB" sz="1800" dirty="0" err="1" smtClean="0"/>
              <a:t>Santilli</a:t>
            </a:r>
            <a:r>
              <a:rPr lang="en-GB" sz="1800" dirty="0" smtClean="0"/>
              <a:t> ,1973). This decrees autonomous creativity and material engagement to be a fundamental part of facilitating a free and happy people.  Negation of these conditions as is often witnessed in capitalist workplaces leads to the subjugation of species being leading further to the Marxist notion of alienation.   </a:t>
            </a:r>
            <a:endParaRPr lang="en-GB" sz="1800" dirty="0"/>
          </a:p>
          <a:p>
            <a:pPr marL="109728" indent="0">
              <a:buNone/>
            </a:pPr>
            <a:endParaRPr lang="en-GB" sz="1800" dirty="0" smtClean="0"/>
          </a:p>
          <a:p>
            <a:pPr marL="109728" indent="0">
              <a:buNone/>
            </a:pPr>
            <a:endParaRPr lang="en-GB" sz="1800" dirty="0"/>
          </a:p>
        </p:txBody>
      </p:sp>
      <p:sp>
        <p:nvSpPr>
          <p:cNvPr id="3" name="Title 2"/>
          <p:cNvSpPr>
            <a:spLocks noGrp="1"/>
          </p:cNvSpPr>
          <p:nvPr>
            <p:ph type="title"/>
          </p:nvPr>
        </p:nvSpPr>
        <p:spPr/>
        <p:txBody>
          <a:bodyPr>
            <a:normAutofit/>
          </a:bodyPr>
          <a:lstStyle/>
          <a:p>
            <a:pPr algn="ctr"/>
            <a:r>
              <a:rPr lang="en-GB" sz="4800" dirty="0" smtClean="0">
                <a:latin typeface="Times New Roman" panose="02020603050405020304" pitchFamily="18" charset="0"/>
                <a:cs typeface="Times New Roman" panose="02020603050405020304" pitchFamily="18" charset="0"/>
              </a:rPr>
              <a:t>Species Being</a:t>
            </a:r>
            <a:endParaRPr lang="en-GB" sz="4800" dirty="0">
              <a:latin typeface="Times New Roman" panose="02020603050405020304" pitchFamily="18" charset="0"/>
              <a:cs typeface="Times New Roman" panose="02020603050405020304" pitchFamily="18" charset="0"/>
            </a:endParaRP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35329" y="4309895"/>
            <a:ext cx="2949674" cy="2457450"/>
          </a:xfrm>
          <a:prstGeom prst="ellipse">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04990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052736"/>
            <a:ext cx="8229600" cy="4525963"/>
          </a:xfrm>
        </p:spPr>
        <p:txBody>
          <a:bodyPr>
            <a:normAutofit/>
          </a:bodyPr>
          <a:lstStyle/>
          <a:p>
            <a:pPr marL="109728" indent="0">
              <a:buNone/>
            </a:pPr>
            <a:r>
              <a:rPr lang="en-GB" sz="1800" dirty="0" smtClean="0"/>
              <a:t>When species being is negated and  wholesome interaction with the material environment is hindered restricting the creative capacity of the mind, alienation from; product, peer, and subsequently a wholesome state of nature is experienced by the producer. </a:t>
            </a:r>
          </a:p>
          <a:p>
            <a:pPr marL="109728" indent="0">
              <a:buNone/>
            </a:pPr>
            <a:r>
              <a:rPr lang="en-GB" sz="1800" dirty="0"/>
              <a:t> </a:t>
            </a:r>
            <a:r>
              <a:rPr lang="en-GB" sz="1800" dirty="0" smtClean="0"/>
              <a:t>It is a facet of capitalism that embraces a productivity that sits counterintuitive to ‘nature’ and sociability (</a:t>
            </a:r>
            <a:r>
              <a:rPr lang="en-GB" sz="1800" dirty="0" err="1" smtClean="0"/>
              <a:t>Santilli</a:t>
            </a:r>
            <a:r>
              <a:rPr lang="en-GB" sz="1800" dirty="0" smtClean="0"/>
              <a:t>, 1973). Nature being what </a:t>
            </a:r>
            <a:r>
              <a:rPr lang="en-GB" sz="1800" dirty="0"/>
              <a:t>M</a:t>
            </a:r>
            <a:r>
              <a:rPr lang="en-GB" sz="1800" dirty="0" smtClean="0"/>
              <a:t>arx surmised as species being or essence and the natural state. Positing the environment as the extension of the mind that must be facilitated through meaningful engagement else a disconnect between product, peers, society and the greater essence of species being occurs. (Schmidt, 1971)</a:t>
            </a:r>
          </a:p>
          <a:p>
            <a:pPr marL="109728" indent="0">
              <a:buNone/>
            </a:pPr>
            <a:endParaRPr lang="en-GB" sz="1800" dirty="0"/>
          </a:p>
        </p:txBody>
      </p:sp>
      <p:sp>
        <p:nvSpPr>
          <p:cNvPr id="2" name="Title 1"/>
          <p:cNvSpPr>
            <a:spLocks noGrp="1"/>
          </p:cNvSpPr>
          <p:nvPr>
            <p:ph type="title"/>
          </p:nvPr>
        </p:nvSpPr>
        <p:spPr>
          <a:xfrm>
            <a:off x="467544" y="0"/>
            <a:ext cx="8229600" cy="1143000"/>
          </a:xfrm>
        </p:spPr>
        <p:txBody>
          <a:bodyPr>
            <a:normAutofit/>
          </a:bodyPr>
          <a:lstStyle/>
          <a:p>
            <a:pPr algn="ctr"/>
            <a:r>
              <a:rPr lang="en-GB" sz="4800" dirty="0" smtClean="0"/>
              <a:t>Alienation </a:t>
            </a:r>
            <a:endParaRPr lang="en-GB" sz="4800"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6" y="4077072"/>
            <a:ext cx="2987824" cy="27738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64131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60" y="2077251"/>
            <a:ext cx="4464496" cy="965721"/>
          </a:xfrm>
        </p:spPr>
        <p:txBody>
          <a:bodyPr>
            <a:normAutofit/>
          </a:bodyPr>
          <a:lstStyle/>
          <a:p>
            <a:pPr marL="109728" indent="0" algn="ctr">
              <a:buNone/>
            </a:pPr>
            <a:r>
              <a:rPr lang="en-GB" sz="1800" dirty="0" smtClean="0"/>
              <a:t>Spirits of Resistance and Capitalist Discipline</a:t>
            </a:r>
            <a:endParaRPr lang="en-GB" sz="1800" dirty="0"/>
          </a:p>
        </p:txBody>
      </p:sp>
      <p:sp>
        <p:nvSpPr>
          <p:cNvPr id="2" name="Title 1"/>
          <p:cNvSpPr>
            <a:spLocks noGrp="1"/>
          </p:cNvSpPr>
          <p:nvPr>
            <p:ph type="title"/>
          </p:nvPr>
        </p:nvSpPr>
        <p:spPr/>
        <p:txBody>
          <a:bodyPr>
            <a:noAutofit/>
          </a:bodyPr>
          <a:lstStyle/>
          <a:p>
            <a:pPr algn="ctr"/>
            <a:r>
              <a:rPr lang="en-GB" sz="4800" dirty="0" smtClean="0">
                <a:latin typeface="Times New Roman" panose="02020603050405020304" pitchFamily="18" charset="0"/>
                <a:cs typeface="Times New Roman" panose="02020603050405020304" pitchFamily="18" charset="0"/>
              </a:rPr>
              <a:t>Ethnographic Examples of Alienation</a:t>
            </a:r>
            <a:endParaRPr lang="en-GB" sz="48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4860032" y="2092206"/>
            <a:ext cx="4176464" cy="646331"/>
          </a:xfrm>
          <a:prstGeom prst="rect">
            <a:avLst/>
          </a:prstGeom>
          <a:noFill/>
        </p:spPr>
        <p:txBody>
          <a:bodyPr wrap="square" rtlCol="0">
            <a:spAutoFit/>
          </a:bodyPr>
          <a:lstStyle/>
          <a:p>
            <a:pPr algn="ctr"/>
            <a:r>
              <a:rPr lang="en-GB" dirty="0" smtClean="0"/>
              <a:t>The Devil and Commodity Fetishism in South America</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2920752"/>
            <a:ext cx="1733550" cy="2638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152" y="2920752"/>
            <a:ext cx="1743075" cy="2638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79437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8019" y="1268760"/>
            <a:ext cx="1440160"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a:spLocks noGrp="1"/>
          </p:cNvSpPr>
          <p:nvPr>
            <p:ph idx="1"/>
          </p:nvPr>
        </p:nvSpPr>
        <p:spPr>
          <a:xfrm>
            <a:off x="16768" y="1988840"/>
            <a:ext cx="9143998" cy="4669979"/>
          </a:xfrm>
        </p:spPr>
        <p:txBody>
          <a:bodyPr>
            <a:normAutofit/>
          </a:bodyPr>
          <a:lstStyle/>
          <a:p>
            <a:pPr marL="109728" indent="0">
              <a:buNone/>
            </a:pPr>
            <a:endParaRPr lang="en-GB" sz="1800" dirty="0" smtClean="0"/>
          </a:p>
          <a:p>
            <a:pPr marL="109728" indent="0">
              <a:buNone/>
            </a:pPr>
            <a:endParaRPr lang="en-GB" sz="1800" dirty="0"/>
          </a:p>
          <a:p>
            <a:pPr marL="109728" indent="0">
              <a:buNone/>
            </a:pPr>
            <a:r>
              <a:rPr lang="en-GB" sz="1800" dirty="0" smtClean="0"/>
              <a:t>Communism stands in direct contention to capitalism and subsequently imperialism, colonialism, and fascism. Used as tools of capitalism; imperialism</a:t>
            </a:r>
            <a:r>
              <a:rPr lang="en-GB" sz="1800" dirty="0"/>
              <a:t> </a:t>
            </a:r>
            <a:r>
              <a:rPr lang="en-GB" sz="1800" dirty="0" smtClean="0"/>
              <a:t>and colonialism facilitate the denial of self determination through occupation and control of resource of a nation, which is a direct enabler to the predatory nature of capitalist model that has proliferated  (Baptist, E. 2014)  </a:t>
            </a:r>
          </a:p>
          <a:p>
            <a:pPr marL="109728" indent="0">
              <a:buNone/>
            </a:pPr>
            <a:endParaRPr lang="en-GB" sz="1800" dirty="0"/>
          </a:p>
          <a:p>
            <a:pPr marL="109728" indent="0">
              <a:buNone/>
            </a:pPr>
            <a:r>
              <a:rPr lang="en-GB" sz="1800" dirty="0" smtClean="0"/>
              <a:t>Though not economically attributed, fascism somewhat  accompanies the social implications of imperialism. The violent enforcement to </a:t>
            </a:r>
            <a:r>
              <a:rPr lang="en-GB" sz="1800" dirty="0" err="1" smtClean="0"/>
              <a:t>sociopolitical</a:t>
            </a:r>
            <a:r>
              <a:rPr lang="en-GB" sz="1800" dirty="0" smtClean="0"/>
              <a:t> adherence and denial of authentic and free expression pits the true humanist collective principles of communism (TRUE) against the totalitarian and superiority laden ideologies of imperialism and fascism.     </a:t>
            </a:r>
            <a:endParaRPr lang="en-GB" sz="1800" dirty="0"/>
          </a:p>
        </p:txBody>
      </p:sp>
      <p:sp>
        <p:nvSpPr>
          <p:cNvPr id="2" name="Title 1"/>
          <p:cNvSpPr>
            <a:spLocks noGrp="1"/>
          </p:cNvSpPr>
          <p:nvPr>
            <p:ph type="title"/>
          </p:nvPr>
        </p:nvSpPr>
        <p:spPr>
          <a:xfrm>
            <a:off x="457200" y="274638"/>
            <a:ext cx="8229600" cy="1786210"/>
          </a:xfrm>
        </p:spPr>
        <p:txBody>
          <a:bodyPr>
            <a:noAutofit/>
          </a:bodyPr>
          <a:lstStyle/>
          <a:p>
            <a:pPr algn="ctr"/>
            <a:r>
              <a:rPr lang="en-GB" sz="4800" dirty="0" smtClean="0">
                <a:latin typeface="Times New Roman" panose="02020603050405020304" pitchFamily="18" charset="0"/>
                <a:cs typeface="Times New Roman" panose="02020603050405020304" pitchFamily="18" charset="0"/>
              </a:rPr>
              <a:t>Anti-Capitalist, Anti-Imperialist, Anti-Colonialist and Anti-Fascist</a:t>
            </a:r>
            <a:endParaRPr lang="en-GB" sz="4800" dirty="0">
              <a:latin typeface="Times New Roman" panose="02020603050405020304" pitchFamily="18" charset="0"/>
              <a:cs typeface="Times New Roman" panose="02020603050405020304" pitchFamily="18" charset="0"/>
            </a:endParaRP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5733256"/>
            <a:ext cx="4211959" cy="113987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345619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988840"/>
            <a:ext cx="9144000" cy="4018451"/>
          </a:xfrm>
        </p:spPr>
        <p:txBody>
          <a:bodyPr>
            <a:normAutofit/>
          </a:bodyPr>
          <a:lstStyle/>
          <a:p>
            <a:pPr marL="109728" indent="0">
              <a:buNone/>
            </a:pPr>
            <a:r>
              <a:rPr lang="en-GB" sz="1800" dirty="0" smtClean="0"/>
              <a:t>Marx surmises societies progression through structural organisations relative to their modes of production. The progression details as; </a:t>
            </a:r>
          </a:p>
          <a:p>
            <a:pPr marL="109728" indent="0">
              <a:buNone/>
            </a:pPr>
            <a:endParaRPr lang="en-GB" sz="1800" dirty="0" smtClean="0"/>
          </a:p>
          <a:p>
            <a:pPr marL="109728" indent="0">
              <a:buNone/>
            </a:pPr>
            <a:endParaRPr lang="en-GB" sz="1800" dirty="0" smtClean="0"/>
          </a:p>
          <a:p>
            <a:pPr marL="109728" indent="0">
              <a:buNone/>
            </a:pPr>
            <a:r>
              <a:rPr lang="en-GB" sz="1800" dirty="0"/>
              <a:t>Tribal  </a:t>
            </a:r>
            <a:r>
              <a:rPr lang="en-GB" sz="1800" dirty="0" smtClean="0"/>
              <a:t>         Ancient         Feudal        Capitalist        Socialist         Communist          </a:t>
            </a:r>
            <a:endParaRPr lang="en-GB" sz="1800" dirty="0"/>
          </a:p>
          <a:p>
            <a:pPr marL="109728" indent="0">
              <a:buNone/>
            </a:pPr>
            <a:r>
              <a:rPr lang="en-GB" sz="1800" dirty="0" smtClean="0"/>
              <a:t/>
            </a:r>
            <a:br>
              <a:rPr lang="en-GB" sz="1800" dirty="0" smtClean="0"/>
            </a:br>
            <a:r>
              <a:rPr lang="en-GB" sz="1800" dirty="0" smtClean="0"/>
              <a:t/>
            </a:r>
            <a:br>
              <a:rPr lang="en-GB" sz="1800" dirty="0" smtClean="0"/>
            </a:br>
            <a:r>
              <a:rPr lang="en-GB" sz="1800" dirty="0" smtClean="0"/>
              <a:t>Post-socialism - a withering of the state into autonomous communes of peoples operating upon a communally facilitated direct democracy. </a:t>
            </a:r>
          </a:p>
        </p:txBody>
      </p:sp>
      <p:sp>
        <p:nvSpPr>
          <p:cNvPr id="4" name="Right Arrow 3"/>
          <p:cNvSpPr/>
          <p:nvPr/>
        </p:nvSpPr>
        <p:spPr>
          <a:xfrm>
            <a:off x="1014883" y="3372187"/>
            <a:ext cx="443052" cy="1136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ight Arrow 4"/>
          <p:cNvSpPr/>
          <p:nvPr/>
        </p:nvSpPr>
        <p:spPr>
          <a:xfrm>
            <a:off x="2648892" y="3365537"/>
            <a:ext cx="342560" cy="1136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Autofit/>
          </a:bodyPr>
          <a:lstStyle/>
          <a:p>
            <a:pPr algn="ctr"/>
            <a:r>
              <a:rPr lang="en-GB" sz="4800" dirty="0" smtClean="0">
                <a:latin typeface="Times New Roman" panose="02020603050405020304" pitchFamily="18" charset="0"/>
                <a:cs typeface="Times New Roman" panose="02020603050405020304" pitchFamily="18" charset="0"/>
              </a:rPr>
              <a:t>Onwards From Capitalism</a:t>
            </a:r>
            <a:endParaRPr lang="en-GB" sz="4800" dirty="0">
              <a:latin typeface="Times New Roman" panose="02020603050405020304" pitchFamily="18" charset="0"/>
              <a:cs typeface="Times New Roman" panose="02020603050405020304" pitchFamily="18" charset="0"/>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3" y="3273425"/>
            <a:ext cx="432048" cy="242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9276" y="3294399"/>
            <a:ext cx="380484" cy="2136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6516" y="3286077"/>
            <a:ext cx="415769" cy="2334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847187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3140968"/>
            <a:ext cx="5436096" cy="2866323"/>
          </a:xfrm>
        </p:spPr>
        <p:txBody>
          <a:bodyPr>
            <a:normAutofit fontScale="92500" lnSpcReduction="20000"/>
          </a:bodyPr>
          <a:lstStyle/>
          <a:p>
            <a:pPr marL="109728" indent="0">
              <a:buNone/>
            </a:pPr>
            <a:r>
              <a:rPr lang="en-GB" sz="1800" dirty="0" smtClean="0"/>
              <a:t>This is the concluding goal. The proposed final form of social organisation.  A utopian society of automation where all are in a state of unbound  leisure,  free to create and express. Where material resource is facilitated through renewable means beckoning a new age of abundance. A world fully inclusive of all wholesome identity, all races, creeds, genders and sexes are equal. Where everything is owned in common union and great minds are free from their bonds of ‘profit’ and wage to truly advance human civilisation.</a:t>
            </a:r>
          </a:p>
          <a:p>
            <a:pPr marL="109728" indent="0">
              <a:buNone/>
            </a:pPr>
            <a:endParaRPr lang="en-GB" dirty="0"/>
          </a:p>
          <a:p>
            <a:pPr marL="109728" indent="0">
              <a:buNone/>
            </a:pPr>
            <a:endParaRPr lang="en-GB" dirty="0"/>
          </a:p>
        </p:txBody>
      </p:sp>
      <p:sp>
        <p:nvSpPr>
          <p:cNvPr id="2" name="Title 1"/>
          <p:cNvSpPr>
            <a:spLocks noGrp="1"/>
          </p:cNvSpPr>
          <p:nvPr>
            <p:ph type="title"/>
          </p:nvPr>
        </p:nvSpPr>
        <p:spPr>
          <a:xfrm>
            <a:off x="0" y="476672"/>
            <a:ext cx="9144000" cy="2088232"/>
          </a:xfrm>
        </p:spPr>
        <p:txBody>
          <a:bodyPr>
            <a:noAutofit/>
          </a:bodyPr>
          <a:lstStyle/>
          <a:p>
            <a:pPr algn="ctr"/>
            <a:r>
              <a:rPr lang="en-GB" sz="4800" dirty="0" smtClean="0">
                <a:latin typeface="Times New Roman" panose="02020603050405020304" pitchFamily="18" charset="0"/>
                <a:cs typeface="Times New Roman" panose="02020603050405020304" pitchFamily="18" charset="0"/>
              </a:rPr>
              <a:t> Fully Automated Post Scarcity All </a:t>
            </a:r>
            <a:r>
              <a:rPr lang="en-GB" sz="4800" dirty="0">
                <a:latin typeface="Times New Roman" panose="02020603050405020304" pitchFamily="18" charset="0"/>
                <a:cs typeface="Times New Roman" panose="02020603050405020304" pitchFamily="18" charset="0"/>
              </a:rPr>
              <a:t>I</a:t>
            </a:r>
            <a:r>
              <a:rPr lang="en-GB" sz="4800" dirty="0" smtClean="0">
                <a:latin typeface="Times New Roman" panose="02020603050405020304" pitchFamily="18" charset="0"/>
                <a:cs typeface="Times New Roman" panose="02020603050405020304" pitchFamily="18" charset="0"/>
              </a:rPr>
              <a:t>nclusive Luxury Transhumanist </a:t>
            </a:r>
            <a:r>
              <a:rPr lang="en-GB" sz="4800" dirty="0">
                <a:latin typeface="Times New Roman" panose="02020603050405020304" pitchFamily="18" charset="0"/>
                <a:cs typeface="Times New Roman" panose="02020603050405020304" pitchFamily="18" charset="0"/>
              </a:rPr>
              <a:t>S</a:t>
            </a:r>
            <a:r>
              <a:rPr lang="en-GB" sz="4800" dirty="0" smtClean="0">
                <a:latin typeface="Times New Roman" panose="02020603050405020304" pitchFamily="18" charset="0"/>
                <a:cs typeface="Times New Roman" panose="02020603050405020304" pitchFamily="18" charset="0"/>
              </a:rPr>
              <a:t>pace </a:t>
            </a:r>
            <a:r>
              <a:rPr lang="en-GB" sz="4800" dirty="0">
                <a:latin typeface="Times New Roman" panose="02020603050405020304" pitchFamily="18" charset="0"/>
                <a:cs typeface="Times New Roman" panose="02020603050405020304" pitchFamily="18" charset="0"/>
              </a:rPr>
              <a:t>C</a:t>
            </a:r>
            <a:r>
              <a:rPr lang="en-GB" sz="4800" dirty="0" smtClean="0">
                <a:latin typeface="Times New Roman" panose="02020603050405020304" pitchFamily="18" charset="0"/>
                <a:cs typeface="Times New Roman" panose="02020603050405020304" pitchFamily="18" charset="0"/>
              </a:rPr>
              <a:t>ommunism </a:t>
            </a:r>
            <a:endParaRPr lang="en-GB" sz="4800" dirty="0">
              <a:latin typeface="Times New Roman" panose="02020603050405020304" pitchFamily="18" charset="0"/>
              <a:cs typeface="Times New Roman" panose="02020603050405020304" pitchFamily="18" charset="0"/>
            </a:endParaRP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09874" y="3068960"/>
            <a:ext cx="3734125" cy="26784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5027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099"/>
                                        </p:tgtEl>
                                        <p:attrNameLst>
                                          <p:attrName>style.visibility</p:attrName>
                                        </p:attrNameLst>
                                      </p:cBhvr>
                                      <p:to>
                                        <p:strVal val="visible"/>
                                      </p:to>
                                    </p:set>
                                    <p:anim calcmode="lin" valueType="num">
                                      <p:cBhvr additive="base">
                                        <p:cTn id="7" dur="500" fill="hold"/>
                                        <p:tgtEl>
                                          <p:spTgt spid="4099"/>
                                        </p:tgtEl>
                                        <p:attrNameLst>
                                          <p:attrName>ppt_x</p:attrName>
                                        </p:attrNameLst>
                                      </p:cBhvr>
                                      <p:tavLst>
                                        <p:tav tm="0">
                                          <p:val>
                                            <p:strVal val="#ppt_x"/>
                                          </p:val>
                                        </p:tav>
                                        <p:tav tm="100000">
                                          <p:val>
                                            <p:strVal val="#ppt_x"/>
                                          </p:val>
                                        </p:tav>
                                      </p:tavLst>
                                    </p:anim>
                                    <p:anim calcmode="lin" valueType="num">
                                      <p:cBhvr additive="base">
                                        <p:cTn id="8" dur="500" fill="hold"/>
                                        <p:tgtEl>
                                          <p:spTgt spid="409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052736"/>
            <a:ext cx="8928992" cy="5328592"/>
          </a:xfrm>
        </p:spPr>
        <p:txBody>
          <a:bodyPr>
            <a:normAutofit fontScale="92500" lnSpcReduction="20000"/>
          </a:bodyPr>
          <a:lstStyle/>
          <a:p>
            <a:pPr lvl="0"/>
            <a:r>
              <a:rPr lang="en-GB" sz="1800" dirty="0" smtClean="0"/>
              <a:t>All Pictures and imagery acquired from Google search engine.</a:t>
            </a:r>
          </a:p>
          <a:p>
            <a:pPr lvl="0"/>
            <a:r>
              <a:rPr lang="en-GB" sz="1800" dirty="0"/>
              <a:t>Baptist, E. 2014. </a:t>
            </a:r>
            <a:r>
              <a:rPr lang="en-GB" sz="1800" i="1" dirty="0"/>
              <a:t>The Half Has Never Been Told: Slavery and the Making of American Capitalism.</a:t>
            </a:r>
            <a:r>
              <a:rPr lang="en-GB" sz="1800" dirty="0"/>
              <a:t> Basic Books. New York. USA.</a:t>
            </a:r>
            <a:endParaRPr lang="en-GB" sz="1800" dirty="0" smtClean="0"/>
          </a:p>
          <a:p>
            <a:pPr lvl="0"/>
            <a:r>
              <a:rPr lang="en-GB" sz="1800" dirty="0" err="1"/>
              <a:t>Blauner</a:t>
            </a:r>
            <a:r>
              <a:rPr lang="en-GB" sz="1800" dirty="0"/>
              <a:t>, R. 1964. </a:t>
            </a:r>
            <a:r>
              <a:rPr lang="en-GB" sz="1800" i="1" dirty="0"/>
              <a:t>Alienation and freedom</a:t>
            </a:r>
            <a:r>
              <a:rPr lang="en-GB" sz="1800" dirty="0"/>
              <a:t>. University of Chicago Press. U.S.A.</a:t>
            </a:r>
          </a:p>
          <a:p>
            <a:r>
              <a:rPr lang="en-GB" sz="1800" dirty="0"/>
              <a:t>Ong, A. 1987. </a:t>
            </a:r>
            <a:r>
              <a:rPr lang="en-GB" sz="1800" i="1" dirty="0"/>
              <a:t>Spirits of Resistance and Capitalist Discipline</a:t>
            </a:r>
            <a:r>
              <a:rPr lang="en-GB" sz="1800" dirty="0"/>
              <a:t>. State University of New York Press. U.S.A</a:t>
            </a:r>
            <a:r>
              <a:rPr lang="en-GB" sz="1800" dirty="0" smtClean="0"/>
              <a:t>.</a:t>
            </a:r>
          </a:p>
          <a:p>
            <a:r>
              <a:rPr lang="en-GB" sz="1800" dirty="0" smtClean="0"/>
              <a:t>Marx, K. 1888. </a:t>
            </a:r>
            <a:r>
              <a:rPr lang="en-GB" sz="1800" i="1" dirty="0" smtClean="0"/>
              <a:t>The </a:t>
            </a:r>
            <a:r>
              <a:rPr lang="en-GB" sz="1800" i="1" dirty="0"/>
              <a:t>C</a:t>
            </a:r>
            <a:r>
              <a:rPr lang="en-GB" sz="1800" i="1" dirty="0" smtClean="0"/>
              <a:t>ommunist Manifesto</a:t>
            </a:r>
            <a:r>
              <a:rPr lang="en-GB" sz="1800" dirty="0" smtClean="0"/>
              <a:t>. Penguin Classics (2015) U.K</a:t>
            </a:r>
          </a:p>
          <a:p>
            <a:r>
              <a:rPr lang="en-GB" sz="1800" dirty="0" smtClean="0"/>
              <a:t>Marx, k. 1975. “Critique </a:t>
            </a:r>
            <a:r>
              <a:rPr lang="en-GB" sz="1800" dirty="0"/>
              <a:t>of Hegel’s Doctrine of State,” in Karl Marx: Early Writings, trans. Rodney Livingstone and Gregor </a:t>
            </a:r>
            <a:r>
              <a:rPr lang="en-GB" sz="1800" dirty="0" smtClean="0"/>
              <a:t>Benton. Vintage.  New York.</a:t>
            </a:r>
          </a:p>
          <a:p>
            <a:r>
              <a:rPr lang="en-GB" sz="1800" dirty="0" smtClean="0"/>
              <a:t>Marx, K. 2013. </a:t>
            </a:r>
            <a:r>
              <a:rPr lang="en-GB" sz="1800" i="1" dirty="0" smtClean="0"/>
              <a:t>Capital</a:t>
            </a:r>
            <a:r>
              <a:rPr lang="en-GB" sz="1800" dirty="0" smtClean="0"/>
              <a:t>. Wordsworth Publishers. U.K</a:t>
            </a:r>
          </a:p>
          <a:p>
            <a:pPr lvl="0"/>
            <a:r>
              <a:rPr lang="en-GB" sz="1800" dirty="0" err="1" smtClean="0"/>
              <a:t>Peet</a:t>
            </a:r>
            <a:r>
              <a:rPr lang="en-GB" sz="1800" dirty="0"/>
              <a:t>, R. 1991. </a:t>
            </a:r>
            <a:r>
              <a:rPr lang="en-GB" sz="1800" i="1" dirty="0"/>
              <a:t>Global Capitalism: Theories of Societal Development.</a:t>
            </a:r>
            <a:r>
              <a:rPr lang="en-GB" sz="1800" dirty="0"/>
              <a:t> Routledge, London. U.K</a:t>
            </a:r>
            <a:r>
              <a:rPr lang="en-GB" sz="1800" dirty="0" smtClean="0"/>
              <a:t>.</a:t>
            </a:r>
            <a:r>
              <a:rPr lang="en-GB" sz="1800" dirty="0"/>
              <a:t> </a:t>
            </a:r>
            <a:endParaRPr lang="en-GB" sz="1800" dirty="0" smtClean="0"/>
          </a:p>
          <a:p>
            <a:pPr lvl="0"/>
            <a:r>
              <a:rPr lang="en-GB" sz="1800" dirty="0" smtClean="0"/>
              <a:t>Roberts, T. </a:t>
            </a:r>
            <a:r>
              <a:rPr lang="en-GB" sz="1800" dirty="0"/>
              <a:t>2017. </a:t>
            </a:r>
            <a:r>
              <a:rPr lang="en-GB" sz="1800" i="1" dirty="0"/>
              <a:t>How can the concept of alienation illuminate our understanding of labour </a:t>
            </a:r>
            <a:r>
              <a:rPr lang="en-GB" sz="1800" i="1" dirty="0" smtClean="0"/>
              <a:t>relations?  </a:t>
            </a:r>
            <a:r>
              <a:rPr lang="en-GB" sz="1800" dirty="0" smtClean="0"/>
              <a:t>Submitted to: UWTSD.</a:t>
            </a:r>
            <a:endParaRPr lang="en-GB" sz="1800" dirty="0"/>
          </a:p>
          <a:p>
            <a:r>
              <a:rPr lang="en-GB" sz="1800" dirty="0" err="1"/>
              <a:t>Santilli</a:t>
            </a:r>
            <a:r>
              <a:rPr lang="en-GB" sz="1800" dirty="0"/>
              <a:t>, P. 1973. </a:t>
            </a:r>
            <a:r>
              <a:rPr lang="en-GB" sz="1800" dirty="0" err="1"/>
              <a:t>Jstor</a:t>
            </a:r>
            <a:r>
              <a:rPr lang="en-GB" sz="1800" dirty="0"/>
              <a:t>. </a:t>
            </a:r>
            <a:r>
              <a:rPr lang="en-GB" sz="1800" i="1" dirty="0"/>
              <a:t>Marx on Species Being and Social Essence. Studies in Soviet Thought Vol. 13, No. 1/2 (Jun., 1973).</a:t>
            </a:r>
            <a:r>
              <a:rPr lang="en-GB" sz="1800" dirty="0"/>
              <a:t> Available from: </a:t>
            </a:r>
            <a:r>
              <a:rPr lang="en-GB" sz="1800" i="1" dirty="0"/>
              <a:t>https://www.jstor.org/stable/20098547</a:t>
            </a:r>
            <a:r>
              <a:rPr lang="en-GB" sz="1800" dirty="0"/>
              <a:t>. </a:t>
            </a:r>
            <a:r>
              <a:rPr lang="en-GB" sz="1800" dirty="0" smtClean="0"/>
              <a:t> Accessed</a:t>
            </a:r>
            <a:r>
              <a:rPr lang="en-GB" sz="1800" dirty="0"/>
              <a:t>: </a:t>
            </a:r>
            <a:r>
              <a:rPr lang="en-GB" sz="1800" dirty="0" smtClean="0"/>
              <a:t>[23/05/18]</a:t>
            </a:r>
          </a:p>
          <a:p>
            <a:r>
              <a:rPr lang="en-GB" sz="1800" dirty="0"/>
              <a:t>Schmidt, A. 1971. </a:t>
            </a:r>
            <a:r>
              <a:rPr lang="en-GB" sz="1800" i="1" dirty="0"/>
              <a:t>The Concept of Nature in Marx</a:t>
            </a:r>
            <a:r>
              <a:rPr lang="en-GB" sz="1800" dirty="0"/>
              <a:t>. Western Printing Services Ltd, Bristol. </a:t>
            </a:r>
            <a:r>
              <a:rPr lang="en-GB" sz="1800" dirty="0" smtClean="0"/>
              <a:t>U.K</a:t>
            </a:r>
          </a:p>
          <a:p>
            <a:r>
              <a:rPr lang="en-GB" sz="1800" dirty="0" err="1" smtClean="0"/>
              <a:t>Taussig</a:t>
            </a:r>
            <a:r>
              <a:rPr lang="en-GB" sz="1800" dirty="0" smtClean="0"/>
              <a:t>, M. 1980. </a:t>
            </a:r>
            <a:r>
              <a:rPr lang="en-GB" sz="1800" i="1" dirty="0" smtClean="0"/>
              <a:t>The Devil and Commodity Fetishism in South America</a:t>
            </a:r>
            <a:r>
              <a:rPr lang="en-GB" sz="1800" dirty="0" smtClean="0"/>
              <a:t>.  University of North Carolina Press. U.S</a:t>
            </a:r>
          </a:p>
          <a:p>
            <a:endParaRPr lang="en-GB" sz="1800" dirty="0"/>
          </a:p>
        </p:txBody>
      </p:sp>
      <p:sp>
        <p:nvSpPr>
          <p:cNvPr id="2" name="Title 1"/>
          <p:cNvSpPr>
            <a:spLocks noGrp="1"/>
          </p:cNvSpPr>
          <p:nvPr>
            <p:ph type="title"/>
          </p:nvPr>
        </p:nvSpPr>
        <p:spPr>
          <a:xfrm>
            <a:off x="0" y="25121"/>
            <a:ext cx="9144000" cy="1143000"/>
          </a:xfrm>
        </p:spPr>
        <p:txBody>
          <a:bodyPr>
            <a:normAutofit/>
          </a:bodyPr>
          <a:lstStyle/>
          <a:p>
            <a:pPr algn="ctr"/>
            <a:r>
              <a:rPr lang="en-GB" sz="4800" dirty="0" smtClean="0">
                <a:latin typeface="Times New Roman" panose="02020603050405020304" pitchFamily="18" charset="0"/>
                <a:cs typeface="Times New Roman" panose="02020603050405020304" pitchFamily="18" charset="0"/>
              </a:rPr>
              <a:t>Bibliography</a:t>
            </a:r>
            <a:endParaRPr lang="en-GB" sz="4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967157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617</TotalTime>
  <Words>1131</Words>
  <Application>Microsoft Office PowerPoint</Application>
  <PresentationFormat>On-screen Show (4:3)</PresentationFormat>
  <Paragraphs>73</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Concourse</vt:lpstr>
      <vt:lpstr>Marxism</vt:lpstr>
      <vt:lpstr>PowerPoint Presentation</vt:lpstr>
      <vt:lpstr>Historical Materialism and Dialectics </vt:lpstr>
      <vt:lpstr>Private Property</vt:lpstr>
      <vt:lpstr>Capitalism</vt:lpstr>
      <vt:lpstr>Production</vt:lpstr>
      <vt:lpstr>Commodity Fetishism</vt:lpstr>
      <vt:lpstr>Species Being</vt:lpstr>
      <vt:lpstr>Alienation </vt:lpstr>
      <vt:lpstr>Ethnographic Examples of Alienation</vt:lpstr>
      <vt:lpstr>Anti-Capitalist, Anti-Imperialist, Anti-Colonialist and Anti-Fascist</vt:lpstr>
      <vt:lpstr>Onwards From Capitalism</vt:lpstr>
      <vt:lpstr> Fully Automated Post Scarcity All Inclusive Luxury Transhumanist Space Communism </vt:lpstr>
      <vt:lpstr>Bibliography</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Marxism</dc:title>
  <dc:creator>Tristan Roberts</dc:creator>
  <cp:lastModifiedBy>Tristan Roberts</cp:lastModifiedBy>
  <cp:revision>59</cp:revision>
  <dcterms:created xsi:type="dcterms:W3CDTF">2018-05-24T11:50:03Z</dcterms:created>
  <dcterms:modified xsi:type="dcterms:W3CDTF">2018-05-24T22:10:22Z</dcterms:modified>
</cp:coreProperties>
</file>