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86" r:id="rId2"/>
    <p:sldId id="270" r:id="rId3"/>
    <p:sldId id="299" r:id="rId4"/>
    <p:sldId id="533" r:id="rId5"/>
    <p:sldId id="298" r:id="rId6"/>
    <p:sldId id="294" r:id="rId7"/>
    <p:sldId id="263" r:id="rId8"/>
    <p:sldId id="534" r:id="rId9"/>
    <p:sldId id="53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89AFDA-2ED4-45F5-8177-ECC45C05F79B}" v="13" dt="2022-08-04T08:58:09.0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9" autoAdjust="0"/>
    <p:restoredTop sz="80639" autoAdjust="0"/>
  </p:normalViewPr>
  <p:slideViewPr>
    <p:cSldViewPr snapToGrid="0">
      <p:cViewPr varScale="1">
        <p:scale>
          <a:sx n="62" d="100"/>
          <a:sy n="62" d="100"/>
        </p:scale>
        <p:origin x="71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A BURDUJA" userId="228940167556d6a3" providerId="LiveId" clId="{3689AFDA-2ED4-45F5-8177-ECC45C05F79B}"/>
    <pc:docChg chg="undo custSel addSld delSld modSld sldOrd">
      <pc:chgData name="ANA BURDUJA" userId="228940167556d6a3" providerId="LiveId" clId="{3689AFDA-2ED4-45F5-8177-ECC45C05F79B}" dt="2022-08-04T09:55:04.501" v="777" actId="2696"/>
      <pc:docMkLst>
        <pc:docMk/>
      </pc:docMkLst>
      <pc:sldChg chg="modNotesTx">
        <pc:chgData name="ANA BURDUJA" userId="228940167556d6a3" providerId="LiveId" clId="{3689AFDA-2ED4-45F5-8177-ECC45C05F79B}" dt="2022-08-03T20:29:36.768" v="521" actId="20577"/>
        <pc:sldMkLst>
          <pc:docMk/>
          <pc:sldMk cId="0" sldId="263"/>
        </pc:sldMkLst>
      </pc:sldChg>
      <pc:sldChg chg="addSp delSp modSp mod modNotesTx">
        <pc:chgData name="ANA BURDUJA" userId="228940167556d6a3" providerId="LiveId" clId="{3689AFDA-2ED4-45F5-8177-ECC45C05F79B}" dt="2022-08-03T22:07:28.850" v="691"/>
        <pc:sldMkLst>
          <pc:docMk/>
          <pc:sldMk cId="0" sldId="270"/>
        </pc:sldMkLst>
        <pc:spChg chg="mod">
          <ac:chgData name="ANA BURDUJA" userId="228940167556d6a3" providerId="LiveId" clId="{3689AFDA-2ED4-45F5-8177-ECC45C05F79B}" dt="2022-07-28T10:12:56.159" v="113" actId="20577"/>
          <ac:spMkLst>
            <pc:docMk/>
            <pc:sldMk cId="0" sldId="270"/>
            <ac:spMk id="6" creationId="{8C87C2A8-9C1E-C046-A3BC-9F35FF7A2A3B}"/>
          </ac:spMkLst>
        </pc:spChg>
        <pc:picChg chg="del">
          <ac:chgData name="ANA BURDUJA" userId="228940167556d6a3" providerId="LiveId" clId="{3689AFDA-2ED4-45F5-8177-ECC45C05F79B}" dt="2022-07-28T10:09:47.410" v="84" actId="478"/>
          <ac:picMkLst>
            <pc:docMk/>
            <pc:sldMk cId="0" sldId="270"/>
            <ac:picMk id="4" creationId="{0C08BE84-19CA-B4FF-A2AE-4E3DA1BF44BC}"/>
          </ac:picMkLst>
        </pc:picChg>
        <pc:picChg chg="add mod">
          <ac:chgData name="ANA BURDUJA" userId="228940167556d6a3" providerId="LiveId" clId="{3689AFDA-2ED4-45F5-8177-ECC45C05F79B}" dt="2022-07-28T10:10:02.647" v="89" actId="14100"/>
          <ac:picMkLst>
            <pc:docMk/>
            <pc:sldMk cId="0" sldId="270"/>
            <ac:picMk id="1026" creationId="{FBB9FEF1-9D7F-61D5-C564-1593DF075A3A}"/>
          </ac:picMkLst>
        </pc:picChg>
      </pc:sldChg>
      <pc:sldChg chg="modSp mod">
        <pc:chgData name="ANA BURDUJA" userId="228940167556d6a3" providerId="LiveId" clId="{3689AFDA-2ED4-45F5-8177-ECC45C05F79B}" dt="2022-07-28T10:04:56.377" v="83" actId="20577"/>
        <pc:sldMkLst>
          <pc:docMk/>
          <pc:sldMk cId="0" sldId="286"/>
        </pc:sldMkLst>
        <pc:spChg chg="mod">
          <ac:chgData name="ANA BURDUJA" userId="228940167556d6a3" providerId="LiveId" clId="{3689AFDA-2ED4-45F5-8177-ECC45C05F79B}" dt="2022-07-28T10:04:56.377" v="83" actId="20577"/>
          <ac:spMkLst>
            <pc:docMk/>
            <pc:sldMk cId="0" sldId="286"/>
            <ac:spMk id="6147" creationId="{DFF9AAD1-A0E4-41E9-85C5-C54A68C04797}"/>
          </ac:spMkLst>
        </pc:spChg>
      </pc:sldChg>
      <pc:sldChg chg="modNotesTx">
        <pc:chgData name="ANA BURDUJA" userId="228940167556d6a3" providerId="LiveId" clId="{3689AFDA-2ED4-45F5-8177-ECC45C05F79B}" dt="2022-08-03T22:35:28.669" v="714"/>
        <pc:sldMkLst>
          <pc:docMk/>
          <pc:sldMk cId="0" sldId="294"/>
        </pc:sldMkLst>
      </pc:sldChg>
      <pc:sldChg chg="modNotesTx">
        <pc:chgData name="ANA BURDUJA" userId="228940167556d6a3" providerId="LiveId" clId="{3689AFDA-2ED4-45F5-8177-ECC45C05F79B}" dt="2022-08-03T22:36:24.176" v="716"/>
        <pc:sldMkLst>
          <pc:docMk/>
          <pc:sldMk cId="41405968" sldId="298"/>
        </pc:sldMkLst>
      </pc:sldChg>
      <pc:sldChg chg="modSp mod modNotesTx">
        <pc:chgData name="ANA BURDUJA" userId="228940167556d6a3" providerId="LiveId" clId="{3689AFDA-2ED4-45F5-8177-ECC45C05F79B}" dt="2022-08-03T22:43:47.934" v="763" actId="20577"/>
        <pc:sldMkLst>
          <pc:docMk/>
          <pc:sldMk cId="3850553593" sldId="299"/>
        </pc:sldMkLst>
        <pc:spChg chg="mod">
          <ac:chgData name="ANA BURDUJA" userId="228940167556d6a3" providerId="LiveId" clId="{3689AFDA-2ED4-45F5-8177-ECC45C05F79B}" dt="2022-08-03T22:43:47.934" v="763" actId="20577"/>
          <ac:spMkLst>
            <pc:docMk/>
            <pc:sldMk cId="3850553593" sldId="299"/>
            <ac:spMk id="17410" creationId="{3C57A816-DA6E-43EA-9333-A1758492926D}"/>
          </ac:spMkLst>
        </pc:spChg>
      </pc:sldChg>
      <pc:sldChg chg="modSp mod">
        <pc:chgData name="ANA BURDUJA" userId="228940167556d6a3" providerId="LiveId" clId="{3689AFDA-2ED4-45F5-8177-ECC45C05F79B}" dt="2022-08-02T21:49:11.405" v="508" actId="5793"/>
        <pc:sldMkLst>
          <pc:docMk/>
          <pc:sldMk cId="1945015325" sldId="532"/>
        </pc:sldMkLst>
        <pc:spChg chg="mod">
          <ac:chgData name="ANA BURDUJA" userId="228940167556d6a3" providerId="LiveId" clId="{3689AFDA-2ED4-45F5-8177-ECC45C05F79B}" dt="2022-08-02T21:49:11.405" v="508" actId="5793"/>
          <ac:spMkLst>
            <pc:docMk/>
            <pc:sldMk cId="1945015325" sldId="532"/>
            <ac:spMk id="13316" creationId="{4DC84023-94FC-4B19-A81E-2C1E525C62D7}"/>
          </ac:spMkLst>
        </pc:spChg>
      </pc:sldChg>
      <pc:sldChg chg="modSp mod modNotesTx">
        <pc:chgData name="ANA BURDUJA" userId="228940167556d6a3" providerId="LiveId" clId="{3689AFDA-2ED4-45F5-8177-ECC45C05F79B}" dt="2022-08-03T22:44:03.605" v="775" actId="20577"/>
        <pc:sldMkLst>
          <pc:docMk/>
          <pc:sldMk cId="4095371177" sldId="533"/>
        </pc:sldMkLst>
        <pc:spChg chg="mod">
          <ac:chgData name="ANA BURDUJA" userId="228940167556d6a3" providerId="LiveId" clId="{3689AFDA-2ED4-45F5-8177-ECC45C05F79B}" dt="2022-08-02T21:03:23.632" v="468" actId="20577"/>
          <ac:spMkLst>
            <pc:docMk/>
            <pc:sldMk cId="4095371177" sldId="533"/>
            <ac:spMk id="3" creationId="{1DFB4892-5EC1-27C6-3A1C-999390AF06B2}"/>
          </ac:spMkLst>
        </pc:spChg>
        <pc:spChg chg="mod">
          <ac:chgData name="ANA BURDUJA" userId="228940167556d6a3" providerId="LiveId" clId="{3689AFDA-2ED4-45F5-8177-ECC45C05F79B}" dt="2022-08-03T22:44:03.605" v="775" actId="20577"/>
          <ac:spMkLst>
            <pc:docMk/>
            <pc:sldMk cId="4095371177" sldId="533"/>
            <ac:spMk id="17410" creationId="{3C57A816-DA6E-43EA-9333-A1758492926D}"/>
          </ac:spMkLst>
        </pc:spChg>
      </pc:sldChg>
      <pc:sldChg chg="modSp mod modNotesTx">
        <pc:chgData name="ANA BURDUJA" userId="228940167556d6a3" providerId="LiveId" clId="{3689AFDA-2ED4-45F5-8177-ECC45C05F79B}" dt="2022-08-02T21:21:05.915" v="491" actId="20577"/>
        <pc:sldMkLst>
          <pc:docMk/>
          <pc:sldMk cId="2599177899" sldId="534"/>
        </pc:sldMkLst>
        <pc:spChg chg="mod">
          <ac:chgData name="ANA BURDUJA" userId="228940167556d6a3" providerId="LiveId" clId="{3689AFDA-2ED4-45F5-8177-ECC45C05F79B}" dt="2022-07-28T10:21:36.288" v="131" actId="20577"/>
          <ac:spMkLst>
            <pc:docMk/>
            <pc:sldMk cId="2599177899" sldId="534"/>
            <ac:spMk id="13316" creationId="{4DC84023-94FC-4B19-A81E-2C1E525C62D7}"/>
          </ac:spMkLst>
        </pc:spChg>
      </pc:sldChg>
      <pc:sldChg chg="new del">
        <pc:chgData name="ANA BURDUJA" userId="228940167556d6a3" providerId="LiveId" clId="{3689AFDA-2ED4-45F5-8177-ECC45C05F79B}" dt="2022-08-04T09:55:04.501" v="777" actId="2696"/>
        <pc:sldMkLst>
          <pc:docMk/>
          <pc:sldMk cId="2465581164" sldId="535"/>
        </pc:sldMkLst>
      </pc:sldChg>
      <pc:sldChg chg="modSp del mod ord">
        <pc:chgData name="ANA BURDUJA" userId="228940167556d6a3" providerId="LiveId" clId="{3689AFDA-2ED4-45F5-8177-ECC45C05F79B}" dt="2022-08-02T21:49:17.656" v="509" actId="47"/>
        <pc:sldMkLst>
          <pc:docMk/>
          <pc:sldMk cId="3451914590" sldId="535"/>
        </pc:sldMkLst>
        <pc:spChg chg="mod">
          <ac:chgData name="ANA BURDUJA" userId="228940167556d6a3" providerId="LiveId" clId="{3689AFDA-2ED4-45F5-8177-ECC45C05F79B}" dt="2022-08-02T21:26:46.847" v="497" actId="688"/>
          <ac:spMkLst>
            <pc:docMk/>
            <pc:sldMk cId="3451914590" sldId="535"/>
            <ac:spMk id="13316" creationId="{4DC84023-94FC-4B19-A81E-2C1E525C62D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B21EB6-AACE-4E2E-B380-2F140110B037}" type="doc">
      <dgm:prSet loTypeId="urn:diagrams.loki3.com/BracketList" loCatId="list" qsTypeId="urn:microsoft.com/office/officeart/2005/8/quickstyle/simple1" qsCatId="simple" csTypeId="urn:microsoft.com/office/officeart/2005/8/colors/accent5_2" csCatId="accent5" phldr="1"/>
      <dgm:spPr/>
      <dgm:t>
        <a:bodyPr/>
        <a:lstStyle/>
        <a:p>
          <a:endParaRPr lang="en-US"/>
        </a:p>
      </dgm:t>
    </dgm:pt>
    <dgm:pt modelId="{958F45FB-4A73-433A-84FD-38FED6359188}">
      <dgm:prSet phldrT="[Text]"/>
      <dgm:spPr/>
      <dgm:t>
        <a:bodyPr/>
        <a:lstStyle/>
        <a:p>
          <a:r>
            <a:rPr lang="en-US" b="1" dirty="0">
              <a:solidFill>
                <a:schemeClr val="tx1"/>
              </a:solidFill>
              <a:latin typeface="Arial" panose="020B0604020202020204" pitchFamily="34" charset="0"/>
              <a:cs typeface="Arial" panose="020B0604020202020204" pitchFamily="34" charset="0"/>
            </a:rPr>
            <a:t>Demographic</a:t>
          </a:r>
        </a:p>
      </dgm:t>
    </dgm:pt>
    <dgm:pt modelId="{7D9F437E-4F19-4DC7-BB2A-85FA670233DD}" type="parTrans" cxnId="{D6A3622F-7F29-4FDB-A915-6D5EDF98A70B}">
      <dgm:prSet/>
      <dgm:spPr/>
      <dgm:t>
        <a:bodyPr/>
        <a:lstStyle/>
        <a:p>
          <a:endParaRPr lang="en-US">
            <a:solidFill>
              <a:schemeClr val="tx1"/>
            </a:solidFill>
            <a:latin typeface="Arial" panose="020B0604020202020204" pitchFamily="34" charset="0"/>
            <a:cs typeface="Arial" panose="020B0604020202020204" pitchFamily="34" charset="0"/>
          </a:endParaRPr>
        </a:p>
      </dgm:t>
    </dgm:pt>
    <dgm:pt modelId="{5D88C1D8-D044-42C1-9AAE-FF6EA9E79B49}" type="sibTrans" cxnId="{D6A3622F-7F29-4FDB-A915-6D5EDF98A70B}">
      <dgm:prSet/>
      <dgm:spPr/>
      <dgm:t>
        <a:bodyPr/>
        <a:lstStyle/>
        <a:p>
          <a:endParaRPr lang="en-US">
            <a:solidFill>
              <a:schemeClr val="tx1"/>
            </a:solidFill>
            <a:latin typeface="Arial" panose="020B0604020202020204" pitchFamily="34" charset="0"/>
            <a:cs typeface="Arial" panose="020B0604020202020204" pitchFamily="34" charset="0"/>
          </a:endParaRPr>
        </a:p>
      </dgm:t>
    </dgm:pt>
    <dgm:pt modelId="{8FF53CBB-D5D4-4B97-AD8F-FF0D9ED9539B}">
      <dgm:prSet phldrT="[Text]"/>
      <dgm:spPr/>
      <dgm:t>
        <a:bodyPr/>
        <a:lstStyle/>
        <a:p>
          <a:r>
            <a:rPr lang="en-US" b="1" dirty="0">
              <a:solidFill>
                <a:schemeClr val="tx1"/>
              </a:solidFill>
              <a:latin typeface="Arial" panose="020B0604020202020204" pitchFamily="34" charset="0"/>
              <a:cs typeface="Arial" panose="020B0604020202020204" pitchFamily="34" charset="0"/>
            </a:rPr>
            <a:t>Psychological</a:t>
          </a:r>
        </a:p>
      </dgm:t>
    </dgm:pt>
    <dgm:pt modelId="{7517F8C4-30FC-4237-8BF5-0638F59BA67F}" type="parTrans" cxnId="{96E31CCA-E771-4357-8607-1AA2E64BE408}">
      <dgm:prSet/>
      <dgm:spPr/>
      <dgm:t>
        <a:bodyPr/>
        <a:lstStyle/>
        <a:p>
          <a:endParaRPr lang="en-US">
            <a:solidFill>
              <a:schemeClr val="tx1"/>
            </a:solidFill>
            <a:latin typeface="Arial" panose="020B0604020202020204" pitchFamily="34" charset="0"/>
            <a:cs typeface="Arial" panose="020B0604020202020204" pitchFamily="34" charset="0"/>
          </a:endParaRPr>
        </a:p>
      </dgm:t>
    </dgm:pt>
    <dgm:pt modelId="{7517EE29-6E8D-4196-B35B-894B392B9067}" type="sibTrans" cxnId="{96E31CCA-E771-4357-8607-1AA2E64BE408}">
      <dgm:prSet/>
      <dgm:spPr/>
      <dgm:t>
        <a:bodyPr/>
        <a:lstStyle/>
        <a:p>
          <a:endParaRPr lang="en-US">
            <a:solidFill>
              <a:schemeClr val="tx1"/>
            </a:solidFill>
            <a:latin typeface="Arial" panose="020B0604020202020204" pitchFamily="34" charset="0"/>
            <a:cs typeface="Arial" panose="020B0604020202020204" pitchFamily="34" charset="0"/>
          </a:endParaRPr>
        </a:p>
      </dgm:t>
    </dgm:pt>
    <dgm:pt modelId="{795199B7-3156-480C-9321-065145D6F4E5}">
      <dgm:prSet phldrT="[Text]"/>
      <dgm:spPr/>
      <dgm:t>
        <a:bodyPr/>
        <a:lstStyle/>
        <a:p>
          <a:r>
            <a:rPr lang="en-GB" b="0" dirty="0">
              <a:solidFill>
                <a:schemeClr val="tx1"/>
              </a:solidFill>
              <a:latin typeface="Arial" panose="020B0604020202020204" pitchFamily="34" charset="0"/>
              <a:cs typeface="Arial" panose="020B0604020202020204" pitchFamily="34" charset="0"/>
            </a:rPr>
            <a:t>Customers who think about the dust-free and virus-free living areas for secure health and a sustainable environment</a:t>
          </a:r>
        </a:p>
      </dgm:t>
    </dgm:pt>
    <dgm:pt modelId="{BEAD9AD3-135A-43C3-B715-EB64A6F41CDD}" type="parTrans" cxnId="{2CCD4BD3-2934-4BD6-8B2A-2A13BBEBE156}">
      <dgm:prSet/>
      <dgm:spPr/>
      <dgm:t>
        <a:bodyPr/>
        <a:lstStyle/>
        <a:p>
          <a:endParaRPr lang="en-US">
            <a:solidFill>
              <a:schemeClr val="tx1"/>
            </a:solidFill>
            <a:latin typeface="Arial" panose="020B0604020202020204" pitchFamily="34" charset="0"/>
            <a:cs typeface="Arial" panose="020B0604020202020204" pitchFamily="34" charset="0"/>
          </a:endParaRPr>
        </a:p>
      </dgm:t>
    </dgm:pt>
    <dgm:pt modelId="{C1908620-927B-4D67-9CDF-F4EF0E3D8B9A}" type="sibTrans" cxnId="{2CCD4BD3-2934-4BD6-8B2A-2A13BBEBE156}">
      <dgm:prSet/>
      <dgm:spPr/>
      <dgm:t>
        <a:bodyPr/>
        <a:lstStyle/>
        <a:p>
          <a:endParaRPr lang="en-US">
            <a:solidFill>
              <a:schemeClr val="tx1"/>
            </a:solidFill>
            <a:latin typeface="Arial" panose="020B0604020202020204" pitchFamily="34" charset="0"/>
            <a:cs typeface="Arial" panose="020B0604020202020204" pitchFamily="34" charset="0"/>
          </a:endParaRPr>
        </a:p>
      </dgm:t>
    </dgm:pt>
    <dgm:pt modelId="{B2D91DD9-4CF8-4020-9C06-CC22F20728D0}">
      <dgm:prSet phldrT="[Text]"/>
      <dgm:spPr/>
      <dgm:t>
        <a:bodyPr/>
        <a:lstStyle/>
        <a:p>
          <a:r>
            <a:rPr lang="en-US" b="1" dirty="0">
              <a:solidFill>
                <a:schemeClr val="tx1"/>
              </a:solidFill>
              <a:latin typeface="Arial" panose="020B0604020202020204" pitchFamily="34" charset="0"/>
              <a:cs typeface="Arial" panose="020B0604020202020204" pitchFamily="34" charset="0"/>
            </a:rPr>
            <a:t>Age: </a:t>
          </a:r>
          <a:r>
            <a:rPr lang="en-US" dirty="0">
              <a:solidFill>
                <a:schemeClr val="tx1"/>
              </a:solidFill>
              <a:latin typeface="Arial" panose="020B0604020202020204" pitchFamily="34" charset="0"/>
              <a:cs typeface="Arial" panose="020B0604020202020204" pitchFamily="34" charset="0"/>
            </a:rPr>
            <a:t>20+</a:t>
          </a:r>
        </a:p>
      </dgm:t>
    </dgm:pt>
    <dgm:pt modelId="{6DA28BFE-6DCC-409C-8AFE-735BB6057BD1}" type="parTrans" cxnId="{C78A1EBB-C9B3-4B6D-A5B9-FB989F7825FC}">
      <dgm:prSet/>
      <dgm:spPr/>
      <dgm:t>
        <a:bodyPr/>
        <a:lstStyle/>
        <a:p>
          <a:endParaRPr lang="en-US">
            <a:solidFill>
              <a:schemeClr val="tx1"/>
            </a:solidFill>
          </a:endParaRPr>
        </a:p>
      </dgm:t>
    </dgm:pt>
    <dgm:pt modelId="{E13A4542-17E7-4A77-9AF7-02AA7CA97B40}" type="sibTrans" cxnId="{C78A1EBB-C9B3-4B6D-A5B9-FB989F7825FC}">
      <dgm:prSet/>
      <dgm:spPr/>
      <dgm:t>
        <a:bodyPr/>
        <a:lstStyle/>
        <a:p>
          <a:endParaRPr lang="en-US">
            <a:solidFill>
              <a:schemeClr val="tx1"/>
            </a:solidFill>
          </a:endParaRPr>
        </a:p>
      </dgm:t>
    </dgm:pt>
    <dgm:pt modelId="{77A46BE4-FB7B-49B8-B879-F6D9FC90C382}">
      <dgm:prSet phldrT="[Text]"/>
      <dgm:spPr/>
      <dgm:t>
        <a:bodyPr/>
        <a:lstStyle/>
        <a:p>
          <a:r>
            <a:rPr lang="en-US" b="1" dirty="0">
              <a:solidFill>
                <a:schemeClr val="tx1"/>
              </a:solidFill>
              <a:latin typeface="Arial" panose="020B0604020202020204" pitchFamily="34" charset="0"/>
              <a:cs typeface="Arial" panose="020B0604020202020204" pitchFamily="34" charset="0"/>
            </a:rPr>
            <a:t>Place: </a:t>
          </a:r>
          <a:r>
            <a:rPr lang="en-US" dirty="0" err="1">
              <a:solidFill>
                <a:schemeClr val="tx1"/>
              </a:solidFill>
              <a:latin typeface="Arial" panose="020B0604020202020204" pitchFamily="34" charset="0"/>
              <a:cs typeface="Arial" panose="020B0604020202020204" pitchFamily="34" charset="0"/>
            </a:rPr>
            <a:t>Oakham</a:t>
          </a:r>
          <a:r>
            <a:rPr lang="en-US" dirty="0">
              <a:solidFill>
                <a:schemeClr val="tx1"/>
              </a:solidFill>
              <a:latin typeface="Arial" panose="020B0604020202020204" pitchFamily="34" charset="0"/>
              <a:cs typeface="Arial" panose="020B0604020202020204" pitchFamily="34" charset="0"/>
            </a:rPr>
            <a:t>, Langham and </a:t>
          </a:r>
          <a:r>
            <a:rPr lang="en-US" dirty="0" err="1">
              <a:solidFill>
                <a:schemeClr val="tx1"/>
              </a:solidFill>
              <a:latin typeface="Arial" panose="020B0604020202020204" pitchFamily="34" charset="0"/>
              <a:cs typeface="Arial" panose="020B0604020202020204" pitchFamily="34" charset="0"/>
            </a:rPr>
            <a:t>Cottesmore</a:t>
          </a:r>
          <a:r>
            <a:rPr lang="en-US" dirty="0">
              <a:solidFill>
                <a:schemeClr val="tx1"/>
              </a:solidFill>
              <a:latin typeface="Arial" panose="020B0604020202020204" pitchFamily="34" charset="0"/>
              <a:cs typeface="Arial" panose="020B0604020202020204" pitchFamily="34" charset="0"/>
            </a:rPr>
            <a:t> (3 Branches)</a:t>
          </a:r>
        </a:p>
      </dgm:t>
    </dgm:pt>
    <dgm:pt modelId="{93913B44-977E-48E0-8C69-B20461120E77}" type="parTrans" cxnId="{4EC1B8B0-CCBF-4557-AADF-A203D212AFBF}">
      <dgm:prSet/>
      <dgm:spPr/>
      <dgm:t>
        <a:bodyPr/>
        <a:lstStyle/>
        <a:p>
          <a:endParaRPr lang="en-US">
            <a:solidFill>
              <a:schemeClr val="tx1"/>
            </a:solidFill>
          </a:endParaRPr>
        </a:p>
      </dgm:t>
    </dgm:pt>
    <dgm:pt modelId="{9440376B-FD81-42BF-ADA3-2D992239FC06}" type="sibTrans" cxnId="{4EC1B8B0-CCBF-4557-AADF-A203D212AFBF}">
      <dgm:prSet/>
      <dgm:spPr/>
      <dgm:t>
        <a:bodyPr/>
        <a:lstStyle/>
        <a:p>
          <a:endParaRPr lang="en-US">
            <a:solidFill>
              <a:schemeClr val="tx1"/>
            </a:solidFill>
          </a:endParaRPr>
        </a:p>
      </dgm:t>
    </dgm:pt>
    <dgm:pt modelId="{345296EC-4FFC-4DEB-B712-3184D18AD9E0}" type="pres">
      <dgm:prSet presAssocID="{F9B21EB6-AACE-4E2E-B380-2F140110B037}" presName="Name0" presStyleCnt="0">
        <dgm:presLayoutVars>
          <dgm:dir/>
          <dgm:animLvl val="lvl"/>
          <dgm:resizeHandles val="exact"/>
        </dgm:presLayoutVars>
      </dgm:prSet>
      <dgm:spPr/>
    </dgm:pt>
    <dgm:pt modelId="{CD4C5382-E97B-42C2-A422-0CA23DDB5167}" type="pres">
      <dgm:prSet presAssocID="{958F45FB-4A73-433A-84FD-38FED6359188}" presName="linNode" presStyleCnt="0"/>
      <dgm:spPr/>
    </dgm:pt>
    <dgm:pt modelId="{FA922F4B-241C-49AC-BD9C-A7FE8AF9822A}" type="pres">
      <dgm:prSet presAssocID="{958F45FB-4A73-433A-84FD-38FED6359188}" presName="parTx" presStyleLbl="revTx" presStyleIdx="0" presStyleCnt="2">
        <dgm:presLayoutVars>
          <dgm:chMax val="1"/>
          <dgm:bulletEnabled val="1"/>
        </dgm:presLayoutVars>
      </dgm:prSet>
      <dgm:spPr/>
    </dgm:pt>
    <dgm:pt modelId="{DD1CE35E-5AA9-42C1-8195-5043B76D4084}" type="pres">
      <dgm:prSet presAssocID="{958F45FB-4A73-433A-84FD-38FED6359188}" presName="bracket" presStyleLbl="parChTrans1D1" presStyleIdx="0" presStyleCnt="2"/>
      <dgm:spPr/>
    </dgm:pt>
    <dgm:pt modelId="{6CECB2F0-381E-462C-9A7D-71D9D2FA4D2E}" type="pres">
      <dgm:prSet presAssocID="{958F45FB-4A73-433A-84FD-38FED6359188}" presName="spH" presStyleCnt="0"/>
      <dgm:spPr/>
    </dgm:pt>
    <dgm:pt modelId="{06922999-85A9-498B-8E66-910900416A4A}" type="pres">
      <dgm:prSet presAssocID="{958F45FB-4A73-433A-84FD-38FED6359188}" presName="desTx" presStyleLbl="node1" presStyleIdx="0" presStyleCnt="2">
        <dgm:presLayoutVars>
          <dgm:bulletEnabled val="1"/>
        </dgm:presLayoutVars>
      </dgm:prSet>
      <dgm:spPr/>
    </dgm:pt>
    <dgm:pt modelId="{F64E2A12-4D0D-4BA6-9DA0-CB84E7732003}" type="pres">
      <dgm:prSet presAssocID="{5D88C1D8-D044-42C1-9AAE-FF6EA9E79B49}" presName="spV" presStyleCnt="0"/>
      <dgm:spPr/>
    </dgm:pt>
    <dgm:pt modelId="{847D6143-D971-4903-89C8-25C617DA8242}" type="pres">
      <dgm:prSet presAssocID="{8FF53CBB-D5D4-4B97-AD8F-FF0D9ED9539B}" presName="linNode" presStyleCnt="0"/>
      <dgm:spPr/>
    </dgm:pt>
    <dgm:pt modelId="{88D6FAA5-8947-4AD8-BA93-D159D3F8034B}" type="pres">
      <dgm:prSet presAssocID="{8FF53CBB-D5D4-4B97-AD8F-FF0D9ED9539B}" presName="parTx" presStyleLbl="revTx" presStyleIdx="1" presStyleCnt="2">
        <dgm:presLayoutVars>
          <dgm:chMax val="1"/>
          <dgm:bulletEnabled val="1"/>
        </dgm:presLayoutVars>
      </dgm:prSet>
      <dgm:spPr/>
    </dgm:pt>
    <dgm:pt modelId="{BC9CE021-DE12-466A-8025-D0DD95518548}" type="pres">
      <dgm:prSet presAssocID="{8FF53CBB-D5D4-4B97-AD8F-FF0D9ED9539B}" presName="bracket" presStyleLbl="parChTrans1D1" presStyleIdx="1" presStyleCnt="2"/>
      <dgm:spPr/>
    </dgm:pt>
    <dgm:pt modelId="{3F4A28E8-5033-4F6D-BAE1-E1F9BC4FB580}" type="pres">
      <dgm:prSet presAssocID="{8FF53CBB-D5D4-4B97-AD8F-FF0D9ED9539B}" presName="spH" presStyleCnt="0"/>
      <dgm:spPr/>
    </dgm:pt>
    <dgm:pt modelId="{2FF410B8-75C0-4B8B-9EDA-429B4A18AC88}" type="pres">
      <dgm:prSet presAssocID="{8FF53CBB-D5D4-4B97-AD8F-FF0D9ED9539B}" presName="desTx" presStyleLbl="node1" presStyleIdx="1" presStyleCnt="2">
        <dgm:presLayoutVars>
          <dgm:bulletEnabled val="1"/>
        </dgm:presLayoutVars>
      </dgm:prSet>
      <dgm:spPr/>
    </dgm:pt>
  </dgm:ptLst>
  <dgm:cxnLst>
    <dgm:cxn modelId="{D6A3622F-7F29-4FDB-A915-6D5EDF98A70B}" srcId="{F9B21EB6-AACE-4E2E-B380-2F140110B037}" destId="{958F45FB-4A73-433A-84FD-38FED6359188}" srcOrd="0" destOrd="0" parTransId="{7D9F437E-4F19-4DC7-BB2A-85FA670233DD}" sibTransId="{5D88C1D8-D044-42C1-9AAE-FF6EA9E79B49}"/>
    <dgm:cxn modelId="{37ADE838-787D-4C71-AB94-D882582671F6}" type="presOf" srcId="{F9B21EB6-AACE-4E2E-B380-2F140110B037}" destId="{345296EC-4FFC-4DEB-B712-3184D18AD9E0}" srcOrd="0" destOrd="0" presId="urn:diagrams.loki3.com/BracketList"/>
    <dgm:cxn modelId="{F0D7D06B-DE57-4832-A323-71B6B397A07C}" type="presOf" srcId="{958F45FB-4A73-433A-84FD-38FED6359188}" destId="{FA922F4B-241C-49AC-BD9C-A7FE8AF9822A}" srcOrd="0" destOrd="0" presId="urn:diagrams.loki3.com/BracketList"/>
    <dgm:cxn modelId="{4EC1B8B0-CCBF-4557-AADF-A203D212AFBF}" srcId="{958F45FB-4A73-433A-84FD-38FED6359188}" destId="{77A46BE4-FB7B-49B8-B879-F6D9FC90C382}" srcOrd="1" destOrd="0" parTransId="{93913B44-977E-48E0-8C69-B20461120E77}" sibTransId="{9440376B-FD81-42BF-ADA3-2D992239FC06}"/>
    <dgm:cxn modelId="{6E4F33B3-A18B-4BBC-A3EF-D4A2F6F52608}" type="presOf" srcId="{B2D91DD9-4CF8-4020-9C06-CC22F20728D0}" destId="{06922999-85A9-498B-8E66-910900416A4A}" srcOrd="0" destOrd="0" presId="urn:diagrams.loki3.com/BracketList"/>
    <dgm:cxn modelId="{DBEC09BA-9DC7-4C8F-97A0-387CF5736F2B}" type="presOf" srcId="{795199B7-3156-480C-9321-065145D6F4E5}" destId="{2FF410B8-75C0-4B8B-9EDA-429B4A18AC88}" srcOrd="0" destOrd="0" presId="urn:diagrams.loki3.com/BracketList"/>
    <dgm:cxn modelId="{C78A1EBB-C9B3-4B6D-A5B9-FB989F7825FC}" srcId="{958F45FB-4A73-433A-84FD-38FED6359188}" destId="{B2D91DD9-4CF8-4020-9C06-CC22F20728D0}" srcOrd="0" destOrd="0" parTransId="{6DA28BFE-6DCC-409C-8AFE-735BB6057BD1}" sibTransId="{E13A4542-17E7-4A77-9AF7-02AA7CA97B40}"/>
    <dgm:cxn modelId="{96E31CCA-E771-4357-8607-1AA2E64BE408}" srcId="{F9B21EB6-AACE-4E2E-B380-2F140110B037}" destId="{8FF53CBB-D5D4-4B97-AD8F-FF0D9ED9539B}" srcOrd="1" destOrd="0" parTransId="{7517F8C4-30FC-4237-8BF5-0638F59BA67F}" sibTransId="{7517EE29-6E8D-4196-B35B-894B392B9067}"/>
    <dgm:cxn modelId="{2CCD4BD3-2934-4BD6-8B2A-2A13BBEBE156}" srcId="{8FF53CBB-D5D4-4B97-AD8F-FF0D9ED9539B}" destId="{795199B7-3156-480C-9321-065145D6F4E5}" srcOrd="0" destOrd="0" parTransId="{BEAD9AD3-135A-43C3-B715-EB64A6F41CDD}" sibTransId="{C1908620-927B-4D67-9CDF-F4EF0E3D8B9A}"/>
    <dgm:cxn modelId="{CE291DE4-4D2B-4A2C-B784-F89A241CB115}" type="presOf" srcId="{77A46BE4-FB7B-49B8-B879-F6D9FC90C382}" destId="{06922999-85A9-498B-8E66-910900416A4A}" srcOrd="0" destOrd="1" presId="urn:diagrams.loki3.com/BracketList"/>
    <dgm:cxn modelId="{A4F4DBEC-7FE2-4BF3-A0B3-23E3958D5C0B}" type="presOf" srcId="{8FF53CBB-D5D4-4B97-AD8F-FF0D9ED9539B}" destId="{88D6FAA5-8947-4AD8-BA93-D159D3F8034B}" srcOrd="0" destOrd="0" presId="urn:diagrams.loki3.com/BracketList"/>
    <dgm:cxn modelId="{4FF24B6D-8331-4BEE-B930-27CFDC92D334}" type="presParOf" srcId="{345296EC-4FFC-4DEB-B712-3184D18AD9E0}" destId="{CD4C5382-E97B-42C2-A422-0CA23DDB5167}" srcOrd="0" destOrd="0" presId="urn:diagrams.loki3.com/BracketList"/>
    <dgm:cxn modelId="{13B2DBF6-76AF-44DF-AADF-CD6261F9F449}" type="presParOf" srcId="{CD4C5382-E97B-42C2-A422-0CA23DDB5167}" destId="{FA922F4B-241C-49AC-BD9C-A7FE8AF9822A}" srcOrd="0" destOrd="0" presId="urn:diagrams.loki3.com/BracketList"/>
    <dgm:cxn modelId="{664DC665-B313-4E0C-8930-56ECB502222F}" type="presParOf" srcId="{CD4C5382-E97B-42C2-A422-0CA23DDB5167}" destId="{DD1CE35E-5AA9-42C1-8195-5043B76D4084}" srcOrd="1" destOrd="0" presId="urn:diagrams.loki3.com/BracketList"/>
    <dgm:cxn modelId="{214FA882-907D-404D-9661-3812A620D1B0}" type="presParOf" srcId="{CD4C5382-E97B-42C2-A422-0CA23DDB5167}" destId="{6CECB2F0-381E-462C-9A7D-71D9D2FA4D2E}" srcOrd="2" destOrd="0" presId="urn:diagrams.loki3.com/BracketList"/>
    <dgm:cxn modelId="{9D9527AE-4690-4942-9544-0F0156FB4302}" type="presParOf" srcId="{CD4C5382-E97B-42C2-A422-0CA23DDB5167}" destId="{06922999-85A9-498B-8E66-910900416A4A}" srcOrd="3" destOrd="0" presId="urn:diagrams.loki3.com/BracketList"/>
    <dgm:cxn modelId="{C92BCD0F-6298-453F-884E-7DA236669FFE}" type="presParOf" srcId="{345296EC-4FFC-4DEB-B712-3184D18AD9E0}" destId="{F64E2A12-4D0D-4BA6-9DA0-CB84E7732003}" srcOrd="1" destOrd="0" presId="urn:diagrams.loki3.com/BracketList"/>
    <dgm:cxn modelId="{74EEA201-B8D3-462F-B0D0-67FF8756D5FE}" type="presParOf" srcId="{345296EC-4FFC-4DEB-B712-3184D18AD9E0}" destId="{847D6143-D971-4903-89C8-25C617DA8242}" srcOrd="2" destOrd="0" presId="urn:diagrams.loki3.com/BracketList"/>
    <dgm:cxn modelId="{850ADD3C-0275-438C-9972-EA54B1322972}" type="presParOf" srcId="{847D6143-D971-4903-89C8-25C617DA8242}" destId="{88D6FAA5-8947-4AD8-BA93-D159D3F8034B}" srcOrd="0" destOrd="0" presId="urn:diagrams.loki3.com/BracketList"/>
    <dgm:cxn modelId="{932F02EA-C2B1-49FE-8882-F97CBD0FDCCD}" type="presParOf" srcId="{847D6143-D971-4903-89C8-25C617DA8242}" destId="{BC9CE021-DE12-466A-8025-D0DD95518548}" srcOrd="1" destOrd="0" presId="urn:diagrams.loki3.com/BracketList"/>
    <dgm:cxn modelId="{9A99A0EF-2E54-44DC-8302-DE7C5E8ABEE2}" type="presParOf" srcId="{847D6143-D971-4903-89C8-25C617DA8242}" destId="{3F4A28E8-5033-4F6D-BAE1-E1F9BC4FB580}" srcOrd="2" destOrd="0" presId="urn:diagrams.loki3.com/BracketList"/>
    <dgm:cxn modelId="{8DC66734-0698-4D59-9C93-7EDCDD4733B8}" type="presParOf" srcId="{847D6143-D971-4903-89C8-25C617DA8242}" destId="{2FF410B8-75C0-4B8B-9EDA-429B4A18AC88}"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922F4B-241C-49AC-BD9C-A7FE8AF9822A}">
      <dsp:nvSpPr>
        <dsp:cNvPr id="0" name=""/>
        <dsp:cNvSpPr/>
      </dsp:nvSpPr>
      <dsp:spPr>
        <a:xfrm>
          <a:off x="3968" y="1992708"/>
          <a:ext cx="2030015" cy="39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50800" rIns="142240" bIns="50800" numCol="1" spcCol="1270" anchor="ctr" anchorCtr="0">
          <a:noAutofit/>
        </a:bodyPr>
        <a:lstStyle/>
        <a:p>
          <a:pPr marL="0" lvl="0" indent="0" algn="r"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Demographic</a:t>
          </a:r>
        </a:p>
      </dsp:txBody>
      <dsp:txXfrm>
        <a:off x="3968" y="1992708"/>
        <a:ext cx="2030015" cy="396000"/>
      </dsp:txXfrm>
    </dsp:sp>
    <dsp:sp modelId="{DD1CE35E-5AA9-42C1-8195-5043B76D4084}">
      <dsp:nvSpPr>
        <dsp:cNvPr id="0" name=""/>
        <dsp:cNvSpPr/>
      </dsp:nvSpPr>
      <dsp:spPr>
        <a:xfrm>
          <a:off x="2033984" y="1695708"/>
          <a:ext cx="406003" cy="990000"/>
        </a:xfrm>
        <a:prstGeom prst="leftBrace">
          <a:avLst>
            <a:gd name="adj1" fmla="val 35000"/>
            <a:gd name="adj2" fmla="val 50000"/>
          </a:avLst>
        </a:pr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6922999-85A9-498B-8E66-910900416A4A}">
      <dsp:nvSpPr>
        <dsp:cNvPr id="0" name=""/>
        <dsp:cNvSpPr/>
      </dsp:nvSpPr>
      <dsp:spPr>
        <a:xfrm>
          <a:off x="2602388" y="1695708"/>
          <a:ext cx="5521642" cy="99000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a:solidFill>
                <a:schemeClr val="tx1"/>
              </a:solidFill>
              <a:latin typeface="Arial" panose="020B0604020202020204" pitchFamily="34" charset="0"/>
              <a:cs typeface="Arial" panose="020B0604020202020204" pitchFamily="34" charset="0"/>
            </a:rPr>
            <a:t>Age: </a:t>
          </a:r>
          <a:r>
            <a:rPr lang="en-US" sz="2000" kern="1200" dirty="0">
              <a:solidFill>
                <a:schemeClr val="tx1"/>
              </a:solidFill>
              <a:latin typeface="Arial" panose="020B0604020202020204" pitchFamily="34" charset="0"/>
              <a:cs typeface="Arial" panose="020B0604020202020204" pitchFamily="34" charset="0"/>
            </a:rPr>
            <a:t>20+</a:t>
          </a:r>
        </a:p>
        <a:p>
          <a:pPr marL="228600" lvl="1" indent="-228600" algn="l" defTabSz="889000">
            <a:lnSpc>
              <a:spcPct val="90000"/>
            </a:lnSpc>
            <a:spcBef>
              <a:spcPct val="0"/>
            </a:spcBef>
            <a:spcAft>
              <a:spcPct val="15000"/>
            </a:spcAft>
            <a:buChar char="•"/>
          </a:pPr>
          <a:r>
            <a:rPr lang="en-US" sz="2000" b="1" kern="1200" dirty="0">
              <a:solidFill>
                <a:schemeClr val="tx1"/>
              </a:solidFill>
              <a:latin typeface="Arial" panose="020B0604020202020204" pitchFamily="34" charset="0"/>
              <a:cs typeface="Arial" panose="020B0604020202020204" pitchFamily="34" charset="0"/>
            </a:rPr>
            <a:t>Place: </a:t>
          </a:r>
          <a:r>
            <a:rPr lang="en-US" sz="2000" kern="1200" dirty="0" err="1">
              <a:solidFill>
                <a:schemeClr val="tx1"/>
              </a:solidFill>
              <a:latin typeface="Arial" panose="020B0604020202020204" pitchFamily="34" charset="0"/>
              <a:cs typeface="Arial" panose="020B0604020202020204" pitchFamily="34" charset="0"/>
            </a:rPr>
            <a:t>Oakham</a:t>
          </a:r>
          <a:r>
            <a:rPr lang="en-US" sz="2000" kern="1200" dirty="0">
              <a:solidFill>
                <a:schemeClr val="tx1"/>
              </a:solidFill>
              <a:latin typeface="Arial" panose="020B0604020202020204" pitchFamily="34" charset="0"/>
              <a:cs typeface="Arial" panose="020B0604020202020204" pitchFamily="34" charset="0"/>
            </a:rPr>
            <a:t>, Langham and </a:t>
          </a:r>
          <a:r>
            <a:rPr lang="en-US" sz="2000" kern="1200" dirty="0" err="1">
              <a:solidFill>
                <a:schemeClr val="tx1"/>
              </a:solidFill>
              <a:latin typeface="Arial" panose="020B0604020202020204" pitchFamily="34" charset="0"/>
              <a:cs typeface="Arial" panose="020B0604020202020204" pitchFamily="34" charset="0"/>
            </a:rPr>
            <a:t>Cottesmore</a:t>
          </a:r>
          <a:r>
            <a:rPr lang="en-US" sz="2000" kern="1200" dirty="0">
              <a:solidFill>
                <a:schemeClr val="tx1"/>
              </a:solidFill>
              <a:latin typeface="Arial" panose="020B0604020202020204" pitchFamily="34" charset="0"/>
              <a:cs typeface="Arial" panose="020B0604020202020204" pitchFamily="34" charset="0"/>
            </a:rPr>
            <a:t> (3 Branches)</a:t>
          </a:r>
        </a:p>
      </dsp:txBody>
      <dsp:txXfrm>
        <a:off x="2602388" y="1695708"/>
        <a:ext cx="5521642" cy="990000"/>
      </dsp:txXfrm>
    </dsp:sp>
    <dsp:sp modelId="{88D6FAA5-8947-4AD8-BA93-D159D3F8034B}">
      <dsp:nvSpPr>
        <dsp:cNvPr id="0" name=""/>
        <dsp:cNvSpPr/>
      </dsp:nvSpPr>
      <dsp:spPr>
        <a:xfrm>
          <a:off x="3968" y="3042333"/>
          <a:ext cx="2030015" cy="39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50800" rIns="142240" bIns="50800" numCol="1" spcCol="1270" anchor="ctr" anchorCtr="0">
          <a:noAutofit/>
        </a:bodyPr>
        <a:lstStyle/>
        <a:p>
          <a:pPr marL="0" lvl="0" indent="0" algn="r"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Psychological</a:t>
          </a:r>
        </a:p>
      </dsp:txBody>
      <dsp:txXfrm>
        <a:off x="3968" y="3042333"/>
        <a:ext cx="2030015" cy="396000"/>
      </dsp:txXfrm>
    </dsp:sp>
    <dsp:sp modelId="{BC9CE021-DE12-466A-8025-D0DD95518548}">
      <dsp:nvSpPr>
        <dsp:cNvPr id="0" name=""/>
        <dsp:cNvSpPr/>
      </dsp:nvSpPr>
      <dsp:spPr>
        <a:xfrm>
          <a:off x="2033984" y="2757708"/>
          <a:ext cx="406003" cy="965250"/>
        </a:xfrm>
        <a:prstGeom prst="leftBrace">
          <a:avLst>
            <a:gd name="adj1" fmla="val 35000"/>
            <a:gd name="adj2" fmla="val 50000"/>
          </a:avLst>
        </a:pr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F410B8-75C0-4B8B-9EDA-429B4A18AC88}">
      <dsp:nvSpPr>
        <dsp:cNvPr id="0" name=""/>
        <dsp:cNvSpPr/>
      </dsp:nvSpPr>
      <dsp:spPr>
        <a:xfrm>
          <a:off x="2602388" y="2757708"/>
          <a:ext cx="5521642" cy="96525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GB" sz="2000" b="0" kern="1200" dirty="0">
              <a:solidFill>
                <a:schemeClr val="tx1"/>
              </a:solidFill>
              <a:latin typeface="Arial" panose="020B0604020202020204" pitchFamily="34" charset="0"/>
              <a:cs typeface="Arial" panose="020B0604020202020204" pitchFamily="34" charset="0"/>
            </a:rPr>
            <a:t>Customers who think about the dust-free and virus-free living areas for secure health and a sustainable environment</a:t>
          </a:r>
        </a:p>
      </dsp:txBody>
      <dsp:txXfrm>
        <a:off x="2602388" y="2757708"/>
        <a:ext cx="5521642" cy="965250"/>
      </dsp:txXfrm>
    </dsp:sp>
  </dsp:spTree>
</dsp:drawing>
</file>

<file path=ppt/diagrams/layout1.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6177CF-F4F2-4989-B777-41C2C497DC36}" type="datetimeFigureOut">
              <a:rPr lang="en-GB" smtClean="0"/>
              <a:t>04/08/2022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A176B3-C342-4E24-882F-5EAF6BF2D2B6}" type="slidenum">
              <a:rPr lang="en-GB" smtClean="0"/>
              <a:t>‹#›</a:t>
            </a:fld>
            <a:endParaRPr lang="en-GB"/>
          </a:p>
        </p:txBody>
      </p:sp>
    </p:spTree>
    <p:extLst>
      <p:ext uri="{BB962C8B-B14F-4D97-AF65-F5344CB8AC3E}">
        <p14:creationId xmlns:p14="http://schemas.microsoft.com/office/powerpoint/2010/main" val="1549129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F7B14A-997E-4469-A90A-67D2C3E003F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Arial" panose="020B0604020202020204" pitchFamily="34" charset="0"/>
                <a:cs typeface="Arial" panose="020B0604020202020204" pitchFamily="34" charset="0"/>
              </a:rPr>
              <a:t>Let’s come to the business overview. It has been reported that one out of ten </a:t>
            </a:r>
            <a:r>
              <a:rPr lang="en-GB" sz="1800" dirty="0">
                <a:effectLst/>
                <a:latin typeface="Times New Roman" panose="02020603050405020304" pitchFamily="18" charset="0"/>
                <a:ea typeface="Arial" panose="020B0604020202020204" pitchFamily="34" charset="0"/>
                <a:cs typeface="Arial" panose="020B0604020202020204" pitchFamily="34" charset="0"/>
              </a:rPr>
              <a:t>UK domestic families appoint a commercial cleaner in their home for regular domestic cleaning services. Moreover, statistics of 34% growth rate says that the demand for professional cleaners is still increasing. </a:t>
            </a:r>
            <a:r>
              <a:rPr lang="en-US" altLang="en-US" dirty="0"/>
              <a:t>As you can see from the picture, my business plan is on cleaning services. </a:t>
            </a:r>
            <a:r>
              <a:rPr lang="en-GB" sz="1800" dirty="0">
                <a:effectLst/>
                <a:latin typeface="Times New Roman" panose="02020603050405020304" pitchFamily="18" charset="0"/>
                <a:ea typeface="Arial" panose="020B0604020202020204" pitchFamily="34" charset="0"/>
                <a:cs typeface="Arial" panose="020B0604020202020204" pitchFamily="34" charset="0"/>
              </a:rPr>
              <a:t> I have decided to start a business that will provide cleaning services. The name should be related to its services, so that people easily understand the service of my business. That is why I have named it </a:t>
            </a:r>
            <a:r>
              <a:rPr lang="en-GB" sz="1800" dirty="0" err="1">
                <a:effectLst/>
                <a:latin typeface="Times New Roman" panose="02020603050405020304" pitchFamily="18" charset="0"/>
                <a:ea typeface="Arial" panose="020B0604020202020204" pitchFamily="34" charset="0"/>
                <a:cs typeface="Arial" panose="020B0604020202020204" pitchFamily="34" charset="0"/>
              </a:rPr>
              <a:t>HomeClean</a:t>
            </a:r>
            <a:r>
              <a:rPr lang="en-GB" sz="1800" dirty="0">
                <a:effectLst/>
                <a:latin typeface="Times New Roman" panose="02020603050405020304" pitchFamily="18" charset="0"/>
                <a:ea typeface="Arial" panose="020B0604020202020204" pitchFamily="34" charset="0"/>
                <a:cs typeface="Arial" panose="020B0604020202020204" pitchFamily="34" charset="0"/>
              </a:rPr>
              <a:t>. It will be based in Oakham UK. It will offer domestic home clean services. Our company’s target would be decreasing people’s hassles as much as possible. </a:t>
            </a:r>
          </a:p>
          <a:p>
            <a:pPr eaLnBrk="1" hangingPunct="1"/>
            <a:endParaRPr lang="en-US" altLang="en-US" dirty="0"/>
          </a:p>
        </p:txBody>
      </p:sp>
    </p:spTree>
    <p:extLst>
      <p:ext uri="{BB962C8B-B14F-4D97-AF65-F5344CB8AC3E}">
        <p14:creationId xmlns:p14="http://schemas.microsoft.com/office/powerpoint/2010/main" val="312104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295206F-98BB-45CD-9703-5728E0096C1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800" dirty="0">
                <a:effectLst/>
                <a:latin typeface="Times New Roman" panose="02020603050405020304" pitchFamily="18" charset="0"/>
                <a:ea typeface="Arial" panose="020B0604020202020204" pitchFamily="34" charset="0"/>
              </a:rPr>
              <a:t>Following the Partnership Act 1890, the current business idea of cleaning services would be formed as a Partnership business in the UK which is based in Oakham. Moreover, partners help in idea generation. Sometimes I may get blocked due to my limitations. That is when my partners can help me overcome. And  I think, it would be the best for me and my company to go for a partnership business. </a:t>
            </a:r>
            <a:endParaRPr lang="en-US" altLang="en-US" dirty="0"/>
          </a:p>
        </p:txBody>
      </p:sp>
    </p:spTree>
    <p:extLst>
      <p:ext uri="{BB962C8B-B14F-4D97-AF65-F5344CB8AC3E}">
        <p14:creationId xmlns:p14="http://schemas.microsoft.com/office/powerpoint/2010/main" val="420080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295206F-98BB-45CD-9703-5728E0096C17}"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15000"/>
              </a:lnSpc>
            </a:pPr>
            <a:r>
              <a:rPr lang="en-GB" sz="1800" dirty="0">
                <a:effectLst/>
                <a:latin typeface="Times New Roman" panose="02020603050405020304" pitchFamily="18" charset="0"/>
                <a:ea typeface="Arial" panose="020B0604020202020204" pitchFamily="34" charset="0"/>
                <a:cs typeface="Times New Roman" panose="02020603050405020304" pitchFamily="18" charset="0"/>
              </a:rPr>
              <a:t>In the case of Management of the Company, the initial number of employees would be 30 who would be recruited based on a project-based compensation agreement. In the beginning, the business would be handled by the formation of 3 agents or branch locations in Oakham, including the main City, Langham and Cottesmore. </a:t>
            </a:r>
            <a:r>
              <a:rPr lang="en-GB" sz="1800" dirty="0">
                <a:effectLst/>
                <a:latin typeface="Times New Roman" panose="02020603050405020304" pitchFamily="18" charset="0"/>
                <a:ea typeface="Arial" panose="020B0604020202020204" pitchFamily="34" charset="0"/>
              </a:rPr>
              <a:t>At first, there will be 10 employees in each branch of the company. These 10 cleaners will be connected to the company through online application. </a:t>
            </a:r>
            <a:r>
              <a:rPr lang="en-GB" sz="1800" dirty="0">
                <a:effectLst/>
                <a:latin typeface="Times New Roman" panose="02020603050405020304" pitchFamily="18" charset="0"/>
                <a:ea typeface="Arial" panose="020B0604020202020204" pitchFamily="34" charset="0"/>
                <a:cs typeface="Times New Roman" panose="02020603050405020304" pitchFamily="18" charset="0"/>
              </a:rPr>
              <a:t>Each branch would be managed by 2 directors. These 2 directors will get help or suggestions from 2 certified cleaning experts. In this way, I am planning to manage my company. </a:t>
            </a:r>
            <a:endParaRPr lang="en-GB" sz="1800" dirty="0">
              <a:effectLst/>
              <a:latin typeface="Times New Roman" panose="02020603050405020304" pitchFamily="18" charset="0"/>
              <a:ea typeface="Arial" panose="020B0604020202020204" pitchFamily="34" charset="0"/>
              <a:cs typeface="Arial" panose="020B0604020202020204" pitchFamily="34" charset="0"/>
            </a:endParaRPr>
          </a:p>
          <a:p>
            <a:pPr algn="just">
              <a:lnSpc>
                <a:spcPct val="115000"/>
              </a:lnSpc>
            </a:pPr>
            <a:r>
              <a:rPr lang="en-GB" sz="1800" dirty="0">
                <a:effectLst/>
                <a:latin typeface="Times New Roman" panose="02020603050405020304" pitchFamily="18" charset="0"/>
                <a:ea typeface="Arial" panose="020B0604020202020204" pitchFamily="34" charset="0"/>
                <a:cs typeface="Times New Roman" panose="02020603050405020304" pitchFamily="18" charset="0"/>
              </a:rPr>
              <a:t> </a:t>
            </a:r>
            <a:endParaRPr lang="en-GB" sz="1800" dirty="0">
              <a:effectLst/>
              <a:latin typeface="Times New Roman" panose="02020603050405020304" pitchFamily="18"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Times New Roman" panose="02020603050405020304" pitchFamily="18" charset="0"/>
              <a:ea typeface="Arial" panose="020B0604020202020204" pitchFamily="34" charset="0"/>
              <a:cs typeface="Arial" panose="020B0604020202020204" pitchFamily="34" charset="0"/>
            </a:endParaRPr>
          </a:p>
          <a:p>
            <a:pPr eaLnBrk="1" hangingPunct="1"/>
            <a:endParaRPr lang="en-US" altLang="en-US" dirty="0"/>
          </a:p>
        </p:txBody>
      </p:sp>
    </p:spTree>
    <p:extLst>
      <p:ext uri="{BB962C8B-B14F-4D97-AF65-F5344CB8AC3E}">
        <p14:creationId xmlns:p14="http://schemas.microsoft.com/office/powerpoint/2010/main" val="2431822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Arial" panose="020B0604020202020204" pitchFamily="34" charset="0"/>
                <a:cs typeface="Times New Roman" panose="02020603050405020304" pitchFamily="18" charset="0"/>
              </a:rPr>
              <a:t>So, I have done a SWOT analysis of my company. The major strong points of this business can include the local experts, certified cleaners with competitive rates, experienced administrative bodies, successive financial backup and periodical training and coaching on the development of the cleaning services. The placement of 6 local experts in the 3 branches has worked with the periodical training to the certified cleaners sourced from the Oakham for competitive rates. Besides, the locational advantage of having 3 branches is another strength of this venture.</a:t>
            </a:r>
            <a:r>
              <a:rPr lang="en-GB" sz="1800" dirty="0">
                <a:effectLst/>
                <a:latin typeface="Times New Roman" panose="02020603050405020304" pitchFamily="18" charset="0"/>
                <a:ea typeface="Arial" panose="020B0604020202020204" pitchFamily="34" charset="0"/>
              </a:rPr>
              <a:t> The major Weaknesses of the venture can include the lack of market research, lack of employees in each branch, , limited services, and lack of employee satisfaction. The contemporary opportunities in the current business idea can include the expansion of the branch office, increasing the number of services. Now, there ought to be some threats. There are some influential threats commonly seen in the market including the number of established companies, higher rate of compensation packages, new entry threats and fear of customer complaints. </a:t>
            </a:r>
            <a:endParaRPr lang="en-GB" sz="1800" dirty="0">
              <a:effectLst/>
              <a:latin typeface="Times New Roman" panose="02020603050405020304" pitchFamily="18" charset="0"/>
              <a:ea typeface="Arial" panose="020B0604020202020204" pitchFamily="34" charset="0"/>
              <a:cs typeface="Arial" panose="020B0604020202020204" pitchFamily="34" charset="0"/>
            </a:endParaRPr>
          </a:p>
          <a:p>
            <a:pPr eaLnBrk="1" hangingPunct="1"/>
            <a:endParaRPr lang="en-US" altLang="en-US" dirty="0"/>
          </a:p>
        </p:txBody>
      </p:sp>
    </p:spTree>
    <p:extLst>
      <p:ext uri="{BB962C8B-B14F-4D97-AF65-F5344CB8AC3E}">
        <p14:creationId xmlns:p14="http://schemas.microsoft.com/office/powerpoint/2010/main" val="197688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Arial" panose="020B0604020202020204" pitchFamily="34" charset="0"/>
                <a:cs typeface="Times New Roman" panose="02020603050405020304" pitchFamily="18" charset="0"/>
              </a:rPr>
              <a:t>In the 4Ps of marketing mix, there are product, promotion, place, and price. So, when it come to the product of this business, the core services of the cleaning services would include Regular domestic, Carpet, Oven, Hard floor, Window cleaning which would be fulfilled by professional and certified cleaners and customers would be responded with the quality services following the choices regarding the cleaning and decoration. In the beginning, there will be some extra benefits for the customers obviously. </a:t>
            </a:r>
            <a:r>
              <a:rPr lang="en-GB" sz="1800" dirty="0">
                <a:effectLst/>
                <a:latin typeface="Times New Roman" panose="02020603050405020304" pitchFamily="18" charset="0"/>
                <a:ea typeface="Arial" panose="020B0604020202020204" pitchFamily="34" charset="0"/>
              </a:rPr>
              <a:t>The price range of the cleaning services would be determined by following the Price Penetration policy where the lower range of the prices would be charged for the price-sensitive customers. The customers would have the option of ordering the services from the online counter and online order links where the online websites and their addresses would be promoted on social media and TVCs. The cost-effective sources and modes of promotions for this business would include Facebook micro-blogs, posting daily updates on the customers' reviews and price discounts for the cleaning services. </a:t>
            </a:r>
            <a:endParaRPr lang="en-GB" sz="1800" dirty="0">
              <a:effectLst/>
              <a:latin typeface="Times New Roman" panose="02020603050405020304" pitchFamily="18" charset="0"/>
              <a:ea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AA176B3-C342-4E24-882F-5EAF6BF2D2B6}" type="slidenum">
              <a:rPr lang="en-GB" smtClean="0"/>
              <a:t>6</a:t>
            </a:fld>
            <a:endParaRPr lang="en-GB"/>
          </a:p>
        </p:txBody>
      </p:sp>
    </p:spTree>
    <p:extLst>
      <p:ext uri="{BB962C8B-B14F-4D97-AF65-F5344CB8AC3E}">
        <p14:creationId xmlns:p14="http://schemas.microsoft.com/office/powerpoint/2010/main" val="3271010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Arial" panose="020B0604020202020204" pitchFamily="34" charset="0"/>
                <a:cs typeface="Times New Roman" panose="02020603050405020304" pitchFamily="18" charset="0"/>
              </a:rPr>
              <a:t>There will be two segments in the target market: Demographic &amp; Psychological. In the Demographic segment, age 20+ people and 3 cities of Oakham are targeted. On the other hand, in psychological segment, we have targeted the people who think about the dust-free and virus-free living areas for secure health and a sustainable environment.</a:t>
            </a:r>
            <a:endParaRPr lang="en-GB" sz="1800" dirty="0">
              <a:effectLst/>
              <a:latin typeface="Times New Roman" panose="02020603050405020304" pitchFamily="18" charset="0"/>
              <a:ea typeface="Arial" panose="020B0604020202020204" pitchFamily="34" charset="0"/>
              <a:cs typeface="Arial" panose="020B0604020202020204" pitchFamily="34" charset="0"/>
            </a:endParaRPr>
          </a:p>
          <a:p>
            <a:pPr eaLnBrk="1" hangingPunct="1"/>
            <a:endParaRPr lang="en-US" altLang="en-US" dirty="0"/>
          </a:p>
        </p:txBody>
      </p:sp>
    </p:spTree>
    <p:extLst>
      <p:ext uri="{BB962C8B-B14F-4D97-AF65-F5344CB8AC3E}">
        <p14:creationId xmlns:p14="http://schemas.microsoft.com/office/powerpoint/2010/main" val="1356595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Arial" panose="020B0604020202020204" pitchFamily="34" charset="0"/>
                <a:cs typeface="Times New Roman" panose="02020603050405020304" pitchFamily="18" charset="0"/>
              </a:rPr>
              <a:t>The recommended marketing strategy can include the introduction of contract-based services where temporary cleaners would be recruited in the business which would increase the number of employees in the business to fulfil the higher demand of the clients in Oakham. Besides, it is also recommended to promote the services and feedback of the clients on social media where the video clips and customer ratings would be presented among the customers</a:t>
            </a:r>
            <a:r>
              <a:rPr lang="en-GB" sz="1800" dirty="0">
                <a:effectLst/>
                <a:latin typeface="Times New Roman" panose="02020603050405020304" pitchFamily="18" charset="0"/>
                <a:ea typeface="Arial" panose="020B0604020202020204" pitchFamily="34" charset="0"/>
                <a:cs typeface="Arial" panose="020B0604020202020204" pitchFamily="34" charset="0"/>
              </a:rPr>
              <a:t> </a:t>
            </a:r>
            <a:r>
              <a:rPr lang="en-GB" sz="1800" dirty="0">
                <a:effectLst/>
                <a:latin typeface="Times New Roman" panose="02020603050405020304" pitchFamily="18" charset="0"/>
                <a:ea typeface="Arial" panose="020B0604020202020204" pitchFamily="34" charset="0"/>
                <a:cs typeface="Times New Roman" panose="02020603050405020304" pitchFamily="18" charset="0"/>
              </a:rPr>
              <a:t>Here, the customers would be effectively reached.</a:t>
            </a:r>
            <a:endParaRPr lang="en-GB" sz="1800" dirty="0">
              <a:effectLst/>
              <a:latin typeface="Times New Roman" panose="02020603050405020304" pitchFamily="18" charset="0"/>
              <a:ea typeface="Arial" panose="020B0604020202020204" pitchFamily="34" charset="0"/>
              <a:cs typeface="Arial" panose="020B0604020202020204" pitchFamily="34" charset="0"/>
            </a:endParaRPr>
          </a:p>
          <a:p>
            <a:pPr eaLnBrk="1" hangingPunct="1"/>
            <a:endParaRPr lang="en-US" altLang="en-US" dirty="0"/>
          </a:p>
        </p:txBody>
      </p:sp>
    </p:spTree>
    <p:extLst>
      <p:ext uri="{BB962C8B-B14F-4D97-AF65-F5344CB8AC3E}">
        <p14:creationId xmlns:p14="http://schemas.microsoft.com/office/powerpoint/2010/main" val="1608244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29B351-2FAE-452C-865E-6A0936AB815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9417059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04/08/2022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038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04/08/2022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63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04/08/2022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15871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04/08/2022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68978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04/08/2022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466734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04/08/2022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93739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04/08/2022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1966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60735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04/08/2022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50655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0960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04/08/2022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07894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04/08/2022</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41217162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1981200" y="188913"/>
            <a:ext cx="8229600" cy="1143000"/>
          </a:xfrm>
        </p:spPr>
        <p:txBody>
          <a:bodyPr/>
          <a:lstStyle/>
          <a:p>
            <a:r>
              <a:rPr lang="en-GB" altLang="en-US" b="1" dirty="0"/>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2063750" y="1457326"/>
            <a:ext cx="8229600" cy="1971675"/>
          </a:xfrm>
        </p:spPr>
        <p:txBody>
          <a:bodyPr/>
          <a:lstStyle/>
          <a:p>
            <a:pPr eaLnBrk="1" hangingPunct="1">
              <a:buFont typeface="Arial" panose="020B0604020202020204" pitchFamily="34" charset="0"/>
              <a:buNone/>
            </a:pPr>
            <a:r>
              <a:rPr lang="en-GB" altLang="en-US" sz="2400" dirty="0">
                <a:latin typeface="Myriad Pro (body)"/>
              </a:rPr>
              <a:t>Company Name: </a:t>
            </a:r>
            <a:r>
              <a:rPr lang="en-GB" altLang="en-US" sz="2400" dirty="0" err="1">
                <a:latin typeface="Myriad Pro (body)"/>
              </a:rPr>
              <a:t>HomeClean</a:t>
            </a:r>
            <a:endParaRPr lang="en-GB" altLang="en-US" sz="2400" dirty="0">
              <a:latin typeface="Myriad Pro (body)"/>
            </a:endParaRPr>
          </a:p>
          <a:p>
            <a:pPr eaLnBrk="1" hangingPunct="1">
              <a:buFont typeface="Arial" panose="020B0604020202020204" pitchFamily="34" charset="0"/>
              <a:buNone/>
            </a:pPr>
            <a:r>
              <a:rPr lang="en-GB" altLang="en-US" sz="2400" dirty="0">
                <a:latin typeface="Myriad Pro (body)"/>
              </a:rPr>
              <a:t>Student Name: Ana Gurduz(2029605)</a:t>
            </a:r>
          </a:p>
          <a:p>
            <a:pPr eaLnBrk="1" hangingPunct="1">
              <a:buFont typeface="Arial" panose="020B0604020202020204" pitchFamily="34" charset="0"/>
              <a:buNone/>
            </a:pPr>
            <a:r>
              <a:rPr lang="en-GB" altLang="en-US" sz="2400" dirty="0">
                <a:latin typeface="Myriad Pro (body)"/>
              </a:rPr>
              <a:t>Module: </a:t>
            </a:r>
            <a:r>
              <a:rPr lang="en-GB" sz="2400" b="1" dirty="0">
                <a:effectLst/>
                <a:latin typeface="Myriad Pro (body)"/>
                <a:ea typeface="Calibri" panose="020F0502020204030204" pitchFamily="34" charset="0"/>
              </a:rPr>
              <a:t>Entrepreneurship</a:t>
            </a:r>
            <a:endParaRPr lang="en-GB" altLang="en-US" sz="2400" dirty="0">
              <a:latin typeface="Myriad Pro (body)"/>
            </a:endParaRPr>
          </a:p>
          <a:p>
            <a:pPr eaLnBrk="1" hangingPunct="1">
              <a:buFont typeface="Arial" panose="020B0604020202020204" pitchFamily="34" charset="0"/>
              <a:buNone/>
            </a:pPr>
            <a:r>
              <a:rPr lang="en-GB" altLang="en-US" sz="2400" dirty="0">
                <a:latin typeface="Myriad Pro (body)"/>
              </a:rPr>
              <a:t>Lecturer  Name: Vasilios </a:t>
            </a:r>
            <a:r>
              <a:rPr lang="en-GB" altLang="en-US" sz="2400" dirty="0" err="1">
                <a:latin typeface="Myriad Pro (body)"/>
              </a:rPr>
              <a:t>Tavlaridis</a:t>
            </a:r>
            <a:endParaRPr lang="en-GB" altLang="en-US" sz="2400" dirty="0">
              <a:latin typeface="Myriad Pro (body)"/>
            </a:endParaRPr>
          </a:p>
          <a:p>
            <a:pPr eaLnBrk="1" hangingPunct="1">
              <a:buFont typeface="Arial" panose="020B0604020202020204" pitchFamily="34" charset="0"/>
              <a:buNone/>
            </a:pPr>
            <a:endParaRPr lang="en-GB" altLang="en-US" sz="2400" dirty="0">
              <a:latin typeface="Myriad Pro (body)"/>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609600" y="274638"/>
            <a:ext cx="10972800" cy="1143000"/>
          </a:xfrm>
        </p:spPr>
        <p:txBody>
          <a:bodyPr anchor="ctr">
            <a:normAutofit/>
          </a:bodyPr>
          <a:lstStyle/>
          <a:p>
            <a:pPr eaLnBrk="1" hangingPunct="1"/>
            <a:r>
              <a:rPr lang="en-GB" altLang="en-US" b="1"/>
              <a:t>Business/Company Overview </a:t>
            </a:r>
          </a:p>
        </p:txBody>
      </p:sp>
      <p:sp>
        <p:nvSpPr>
          <p:cNvPr id="11267" name="Rectangle 3">
            <a:extLst>
              <a:ext uri="{FF2B5EF4-FFF2-40B4-BE49-F238E27FC236}">
                <a16:creationId xmlns:a16="http://schemas.microsoft.com/office/drawing/2014/main" id="{1F13D5BA-BE65-43BD-92F7-A0E576D12422}"/>
              </a:ext>
            </a:extLst>
          </p:cNvPr>
          <p:cNvSpPr>
            <a:spLocks noGrp="1"/>
          </p:cNvSpPr>
          <p:nvPr>
            <p:ph sz="half" idx="2"/>
          </p:nvPr>
        </p:nvSpPr>
        <p:spPr>
          <a:xfrm>
            <a:off x="6197600" y="1434480"/>
            <a:ext cx="5384800" cy="3989040"/>
          </a:xfrm>
        </p:spPr>
        <p:txBody>
          <a:bodyPr>
            <a:normAutofit/>
          </a:bodyPr>
          <a:lstStyle/>
          <a:p>
            <a:pPr marL="0" indent="0" algn="just">
              <a:buNone/>
            </a:pPr>
            <a:r>
              <a:rPr lang="en-GB" sz="1600" dirty="0">
                <a:effectLst/>
                <a:latin typeface="Arial" panose="020B0604020202020204" pitchFamily="34" charset="0"/>
                <a:ea typeface="Calibri" panose="020F0502020204030204" pitchFamily="34" charset="0"/>
                <a:cs typeface="Arial" panose="020B0604020202020204" pitchFamily="34" charset="0"/>
              </a:rPr>
              <a:t>This business idea has been selected as The British Institute of Cleaning Science has reported that in the recent case of Covid-19, the rate of appointments of the professional cleaners have been substantially increased in the UK while the Hygiene and Home environment cleaning with the help of the professional cleaners have been increased due to the objective of securing the family members for infectious substance (Barringer, 2020). </a:t>
            </a:r>
          </a:p>
          <a:p>
            <a:pPr marL="0" indent="0" algn="just">
              <a:buNone/>
            </a:pP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marL="0" indent="0" algn="just">
              <a:buNone/>
            </a:pPr>
            <a:r>
              <a:rPr lang="en-GB" sz="1600" dirty="0">
                <a:latin typeface="Arial" panose="020B0604020202020204" pitchFamily="34" charset="0"/>
                <a:ea typeface="Calibri" panose="020F0502020204030204" pitchFamily="34" charset="0"/>
                <a:cs typeface="Arial" panose="020B0604020202020204" pitchFamily="34" charset="0"/>
              </a:rPr>
              <a:t>The company’s name is </a:t>
            </a:r>
            <a:r>
              <a:rPr lang="en-US" sz="1600" dirty="0">
                <a:latin typeface="Arial" panose="020B0604020202020204" pitchFamily="34" charset="0"/>
                <a:ea typeface="Calibri" panose="020F0502020204030204" pitchFamily="34" charset="0"/>
                <a:cs typeface="Arial" panose="020B0604020202020204" pitchFamily="34" charset="0"/>
              </a:rPr>
              <a:t>‘‘</a:t>
            </a:r>
            <a:r>
              <a:rPr lang="en-US" sz="1600" dirty="0" err="1">
                <a:latin typeface="Arial" panose="020B0604020202020204" pitchFamily="34" charset="0"/>
                <a:ea typeface="Calibri" panose="020F0502020204030204" pitchFamily="34" charset="0"/>
                <a:cs typeface="Arial" panose="020B0604020202020204" pitchFamily="34" charset="0"/>
              </a:rPr>
              <a:t>HomeClean</a:t>
            </a:r>
            <a:r>
              <a:rPr lang="en-US" sz="1600" dirty="0">
                <a:latin typeface="Arial" panose="020B0604020202020204" pitchFamily="34" charset="0"/>
                <a:ea typeface="Calibri" panose="020F0502020204030204" pitchFamily="34" charset="0"/>
                <a:cs typeface="Arial" panose="020B0604020202020204" pitchFamily="34" charset="0"/>
              </a:rPr>
              <a:t>’’ which is based in </a:t>
            </a:r>
            <a:r>
              <a:rPr lang="en-US" sz="1600" dirty="0" err="1">
                <a:latin typeface="Arial" panose="020B0604020202020204" pitchFamily="34" charset="0"/>
                <a:ea typeface="Calibri" panose="020F0502020204030204" pitchFamily="34" charset="0"/>
                <a:cs typeface="Arial" panose="020B0604020202020204" pitchFamily="34" charset="0"/>
              </a:rPr>
              <a:t>Oakham</a:t>
            </a:r>
            <a:r>
              <a:rPr lang="en-US" sz="1600" dirty="0">
                <a:latin typeface="Arial" panose="020B0604020202020204" pitchFamily="34" charset="0"/>
                <a:ea typeface="Calibri" panose="020F0502020204030204" pitchFamily="34" charset="0"/>
                <a:cs typeface="Arial" panose="020B0604020202020204" pitchFamily="34" charset="0"/>
              </a:rPr>
              <a:t>, the UK for offering domestic cleaning services to the customers (Tripathi &amp; </a:t>
            </a:r>
            <a:r>
              <a:rPr lang="en-US" sz="1600" dirty="0" err="1">
                <a:latin typeface="Arial" panose="020B0604020202020204" pitchFamily="34" charset="0"/>
                <a:ea typeface="Calibri" panose="020F0502020204030204" pitchFamily="34" charset="0"/>
                <a:cs typeface="Arial" panose="020B0604020202020204" pitchFamily="34" charset="0"/>
              </a:rPr>
              <a:t>Oivo</a:t>
            </a:r>
            <a:r>
              <a:rPr lang="en-US" sz="1600" dirty="0">
                <a:latin typeface="Arial" panose="020B0604020202020204" pitchFamily="34" charset="0"/>
                <a:ea typeface="Calibri" panose="020F0502020204030204" pitchFamily="34" charset="0"/>
                <a:cs typeface="Arial" panose="020B0604020202020204" pitchFamily="34" charset="0"/>
              </a:rPr>
              <a:t>, 2020).</a:t>
            </a:r>
            <a:r>
              <a:rPr lang="en-GB" sz="1600" dirty="0">
                <a:effectLst/>
                <a:latin typeface="Arial" panose="020B0604020202020204" pitchFamily="34" charset="0"/>
                <a:ea typeface="Calibri" panose="020F0502020204030204" pitchFamily="34" charset="0"/>
                <a:cs typeface="Arial" panose="020B0604020202020204" pitchFamily="34" charset="0"/>
              </a:rPr>
              <a:t> </a:t>
            </a:r>
          </a:p>
          <a:p>
            <a:pPr marL="0" indent="0" algn="just">
              <a:buNone/>
            </a:pPr>
            <a:endParaRPr lang="en-GB" altLang="en-US" sz="24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8C87C2A8-9C1E-C046-A3BC-9F35FF7A2A3B}"/>
              </a:ext>
            </a:extLst>
          </p:cNvPr>
          <p:cNvSpPr txBox="1"/>
          <p:nvPr/>
        </p:nvSpPr>
        <p:spPr>
          <a:xfrm>
            <a:off x="-132062" y="4844151"/>
            <a:ext cx="6097772" cy="805349"/>
          </a:xfrm>
          <a:prstGeom prst="rect">
            <a:avLst/>
          </a:prstGeom>
          <a:noFill/>
        </p:spPr>
        <p:txBody>
          <a:bodyPr wrap="square">
            <a:spAutoFit/>
          </a:bodyPr>
          <a:lstStyle/>
          <a:p>
            <a:pPr marL="0" marR="0" algn="ctr">
              <a:spcBef>
                <a:spcPts val="0"/>
              </a:spcBef>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Figure: Cleaning Business</a:t>
            </a:r>
            <a:endParaRPr lang="en-US" sz="1100" dirty="0">
              <a:effectLst/>
              <a:latin typeface="Arial" panose="020B0604020202020204" pitchFamily="34" charset="0"/>
              <a:ea typeface="Calibri" panose="020F0502020204030204" pitchFamily="34" charset="0"/>
              <a:cs typeface="Arial" panose="020B0604020202020204" pitchFamily="34" charset="0"/>
            </a:endParaRPr>
          </a:p>
          <a:p>
            <a:pPr marL="0" marR="0" algn="ctr">
              <a:spcBef>
                <a:spcPts val="0"/>
              </a:spcBef>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Source: </a:t>
            </a:r>
            <a:r>
              <a:rPr lang="en-GB" sz="1100" dirty="0">
                <a:latin typeface="Arial" panose="020B0604020202020204" pitchFamily="34" charset="0"/>
                <a:ea typeface="Calibri" panose="020F0502020204030204" pitchFamily="34" charset="0"/>
                <a:cs typeface="Arial" panose="020B0604020202020204" pitchFamily="34" charset="0"/>
              </a:rPr>
              <a:t>internet</a:t>
            </a:r>
          </a:p>
          <a:p>
            <a:pPr marL="0" marR="0" algn="ctr">
              <a:spcBef>
                <a:spcPts val="0"/>
              </a:spcBef>
              <a:spcAft>
                <a:spcPts val="800"/>
              </a:spcAft>
            </a:pPr>
            <a:endParaRPr lang="en-US" sz="1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1026" name="Picture 2" descr="Image result for House Cleaning Logo">
            <a:extLst>
              <a:ext uri="{FF2B5EF4-FFF2-40B4-BE49-F238E27FC236}">
                <a16:creationId xmlns:a16="http://schemas.microsoft.com/office/drawing/2014/main" id="{FBB9FEF1-9D7F-61D5-C564-1593DF075A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610" y="1830732"/>
            <a:ext cx="2366962" cy="2600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1981200" y="188913"/>
            <a:ext cx="8435280" cy="1079500"/>
          </a:xfrm>
        </p:spPr>
        <p:txBody>
          <a:bodyPr>
            <a:normAutofit/>
          </a:bodyPr>
          <a:lstStyle/>
          <a:p>
            <a:pPr eaLnBrk="1" hangingPunct="1"/>
            <a:r>
              <a:rPr lang="en-GB" altLang="en-US" sz="3600" b="1" dirty="0"/>
              <a:t>Ownership</a:t>
            </a:r>
          </a:p>
        </p:txBody>
      </p:sp>
      <p:sp>
        <p:nvSpPr>
          <p:cNvPr id="17411" name="Rectangle 3">
            <a:extLst>
              <a:ext uri="{FF2B5EF4-FFF2-40B4-BE49-F238E27FC236}">
                <a16:creationId xmlns:a16="http://schemas.microsoft.com/office/drawing/2014/main" id="{9E1F64A2-8FE9-40E9-A1FF-3BF77DA7C995}"/>
              </a:ext>
            </a:extLst>
          </p:cNvPr>
          <p:cNvSpPr>
            <a:spLocks noGrp="1"/>
          </p:cNvSpPr>
          <p:nvPr>
            <p:ph idx="1"/>
          </p:nvPr>
        </p:nvSpPr>
        <p:spPr>
          <a:xfrm>
            <a:off x="1981200" y="1918019"/>
            <a:ext cx="8934450" cy="2253931"/>
          </a:xfrm>
        </p:spPr>
        <p:txBody>
          <a:bodyPr>
            <a:normAutofit/>
          </a:bodyPr>
          <a:lstStyle/>
          <a:p>
            <a:pPr algn="just">
              <a:lnSpc>
                <a:spcPct val="90000"/>
              </a:lnSpc>
              <a:buClr>
                <a:srgbClr val="0070C0"/>
              </a:buClr>
            </a:pPr>
            <a:r>
              <a:rPr lang="en-GB" altLang="en-US" sz="2000" dirty="0">
                <a:latin typeface="Arial" panose="020B0604020202020204" pitchFamily="34" charset="0"/>
                <a:cs typeface="Arial" panose="020B0604020202020204" pitchFamily="34" charset="0"/>
              </a:rPr>
              <a:t>According to Partnership Act 1890, Ownership of the company is </a:t>
            </a:r>
            <a:r>
              <a:rPr lang="en-GB" altLang="en-US" sz="2000" b="1" dirty="0">
                <a:latin typeface="Arial" panose="020B0604020202020204" pitchFamily="34" charset="0"/>
                <a:cs typeface="Arial" panose="020B0604020202020204" pitchFamily="34" charset="0"/>
              </a:rPr>
              <a:t>Partnership</a:t>
            </a:r>
          </a:p>
          <a:p>
            <a:pPr algn="just">
              <a:lnSpc>
                <a:spcPct val="90000"/>
              </a:lnSpc>
              <a:buClr>
                <a:srgbClr val="0070C0"/>
              </a:buClr>
            </a:pPr>
            <a:endParaRPr lang="en-GB" altLang="en-US" sz="2000" b="1" dirty="0">
              <a:latin typeface="Arial" panose="020B0604020202020204" pitchFamily="34" charset="0"/>
              <a:cs typeface="Arial" panose="020B0604020202020204" pitchFamily="34" charset="0"/>
            </a:endParaRPr>
          </a:p>
          <a:p>
            <a:pPr algn="just">
              <a:lnSpc>
                <a:spcPct val="90000"/>
              </a:lnSpc>
              <a:buClr>
                <a:srgbClr val="0070C0"/>
              </a:buClr>
            </a:pPr>
            <a:r>
              <a:rPr lang="en-US" altLang="en-US" sz="2000" dirty="0">
                <a:latin typeface="Arial" panose="020B0604020202020204" pitchFamily="34" charset="0"/>
                <a:cs typeface="Arial" panose="020B0604020202020204" pitchFamily="34" charset="0"/>
              </a:rPr>
              <a:t>local investors and interested capitalists would be offered and communicated with the agreement of business formation with the legal structure of selling the equal share among the members of the Partnership business (</a:t>
            </a:r>
            <a:r>
              <a:rPr lang="en-US" altLang="en-US" sz="2000" dirty="0" err="1">
                <a:latin typeface="Arial" panose="020B0604020202020204" pitchFamily="34" charset="0"/>
                <a:cs typeface="Arial" panose="020B0604020202020204" pitchFamily="34" charset="0"/>
              </a:rPr>
              <a:t>Sekliuckiene</a:t>
            </a:r>
            <a:r>
              <a:rPr lang="en-US" altLang="en-US" sz="2000" dirty="0">
                <a:latin typeface="Arial" panose="020B0604020202020204" pitchFamily="34" charset="0"/>
                <a:cs typeface="Arial" panose="020B0604020202020204" pitchFamily="34" charset="0"/>
              </a:rPr>
              <a:t> et al., 2018)</a:t>
            </a:r>
            <a:endParaRPr lang="en-GB"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0553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1981200" y="188913"/>
            <a:ext cx="8435280" cy="1079500"/>
          </a:xfrm>
        </p:spPr>
        <p:txBody>
          <a:bodyPr>
            <a:normAutofit/>
          </a:bodyPr>
          <a:lstStyle/>
          <a:p>
            <a:pPr eaLnBrk="1" hangingPunct="1"/>
            <a:r>
              <a:rPr lang="en-GB" altLang="en-US" sz="3600" b="1"/>
              <a:t>Legal </a:t>
            </a:r>
            <a:r>
              <a:rPr lang="en-GB" altLang="en-US" sz="3600" b="1" dirty="0"/>
              <a:t>format and Management</a:t>
            </a:r>
          </a:p>
        </p:txBody>
      </p:sp>
      <p:sp>
        <p:nvSpPr>
          <p:cNvPr id="3" name="Content Placeholder 2">
            <a:extLst>
              <a:ext uri="{FF2B5EF4-FFF2-40B4-BE49-F238E27FC236}">
                <a16:creationId xmlns:a16="http://schemas.microsoft.com/office/drawing/2014/main" id="{1DFB4892-5EC1-27C6-3A1C-999390AF06B2}"/>
              </a:ext>
            </a:extLst>
          </p:cNvPr>
          <p:cNvSpPr>
            <a:spLocks noGrp="1"/>
          </p:cNvSpPr>
          <p:nvPr>
            <p:ph idx="1"/>
          </p:nvPr>
        </p:nvSpPr>
        <p:spPr/>
        <p:txBody>
          <a:bodyPr>
            <a:normAutofit lnSpcReduction="10000"/>
          </a:bodyPr>
          <a:lstStyle/>
          <a:p>
            <a:pPr algn="just"/>
            <a:r>
              <a:rPr lang="en-US" sz="2400" b="1" dirty="0">
                <a:latin typeface="Arial" panose="020B0604020202020204" pitchFamily="34" charset="0"/>
                <a:cs typeface="Arial" panose="020B0604020202020204" pitchFamily="34" charset="0"/>
              </a:rPr>
              <a:t>3 Branch Locations: </a:t>
            </a:r>
            <a:r>
              <a:rPr lang="en-US" sz="18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Oakham and the main City, Langham and Cottesmore</a:t>
            </a:r>
          </a:p>
          <a:p>
            <a:pPr marL="0" indent="0" algn="just">
              <a:buNone/>
            </a:pPr>
            <a:endParaRPr lang="en-US" sz="2400" b="1"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Number of employees: </a:t>
            </a:r>
            <a:r>
              <a:rPr lang="en-US" sz="2400" dirty="0">
                <a:latin typeface="Arial" panose="020B0604020202020204" pitchFamily="34" charset="0"/>
                <a:cs typeface="Arial" panose="020B0604020202020204" pitchFamily="34" charset="0"/>
              </a:rPr>
              <a:t>30</a:t>
            </a:r>
          </a:p>
          <a:p>
            <a:pPr lvl="1" algn="just"/>
            <a:r>
              <a:rPr lang="en-US" sz="2000" dirty="0">
                <a:latin typeface="Arial" panose="020B0604020202020204" pitchFamily="34" charset="0"/>
                <a:cs typeface="Arial" panose="020B0604020202020204" pitchFamily="34" charset="0"/>
              </a:rPr>
              <a:t>They will be recruited based on a project-based compensation agreement where 70% of the charged prices would be offered to the cleaners while the rest of the charges would be counted as the revenue for the startup (</a:t>
            </a:r>
            <a:r>
              <a:rPr lang="en-US" sz="2000" dirty="0" err="1">
                <a:latin typeface="Arial" panose="020B0604020202020204" pitchFamily="34" charset="0"/>
                <a:cs typeface="Arial" panose="020B0604020202020204" pitchFamily="34" charset="0"/>
              </a:rPr>
              <a:t>Slávik</a:t>
            </a:r>
            <a:r>
              <a:rPr lang="en-US" sz="2000" dirty="0">
                <a:latin typeface="Arial" panose="020B0604020202020204" pitchFamily="34" charset="0"/>
                <a:cs typeface="Arial" panose="020B0604020202020204" pitchFamily="34" charset="0"/>
              </a:rPr>
              <a:t>, 2019)</a:t>
            </a:r>
          </a:p>
          <a:p>
            <a:pPr lvl="1" algn="just"/>
            <a:endParaRPr lang="en-US" sz="2000" b="1"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Number of directors: 02</a:t>
            </a:r>
          </a:p>
          <a:p>
            <a:pPr algn="just"/>
            <a:r>
              <a:rPr lang="en-US" sz="2400" b="1" dirty="0">
                <a:latin typeface="Arial" panose="020B0604020202020204" pitchFamily="34" charset="0"/>
                <a:cs typeface="Arial" panose="020B0604020202020204" pitchFamily="34" charset="0"/>
              </a:rPr>
              <a:t>Number of Administrative Executives: </a:t>
            </a:r>
            <a:r>
              <a:rPr lang="en-US" sz="2400" dirty="0">
                <a:latin typeface="Arial" panose="020B0604020202020204" pitchFamily="34" charset="0"/>
                <a:cs typeface="Arial" panose="020B0604020202020204" pitchFamily="34" charset="0"/>
              </a:rPr>
              <a:t>02</a:t>
            </a:r>
          </a:p>
          <a:p>
            <a:pPr algn="just"/>
            <a:r>
              <a:rPr lang="en-US" sz="2400" b="1" dirty="0">
                <a:latin typeface="Arial" panose="020B0604020202020204" pitchFamily="34" charset="0"/>
                <a:cs typeface="Arial" panose="020B0604020202020204" pitchFamily="34" charset="0"/>
              </a:rPr>
              <a:t>Number of Cleaning Experts: </a:t>
            </a:r>
            <a:r>
              <a:rPr lang="en-US" sz="2400" dirty="0">
                <a:latin typeface="Arial" panose="020B0604020202020204" pitchFamily="34" charset="0"/>
                <a:cs typeface="Arial" panose="020B0604020202020204" pitchFamily="34" charset="0"/>
              </a:rPr>
              <a:t>10</a:t>
            </a:r>
          </a:p>
          <a:p>
            <a:pPr marL="457200" lvl="1" indent="0">
              <a:buNone/>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95371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24141"/>
            <a:ext cx="8229600" cy="865187"/>
          </a:xfrm>
        </p:spPr>
        <p:txBody>
          <a:bodyPr/>
          <a:lstStyle/>
          <a:p>
            <a:pPr eaLnBrk="1" hangingPunct="1"/>
            <a:r>
              <a:rPr lang="en-US" altLang="en-US" sz="3600" b="1" dirty="0"/>
              <a:t>SWOT analysis </a:t>
            </a:r>
          </a:p>
        </p:txBody>
      </p:sp>
      <p:grpSp>
        <p:nvGrpSpPr>
          <p:cNvPr id="7" name="Group 6">
            <a:extLst>
              <a:ext uri="{FF2B5EF4-FFF2-40B4-BE49-F238E27FC236}">
                <a16:creationId xmlns:a16="http://schemas.microsoft.com/office/drawing/2014/main" id="{4499B6A1-1418-41DC-907C-5534E60B9C88}"/>
              </a:ext>
            </a:extLst>
          </p:cNvPr>
          <p:cNvGrpSpPr/>
          <p:nvPr/>
        </p:nvGrpSpPr>
        <p:grpSpPr>
          <a:xfrm>
            <a:off x="2421255" y="603886"/>
            <a:ext cx="7349490" cy="5086507"/>
            <a:chOff x="3552746" y="548483"/>
            <a:chExt cx="5086507" cy="5086507"/>
          </a:xfrm>
        </p:grpSpPr>
        <p:sp>
          <p:nvSpPr>
            <p:cNvPr id="9" name="Arrow: Quad 8">
              <a:extLst>
                <a:ext uri="{FF2B5EF4-FFF2-40B4-BE49-F238E27FC236}">
                  <a16:creationId xmlns:a16="http://schemas.microsoft.com/office/drawing/2014/main" id="{7CD708EF-E27C-EC22-7BD7-9FBA1DCB1E94}"/>
                </a:ext>
              </a:extLst>
            </p:cNvPr>
            <p:cNvSpPr/>
            <p:nvPr/>
          </p:nvSpPr>
          <p:spPr>
            <a:xfrm>
              <a:off x="3552746" y="548483"/>
              <a:ext cx="5086507" cy="5086507"/>
            </a:xfrm>
            <a:prstGeom prst="quadArrow">
              <a:avLst>
                <a:gd name="adj1" fmla="val 2000"/>
                <a:gd name="adj2" fmla="val 4000"/>
                <a:gd name="adj3" fmla="val 5000"/>
              </a:avLst>
            </a:prstGeom>
          </p:spPr>
          <p:style>
            <a:lnRef idx="0">
              <a:schemeClr val="dk1">
                <a:hueOff val="0"/>
                <a:satOff val="0"/>
                <a:lumOff val="0"/>
                <a:alphaOff val="0"/>
              </a:schemeClr>
            </a:lnRef>
            <a:fillRef idx="1">
              <a:schemeClr val="accent5">
                <a:tint val="40000"/>
                <a:hueOff val="0"/>
                <a:satOff val="0"/>
                <a:lumOff val="0"/>
                <a:alphaOff val="0"/>
              </a:schemeClr>
            </a:fillRef>
            <a:effectRef idx="1">
              <a:schemeClr val="accent5">
                <a:tint val="40000"/>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1F35CDD4-ACB0-6F05-3E23-392511405469}"/>
                </a:ext>
              </a:extLst>
            </p:cNvPr>
            <p:cNvSpPr/>
            <p:nvPr/>
          </p:nvSpPr>
          <p:spPr>
            <a:xfrm>
              <a:off x="3883369" y="879106"/>
              <a:ext cx="2034603" cy="2034603"/>
            </a:xfrm>
            <a:custGeom>
              <a:avLst/>
              <a:gdLst>
                <a:gd name="connsiteX0" fmla="*/ 0 w 2034603"/>
                <a:gd name="connsiteY0" fmla="*/ 339107 h 2034603"/>
                <a:gd name="connsiteX1" fmla="*/ 339107 w 2034603"/>
                <a:gd name="connsiteY1" fmla="*/ 0 h 2034603"/>
                <a:gd name="connsiteX2" fmla="*/ 1695496 w 2034603"/>
                <a:gd name="connsiteY2" fmla="*/ 0 h 2034603"/>
                <a:gd name="connsiteX3" fmla="*/ 2034603 w 2034603"/>
                <a:gd name="connsiteY3" fmla="*/ 339107 h 2034603"/>
                <a:gd name="connsiteX4" fmla="*/ 2034603 w 2034603"/>
                <a:gd name="connsiteY4" fmla="*/ 1695496 h 2034603"/>
                <a:gd name="connsiteX5" fmla="*/ 1695496 w 2034603"/>
                <a:gd name="connsiteY5" fmla="*/ 2034603 h 2034603"/>
                <a:gd name="connsiteX6" fmla="*/ 339107 w 2034603"/>
                <a:gd name="connsiteY6" fmla="*/ 2034603 h 2034603"/>
                <a:gd name="connsiteX7" fmla="*/ 0 w 2034603"/>
                <a:gd name="connsiteY7" fmla="*/ 1695496 h 2034603"/>
                <a:gd name="connsiteX8" fmla="*/ 0 w 2034603"/>
                <a:gd name="connsiteY8" fmla="*/ 339107 h 2034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4603" h="2034603">
                  <a:moveTo>
                    <a:pt x="0" y="339107"/>
                  </a:moveTo>
                  <a:cubicBezTo>
                    <a:pt x="0" y="151823"/>
                    <a:pt x="151823" y="0"/>
                    <a:pt x="339107" y="0"/>
                  </a:cubicBezTo>
                  <a:lnTo>
                    <a:pt x="1695496" y="0"/>
                  </a:lnTo>
                  <a:cubicBezTo>
                    <a:pt x="1882780" y="0"/>
                    <a:pt x="2034603" y="151823"/>
                    <a:pt x="2034603" y="339107"/>
                  </a:cubicBezTo>
                  <a:lnTo>
                    <a:pt x="2034603" y="1695496"/>
                  </a:lnTo>
                  <a:cubicBezTo>
                    <a:pt x="2034603" y="1882780"/>
                    <a:pt x="1882780" y="2034603"/>
                    <a:pt x="1695496" y="2034603"/>
                  </a:cubicBezTo>
                  <a:lnTo>
                    <a:pt x="339107" y="2034603"/>
                  </a:lnTo>
                  <a:cubicBezTo>
                    <a:pt x="151823" y="2034603"/>
                    <a:pt x="0" y="1882780"/>
                    <a:pt x="0" y="1695496"/>
                  </a:cubicBezTo>
                  <a:lnTo>
                    <a:pt x="0" y="339107"/>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shade val="80000"/>
                <a:hueOff val="0"/>
                <a:satOff val="0"/>
                <a:lumOff val="0"/>
                <a:alphaOff val="0"/>
              </a:schemeClr>
            </a:fillRef>
            <a:effectRef idx="1">
              <a:schemeClr val="accent5">
                <a:shade val="80000"/>
                <a:hueOff val="0"/>
                <a:satOff val="0"/>
                <a:lumOff val="0"/>
                <a:alphaOff val="0"/>
              </a:schemeClr>
            </a:effectRef>
            <a:fontRef idx="minor">
              <a:schemeClr val="dk1"/>
            </a:fontRef>
          </p:style>
          <p:txBody>
            <a:bodyPr spcFirstLastPara="0" vert="horz" wrap="square" lIns="152661" tIns="152661" rIns="152661" bIns="152661"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Strengths</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The local experts</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Certified cleaners with competitive rates</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Experienced administrative bodies</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Successive financial backup and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Periodical training and coaching on the development of the cleaning services</a:t>
              </a:r>
              <a:endParaRPr lang="en-US" sz="1100" kern="1200" dirty="0">
                <a:latin typeface="Arial" panose="020B0604020202020204" pitchFamily="34" charset="0"/>
                <a:cs typeface="Arial" panose="020B0604020202020204" pitchFamily="34" charset="0"/>
              </a:endParaRPr>
            </a:p>
          </p:txBody>
        </p:sp>
        <p:sp>
          <p:nvSpPr>
            <p:cNvPr id="11" name="Freeform: Shape 10">
              <a:extLst>
                <a:ext uri="{FF2B5EF4-FFF2-40B4-BE49-F238E27FC236}">
                  <a16:creationId xmlns:a16="http://schemas.microsoft.com/office/drawing/2014/main" id="{86B4509B-8DAE-442E-E779-400B6F295CA1}"/>
                </a:ext>
              </a:extLst>
            </p:cNvPr>
            <p:cNvSpPr/>
            <p:nvPr/>
          </p:nvSpPr>
          <p:spPr>
            <a:xfrm>
              <a:off x="6274027" y="879106"/>
              <a:ext cx="2034603" cy="2034603"/>
            </a:xfrm>
            <a:custGeom>
              <a:avLst/>
              <a:gdLst>
                <a:gd name="connsiteX0" fmla="*/ 0 w 2034603"/>
                <a:gd name="connsiteY0" fmla="*/ 339107 h 2034603"/>
                <a:gd name="connsiteX1" fmla="*/ 339107 w 2034603"/>
                <a:gd name="connsiteY1" fmla="*/ 0 h 2034603"/>
                <a:gd name="connsiteX2" fmla="*/ 1695496 w 2034603"/>
                <a:gd name="connsiteY2" fmla="*/ 0 h 2034603"/>
                <a:gd name="connsiteX3" fmla="*/ 2034603 w 2034603"/>
                <a:gd name="connsiteY3" fmla="*/ 339107 h 2034603"/>
                <a:gd name="connsiteX4" fmla="*/ 2034603 w 2034603"/>
                <a:gd name="connsiteY4" fmla="*/ 1695496 h 2034603"/>
                <a:gd name="connsiteX5" fmla="*/ 1695496 w 2034603"/>
                <a:gd name="connsiteY5" fmla="*/ 2034603 h 2034603"/>
                <a:gd name="connsiteX6" fmla="*/ 339107 w 2034603"/>
                <a:gd name="connsiteY6" fmla="*/ 2034603 h 2034603"/>
                <a:gd name="connsiteX7" fmla="*/ 0 w 2034603"/>
                <a:gd name="connsiteY7" fmla="*/ 1695496 h 2034603"/>
                <a:gd name="connsiteX8" fmla="*/ 0 w 2034603"/>
                <a:gd name="connsiteY8" fmla="*/ 339107 h 2034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4603" h="2034603">
                  <a:moveTo>
                    <a:pt x="0" y="339107"/>
                  </a:moveTo>
                  <a:cubicBezTo>
                    <a:pt x="0" y="151823"/>
                    <a:pt x="151823" y="0"/>
                    <a:pt x="339107" y="0"/>
                  </a:cubicBezTo>
                  <a:lnTo>
                    <a:pt x="1695496" y="0"/>
                  </a:lnTo>
                  <a:cubicBezTo>
                    <a:pt x="1882780" y="0"/>
                    <a:pt x="2034603" y="151823"/>
                    <a:pt x="2034603" y="339107"/>
                  </a:cubicBezTo>
                  <a:lnTo>
                    <a:pt x="2034603" y="1695496"/>
                  </a:lnTo>
                  <a:cubicBezTo>
                    <a:pt x="2034603" y="1882780"/>
                    <a:pt x="1882780" y="2034603"/>
                    <a:pt x="1695496" y="2034603"/>
                  </a:cubicBezTo>
                  <a:lnTo>
                    <a:pt x="339107" y="2034603"/>
                  </a:lnTo>
                  <a:cubicBezTo>
                    <a:pt x="151823" y="2034603"/>
                    <a:pt x="0" y="1882780"/>
                    <a:pt x="0" y="1695496"/>
                  </a:cubicBezTo>
                  <a:lnTo>
                    <a:pt x="0" y="339107"/>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shade val="80000"/>
                <a:hueOff val="68407"/>
                <a:satOff val="-746"/>
                <a:lumOff val="8526"/>
                <a:alphaOff val="0"/>
              </a:schemeClr>
            </a:fillRef>
            <a:effectRef idx="1">
              <a:schemeClr val="accent5">
                <a:shade val="80000"/>
                <a:hueOff val="68407"/>
                <a:satOff val="-746"/>
                <a:lumOff val="8526"/>
                <a:alphaOff val="0"/>
              </a:schemeClr>
            </a:effectRef>
            <a:fontRef idx="minor">
              <a:schemeClr val="dk1"/>
            </a:fontRef>
          </p:style>
          <p:txBody>
            <a:bodyPr spcFirstLastPara="0" vert="horz" wrap="square" lIns="152661" tIns="152661" rIns="152661" bIns="152661"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Weaknesses</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Lack of market research,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Lack of employees in each branch,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Inadequate experts for training,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Limited services and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Lack of employee satisfaction</a:t>
              </a:r>
              <a:endParaRPr lang="en-US" sz="1100" kern="1200" dirty="0">
                <a:latin typeface="Arial" panose="020B0604020202020204" pitchFamily="34" charset="0"/>
                <a:cs typeface="Arial" panose="020B0604020202020204" pitchFamily="34" charset="0"/>
              </a:endParaRPr>
            </a:p>
          </p:txBody>
        </p:sp>
        <p:sp>
          <p:nvSpPr>
            <p:cNvPr id="12" name="Freeform: Shape 11">
              <a:extLst>
                <a:ext uri="{FF2B5EF4-FFF2-40B4-BE49-F238E27FC236}">
                  <a16:creationId xmlns:a16="http://schemas.microsoft.com/office/drawing/2014/main" id="{655C3A34-F994-5ACE-C771-C6362B184017}"/>
                </a:ext>
              </a:extLst>
            </p:cNvPr>
            <p:cNvSpPr/>
            <p:nvPr/>
          </p:nvSpPr>
          <p:spPr>
            <a:xfrm>
              <a:off x="3883369" y="3269764"/>
              <a:ext cx="2034603" cy="2034603"/>
            </a:xfrm>
            <a:custGeom>
              <a:avLst/>
              <a:gdLst>
                <a:gd name="connsiteX0" fmla="*/ 0 w 2034603"/>
                <a:gd name="connsiteY0" fmla="*/ 339107 h 2034603"/>
                <a:gd name="connsiteX1" fmla="*/ 339107 w 2034603"/>
                <a:gd name="connsiteY1" fmla="*/ 0 h 2034603"/>
                <a:gd name="connsiteX2" fmla="*/ 1695496 w 2034603"/>
                <a:gd name="connsiteY2" fmla="*/ 0 h 2034603"/>
                <a:gd name="connsiteX3" fmla="*/ 2034603 w 2034603"/>
                <a:gd name="connsiteY3" fmla="*/ 339107 h 2034603"/>
                <a:gd name="connsiteX4" fmla="*/ 2034603 w 2034603"/>
                <a:gd name="connsiteY4" fmla="*/ 1695496 h 2034603"/>
                <a:gd name="connsiteX5" fmla="*/ 1695496 w 2034603"/>
                <a:gd name="connsiteY5" fmla="*/ 2034603 h 2034603"/>
                <a:gd name="connsiteX6" fmla="*/ 339107 w 2034603"/>
                <a:gd name="connsiteY6" fmla="*/ 2034603 h 2034603"/>
                <a:gd name="connsiteX7" fmla="*/ 0 w 2034603"/>
                <a:gd name="connsiteY7" fmla="*/ 1695496 h 2034603"/>
                <a:gd name="connsiteX8" fmla="*/ 0 w 2034603"/>
                <a:gd name="connsiteY8" fmla="*/ 339107 h 2034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4603" h="2034603">
                  <a:moveTo>
                    <a:pt x="0" y="339107"/>
                  </a:moveTo>
                  <a:cubicBezTo>
                    <a:pt x="0" y="151823"/>
                    <a:pt x="151823" y="0"/>
                    <a:pt x="339107" y="0"/>
                  </a:cubicBezTo>
                  <a:lnTo>
                    <a:pt x="1695496" y="0"/>
                  </a:lnTo>
                  <a:cubicBezTo>
                    <a:pt x="1882780" y="0"/>
                    <a:pt x="2034603" y="151823"/>
                    <a:pt x="2034603" y="339107"/>
                  </a:cubicBezTo>
                  <a:lnTo>
                    <a:pt x="2034603" y="1695496"/>
                  </a:lnTo>
                  <a:cubicBezTo>
                    <a:pt x="2034603" y="1882780"/>
                    <a:pt x="1882780" y="2034603"/>
                    <a:pt x="1695496" y="2034603"/>
                  </a:cubicBezTo>
                  <a:lnTo>
                    <a:pt x="339107" y="2034603"/>
                  </a:lnTo>
                  <a:cubicBezTo>
                    <a:pt x="151823" y="2034603"/>
                    <a:pt x="0" y="1882780"/>
                    <a:pt x="0" y="1695496"/>
                  </a:cubicBezTo>
                  <a:lnTo>
                    <a:pt x="0" y="339107"/>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shade val="80000"/>
                <a:hueOff val="136814"/>
                <a:satOff val="-1492"/>
                <a:lumOff val="17053"/>
                <a:alphaOff val="0"/>
              </a:schemeClr>
            </a:fillRef>
            <a:effectRef idx="1">
              <a:schemeClr val="accent5">
                <a:shade val="80000"/>
                <a:hueOff val="136814"/>
                <a:satOff val="-1492"/>
                <a:lumOff val="17053"/>
                <a:alphaOff val="0"/>
              </a:schemeClr>
            </a:effectRef>
            <a:fontRef idx="minor">
              <a:schemeClr val="dk1"/>
            </a:fontRef>
          </p:style>
          <p:txBody>
            <a:bodyPr spcFirstLastPara="0" vert="horz" wrap="square" lIns="152661" tIns="152661" rIns="152661" bIns="152661"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Opportunities</a:t>
              </a:r>
            </a:p>
            <a:p>
              <a:pPr marL="0" lvl="0" indent="0" algn="l" defTabSz="622300">
                <a:lnSpc>
                  <a:spcPct val="90000"/>
                </a:lnSpc>
                <a:spcBef>
                  <a:spcPct val="0"/>
                </a:spcBef>
                <a:spcAft>
                  <a:spcPct val="35000"/>
                </a:spcAft>
                <a:buNone/>
              </a:pPr>
              <a:r>
                <a:rPr lang="en-GB" sz="1100" b="0" kern="1200" dirty="0">
                  <a:latin typeface="Arial" panose="020B0604020202020204" pitchFamily="34" charset="0"/>
                  <a:cs typeface="Arial" panose="020B0604020202020204" pitchFamily="34" charset="0"/>
                </a:rPr>
                <a:t>Expansion of the branch office,</a:t>
              </a:r>
            </a:p>
            <a:p>
              <a:pPr marL="0" lvl="0" indent="0" algn="l" defTabSz="622300">
                <a:lnSpc>
                  <a:spcPct val="90000"/>
                </a:lnSpc>
                <a:spcBef>
                  <a:spcPct val="0"/>
                </a:spcBef>
                <a:spcAft>
                  <a:spcPct val="35000"/>
                </a:spcAft>
                <a:buNone/>
              </a:pPr>
              <a:r>
                <a:rPr lang="en-GB" sz="1100" b="0" kern="1200" dirty="0">
                  <a:latin typeface="Arial" panose="020B0604020202020204" pitchFamily="34" charset="0"/>
                  <a:cs typeface="Arial" panose="020B0604020202020204" pitchFamily="34" charset="0"/>
                </a:rPr>
                <a:t>Increasing the number of services,</a:t>
              </a:r>
            </a:p>
            <a:p>
              <a:pPr marL="0" lvl="0" indent="0" algn="l" defTabSz="622300">
                <a:lnSpc>
                  <a:spcPct val="90000"/>
                </a:lnSpc>
                <a:spcBef>
                  <a:spcPct val="0"/>
                </a:spcBef>
                <a:spcAft>
                  <a:spcPct val="35000"/>
                </a:spcAft>
                <a:buNone/>
              </a:pPr>
              <a:r>
                <a:rPr lang="en-GB" sz="1100" b="0" kern="1200" dirty="0">
                  <a:latin typeface="Arial" panose="020B0604020202020204" pitchFamily="34" charset="0"/>
                  <a:cs typeface="Arial" panose="020B0604020202020204" pitchFamily="34" charset="0"/>
                </a:rPr>
                <a:t>Recruiting more cleaners and </a:t>
              </a:r>
            </a:p>
            <a:p>
              <a:pPr marL="0" lvl="0" indent="0" algn="l" defTabSz="622300">
                <a:lnSpc>
                  <a:spcPct val="90000"/>
                </a:lnSpc>
                <a:spcBef>
                  <a:spcPct val="0"/>
                </a:spcBef>
                <a:spcAft>
                  <a:spcPct val="35000"/>
                </a:spcAft>
                <a:buNone/>
              </a:pPr>
              <a:r>
                <a:rPr lang="en-GB" sz="1100" b="0" kern="1200" dirty="0">
                  <a:latin typeface="Arial" panose="020B0604020202020204" pitchFamily="34" charset="0"/>
                  <a:cs typeface="Arial" panose="020B0604020202020204" pitchFamily="34" charset="0"/>
                </a:rPr>
                <a:t>Providing the free internship for future leaders </a:t>
              </a:r>
              <a:endParaRPr lang="en-US" sz="1100" b="0" kern="1200" dirty="0">
                <a:latin typeface="Arial" panose="020B0604020202020204" pitchFamily="34" charset="0"/>
                <a:cs typeface="Arial" panose="020B0604020202020204" pitchFamily="34" charset="0"/>
              </a:endParaRPr>
            </a:p>
          </p:txBody>
        </p:sp>
        <p:sp>
          <p:nvSpPr>
            <p:cNvPr id="13" name="Freeform: Shape 12">
              <a:extLst>
                <a:ext uri="{FF2B5EF4-FFF2-40B4-BE49-F238E27FC236}">
                  <a16:creationId xmlns:a16="http://schemas.microsoft.com/office/drawing/2014/main" id="{978515B6-38D1-87A7-3B1F-2B320CBF634A}"/>
                </a:ext>
              </a:extLst>
            </p:cNvPr>
            <p:cNvSpPr/>
            <p:nvPr/>
          </p:nvSpPr>
          <p:spPr>
            <a:xfrm>
              <a:off x="6274027" y="3269764"/>
              <a:ext cx="2034603" cy="2034603"/>
            </a:xfrm>
            <a:custGeom>
              <a:avLst/>
              <a:gdLst>
                <a:gd name="connsiteX0" fmla="*/ 0 w 2034603"/>
                <a:gd name="connsiteY0" fmla="*/ 339107 h 2034603"/>
                <a:gd name="connsiteX1" fmla="*/ 339107 w 2034603"/>
                <a:gd name="connsiteY1" fmla="*/ 0 h 2034603"/>
                <a:gd name="connsiteX2" fmla="*/ 1695496 w 2034603"/>
                <a:gd name="connsiteY2" fmla="*/ 0 h 2034603"/>
                <a:gd name="connsiteX3" fmla="*/ 2034603 w 2034603"/>
                <a:gd name="connsiteY3" fmla="*/ 339107 h 2034603"/>
                <a:gd name="connsiteX4" fmla="*/ 2034603 w 2034603"/>
                <a:gd name="connsiteY4" fmla="*/ 1695496 h 2034603"/>
                <a:gd name="connsiteX5" fmla="*/ 1695496 w 2034603"/>
                <a:gd name="connsiteY5" fmla="*/ 2034603 h 2034603"/>
                <a:gd name="connsiteX6" fmla="*/ 339107 w 2034603"/>
                <a:gd name="connsiteY6" fmla="*/ 2034603 h 2034603"/>
                <a:gd name="connsiteX7" fmla="*/ 0 w 2034603"/>
                <a:gd name="connsiteY7" fmla="*/ 1695496 h 2034603"/>
                <a:gd name="connsiteX8" fmla="*/ 0 w 2034603"/>
                <a:gd name="connsiteY8" fmla="*/ 339107 h 2034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4603" h="2034603">
                  <a:moveTo>
                    <a:pt x="0" y="339107"/>
                  </a:moveTo>
                  <a:cubicBezTo>
                    <a:pt x="0" y="151823"/>
                    <a:pt x="151823" y="0"/>
                    <a:pt x="339107" y="0"/>
                  </a:cubicBezTo>
                  <a:lnTo>
                    <a:pt x="1695496" y="0"/>
                  </a:lnTo>
                  <a:cubicBezTo>
                    <a:pt x="1882780" y="0"/>
                    <a:pt x="2034603" y="151823"/>
                    <a:pt x="2034603" y="339107"/>
                  </a:cubicBezTo>
                  <a:lnTo>
                    <a:pt x="2034603" y="1695496"/>
                  </a:lnTo>
                  <a:cubicBezTo>
                    <a:pt x="2034603" y="1882780"/>
                    <a:pt x="1882780" y="2034603"/>
                    <a:pt x="1695496" y="2034603"/>
                  </a:cubicBezTo>
                  <a:lnTo>
                    <a:pt x="339107" y="2034603"/>
                  </a:lnTo>
                  <a:cubicBezTo>
                    <a:pt x="151823" y="2034603"/>
                    <a:pt x="0" y="1882780"/>
                    <a:pt x="0" y="1695496"/>
                  </a:cubicBezTo>
                  <a:lnTo>
                    <a:pt x="0" y="339107"/>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shade val="80000"/>
                <a:hueOff val="205221"/>
                <a:satOff val="-2238"/>
                <a:lumOff val="25579"/>
                <a:alphaOff val="0"/>
              </a:schemeClr>
            </a:fillRef>
            <a:effectRef idx="1">
              <a:schemeClr val="accent5">
                <a:shade val="80000"/>
                <a:hueOff val="205221"/>
                <a:satOff val="-2238"/>
                <a:lumOff val="25579"/>
                <a:alphaOff val="0"/>
              </a:schemeClr>
            </a:effectRef>
            <a:fontRef idx="minor">
              <a:schemeClr val="dk1"/>
            </a:fontRef>
          </p:style>
          <p:txBody>
            <a:bodyPr spcFirstLastPara="0" vert="horz" wrap="square" lIns="152661" tIns="152661" rIns="152661" bIns="152661"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Threats</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Number of established companies,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Higher rate of compensation packages,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New entry threats and </a:t>
              </a:r>
            </a:p>
            <a:p>
              <a:pPr marL="0" lvl="0" indent="0" algn="l" defTabSz="62230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Fear of customer complaints in the market</a:t>
              </a:r>
              <a:endParaRPr lang="en-US" sz="11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1405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8840" y="31095"/>
            <a:ext cx="8229600" cy="1143000"/>
          </a:xfrm>
        </p:spPr>
        <p:txBody>
          <a:bodyPr>
            <a:normAutofit/>
          </a:bodyPr>
          <a:lstStyle/>
          <a:p>
            <a:r>
              <a:rPr lang="en-GB" altLang="en-US" sz="3200" b="1" dirty="0"/>
              <a:t>4Ps of marketing mix.</a:t>
            </a:r>
          </a:p>
        </p:txBody>
      </p:sp>
      <p:pic>
        <p:nvPicPr>
          <p:cNvPr id="6" name="Picture 5">
            <a:extLst>
              <a:ext uri="{FF2B5EF4-FFF2-40B4-BE49-F238E27FC236}">
                <a16:creationId xmlns:a16="http://schemas.microsoft.com/office/drawing/2014/main" id="{EAF0ABDF-4D6B-389C-8953-A26B505D3C0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16630" y="942975"/>
            <a:ext cx="5158740" cy="4028933"/>
          </a:xfrm>
          <a:prstGeom prst="rect">
            <a:avLst/>
          </a:prstGeom>
          <a:noFill/>
        </p:spPr>
      </p:pic>
      <p:sp>
        <p:nvSpPr>
          <p:cNvPr id="7" name="TextBox 6">
            <a:extLst>
              <a:ext uri="{FF2B5EF4-FFF2-40B4-BE49-F238E27FC236}">
                <a16:creationId xmlns:a16="http://schemas.microsoft.com/office/drawing/2014/main" id="{D9ABACC5-FE3D-8D6C-D3D1-E2847F6A3103}"/>
              </a:ext>
            </a:extLst>
          </p:cNvPr>
          <p:cNvSpPr txBox="1"/>
          <p:nvPr/>
        </p:nvSpPr>
        <p:spPr>
          <a:xfrm>
            <a:off x="4320560" y="4971908"/>
            <a:ext cx="3566160" cy="523220"/>
          </a:xfrm>
          <a:prstGeom prst="rect">
            <a:avLst/>
          </a:prstGeom>
          <a:noFill/>
        </p:spPr>
        <p:txBody>
          <a:bodyPr wrap="square" rtlCol="0">
            <a:spAutoFit/>
          </a:bodyPr>
          <a:lstStyle/>
          <a:p>
            <a:pPr algn="ctr"/>
            <a:r>
              <a:rPr lang="en-US" sz="1400" b="1" dirty="0">
                <a:latin typeface="Arial" panose="020B0604020202020204" pitchFamily="34" charset="0"/>
                <a:cs typeface="Arial" panose="020B0604020202020204" pitchFamily="34" charset="0"/>
              </a:rPr>
              <a:t>Figure: </a:t>
            </a:r>
            <a:r>
              <a:rPr lang="en-US" sz="1400" dirty="0">
                <a:latin typeface="Arial" panose="020B0604020202020204" pitchFamily="34" charset="0"/>
                <a:cs typeface="Arial" panose="020B0604020202020204" pitchFamily="34" charset="0"/>
              </a:rPr>
              <a:t>4Ps of Marketing Mix</a:t>
            </a:r>
          </a:p>
          <a:p>
            <a:pPr algn="ctr"/>
            <a:r>
              <a:rPr lang="en-US" sz="1400" b="1" dirty="0">
                <a:latin typeface="Arial" panose="020B0604020202020204" pitchFamily="34" charset="0"/>
                <a:cs typeface="Arial" panose="020B0604020202020204" pitchFamily="34" charset="0"/>
              </a:rPr>
              <a:t>Source: </a:t>
            </a:r>
            <a:r>
              <a:rPr lang="en-US" sz="1400" dirty="0">
                <a:latin typeface="Arial" panose="020B0604020202020204" pitchFamily="34" charset="0"/>
                <a:cs typeface="Arial" panose="020B0604020202020204" pitchFamily="34" charset="0"/>
              </a:rPr>
              <a:t>(</a:t>
            </a:r>
            <a:r>
              <a:rPr lang="en-US" sz="1400" dirty="0" err="1">
                <a:latin typeface="Arial" panose="020B0604020202020204" pitchFamily="34" charset="0"/>
                <a:cs typeface="Arial" panose="020B0604020202020204" pitchFamily="34" charset="0"/>
              </a:rPr>
              <a:t>Ghezzi</a:t>
            </a:r>
            <a:r>
              <a:rPr lang="en-US" sz="1400" dirty="0">
                <a:latin typeface="Arial" panose="020B0604020202020204" pitchFamily="34" charset="0"/>
                <a:cs typeface="Arial" panose="020B0604020202020204" pitchFamily="34" charset="0"/>
              </a:rPr>
              <a:t> &amp; Cavallo, 2020)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95899"/>
            <a:ext cx="8229600" cy="865187"/>
          </a:xfrm>
        </p:spPr>
        <p:txBody>
          <a:bodyPr>
            <a:normAutofit fontScale="90000"/>
          </a:bodyPr>
          <a:lstStyle/>
          <a:p>
            <a:pPr eaLnBrk="1" hangingPunct="1"/>
            <a:r>
              <a:rPr lang="en-US" altLang="en-US" sz="3600" b="1" dirty="0"/>
              <a:t>	</a:t>
            </a:r>
            <a:r>
              <a:rPr lang="en-GB" altLang="en-US" sz="3200" b="1" dirty="0"/>
              <a:t>Target market and marketing strategies </a:t>
            </a:r>
            <a:endParaRPr lang="en-GB" altLang="en-US" sz="3600" b="1" dirty="0"/>
          </a:p>
        </p:txBody>
      </p:sp>
      <p:graphicFrame>
        <p:nvGraphicFramePr>
          <p:cNvPr id="4" name="Diagram 3">
            <a:extLst>
              <a:ext uri="{FF2B5EF4-FFF2-40B4-BE49-F238E27FC236}">
                <a16:creationId xmlns:a16="http://schemas.microsoft.com/office/drawing/2014/main" id="{CB8F307B-D9D2-2A72-1E74-F476A67C042B}"/>
              </a:ext>
            </a:extLst>
          </p:cNvPr>
          <p:cNvGraphicFramePr/>
          <p:nvPr>
            <p:extLst>
              <p:ext uri="{D42A27DB-BD31-4B8C-83A1-F6EECF244321}">
                <p14:modId xmlns:p14="http://schemas.microsoft.com/office/powerpoint/2010/main" val="133724766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15889"/>
            <a:ext cx="8229600" cy="865187"/>
          </a:xfrm>
        </p:spPr>
        <p:txBody>
          <a:bodyPr>
            <a:normAutofit fontScale="90000"/>
          </a:bodyPr>
          <a:lstStyle/>
          <a:p>
            <a:pPr eaLnBrk="1" hangingPunct="1"/>
            <a:r>
              <a:rPr lang="en-US" altLang="en-US" sz="3600" b="1" dirty="0"/>
              <a:t>	</a:t>
            </a:r>
            <a:r>
              <a:rPr lang="en-GB" altLang="en-US" sz="3200" b="1" dirty="0"/>
              <a:t>Target market and marketing strategies </a:t>
            </a:r>
            <a:endParaRPr lang="en-GB" altLang="en-US" sz="3600" b="1" dirty="0"/>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1560195" y="1441450"/>
            <a:ext cx="9071610" cy="3667760"/>
          </a:xfrm>
        </p:spPr>
        <p:txBody>
          <a:bodyPr>
            <a:normAutofit/>
          </a:bodyPr>
          <a:lstStyle/>
          <a:p>
            <a:pPr marL="0" marR="102235" indent="0" algn="just">
              <a:buClr>
                <a:srgbClr val="0070C0"/>
              </a:buClr>
              <a:buNone/>
            </a:pPr>
            <a:r>
              <a:rPr lang="en-US" sz="1800" dirty="0">
                <a:latin typeface="Arial" panose="020B0604020202020204" pitchFamily="34" charset="0"/>
                <a:ea typeface="Arial" panose="020B0604020202020204" pitchFamily="34" charset="0"/>
              </a:rPr>
              <a:t>The recommended marketing strategy can include the introduction </a:t>
            </a:r>
            <a:r>
              <a:rPr lang="en-US" sz="1800" b="1" dirty="0">
                <a:latin typeface="Arial" panose="020B0604020202020204" pitchFamily="34" charset="0"/>
                <a:ea typeface="Arial" panose="020B0604020202020204" pitchFamily="34" charset="0"/>
              </a:rPr>
              <a:t>of contract-based services</a:t>
            </a:r>
            <a:r>
              <a:rPr lang="en-US" sz="1800" dirty="0">
                <a:latin typeface="Arial" panose="020B0604020202020204" pitchFamily="34" charset="0"/>
                <a:ea typeface="Arial" panose="020B0604020202020204" pitchFamily="34" charset="0"/>
              </a:rPr>
              <a:t> where temporary cleaners would be recruited in the business which would increase the number of employees in the business to fulfil the higher demand of the clients in Oakham. </a:t>
            </a:r>
          </a:p>
          <a:p>
            <a:pPr marL="0" marR="102235" indent="0" algn="just">
              <a:buClr>
                <a:srgbClr val="0070C0"/>
              </a:buClr>
              <a:buNone/>
            </a:pPr>
            <a:endParaRPr lang="en-US" sz="1800" dirty="0">
              <a:latin typeface="Arial" panose="020B0604020202020204" pitchFamily="34" charset="0"/>
              <a:ea typeface="Arial" panose="020B0604020202020204" pitchFamily="34" charset="0"/>
            </a:endParaRPr>
          </a:p>
          <a:p>
            <a:pPr marL="0" marR="102235" indent="0" algn="just">
              <a:buClr>
                <a:srgbClr val="0070C0"/>
              </a:buClr>
              <a:buNone/>
            </a:pPr>
            <a:r>
              <a:rPr lang="en-US" sz="1800" dirty="0">
                <a:latin typeface="Arial" panose="020B0604020202020204" pitchFamily="34" charset="0"/>
                <a:ea typeface="Arial" panose="020B0604020202020204" pitchFamily="34" charset="0"/>
              </a:rPr>
              <a:t>Besides, it is also recommended to promote the services and feedback of the clients on social media where the video clips and customer ratings would be presented among the customers (</a:t>
            </a:r>
            <a:r>
              <a:rPr lang="en-US" sz="1800" dirty="0" err="1">
                <a:latin typeface="Arial" panose="020B0604020202020204" pitchFamily="34" charset="0"/>
                <a:ea typeface="Arial" panose="020B0604020202020204" pitchFamily="34" charset="0"/>
              </a:rPr>
              <a:t>Ghazinoory</a:t>
            </a:r>
            <a:r>
              <a:rPr lang="en-US" sz="1800" dirty="0">
                <a:latin typeface="Arial" panose="020B0604020202020204" pitchFamily="34" charset="0"/>
                <a:ea typeface="Arial" panose="020B0604020202020204" pitchFamily="34" charset="0"/>
              </a:rPr>
              <a:t> et al., 2021). </a:t>
            </a:r>
          </a:p>
          <a:p>
            <a:pPr marL="0" marR="102235" indent="0" algn="just">
              <a:buClr>
                <a:srgbClr val="0070C0"/>
              </a:buClr>
              <a:buNone/>
            </a:pPr>
            <a:endParaRPr lang="en-US" sz="1800" dirty="0">
              <a:latin typeface="Arial" panose="020B0604020202020204" pitchFamily="34" charset="0"/>
              <a:ea typeface="Arial" panose="020B0604020202020204" pitchFamily="34" charset="0"/>
            </a:endParaRPr>
          </a:p>
          <a:p>
            <a:pPr marL="0" marR="102235" indent="0" algn="just">
              <a:buClr>
                <a:srgbClr val="0070C0"/>
              </a:buClr>
              <a:buNone/>
            </a:pPr>
            <a:r>
              <a:rPr lang="en-US" sz="1800" dirty="0">
                <a:latin typeface="Arial" panose="020B0604020202020204" pitchFamily="34" charset="0"/>
                <a:ea typeface="Arial" panose="020B0604020202020204" pitchFamily="34" charset="0"/>
              </a:rPr>
              <a:t>Here, the customers would be effectively reached and communicated as their stories and feedback regarding the satisfaction of the services would work as positive </a:t>
            </a:r>
            <a:r>
              <a:rPr lang="en-US" sz="1800" dirty="0" err="1">
                <a:latin typeface="Arial" panose="020B0604020202020204" pitchFamily="34" charset="0"/>
                <a:ea typeface="Arial" panose="020B0604020202020204" pitchFamily="34" charset="0"/>
              </a:rPr>
              <a:t>WoM</a:t>
            </a:r>
            <a:r>
              <a:rPr lang="en-US" sz="1800" dirty="0">
                <a:latin typeface="Arial" panose="020B0604020202020204" pitchFamily="34" charset="0"/>
                <a:ea typeface="Arial" panose="020B0604020202020204" pitchFamily="34" charset="0"/>
              </a:rPr>
              <a:t>. </a:t>
            </a:r>
            <a:endParaRPr lang="en-US" altLang="en-US" sz="2000" dirty="0"/>
          </a:p>
        </p:txBody>
      </p:sp>
    </p:spTree>
    <p:extLst>
      <p:ext uri="{BB962C8B-B14F-4D97-AF65-F5344CB8AC3E}">
        <p14:creationId xmlns:p14="http://schemas.microsoft.com/office/powerpoint/2010/main" val="2599177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981200" y="115889"/>
            <a:ext cx="8229600" cy="865187"/>
          </a:xfrm>
        </p:spPr>
        <p:txBody>
          <a:bodyPr>
            <a:normAutofit fontScale="90000"/>
          </a:bodyPr>
          <a:lstStyle/>
          <a:p>
            <a:pPr eaLnBrk="1" hangingPunct="1"/>
            <a:r>
              <a:rPr lang="en-US" altLang="en-US" sz="3600" b="1" dirty="0"/>
              <a:t>	Reference List</a:t>
            </a:r>
            <a:br>
              <a:rPr lang="en-US" altLang="en-US" sz="3600" b="1" dirty="0"/>
            </a:br>
            <a:endParaRPr lang="en-GB" altLang="en-US" sz="3600" b="1" dirty="0"/>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304799" y="981076"/>
            <a:ext cx="11702143" cy="4736465"/>
          </a:xfrm>
        </p:spPr>
        <p:txBody>
          <a:bodyPr>
            <a:noAutofit/>
          </a:bodyPr>
          <a:lstStyle/>
          <a:p>
            <a:pPr marL="0" marR="102235" indent="0">
              <a:buClr>
                <a:srgbClr val="0070C0"/>
              </a:buClr>
              <a:buNone/>
            </a:pPr>
            <a:endParaRPr lang="en-GB" sz="1600" dirty="0">
              <a:latin typeface="Arial" panose="020B0604020202020204" pitchFamily="34" charset="0"/>
              <a:ea typeface="Arial" panose="020B0604020202020204" pitchFamily="34" charset="0"/>
              <a:cs typeface="Arial" panose="020B0604020202020204" pitchFamily="34" charset="0"/>
            </a:endParaRPr>
          </a:p>
          <a:p>
            <a:pPr marR="0">
              <a:lnSpc>
                <a:spcPct val="150000"/>
              </a:lnSpc>
              <a:spcBef>
                <a:spcPts val="0"/>
              </a:spcBef>
              <a:spcAft>
                <a:spcPts val="800"/>
              </a:spcAft>
              <a:buFont typeface="Wingdings" panose="05000000000000000000" pitchFamily="2" charset="2"/>
              <a:buChar char="v"/>
            </a:pPr>
            <a:r>
              <a:rPr lang="en-GB" sz="1200" dirty="0">
                <a:effectLst/>
                <a:ea typeface="Calibri" panose="020F0502020204030204" pitchFamily="34" charset="0"/>
                <a:cs typeface="Arial" panose="020B0604020202020204" pitchFamily="34" charset="0"/>
              </a:rPr>
              <a:t>Barringer, B.R., (2022). </a:t>
            </a:r>
            <a:r>
              <a:rPr lang="en-GB" sz="1200" i="1" dirty="0">
                <a:effectLst/>
                <a:ea typeface="Calibri" panose="020F0502020204030204" pitchFamily="34" charset="0"/>
                <a:cs typeface="Arial" panose="020B0604020202020204" pitchFamily="34" charset="0"/>
              </a:rPr>
              <a:t>Entrepreneurship: Successfully launching new ventures</a:t>
            </a:r>
            <a:r>
              <a:rPr lang="en-GB" sz="1200" dirty="0">
                <a:effectLst/>
                <a:ea typeface="Calibri" panose="020F0502020204030204" pitchFamily="34" charset="0"/>
                <a:cs typeface="Arial" panose="020B0604020202020204" pitchFamily="34" charset="0"/>
              </a:rPr>
              <a:t>. Pearson Education India.</a:t>
            </a:r>
          </a:p>
          <a:p>
            <a:pPr>
              <a:lnSpc>
                <a:spcPct val="150000"/>
              </a:lnSpc>
              <a:spcBef>
                <a:spcPts val="0"/>
              </a:spcBef>
              <a:spcAft>
                <a:spcPts val="800"/>
              </a:spcAft>
              <a:buFont typeface="Wingdings" panose="05000000000000000000" pitchFamily="2" charset="2"/>
              <a:buChar char="v"/>
            </a:pPr>
            <a:r>
              <a:rPr lang="en-GB" sz="1200" dirty="0">
                <a:effectLst/>
                <a:ea typeface="Calibri" panose="020F0502020204030204" pitchFamily="34" charset="0"/>
                <a:cs typeface="Arial" panose="020B0604020202020204" pitchFamily="34" charset="0"/>
              </a:rPr>
              <a:t>Tripathi, N. and </a:t>
            </a:r>
            <a:r>
              <a:rPr lang="en-GB" sz="1200" dirty="0" err="1">
                <a:effectLst/>
                <a:ea typeface="Calibri" panose="020F0502020204030204" pitchFamily="34" charset="0"/>
                <a:cs typeface="Arial" panose="020B0604020202020204" pitchFamily="34" charset="0"/>
              </a:rPr>
              <a:t>Oivo</a:t>
            </a:r>
            <a:r>
              <a:rPr lang="en-GB" sz="1200" dirty="0">
                <a:effectLst/>
                <a:ea typeface="Calibri" panose="020F0502020204030204" pitchFamily="34" charset="0"/>
                <a:cs typeface="Arial" panose="020B0604020202020204" pitchFamily="34" charset="0"/>
              </a:rPr>
              <a:t>, M., (2020). The roles of incubators, accelerators, co-working spaces, mentors, and events in the </a:t>
            </a:r>
            <a:r>
              <a:rPr lang="en-GB" sz="1200" dirty="0" err="1">
                <a:effectLst/>
                <a:ea typeface="Calibri" panose="020F0502020204030204" pitchFamily="34" charset="0"/>
                <a:cs typeface="Arial" panose="020B0604020202020204" pitchFamily="34" charset="0"/>
              </a:rPr>
              <a:t>startup</a:t>
            </a:r>
            <a:r>
              <a:rPr lang="en-GB" sz="1200" dirty="0">
                <a:effectLst/>
                <a:ea typeface="Calibri" panose="020F0502020204030204" pitchFamily="34" charset="0"/>
                <a:cs typeface="Arial" panose="020B0604020202020204" pitchFamily="34" charset="0"/>
              </a:rPr>
              <a:t> development process. In </a:t>
            </a:r>
            <a:r>
              <a:rPr lang="en-GB" sz="1200" i="1" dirty="0">
                <a:effectLst/>
                <a:ea typeface="Calibri" panose="020F0502020204030204" pitchFamily="34" charset="0"/>
                <a:cs typeface="Arial" panose="020B0604020202020204" pitchFamily="34" charset="0"/>
              </a:rPr>
              <a:t>Fundamentals of Software </a:t>
            </a:r>
            <a:r>
              <a:rPr lang="en-GB" sz="1200" i="1" dirty="0" err="1">
                <a:effectLst/>
                <a:ea typeface="Calibri" panose="020F0502020204030204" pitchFamily="34" charset="0"/>
                <a:cs typeface="Arial" panose="020B0604020202020204" pitchFamily="34" charset="0"/>
              </a:rPr>
              <a:t>Startups</a:t>
            </a:r>
            <a:r>
              <a:rPr lang="en-GB" sz="1200" dirty="0">
                <a:effectLst/>
                <a:ea typeface="Calibri" panose="020F0502020204030204" pitchFamily="34" charset="0"/>
                <a:cs typeface="Arial" panose="020B0604020202020204" pitchFamily="34" charset="0"/>
              </a:rPr>
              <a:t> (pp. 147-159). Springer, Cham.</a:t>
            </a:r>
          </a:p>
          <a:p>
            <a:pPr>
              <a:lnSpc>
                <a:spcPct val="150000"/>
              </a:lnSpc>
              <a:spcBef>
                <a:spcPts val="0"/>
              </a:spcBef>
              <a:spcAft>
                <a:spcPts val="800"/>
              </a:spcAft>
              <a:buFont typeface="Wingdings" panose="05000000000000000000" pitchFamily="2" charset="2"/>
              <a:buChar char="v"/>
            </a:pPr>
            <a:r>
              <a:rPr lang="en-GB" sz="1200" dirty="0">
                <a:effectLst/>
                <a:ea typeface="Calibri" panose="020F0502020204030204" pitchFamily="34" charset="0"/>
                <a:cs typeface="Arial" panose="020B0604020202020204" pitchFamily="34" charset="0"/>
              </a:rPr>
              <a:t>Gauteng, (2022). </a:t>
            </a:r>
            <a:r>
              <a:rPr lang="en-GB" sz="1200" i="1" dirty="0">
                <a:effectLst/>
                <a:ea typeface="Calibri" panose="020F0502020204030204" pitchFamily="34" charset="0"/>
                <a:cs typeface="Arial" panose="020B0604020202020204" pitchFamily="34" charset="0"/>
              </a:rPr>
              <a:t>Cleaning Services Offered by Pro 2 Clean</a:t>
            </a:r>
            <a:r>
              <a:rPr lang="en-GB" sz="1200" dirty="0">
                <a:effectLst/>
                <a:ea typeface="Calibri" panose="020F0502020204030204" pitchFamily="34" charset="0"/>
                <a:cs typeface="Arial" panose="020B0604020202020204" pitchFamily="34" charset="0"/>
              </a:rPr>
              <a:t>. [online] pro2cleangauteng.co.za. Available at: &lt;https://pro2cleangauteng.co.za/medical-cleaning-services/&gt; [Accessed 4 July 2022].</a:t>
            </a:r>
          </a:p>
          <a:p>
            <a:pPr>
              <a:lnSpc>
                <a:spcPct val="150000"/>
              </a:lnSpc>
              <a:spcBef>
                <a:spcPts val="0"/>
              </a:spcBef>
              <a:spcAft>
                <a:spcPts val="800"/>
              </a:spcAft>
              <a:buFont typeface="Wingdings" panose="05000000000000000000" pitchFamily="2" charset="2"/>
              <a:buChar char="v"/>
            </a:pPr>
            <a:r>
              <a:rPr lang="en-GB" sz="1200" dirty="0" err="1">
                <a:effectLst/>
                <a:ea typeface="Calibri" panose="020F0502020204030204" pitchFamily="34" charset="0"/>
                <a:cs typeface="Arial" panose="020B0604020202020204" pitchFamily="34" charset="0"/>
              </a:rPr>
              <a:t>Sekliuckiene</a:t>
            </a:r>
            <a:r>
              <a:rPr lang="en-GB" sz="1200" dirty="0">
                <a:effectLst/>
                <a:ea typeface="Calibri" panose="020F0502020204030204" pitchFamily="34" charset="0"/>
                <a:cs typeface="Arial" panose="020B0604020202020204" pitchFamily="34" charset="0"/>
              </a:rPr>
              <a:t>, J., </a:t>
            </a:r>
            <a:r>
              <a:rPr lang="en-GB" sz="1200" dirty="0" err="1">
                <a:effectLst/>
                <a:ea typeface="Calibri" panose="020F0502020204030204" pitchFamily="34" charset="0"/>
                <a:cs typeface="Arial" panose="020B0604020202020204" pitchFamily="34" charset="0"/>
              </a:rPr>
              <a:t>Vaitkiene</a:t>
            </a:r>
            <a:r>
              <a:rPr lang="en-GB" sz="1200" dirty="0">
                <a:effectLst/>
                <a:ea typeface="Calibri" panose="020F0502020204030204" pitchFamily="34" charset="0"/>
                <a:cs typeface="Arial" panose="020B0604020202020204" pitchFamily="34" charset="0"/>
              </a:rPr>
              <a:t>, R. and </a:t>
            </a:r>
            <a:r>
              <a:rPr lang="en-GB" sz="1200" dirty="0" err="1">
                <a:effectLst/>
                <a:ea typeface="Calibri" panose="020F0502020204030204" pitchFamily="34" charset="0"/>
                <a:cs typeface="Arial" panose="020B0604020202020204" pitchFamily="34" charset="0"/>
              </a:rPr>
              <a:t>Vainauskiene</a:t>
            </a:r>
            <a:r>
              <a:rPr lang="en-GB" sz="1200" dirty="0">
                <a:effectLst/>
                <a:ea typeface="Calibri" panose="020F0502020204030204" pitchFamily="34" charset="0"/>
                <a:cs typeface="Arial" panose="020B0604020202020204" pitchFamily="34" charset="0"/>
              </a:rPr>
              <a:t>, V., (2018). Organisational learning in </a:t>
            </a:r>
            <a:r>
              <a:rPr lang="en-GB" sz="1200" dirty="0" err="1">
                <a:effectLst/>
                <a:ea typeface="Calibri" panose="020F0502020204030204" pitchFamily="34" charset="0"/>
                <a:cs typeface="Arial" panose="020B0604020202020204" pitchFamily="34" charset="0"/>
              </a:rPr>
              <a:t>startup</a:t>
            </a:r>
            <a:r>
              <a:rPr lang="en-GB" sz="1200" dirty="0">
                <a:effectLst/>
                <a:ea typeface="Calibri" panose="020F0502020204030204" pitchFamily="34" charset="0"/>
                <a:cs typeface="Arial" panose="020B0604020202020204" pitchFamily="34" charset="0"/>
              </a:rPr>
              <a:t> development and international growth. </a:t>
            </a:r>
            <a:r>
              <a:rPr lang="en-GB" sz="1200" i="1" dirty="0">
                <a:effectLst/>
                <a:ea typeface="Calibri" panose="020F0502020204030204" pitchFamily="34" charset="0"/>
                <a:cs typeface="Arial" panose="020B0604020202020204" pitchFamily="34" charset="0"/>
              </a:rPr>
              <a:t>Entrepreneurial Business and Economics Review</a:t>
            </a:r>
            <a:r>
              <a:rPr lang="en-GB" sz="1200" dirty="0">
                <a:effectLst/>
                <a:ea typeface="Calibri" panose="020F0502020204030204" pitchFamily="34" charset="0"/>
                <a:cs typeface="Arial" panose="020B0604020202020204" pitchFamily="34" charset="0"/>
              </a:rPr>
              <a:t>, </a:t>
            </a:r>
            <a:r>
              <a:rPr lang="en-GB" sz="1200" i="1" dirty="0">
                <a:effectLst/>
                <a:ea typeface="Calibri" panose="020F0502020204030204" pitchFamily="34" charset="0"/>
                <a:cs typeface="Arial" panose="020B0604020202020204" pitchFamily="34" charset="0"/>
              </a:rPr>
              <a:t>6</a:t>
            </a:r>
            <a:r>
              <a:rPr lang="en-GB" sz="1200" dirty="0">
                <a:effectLst/>
                <a:ea typeface="Calibri" panose="020F0502020204030204" pitchFamily="34" charset="0"/>
                <a:cs typeface="Arial" panose="020B0604020202020204" pitchFamily="34" charset="0"/>
              </a:rPr>
              <a:t>(4), p.125.</a:t>
            </a:r>
          </a:p>
          <a:p>
            <a:pPr>
              <a:lnSpc>
                <a:spcPct val="150000"/>
              </a:lnSpc>
              <a:spcBef>
                <a:spcPts val="0"/>
              </a:spcBef>
              <a:spcAft>
                <a:spcPts val="800"/>
              </a:spcAft>
              <a:buFont typeface="Wingdings" panose="05000000000000000000" pitchFamily="2" charset="2"/>
              <a:buChar char="v"/>
            </a:pPr>
            <a:r>
              <a:rPr lang="en-GB" sz="1200" dirty="0" err="1">
                <a:effectLst/>
                <a:ea typeface="Calibri" panose="020F0502020204030204" pitchFamily="34" charset="0"/>
                <a:cs typeface="Times New Roman" panose="02020603050405020304" pitchFamily="18" charset="0"/>
              </a:rPr>
              <a:t>Slávik</a:t>
            </a:r>
            <a:r>
              <a:rPr lang="en-GB" sz="1200" dirty="0">
                <a:effectLst/>
                <a:ea typeface="Calibri" panose="020F0502020204030204" pitchFamily="34" charset="0"/>
                <a:cs typeface="Times New Roman" panose="02020603050405020304" pitchFamily="18" charset="0"/>
              </a:rPr>
              <a:t>, Š., (2019). The Business model of start-up—Structure and consequences. </a:t>
            </a:r>
            <a:r>
              <a:rPr lang="en-GB" sz="1200" i="1" dirty="0">
                <a:effectLst/>
                <a:ea typeface="Calibri" panose="020F0502020204030204" pitchFamily="34" charset="0"/>
                <a:cs typeface="Times New Roman" panose="02020603050405020304" pitchFamily="18" charset="0"/>
              </a:rPr>
              <a:t>Administrative Sciences</a:t>
            </a:r>
            <a:r>
              <a:rPr lang="en-GB" sz="1200" dirty="0">
                <a:effectLst/>
                <a:ea typeface="Calibri" panose="020F0502020204030204" pitchFamily="34" charset="0"/>
                <a:cs typeface="Times New Roman" panose="02020603050405020304" pitchFamily="18" charset="0"/>
              </a:rPr>
              <a:t>, </a:t>
            </a:r>
            <a:r>
              <a:rPr lang="en-GB" sz="1200" i="1" dirty="0">
                <a:effectLst/>
                <a:ea typeface="Calibri" panose="020F0502020204030204" pitchFamily="34" charset="0"/>
                <a:cs typeface="Times New Roman" panose="02020603050405020304" pitchFamily="18" charset="0"/>
              </a:rPr>
              <a:t>9</a:t>
            </a:r>
            <a:r>
              <a:rPr lang="en-GB" sz="1200" dirty="0">
                <a:effectLst/>
                <a:ea typeface="Calibri" panose="020F0502020204030204" pitchFamily="34" charset="0"/>
                <a:cs typeface="Times New Roman" panose="02020603050405020304" pitchFamily="18" charset="0"/>
              </a:rPr>
              <a:t>(3), p.69.</a:t>
            </a:r>
          </a:p>
          <a:p>
            <a:pPr>
              <a:lnSpc>
                <a:spcPct val="150000"/>
              </a:lnSpc>
              <a:spcBef>
                <a:spcPts val="0"/>
              </a:spcBef>
              <a:spcAft>
                <a:spcPts val="800"/>
              </a:spcAft>
              <a:buFont typeface="Wingdings" panose="05000000000000000000" pitchFamily="2" charset="2"/>
              <a:buChar char="v"/>
            </a:pPr>
            <a:r>
              <a:rPr lang="en-GB" sz="1200" dirty="0" err="1">
                <a:effectLst/>
                <a:ea typeface="Calibri" panose="020F0502020204030204" pitchFamily="34" charset="0"/>
                <a:cs typeface="Times New Roman" panose="02020603050405020304" pitchFamily="18" charset="0"/>
              </a:rPr>
              <a:t>Ghezzi</a:t>
            </a:r>
            <a:r>
              <a:rPr lang="en-GB" sz="1200" dirty="0">
                <a:effectLst/>
                <a:ea typeface="Calibri" panose="020F0502020204030204" pitchFamily="34" charset="0"/>
                <a:cs typeface="Times New Roman" panose="02020603050405020304" pitchFamily="18" charset="0"/>
              </a:rPr>
              <a:t>, A. and Cavallo, A., (2020). Agile business model innovation in digital entrepreneurship: Lean </a:t>
            </a:r>
            <a:r>
              <a:rPr lang="en-GB" sz="1200" dirty="0" err="1">
                <a:effectLst/>
                <a:ea typeface="Calibri" panose="020F0502020204030204" pitchFamily="34" charset="0"/>
                <a:cs typeface="Times New Roman" panose="02020603050405020304" pitchFamily="18" charset="0"/>
              </a:rPr>
              <a:t>startup</a:t>
            </a:r>
            <a:r>
              <a:rPr lang="en-GB" sz="1200" dirty="0">
                <a:effectLst/>
                <a:ea typeface="Calibri" panose="020F0502020204030204" pitchFamily="34" charset="0"/>
                <a:cs typeface="Times New Roman" panose="02020603050405020304" pitchFamily="18" charset="0"/>
              </a:rPr>
              <a:t> approaches. </a:t>
            </a:r>
            <a:r>
              <a:rPr lang="en-GB" sz="1200" i="1" dirty="0">
                <a:effectLst/>
                <a:ea typeface="Calibri" panose="020F0502020204030204" pitchFamily="34" charset="0"/>
                <a:cs typeface="Times New Roman" panose="02020603050405020304" pitchFamily="18" charset="0"/>
              </a:rPr>
              <a:t>Journal of business research</a:t>
            </a:r>
            <a:r>
              <a:rPr lang="en-GB" sz="1200" dirty="0">
                <a:effectLst/>
                <a:ea typeface="Calibri" panose="020F0502020204030204" pitchFamily="34" charset="0"/>
                <a:cs typeface="Times New Roman" panose="02020603050405020304" pitchFamily="18" charset="0"/>
              </a:rPr>
              <a:t>, </a:t>
            </a:r>
            <a:r>
              <a:rPr lang="en-GB" sz="1200" i="1" dirty="0">
                <a:effectLst/>
                <a:ea typeface="Calibri" panose="020F0502020204030204" pitchFamily="34" charset="0"/>
                <a:cs typeface="Times New Roman" panose="02020603050405020304" pitchFamily="18" charset="0"/>
              </a:rPr>
              <a:t>110</a:t>
            </a:r>
            <a:r>
              <a:rPr lang="en-GB" sz="1200" dirty="0">
                <a:effectLst/>
                <a:ea typeface="Calibri" panose="020F0502020204030204" pitchFamily="34" charset="0"/>
                <a:cs typeface="Times New Roman" panose="02020603050405020304" pitchFamily="18" charset="0"/>
              </a:rPr>
              <a:t>, pp.519-537.</a:t>
            </a:r>
          </a:p>
          <a:p>
            <a:pPr>
              <a:lnSpc>
                <a:spcPct val="150000"/>
              </a:lnSpc>
              <a:spcBef>
                <a:spcPts val="0"/>
              </a:spcBef>
              <a:spcAft>
                <a:spcPts val="800"/>
              </a:spcAft>
              <a:buFont typeface="Wingdings" panose="05000000000000000000" pitchFamily="2" charset="2"/>
              <a:buChar char="v"/>
            </a:pPr>
            <a:r>
              <a:rPr lang="en-GB" sz="1200" dirty="0" err="1">
                <a:effectLst/>
                <a:latin typeface="+mj-lt"/>
                <a:ea typeface="Calibri" panose="020F0502020204030204" pitchFamily="34" charset="0"/>
                <a:cs typeface="Times New Roman" panose="02020603050405020304" pitchFamily="18" charset="0"/>
              </a:rPr>
              <a:t>Ghazinoory</a:t>
            </a:r>
            <a:r>
              <a:rPr lang="en-GB" sz="1200" dirty="0">
                <a:effectLst/>
                <a:latin typeface="+mj-lt"/>
                <a:ea typeface="Calibri" panose="020F0502020204030204" pitchFamily="34" charset="0"/>
                <a:cs typeface="Times New Roman" panose="02020603050405020304" pitchFamily="18" charset="0"/>
              </a:rPr>
              <a:t>, S., Phillips, F., </a:t>
            </a:r>
            <a:r>
              <a:rPr lang="en-GB" sz="1200" dirty="0" err="1">
                <a:effectLst/>
                <a:latin typeface="+mj-lt"/>
                <a:ea typeface="Calibri" panose="020F0502020204030204" pitchFamily="34" charset="0"/>
                <a:cs typeface="Times New Roman" panose="02020603050405020304" pitchFamily="18" charset="0"/>
              </a:rPr>
              <a:t>Afshari-Mofrad</a:t>
            </a:r>
            <a:r>
              <a:rPr lang="en-GB" sz="1200" dirty="0">
                <a:effectLst/>
                <a:latin typeface="+mj-lt"/>
                <a:ea typeface="Calibri" panose="020F0502020204030204" pitchFamily="34" charset="0"/>
                <a:cs typeface="Times New Roman" panose="02020603050405020304" pitchFamily="18" charset="0"/>
              </a:rPr>
              <a:t>, M. and </a:t>
            </a:r>
            <a:r>
              <a:rPr lang="en-GB" sz="1200" dirty="0" err="1">
                <a:effectLst/>
                <a:latin typeface="+mj-lt"/>
                <a:ea typeface="Calibri" panose="020F0502020204030204" pitchFamily="34" charset="0"/>
                <a:cs typeface="Times New Roman" panose="02020603050405020304" pitchFamily="18" charset="0"/>
              </a:rPr>
              <a:t>Bigdelou</a:t>
            </a:r>
            <a:r>
              <a:rPr lang="en-GB" sz="1200" dirty="0">
                <a:effectLst/>
                <a:latin typeface="+mj-lt"/>
                <a:ea typeface="Calibri" panose="020F0502020204030204" pitchFamily="34" charset="0"/>
                <a:cs typeface="Times New Roman" panose="02020603050405020304" pitchFamily="18" charset="0"/>
              </a:rPr>
              <a:t>, N., (2021). Innovation lives in ecotones, not ecosystems. </a:t>
            </a:r>
            <a:r>
              <a:rPr lang="en-GB" sz="1200" i="1" dirty="0">
                <a:effectLst/>
                <a:latin typeface="+mj-lt"/>
                <a:ea typeface="Calibri" panose="020F0502020204030204" pitchFamily="34" charset="0"/>
                <a:cs typeface="Times New Roman" panose="02020603050405020304" pitchFamily="18" charset="0"/>
              </a:rPr>
              <a:t>Journal of Business Research</a:t>
            </a:r>
            <a:r>
              <a:rPr lang="en-GB" sz="1200" dirty="0">
                <a:effectLst/>
                <a:latin typeface="+mj-lt"/>
                <a:ea typeface="Calibri" panose="020F0502020204030204" pitchFamily="34" charset="0"/>
                <a:cs typeface="Times New Roman" panose="02020603050405020304" pitchFamily="18" charset="0"/>
              </a:rPr>
              <a:t>, </a:t>
            </a:r>
            <a:r>
              <a:rPr lang="en-GB" sz="1200" i="1" dirty="0">
                <a:effectLst/>
                <a:latin typeface="+mj-lt"/>
                <a:ea typeface="Calibri" panose="020F0502020204030204" pitchFamily="34" charset="0"/>
                <a:cs typeface="Times New Roman" panose="02020603050405020304" pitchFamily="18" charset="0"/>
              </a:rPr>
              <a:t>135</a:t>
            </a:r>
            <a:r>
              <a:rPr lang="en-GB" sz="1200" dirty="0">
                <a:effectLst/>
                <a:latin typeface="+mj-lt"/>
                <a:ea typeface="Calibri" panose="020F0502020204030204" pitchFamily="34" charset="0"/>
                <a:cs typeface="Times New Roman" panose="02020603050405020304" pitchFamily="18" charset="0"/>
              </a:rPr>
              <a:t>, pp.572-580.</a:t>
            </a:r>
          </a:p>
          <a:p>
            <a:pPr>
              <a:lnSpc>
                <a:spcPct val="150000"/>
              </a:lnSpc>
              <a:spcBef>
                <a:spcPts val="0"/>
              </a:spcBef>
              <a:spcAft>
                <a:spcPts val="800"/>
              </a:spcAft>
              <a:buFont typeface="Wingdings" panose="05000000000000000000" pitchFamily="2" charset="2"/>
              <a:buChar char="v"/>
            </a:pPr>
            <a:endParaRPr lang="en-GB" sz="1200" dirty="0">
              <a:effectLst/>
              <a:ea typeface="Calibri" panose="020F0502020204030204" pitchFamily="34" charset="0"/>
              <a:cs typeface="Times New Roman" panose="02020603050405020304" pitchFamily="18" charset="0"/>
            </a:endParaRPr>
          </a:p>
          <a:p>
            <a:pPr marL="0" indent="0">
              <a:lnSpc>
                <a:spcPct val="150000"/>
              </a:lnSpc>
              <a:spcBef>
                <a:spcPts val="0"/>
              </a:spcBef>
              <a:spcAft>
                <a:spcPts val="800"/>
              </a:spcAft>
              <a:buNone/>
            </a:pPr>
            <a:endParaRPr lang="en-GB" sz="1200" dirty="0">
              <a:effectLst/>
              <a:ea typeface="Calibri" panose="020F0502020204030204" pitchFamily="34" charset="0"/>
              <a:cs typeface="Times New Roman" panose="02020603050405020304" pitchFamily="18" charset="0"/>
            </a:endParaRPr>
          </a:p>
          <a:p>
            <a:pPr>
              <a:lnSpc>
                <a:spcPct val="150000"/>
              </a:lnSpc>
              <a:spcBef>
                <a:spcPts val="0"/>
              </a:spcBef>
              <a:spcAft>
                <a:spcPts val="800"/>
              </a:spcAft>
              <a:buFont typeface="Wingdings" panose="05000000000000000000" pitchFamily="2" charset="2"/>
              <a:buChar char="v"/>
            </a:pPr>
            <a:endParaRPr lang="en-GB" sz="1200" dirty="0">
              <a:effectLst/>
              <a:ea typeface="Calibri" panose="020F0502020204030204" pitchFamily="34" charset="0"/>
              <a:cs typeface="Times New Roman" panose="02020603050405020304" pitchFamily="18" charset="0"/>
            </a:endParaRPr>
          </a:p>
          <a:p>
            <a:pPr marL="0" indent="0">
              <a:lnSpc>
                <a:spcPct val="150000"/>
              </a:lnSpc>
              <a:spcBef>
                <a:spcPts val="0"/>
              </a:spcBef>
              <a:spcAft>
                <a:spcPts val="800"/>
              </a:spcAft>
              <a:buNone/>
            </a:pPr>
            <a:endParaRPr lang="en-US" sz="1200" dirty="0">
              <a:effectLst/>
              <a:ea typeface="Calibri" panose="020F0502020204030204" pitchFamily="34" charset="0"/>
              <a:cs typeface="Arial" panose="020B0604020202020204" pitchFamily="34" charset="0"/>
            </a:endParaRPr>
          </a:p>
          <a:p>
            <a:pPr marL="0" algn="just">
              <a:lnSpc>
                <a:spcPct val="150000"/>
              </a:lnSpc>
              <a:spcBef>
                <a:spcPts val="0"/>
              </a:spcBef>
              <a:spcAft>
                <a:spcPts val="80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marL="0" algn="just">
              <a:lnSpc>
                <a:spcPct val="150000"/>
              </a:lnSpc>
              <a:spcBef>
                <a:spcPts val="0"/>
              </a:spcBef>
              <a:spcAft>
                <a:spcPts val="80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marL="0" algn="just">
              <a:lnSpc>
                <a:spcPct val="150000"/>
              </a:lnSpc>
              <a:spcBef>
                <a:spcPts val="0"/>
              </a:spcBef>
              <a:spcAft>
                <a:spcPts val="800"/>
              </a:spcAft>
            </a:pP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0" algn="just">
              <a:lnSpc>
                <a:spcPct val="150000"/>
              </a:lnSpc>
              <a:spcBef>
                <a:spcPts val="0"/>
              </a:spcBef>
              <a:spcAft>
                <a:spcPts val="800"/>
              </a:spcAft>
            </a:pP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0" marR="0" algn="just">
              <a:lnSpc>
                <a:spcPct val="150000"/>
              </a:lnSpc>
              <a:spcBef>
                <a:spcPts val="0"/>
              </a:spcBef>
              <a:spcAft>
                <a:spcPts val="800"/>
              </a:spcAft>
            </a:pP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a:buNone/>
            </a:pPr>
            <a:endParaRPr lang="en-US" alt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501532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712</TotalTime>
  <Words>1659</Words>
  <Application>Microsoft Office PowerPoint</Application>
  <PresentationFormat>Widescreen</PresentationFormat>
  <Paragraphs>95</Paragraphs>
  <Slides>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Myriad Pro</vt:lpstr>
      <vt:lpstr>Myriad Pro (body)</vt:lpstr>
      <vt:lpstr>Times New Roman</vt:lpstr>
      <vt:lpstr>Wingdings</vt:lpstr>
      <vt:lpstr>20140311PresentationUWTSDTemplate</vt:lpstr>
      <vt:lpstr>BUSINESS PLAN</vt:lpstr>
      <vt:lpstr>Business/Company Overview </vt:lpstr>
      <vt:lpstr>Ownership</vt:lpstr>
      <vt:lpstr>Legal format and Management</vt:lpstr>
      <vt:lpstr>SWOT analysis </vt:lpstr>
      <vt:lpstr>4Ps of marketing mix.</vt:lpstr>
      <vt:lpstr> Target market and marketing strategies </vt:lpstr>
      <vt:lpstr> Target market and marketing strategies </vt:lpstr>
      <vt:lpstr> Reference List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subject/>
  <dc:creator/>
  <cp:keywords/>
  <dc:description/>
  <cp:lastModifiedBy>Ana Gurduz (2029605)</cp:lastModifiedBy>
  <cp:revision>16</cp:revision>
  <dcterms:created xsi:type="dcterms:W3CDTF">2022-07-21T11:28:39Z</dcterms:created>
  <dcterms:modified xsi:type="dcterms:W3CDTF">2022-08-04T09:55:15Z</dcterms:modified>
  <cp:category/>
</cp:coreProperties>
</file>