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9" r:id="rId3"/>
    <p:sldId id="258" r:id="rId4"/>
    <p:sldId id="257" r:id="rId5"/>
    <p:sldId id="260" r:id="rId6"/>
    <p:sldId id="267" r:id="rId7"/>
    <p:sldId id="264" r:id="rId8"/>
    <p:sldId id="268" r:id="rId9"/>
    <p:sldId id="269" r:id="rId10"/>
    <p:sldId id="270" r:id="rId11"/>
    <p:sldId id="273" r:id="rId12"/>
    <p:sldId id="274" r:id="rId13"/>
    <p:sldId id="275" r:id="rId14"/>
    <p:sldId id="276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AEEF8A2-D240-4887-A8F6-E9C0D63D1580}" type="datetimeFigureOut">
              <a:rPr lang="en-GB" smtClean="0"/>
              <a:pPr/>
              <a:t>30/09/2019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AHlh</a:t>
            </a:r>
            <a:r>
              <a:rPr lang="en-GB" dirty="0" smtClean="0"/>
              <a:t> 7064 – historical change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1 – INTRODUCTION AND OVERVIEW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HISTORICAL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HOW DOES HISTORICAL CHANGE COME ABOUT? :– 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THE NEED TO DISTINQUISH BETWEEN THE CAUSE OF CHANGE AND THE CHANGE ITSELF!</a:t>
            </a:r>
          </a:p>
          <a:p>
            <a:pPr>
              <a:defRPr/>
            </a:pPr>
            <a:endParaRPr lang="en-GB" b="1" dirty="0" smtClean="0"/>
          </a:p>
          <a:p>
            <a:pPr>
              <a:defRPr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b="1" dirty="0" smtClean="0"/>
              <a:t>1. STRUCTURAL CHANGE OR BROADER FORCES:</a:t>
            </a:r>
          </a:p>
          <a:p>
            <a:pPr>
              <a:defRPr/>
            </a:pPr>
            <a:r>
              <a:rPr lang="en-GB" dirty="0" smtClean="0"/>
              <a:t> ECONOMIC ACTIVITY INCLUDING INDUSTRIALISATION – e.g. BRITAIN FROM 1770s; USA AND GERMANY FROM LATE 19</a:t>
            </a:r>
            <a:r>
              <a:rPr lang="en-GB" baseline="30000" dirty="0" smtClean="0"/>
              <a:t>TH</a:t>
            </a:r>
            <a:r>
              <a:rPr lang="en-GB" dirty="0" smtClean="0"/>
              <a:t> CENTURY </a:t>
            </a:r>
          </a:p>
          <a:p>
            <a:pPr>
              <a:defRPr/>
            </a:pPr>
            <a:r>
              <a:rPr lang="en-GB" dirty="0" smtClean="0"/>
              <a:t>TECHNOLOGICAL ADVANCE  - TRANSPORT SYSTEMS; WARFARE</a:t>
            </a:r>
          </a:p>
          <a:p>
            <a:pPr>
              <a:defRPr/>
            </a:pPr>
            <a:r>
              <a:rPr lang="en-GB" dirty="0" smtClean="0"/>
              <a:t>DEMOGRAPHY – POPULATION </a:t>
            </a:r>
            <a:r>
              <a:rPr lang="en-GB" dirty="0" smtClean="0"/>
              <a:t>CHANGES</a:t>
            </a:r>
            <a:endParaRPr lang="en-GB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2. </a:t>
            </a:r>
            <a:r>
              <a:rPr lang="en-GB" b="1" dirty="0" smtClean="0"/>
              <a:t>NON-STRUCTURAL CHANGE (OR DELIBERATE ACTS OF INDIVIDUALS OR GROUPS):</a:t>
            </a:r>
          </a:p>
          <a:p>
            <a:pPr>
              <a:defRPr/>
            </a:pPr>
            <a:r>
              <a:rPr lang="en-GB" dirty="0" smtClean="0"/>
              <a:t>REFORM – POLITICAL ENFRANCHISEMENT; EDUCATION PROVISION; TRADE UNION ACTIVITY  </a:t>
            </a:r>
          </a:p>
          <a:p>
            <a:pPr>
              <a:defRPr/>
            </a:pPr>
            <a:r>
              <a:rPr lang="en-GB" dirty="0" smtClean="0"/>
              <a:t>IDEAS – SOCIAL DARWINISM; MARXISM</a:t>
            </a:r>
          </a:p>
          <a:p>
            <a:pPr>
              <a:defRPr/>
            </a:pPr>
            <a:r>
              <a:rPr lang="en-GB" dirty="0" smtClean="0"/>
              <a:t>REVOLUTION – PARTICULARLY FAVOURED BY MARXIST HISTORIANS</a:t>
            </a:r>
          </a:p>
          <a:p>
            <a:pPr>
              <a:defRPr/>
            </a:pPr>
            <a:endParaRPr lang="en-GB" b="1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FACTORS THAT BRING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1. </a:t>
            </a:r>
            <a:r>
              <a:rPr lang="en-GB" b="1" dirty="0" smtClean="0"/>
              <a:t>STRUCTURAL</a:t>
            </a:r>
            <a:r>
              <a:rPr lang="en-GB" dirty="0" smtClean="0"/>
              <a:t> (AS ABOVE)</a:t>
            </a:r>
          </a:p>
          <a:p>
            <a:endParaRPr lang="en-GB" dirty="0" smtClean="0"/>
          </a:p>
          <a:p>
            <a:r>
              <a:rPr lang="en-GB" dirty="0" smtClean="0"/>
              <a:t>2. </a:t>
            </a:r>
            <a:r>
              <a:rPr lang="en-GB" b="1" dirty="0" smtClean="0"/>
              <a:t>IDEOLOGICAL</a:t>
            </a:r>
            <a:r>
              <a:rPr lang="en-GB" dirty="0" smtClean="0"/>
              <a:t> – SOCIAL DARWINISM; MODERNISM</a:t>
            </a:r>
          </a:p>
          <a:p>
            <a:endParaRPr lang="en-GB" dirty="0" smtClean="0"/>
          </a:p>
          <a:p>
            <a:r>
              <a:rPr lang="en-GB" dirty="0" smtClean="0"/>
              <a:t>3. </a:t>
            </a:r>
            <a:r>
              <a:rPr lang="en-GB" b="1" dirty="0" smtClean="0"/>
              <a:t>GUIDED </a:t>
            </a:r>
            <a:r>
              <a:rPr lang="en-GB" dirty="0" smtClean="0"/>
              <a:t>–</a:t>
            </a:r>
            <a:r>
              <a:rPr lang="en-GB" b="1" dirty="0" smtClean="0"/>
              <a:t> </a:t>
            </a:r>
            <a:r>
              <a:rPr lang="en-GB" dirty="0" smtClean="0"/>
              <a:t>OR POLITICAL (ACTION OF POLITICIANS</a:t>
            </a:r>
          </a:p>
          <a:p>
            <a:r>
              <a:rPr lang="en-GB" dirty="0" smtClean="0"/>
              <a:t>THEREFORE CHANGE CAN BE </a:t>
            </a:r>
            <a:r>
              <a:rPr lang="en-GB" b="1" u="sng" dirty="0" smtClean="0"/>
              <a:t>GUIDED</a:t>
            </a:r>
            <a:r>
              <a:rPr lang="en-GB" dirty="0" smtClean="0"/>
              <a:t> OR </a:t>
            </a:r>
            <a:r>
              <a:rPr lang="en-GB" b="1" u="sng" dirty="0" smtClean="0"/>
              <a:t>UNGUIDED</a:t>
            </a:r>
            <a:endParaRPr lang="en-GB" b="1" u="sng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‘TOTAL WAR’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E. </a:t>
            </a:r>
            <a:r>
              <a:rPr lang="en-GB" b="1" dirty="0" smtClean="0"/>
              <a:t>ECONOMIC COSTS </a:t>
            </a:r>
            <a:r>
              <a:rPr lang="en-GB" dirty="0" smtClean="0"/>
              <a:t>– HIGH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F. </a:t>
            </a:r>
            <a:r>
              <a:rPr lang="en-GB" b="1" dirty="0" smtClean="0"/>
              <a:t>STIMULUS TO TECHNOLOGY </a:t>
            </a:r>
            <a:r>
              <a:rPr lang="en-GB" dirty="0" smtClean="0"/>
              <a:t>AND MEDICINE –’MOTHER OF INVENTION’ 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G. </a:t>
            </a:r>
            <a:r>
              <a:rPr lang="en-GB" b="1" dirty="0" smtClean="0"/>
              <a:t>SOCIAL IMPACT </a:t>
            </a:r>
            <a:r>
              <a:rPr lang="en-GB" dirty="0" smtClean="0"/>
              <a:t>– SOCIAL HOMOGENEITY AND THE MINGLING OF CLASS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CONTINUITY AND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b="1" dirty="0" smtClean="0"/>
              <a:t>TRADITIONS OF THOUGHT: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1. </a:t>
            </a:r>
            <a:r>
              <a:rPr lang="en-GB" b="1" dirty="0" smtClean="0"/>
              <a:t>CONSERVATISM</a:t>
            </a:r>
            <a:r>
              <a:rPr lang="en-GB" dirty="0" smtClean="0"/>
              <a:t> – RESISTANCE TO CHANGE; PRESERVATION OF INSTITUTIONS</a:t>
            </a:r>
          </a:p>
          <a:p>
            <a:pPr>
              <a:defRPr/>
            </a:pPr>
            <a:r>
              <a:rPr lang="en-GB" dirty="0" smtClean="0"/>
              <a:t>2. </a:t>
            </a:r>
            <a:r>
              <a:rPr lang="en-GB" b="1" dirty="0" smtClean="0"/>
              <a:t>LIBERALISM</a:t>
            </a:r>
            <a:r>
              <a:rPr lang="en-GB" dirty="0" smtClean="0"/>
              <a:t> – SOCIAL REFORM; PRIVATE ENTERPRISE; REPRESENTATIVE GOVT</a:t>
            </a:r>
          </a:p>
          <a:p>
            <a:pPr>
              <a:defRPr/>
            </a:pPr>
            <a:r>
              <a:rPr lang="en-GB" dirty="0" smtClean="0"/>
              <a:t>3. </a:t>
            </a:r>
            <a:r>
              <a:rPr lang="en-GB" b="1" dirty="0" smtClean="0"/>
              <a:t>NATIONALISM</a:t>
            </a:r>
            <a:r>
              <a:rPr lang="en-GB" dirty="0" smtClean="0"/>
              <a:t> – LIBERAL OUTLOOK OR EXPANSIONIST/JINGOISTIC</a:t>
            </a:r>
          </a:p>
          <a:p>
            <a:pPr>
              <a:defRPr/>
            </a:pPr>
            <a:r>
              <a:rPr lang="en-GB" dirty="0" smtClean="0"/>
              <a:t>4. </a:t>
            </a:r>
            <a:r>
              <a:rPr lang="en-GB" b="1" dirty="0" smtClean="0"/>
              <a:t>SOCIALISM</a:t>
            </a:r>
            <a:r>
              <a:rPr lang="en-GB" dirty="0" smtClean="0"/>
              <a:t> (MARXISM)– COMMUNITY NOT ‘THE SELF’ AS BASIC UNIT</a:t>
            </a:r>
          </a:p>
          <a:p>
            <a:pPr>
              <a:defRPr/>
            </a:pPr>
            <a:r>
              <a:rPr lang="en-GB" dirty="0" smtClean="0"/>
              <a:t>5. </a:t>
            </a:r>
            <a:r>
              <a:rPr lang="en-GB" smtClean="0"/>
              <a:t>SOCIAL REFORMISM – REFORMIST; STATE INTERVENTION; POSITIVE (REFORM THROUGH PARTICIPATION)</a:t>
            </a:r>
            <a:endParaRPr lang="en-GB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FOUR AREAS OF STUDY</a:t>
            </a:r>
            <a:r>
              <a:rPr lang="en-GB" dirty="0" smtClean="0"/>
              <a:t>:</a:t>
            </a:r>
          </a:p>
          <a:p>
            <a:r>
              <a:rPr lang="en-GB" dirty="0" smtClean="0"/>
              <a:t>1. RISE AND FALL -  ECONOMIC GROWTH AND </a:t>
            </a:r>
            <a:r>
              <a:rPr lang="en-GB" dirty="0" smtClean="0"/>
              <a:t>DECLINE</a:t>
            </a:r>
            <a:endParaRPr lang="en-GB" dirty="0" smtClean="0"/>
          </a:p>
          <a:p>
            <a:r>
              <a:rPr lang="en-GB" dirty="0" smtClean="0"/>
              <a:t>2. RISE AND FALL – </a:t>
            </a:r>
            <a:r>
              <a:rPr lang="en-GB" dirty="0" smtClean="0"/>
              <a:t>EMPIRE</a:t>
            </a:r>
            <a:endParaRPr lang="en-GB" dirty="0" smtClean="0"/>
          </a:p>
          <a:p>
            <a:r>
              <a:rPr lang="en-GB" dirty="0" smtClean="0"/>
              <a:t>3. POLITICS, DEMOCRACY, AND </a:t>
            </a:r>
            <a:r>
              <a:rPr lang="en-GB" dirty="0" smtClean="0"/>
              <a:t>STATE</a:t>
            </a:r>
            <a:endParaRPr lang="en-GB" dirty="0" smtClean="0"/>
          </a:p>
          <a:p>
            <a:r>
              <a:rPr lang="en-GB" dirty="0" smtClean="0"/>
              <a:t>4. ASPECTS OF THE CULTURAL HISTORY OF </a:t>
            </a:r>
            <a:r>
              <a:rPr lang="en-GB" dirty="0" smtClean="0"/>
              <a:t>BRITAIN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2. </a:t>
            </a:r>
            <a:r>
              <a:rPr lang="en-GB" b="1" dirty="0" smtClean="0"/>
              <a:t>INDUSTRIALISATION:</a:t>
            </a:r>
          </a:p>
          <a:p>
            <a:r>
              <a:rPr lang="en-GB" b="1" dirty="0" smtClean="0"/>
              <a:t>Why Britain?</a:t>
            </a:r>
          </a:p>
          <a:p>
            <a:r>
              <a:rPr lang="en-GB" b="1" dirty="0" smtClean="0"/>
              <a:t>Its Impact</a:t>
            </a:r>
          </a:p>
          <a:p>
            <a:r>
              <a:rPr lang="en-GB" b="1" dirty="0" smtClean="0"/>
              <a:t>Poor Law Provision</a:t>
            </a:r>
          </a:p>
          <a:p>
            <a:r>
              <a:rPr lang="en-GB" b="1" dirty="0" smtClean="0"/>
              <a:t>Demography and Population</a:t>
            </a:r>
          </a:p>
          <a:p>
            <a:r>
              <a:rPr lang="en-GB" b="1" dirty="0" smtClean="0"/>
              <a:t>Innovation and invention</a:t>
            </a:r>
          </a:p>
          <a:p>
            <a:r>
              <a:rPr lang="en-GB" b="1" dirty="0" smtClean="0"/>
              <a:t>Regionalism and Urbanisation</a:t>
            </a:r>
          </a:p>
          <a:p>
            <a:r>
              <a:rPr lang="en-GB" b="1" dirty="0" smtClean="0"/>
              <a:t>‘The Condition of England’</a:t>
            </a:r>
          </a:p>
          <a:p>
            <a:r>
              <a:rPr lang="en-GB" b="1" dirty="0" smtClean="0"/>
              <a:t>Class and Class conscience</a:t>
            </a:r>
          </a:p>
          <a:p>
            <a:endParaRPr lang="en-GB" b="1" dirty="0" smtClean="0"/>
          </a:p>
          <a:p>
            <a:endParaRPr lang="en-GB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3. THE IMPACT OF ‘TOTAL WAR’:</a:t>
            </a:r>
          </a:p>
          <a:p>
            <a:r>
              <a:rPr lang="en-GB" dirty="0" smtClean="0"/>
              <a:t>BRITAIN’S ECONOMIC PRE-EMINENCE CHALLENGED</a:t>
            </a:r>
          </a:p>
          <a:p>
            <a:r>
              <a:rPr lang="en-GB" dirty="0" smtClean="0"/>
              <a:t>STATE INVOLVEMENT IN THE ERA OF ‘TOTAL WAR’</a:t>
            </a:r>
          </a:p>
          <a:p>
            <a:r>
              <a:rPr lang="en-GB" dirty="0" smtClean="0"/>
              <a:t>IMPACT OF ‘TOTAL WAR’ ON BRITAIN’S STANDING IN THE WORLD</a:t>
            </a:r>
          </a:p>
          <a:p>
            <a:r>
              <a:rPr lang="en-GB" dirty="0" smtClean="0"/>
              <a:t>FROM CONSENSUS TO CONVICTION –FROM KEYNSIAN ECONOMICS TO MONETRAISM 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6. POLITICAL REFORM IN 19</a:t>
            </a:r>
            <a:r>
              <a:rPr lang="en-GB" b="1" baseline="30000" dirty="0" smtClean="0"/>
              <a:t>TH</a:t>
            </a:r>
            <a:r>
              <a:rPr lang="en-GB" b="1" dirty="0" smtClean="0"/>
              <a:t> CENTURY BRITAIN</a:t>
            </a:r>
            <a:r>
              <a:rPr lang="en-GB" dirty="0" smtClean="0"/>
              <a:t>:</a:t>
            </a:r>
          </a:p>
          <a:p>
            <a:r>
              <a:rPr lang="en-GB" dirty="0" smtClean="0"/>
              <a:t>THE RISE OF RADICAL POLITICAL THOUGHT</a:t>
            </a:r>
          </a:p>
          <a:p>
            <a:r>
              <a:rPr lang="en-GB" dirty="0" smtClean="0"/>
              <a:t>CHALLENGING THE CONSERVATIVE ORDER – ‘CHARTISM’ AND THE FIGHT FOR PARLIAMENTARY REFORM</a:t>
            </a:r>
          </a:p>
          <a:p>
            <a:r>
              <a:rPr lang="en-GB" dirty="0" smtClean="0"/>
              <a:t>THE EMERGENCE OF THE MODERN POLITICAL PARTY</a:t>
            </a:r>
          </a:p>
          <a:p>
            <a:r>
              <a:rPr lang="en-GB" dirty="0" smtClean="0"/>
              <a:t>THE RISE OF ORGANISED LABOUR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7. POLITICAL AND WELFARE REFORM IN THE 20</a:t>
            </a:r>
            <a:r>
              <a:rPr lang="en-GB" b="1" baseline="30000" dirty="0" smtClean="0"/>
              <a:t>TH</a:t>
            </a:r>
            <a:r>
              <a:rPr lang="en-GB" b="1" dirty="0" smtClean="0"/>
              <a:t> CENTURY</a:t>
            </a:r>
            <a:r>
              <a:rPr lang="en-GB" dirty="0" smtClean="0"/>
              <a:t>:</a:t>
            </a:r>
          </a:p>
          <a:p>
            <a:r>
              <a:rPr lang="en-GB" dirty="0" smtClean="0"/>
              <a:t>THE RISE OF THE WELFARE STATE – SOCIAL POLICY IN BRITAIN 1906-1948</a:t>
            </a:r>
          </a:p>
          <a:p>
            <a:r>
              <a:rPr lang="en-GB" dirty="0" smtClean="0"/>
              <a:t>‘TOTAL WAR’ AND THE LIVES OF ORDINARY BRITONS</a:t>
            </a:r>
          </a:p>
          <a:p>
            <a:r>
              <a:rPr lang="en-GB" dirty="0" smtClean="0"/>
              <a:t>IMPACT OF WAR ON THE BRITISH POLITICAL SCENE</a:t>
            </a:r>
          </a:p>
          <a:p>
            <a:r>
              <a:rPr lang="en-GB" dirty="0" smtClean="0"/>
              <a:t>‘A BRAVE NEW WORLD’ – BRITAIN IN THE 1950s, 60s</a:t>
            </a:r>
            <a:r>
              <a:rPr lang="en-GB" smtClean="0"/>
              <a:t>, AND BEYOND</a:t>
            </a:r>
            <a:endParaRPr lang="en-GB" dirty="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8. THE MAKING OF MODERN BRITAIN</a:t>
            </a:r>
            <a:r>
              <a:rPr lang="en-GB" dirty="0" smtClean="0"/>
              <a:t>:</a:t>
            </a:r>
          </a:p>
          <a:p>
            <a:endParaRPr lang="en-GB" dirty="0" smtClean="0"/>
          </a:p>
          <a:p>
            <a:r>
              <a:rPr lang="en-GB" dirty="0" smtClean="0"/>
              <a:t>CLASS AND CLASS CONSCIENCE IN URBAN BRITAIN</a:t>
            </a:r>
          </a:p>
          <a:p>
            <a:r>
              <a:rPr lang="en-GB" dirty="0" smtClean="0"/>
              <a:t>‘A CRISIS OF FAITH’ – CHALLENGES TO VICTORIAN VALUES FROM SECULARISM AND THE RISE OF SCIENCE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9. WAR, PEACE, AND SOCIAL CHANGE</a:t>
            </a:r>
            <a:r>
              <a:rPr lang="en-GB" dirty="0" smtClean="0"/>
              <a:t>: </a:t>
            </a:r>
          </a:p>
          <a:p>
            <a:r>
              <a:rPr lang="en-GB" dirty="0" smtClean="0"/>
              <a:t>‘TOTAL WAR’ AND THE ROLE OF WOMEN</a:t>
            </a:r>
          </a:p>
          <a:p>
            <a:r>
              <a:rPr lang="en-GB" dirty="0" smtClean="0"/>
              <a:t>‘CONFLICTING IDENTITIES’ – THE REBIRTH OF NATIONAL </a:t>
            </a:r>
            <a:r>
              <a:rPr lang="en-GB" smtClean="0"/>
              <a:t>IDENTITY AND WHAT IT MEANS TO BE BRITISH</a:t>
            </a:r>
            <a:endParaRPr lang="en-GB" dirty="0" smtClean="0"/>
          </a:p>
          <a:p>
            <a:r>
              <a:rPr lang="en-GB" dirty="0" smtClean="0"/>
              <a:t>‘COOL BRITANNIA’ – THE CULTURAL LIFE OF BRITONS FROM THE 1960s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450</TotalTime>
  <Words>567</Words>
  <Application>Microsoft Office PowerPoint</Application>
  <PresentationFormat>On-screen Show (4:3)</PresentationFormat>
  <Paragraphs>82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Apex</vt:lpstr>
      <vt:lpstr>AHlh 7064 – historical change</vt:lpstr>
      <vt:lpstr>HISTORICAL CHANGE</vt:lpstr>
      <vt:lpstr>HISTORIC CHANGE</vt:lpstr>
      <vt:lpstr>HISTORIC CHANGE</vt:lpstr>
      <vt:lpstr>FACTORS THAT BRING CHANGE</vt:lpstr>
      <vt:lpstr>‘TOTAL WAR’</vt:lpstr>
      <vt:lpstr>CONTINUITY AND CHANGE</vt:lpstr>
      <vt:lpstr>OVERVIEW</vt:lpstr>
      <vt:lpstr>OVERVIEW contd...</vt:lpstr>
      <vt:lpstr>OVERVIEW contd...</vt:lpstr>
      <vt:lpstr>OVERVIEW contd...</vt:lpstr>
      <vt:lpstr>OVERVIEW contd...</vt:lpstr>
      <vt:lpstr>OVERVIEW contd...</vt:lpstr>
      <vt:lpstr>OVERVIEW contd...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5003 – MODERN BRITAIN</dc:title>
  <dc:creator>Sony</dc:creator>
  <cp:lastModifiedBy>Lester Mason</cp:lastModifiedBy>
  <cp:revision>22</cp:revision>
  <dcterms:created xsi:type="dcterms:W3CDTF">2012-01-17T11:29:46Z</dcterms:created>
  <dcterms:modified xsi:type="dcterms:W3CDTF">2019-09-30T10:45:07Z</dcterms:modified>
</cp:coreProperties>
</file>