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8"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5" d="100"/>
          <a:sy n="65" d="100"/>
        </p:scale>
        <p:origin x="66"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D1706B-8DEB-4568-8AC0-72DD0111659E}" type="datetimeFigureOut">
              <a:rPr lang="en-GB" smtClean="0"/>
              <a:t>03/05/2018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EA115F-CB85-4A2E-9E4C-72382A4A5228}" type="slidenum">
              <a:rPr lang="en-GB" smtClean="0"/>
              <a:t>‹#›</a:t>
            </a:fld>
            <a:endParaRPr lang="en-GB"/>
          </a:p>
        </p:txBody>
      </p:sp>
    </p:spTree>
    <p:extLst>
      <p:ext uri="{BB962C8B-B14F-4D97-AF65-F5344CB8AC3E}">
        <p14:creationId xmlns:p14="http://schemas.microsoft.com/office/powerpoint/2010/main" val="4117728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https://www.gov.uk/business-legal-structures/overview </a:t>
            </a:r>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D20E2D59-AD8B-4D15-BE76-C308BE0303F2}" type="slidenum">
              <a:rPr lang="en-GB" altLang="en-US" smtClean="0">
                <a:latin typeface="Tahoma" pitchFamily="34" charset="0"/>
              </a:rPr>
              <a:pPr eaLnBrk="1" hangingPunct="1">
                <a:spcBef>
                  <a:spcPct val="0"/>
                </a:spcBef>
              </a:pPr>
              <a:t>3</a:t>
            </a:fld>
            <a:endParaRPr lang="en-GB" altLang="en-US">
              <a:latin typeface="Tahoma" pitchFamily="34" charset="0"/>
            </a:endParaRPr>
          </a:p>
        </p:txBody>
      </p:sp>
    </p:spTree>
    <p:extLst>
      <p:ext uri="{BB962C8B-B14F-4D97-AF65-F5344CB8AC3E}">
        <p14:creationId xmlns:p14="http://schemas.microsoft.com/office/powerpoint/2010/main" val="6470516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03/05/2018</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915265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03/05/2018</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48850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03/05/2018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136632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03/05/2018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3982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03/05/2018</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6021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03/05/2018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85203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03/05/2018</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57693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03/05/2018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341032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03/05/2018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641906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03/05/2018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388574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03/05/2018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20107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03/05/2018</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115886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BMSK4006</a:t>
            </a:r>
            <a:endParaRPr lang="en-GB" dirty="0"/>
          </a:p>
        </p:txBody>
      </p:sp>
      <p:sp>
        <p:nvSpPr>
          <p:cNvPr id="3" name="Subtitle 2"/>
          <p:cNvSpPr>
            <a:spLocks noGrp="1"/>
          </p:cNvSpPr>
          <p:nvPr>
            <p:ph type="subTitle" idx="1"/>
          </p:nvPr>
        </p:nvSpPr>
        <p:spPr/>
        <p:txBody>
          <a:bodyPr>
            <a:normAutofit/>
          </a:bodyPr>
          <a:lstStyle/>
          <a:p>
            <a:r>
              <a:rPr lang="en-GB" dirty="0"/>
              <a:t>Managing Enterprise in 21</a:t>
            </a:r>
            <a:r>
              <a:rPr lang="en-GB" baseline="30000" dirty="0"/>
              <a:t>st</a:t>
            </a:r>
            <a:r>
              <a:rPr lang="en-GB" dirty="0"/>
              <a:t> Century</a:t>
            </a:r>
          </a:p>
          <a:p>
            <a:endParaRPr lang="en-GB" dirty="0"/>
          </a:p>
          <a:p>
            <a:endParaRPr lang="en-GB" dirty="0"/>
          </a:p>
        </p:txBody>
      </p:sp>
    </p:spTree>
    <p:extLst>
      <p:ext uri="{BB962C8B-B14F-4D97-AF65-F5344CB8AC3E}">
        <p14:creationId xmlns:p14="http://schemas.microsoft.com/office/powerpoint/2010/main" val="3372050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ctrTitle"/>
          </p:nvPr>
        </p:nvSpPr>
        <p:spPr>
          <a:xfrm>
            <a:off x="902632" y="1628357"/>
            <a:ext cx="10363200" cy="1079674"/>
          </a:xfrm>
        </p:spPr>
        <p:txBody>
          <a:bodyPr rtlCol="0">
            <a:normAutofit/>
          </a:bodyPr>
          <a:lstStyle/>
          <a:p>
            <a:pPr>
              <a:defRPr/>
            </a:pPr>
            <a:r>
              <a:rPr lang="en-GB" sz="3600" b="1" dirty="0">
                <a:effectLst>
                  <a:outerShdw blurRad="38100" dist="38100" dir="2700000" algn="tl">
                    <a:srgbClr val="000000">
                      <a:alpha val="43137"/>
                    </a:srgbClr>
                  </a:outerShdw>
                </a:effectLst>
                <a:latin typeface="Arial" pitchFamily="34" charset="0"/>
                <a:cs typeface="Arial" pitchFamily="34" charset="0"/>
              </a:rPr>
              <a:t>Business Identities </a:t>
            </a:r>
          </a:p>
        </p:txBody>
      </p:sp>
      <p:pic>
        <p:nvPicPr>
          <p:cNvPr id="17411"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75407" y="2646484"/>
            <a:ext cx="3384550" cy="3386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2"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47321" y="175847"/>
            <a:ext cx="3075513" cy="11517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2383046"/>
      </p:ext>
    </p:extLst>
  </p:cSld>
  <p:clrMapOvr>
    <a:masterClrMapping/>
  </p:clrMapOvr>
  <p:transition spd="med">
    <p:fade thruBlk="1"/>
  </p:transition>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rtlCol="0">
            <a:normAutofit/>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Business Identities </a:t>
            </a:r>
          </a:p>
        </p:txBody>
      </p:sp>
      <p:sp>
        <p:nvSpPr>
          <p:cNvPr id="5123" name="Rectangle 3" descr="Rectangle: Click to edit Master text styles&#10;Second level&#10;Third level&#10;Fourth level&#10;Fifth level"/>
          <p:cNvSpPr>
            <a:spLocks noGrp="1" noChangeArrowheads="1"/>
          </p:cNvSpPr>
          <p:nvPr>
            <p:ph idx="1"/>
          </p:nvPr>
        </p:nvSpPr>
        <p:spPr>
          <a:xfrm>
            <a:off x="609600" y="1600201"/>
            <a:ext cx="9601201" cy="4525963"/>
          </a:xfrm>
        </p:spPr>
        <p:txBody>
          <a:bodyPr rtlCol="0">
            <a:normAutofit/>
          </a:bodyPr>
          <a:lstStyle/>
          <a:p>
            <a:pPr marL="0" indent="0">
              <a:spcBef>
                <a:spcPts val="0"/>
              </a:spcBef>
              <a:buClr>
                <a:schemeClr val="accent1">
                  <a:lumMod val="60000"/>
                  <a:lumOff val="40000"/>
                </a:schemeClr>
              </a:buClr>
              <a:buNone/>
              <a:defRPr/>
            </a:pPr>
            <a:r>
              <a:rPr lang="en-GB" dirty="0">
                <a:latin typeface="Arial" pitchFamily="34" charset="0"/>
                <a:cs typeface="Arial" pitchFamily="34" charset="0"/>
              </a:rPr>
              <a:t>Sole Trader </a:t>
            </a:r>
          </a:p>
          <a:p>
            <a:pPr marL="0" indent="0">
              <a:spcBef>
                <a:spcPts val="0"/>
              </a:spcBef>
              <a:buClr>
                <a:schemeClr val="accent1">
                  <a:lumMod val="60000"/>
                  <a:lumOff val="40000"/>
                </a:schemeClr>
              </a:buClr>
              <a:buNone/>
              <a:defRPr/>
            </a:pPr>
            <a:endParaRPr lang="en-GB" sz="800" dirty="0">
              <a:latin typeface="Arial" pitchFamily="34" charset="0"/>
              <a:cs typeface="Arial" pitchFamily="34" charset="0"/>
            </a:endParaRPr>
          </a:p>
          <a:p>
            <a:pPr marL="0" indent="0">
              <a:spcBef>
                <a:spcPts val="0"/>
              </a:spcBef>
              <a:buClr>
                <a:schemeClr val="accent1">
                  <a:lumMod val="60000"/>
                  <a:lumOff val="40000"/>
                </a:schemeClr>
              </a:buClr>
              <a:buNone/>
              <a:defRPr/>
            </a:pPr>
            <a:r>
              <a:rPr lang="en-GB" dirty="0">
                <a:latin typeface="Arial" pitchFamily="34" charset="0"/>
                <a:cs typeface="Arial" pitchFamily="34" charset="0"/>
              </a:rPr>
              <a:t>Partnership </a:t>
            </a:r>
          </a:p>
          <a:p>
            <a:pPr marL="0" indent="0">
              <a:spcBef>
                <a:spcPts val="0"/>
              </a:spcBef>
              <a:buClr>
                <a:schemeClr val="accent1">
                  <a:lumMod val="60000"/>
                  <a:lumOff val="40000"/>
                </a:schemeClr>
              </a:buClr>
              <a:buNone/>
              <a:defRPr/>
            </a:pPr>
            <a:endParaRPr lang="en-GB" sz="800" dirty="0">
              <a:latin typeface="Arial" pitchFamily="34" charset="0"/>
              <a:cs typeface="Arial" pitchFamily="34" charset="0"/>
            </a:endParaRPr>
          </a:p>
          <a:p>
            <a:pPr marL="0" indent="0">
              <a:spcBef>
                <a:spcPts val="0"/>
              </a:spcBef>
              <a:buClr>
                <a:schemeClr val="accent1">
                  <a:lumMod val="60000"/>
                  <a:lumOff val="40000"/>
                </a:schemeClr>
              </a:buClr>
              <a:buNone/>
              <a:defRPr/>
            </a:pPr>
            <a:r>
              <a:rPr lang="en-GB" dirty="0">
                <a:latin typeface="Arial" pitchFamily="34" charset="0"/>
                <a:cs typeface="Arial" pitchFamily="34" charset="0"/>
              </a:rPr>
              <a:t>Limited Liability Partnerships </a:t>
            </a:r>
          </a:p>
          <a:p>
            <a:pPr marL="0" indent="0">
              <a:spcBef>
                <a:spcPts val="0"/>
              </a:spcBef>
              <a:buClr>
                <a:schemeClr val="accent1">
                  <a:lumMod val="60000"/>
                  <a:lumOff val="40000"/>
                </a:schemeClr>
              </a:buClr>
              <a:buNone/>
              <a:defRPr/>
            </a:pPr>
            <a:endParaRPr lang="en-GB" sz="800" dirty="0">
              <a:latin typeface="Arial" pitchFamily="34" charset="0"/>
              <a:cs typeface="Arial" pitchFamily="34" charset="0"/>
            </a:endParaRPr>
          </a:p>
          <a:p>
            <a:pPr marL="0" indent="0">
              <a:spcBef>
                <a:spcPts val="0"/>
              </a:spcBef>
              <a:buClr>
                <a:schemeClr val="accent1">
                  <a:lumMod val="60000"/>
                  <a:lumOff val="40000"/>
                </a:schemeClr>
              </a:buClr>
              <a:buNone/>
              <a:defRPr/>
            </a:pPr>
            <a:r>
              <a:rPr lang="en-GB" dirty="0">
                <a:latin typeface="Arial" pitchFamily="34" charset="0"/>
                <a:cs typeface="Arial" pitchFamily="34" charset="0"/>
              </a:rPr>
              <a:t>Limited Companies </a:t>
            </a:r>
          </a:p>
          <a:p>
            <a:pPr marL="0" indent="0">
              <a:spcBef>
                <a:spcPts val="0"/>
              </a:spcBef>
              <a:buClr>
                <a:schemeClr val="accent1">
                  <a:lumMod val="60000"/>
                  <a:lumOff val="40000"/>
                </a:schemeClr>
              </a:buClr>
              <a:buNone/>
              <a:defRPr/>
            </a:pPr>
            <a:endParaRPr lang="en-GB" sz="800" dirty="0">
              <a:latin typeface="Arial" pitchFamily="34" charset="0"/>
              <a:cs typeface="Arial" pitchFamily="34" charset="0"/>
            </a:endParaRPr>
          </a:p>
          <a:p>
            <a:pPr marL="0" indent="0">
              <a:spcBef>
                <a:spcPts val="0"/>
              </a:spcBef>
              <a:buClr>
                <a:schemeClr val="accent1">
                  <a:lumMod val="60000"/>
                  <a:lumOff val="40000"/>
                </a:schemeClr>
              </a:buClr>
              <a:buNone/>
              <a:defRPr/>
            </a:pPr>
            <a:r>
              <a:rPr lang="en-GB" dirty="0">
                <a:latin typeface="Arial" pitchFamily="34" charset="0"/>
                <a:cs typeface="Arial" pitchFamily="34" charset="0"/>
              </a:rPr>
              <a:t>Franchises</a:t>
            </a:r>
          </a:p>
          <a:p>
            <a:pPr marL="0" indent="0">
              <a:spcBef>
                <a:spcPts val="0"/>
              </a:spcBef>
              <a:buClr>
                <a:schemeClr val="accent1">
                  <a:lumMod val="60000"/>
                  <a:lumOff val="40000"/>
                </a:schemeClr>
              </a:buClr>
              <a:buNone/>
              <a:defRPr/>
            </a:pPr>
            <a:endParaRPr lang="en-GB" sz="800" dirty="0">
              <a:latin typeface="Arial" pitchFamily="34" charset="0"/>
              <a:cs typeface="Arial" pitchFamily="34" charset="0"/>
            </a:endParaRPr>
          </a:p>
          <a:p>
            <a:pPr marL="0" indent="0">
              <a:spcBef>
                <a:spcPts val="0"/>
              </a:spcBef>
              <a:buClr>
                <a:schemeClr val="accent1">
                  <a:lumMod val="60000"/>
                  <a:lumOff val="40000"/>
                </a:schemeClr>
              </a:buClr>
              <a:buNone/>
              <a:defRPr/>
            </a:pPr>
            <a:r>
              <a:rPr lang="en-GB" dirty="0">
                <a:latin typeface="Arial" pitchFamily="34" charset="0"/>
                <a:cs typeface="Arial" pitchFamily="34" charset="0"/>
              </a:rPr>
              <a:t>Social enterprises, co-operatives and charities </a:t>
            </a:r>
          </a:p>
        </p:txBody>
      </p:sp>
      <p:pic>
        <p:nvPicPr>
          <p:cNvPr id="18436"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212261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algn="l" eaLnBrk="1" hangingPunct="1">
              <a:defRPr/>
            </a:pPr>
            <a:r>
              <a:rPr lang="en-GB" sz="3600" b="1" dirty="0">
                <a:effectLst>
                  <a:outerShdw blurRad="38100" dist="38100" dir="2700000" algn="tl">
                    <a:srgbClr val="000000">
                      <a:alpha val="43137"/>
                    </a:srgbClr>
                  </a:outerShdw>
                </a:effectLst>
                <a:latin typeface="Arial" pitchFamily="34" charset="0"/>
                <a:cs typeface="Arial" pitchFamily="34" charset="0"/>
              </a:rPr>
              <a:t>Business Identities </a:t>
            </a:r>
          </a:p>
        </p:txBody>
      </p:sp>
      <p:pic>
        <p:nvPicPr>
          <p:cNvPr id="1945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3363" y="1382714"/>
            <a:ext cx="9186863" cy="4288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0"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4615046"/>
      </p:ext>
    </p:extLst>
  </p:cSld>
  <p:clrMapOvr>
    <a:masterClrMapping/>
  </p:clrMapOvr>
  <p:transition spd="med">
    <p:fade thruBlk="1"/>
  </p:transitio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758032" y="260350"/>
            <a:ext cx="8229600" cy="1143000"/>
          </a:xfrm>
        </p:spPr>
        <p:txBody>
          <a:bodyPr rtlCol="0">
            <a:normAutofit/>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Pros of operating as a sole trader </a:t>
            </a:r>
          </a:p>
        </p:txBody>
      </p:sp>
      <p:sp>
        <p:nvSpPr>
          <p:cNvPr id="7171" name="Rectangle 3" descr="Rectangle: Click to edit Master text styles&#10;Second level&#10;Third level&#10;Fourth level&#10;Fifth level"/>
          <p:cNvSpPr>
            <a:spLocks noGrp="1" noChangeArrowheads="1"/>
          </p:cNvSpPr>
          <p:nvPr>
            <p:ph idx="1"/>
          </p:nvPr>
        </p:nvSpPr>
        <p:spPr>
          <a:xfrm>
            <a:off x="589085" y="1679331"/>
            <a:ext cx="11429999" cy="4446833"/>
          </a:xfrm>
        </p:spPr>
        <p:txBody>
          <a:bodyPr rtlCol="0">
            <a:normAutofit/>
          </a:bodyPr>
          <a:lstStyle/>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Usually only a small amount of capital is required to start the business</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You are entitled to all the profits that are made by the business</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You do not have to answer to anyone else and can keep overall control of the business</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There is little bureaucracy involved so changes can be made quickly</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You have less paperwork to deal with regarding legislation and tax. </a:t>
            </a:r>
          </a:p>
        </p:txBody>
      </p:sp>
      <p:pic>
        <p:nvPicPr>
          <p:cNvPr id="2048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561264" y="4868864"/>
            <a:ext cx="2852737" cy="183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0917226"/>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71">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97877" y="404813"/>
            <a:ext cx="9479573" cy="1143000"/>
          </a:xfrm>
        </p:spPr>
        <p:txBody>
          <a:bodyPr rtlCol="0">
            <a:normAutofit/>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Cons of operating as a sole trader </a:t>
            </a:r>
          </a:p>
        </p:txBody>
      </p:sp>
      <p:sp>
        <p:nvSpPr>
          <p:cNvPr id="8195" name="Rectangle 3" descr="Rectangle: Click to edit Master text styles&#10;Second level&#10;Third level&#10;Fourth level&#10;Fifth level"/>
          <p:cNvSpPr>
            <a:spLocks noGrp="1" noChangeArrowheads="1"/>
          </p:cNvSpPr>
          <p:nvPr>
            <p:ph idx="1"/>
          </p:nvPr>
        </p:nvSpPr>
        <p:spPr>
          <a:xfrm>
            <a:off x="597877" y="1358901"/>
            <a:ext cx="11430000" cy="4525963"/>
          </a:xfrm>
        </p:spPr>
        <p:txBody>
          <a:bodyPr rtlCol="0">
            <a:noAutofit/>
          </a:bodyPr>
          <a:lstStyle/>
          <a:p>
            <a:pPr marL="0" indent="0">
              <a:lnSpc>
                <a:spcPct val="150000"/>
              </a:lnSpc>
              <a:spcBef>
                <a:spcPts val="0"/>
              </a:spcBef>
              <a:buClr>
                <a:schemeClr val="accent1">
                  <a:lumMod val="60000"/>
                  <a:lumOff val="40000"/>
                </a:schemeClr>
              </a:buClr>
              <a:buNone/>
              <a:defRPr/>
            </a:pPr>
            <a:r>
              <a:rPr lang="en-GB" sz="2800" dirty="0">
                <a:latin typeface="Arial" pitchFamily="34" charset="0"/>
                <a:cs typeface="Arial" pitchFamily="34" charset="0"/>
              </a:rPr>
              <a:t>Can become isolated as there is no one to share the running of the business with</a:t>
            </a:r>
            <a:endParaRPr lang="en-GB" sz="2800" dirty="0">
              <a:latin typeface="Arial" pitchFamily="34" charset="0"/>
              <a:ea typeface="Arial Unicode MS" pitchFamily="34" charset="-128"/>
              <a:cs typeface="Arial" pitchFamily="34" charset="0"/>
            </a:endParaRPr>
          </a:p>
          <a:p>
            <a:pPr marL="0" indent="0">
              <a:lnSpc>
                <a:spcPct val="150000"/>
              </a:lnSpc>
              <a:spcBef>
                <a:spcPts val="0"/>
              </a:spcBef>
              <a:buClr>
                <a:schemeClr val="accent1">
                  <a:lumMod val="60000"/>
                  <a:lumOff val="40000"/>
                </a:schemeClr>
              </a:buClr>
              <a:buNone/>
              <a:defRPr/>
            </a:pPr>
            <a:r>
              <a:rPr lang="en-GB" sz="2800" dirty="0">
                <a:latin typeface="Arial" pitchFamily="34" charset="0"/>
                <a:cs typeface="Arial" pitchFamily="34" charset="0"/>
              </a:rPr>
              <a:t>You will probably have to work long hours and it will be difficult to take time off</a:t>
            </a:r>
            <a:endParaRPr lang="en-GB" sz="2800" dirty="0">
              <a:latin typeface="Arial" pitchFamily="34" charset="0"/>
              <a:ea typeface="Arial Unicode MS" pitchFamily="34" charset="-128"/>
              <a:cs typeface="Arial" pitchFamily="34" charset="0"/>
            </a:endParaRPr>
          </a:p>
          <a:p>
            <a:pPr marL="0" indent="0">
              <a:lnSpc>
                <a:spcPct val="150000"/>
              </a:lnSpc>
              <a:spcBef>
                <a:spcPts val="0"/>
              </a:spcBef>
              <a:buClr>
                <a:schemeClr val="accent1">
                  <a:lumMod val="60000"/>
                  <a:lumOff val="40000"/>
                </a:schemeClr>
              </a:buClr>
              <a:buNone/>
              <a:defRPr/>
            </a:pPr>
            <a:r>
              <a:rPr lang="en-GB" sz="2800" dirty="0">
                <a:latin typeface="Arial" pitchFamily="34" charset="0"/>
                <a:cs typeface="Arial" pitchFamily="34" charset="0"/>
              </a:rPr>
              <a:t>The level of finance available can be limited, depending on the type of business, which may stifle the development of the business</a:t>
            </a:r>
          </a:p>
        </p:txBody>
      </p:sp>
      <p:pic>
        <p:nvPicPr>
          <p:cNvPr id="21509"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0460202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03504" y="404813"/>
            <a:ext cx="9473946" cy="1143000"/>
          </a:xfrm>
        </p:spPr>
        <p:txBody>
          <a:bodyPr rtlCol="0">
            <a:normAutofit/>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Cons of operating as a sole trader </a:t>
            </a:r>
          </a:p>
        </p:txBody>
      </p:sp>
      <p:sp>
        <p:nvSpPr>
          <p:cNvPr id="8195" name="Rectangle 3" descr="Rectangle: Click to edit Master text styles&#10;Second level&#10;Third level&#10;Fourth level&#10;Fifth level"/>
          <p:cNvSpPr>
            <a:spLocks noGrp="1" noChangeArrowheads="1"/>
          </p:cNvSpPr>
          <p:nvPr>
            <p:ph idx="1"/>
          </p:nvPr>
        </p:nvSpPr>
        <p:spPr>
          <a:xfrm>
            <a:off x="603504" y="1358901"/>
            <a:ext cx="11274552" cy="4525963"/>
          </a:xfrm>
        </p:spPr>
        <p:txBody>
          <a:bodyPr rtlCol="0">
            <a:noAutofit/>
          </a:bodyPr>
          <a:lstStyle/>
          <a:p>
            <a:pPr marL="0" indent="0">
              <a:lnSpc>
                <a:spcPct val="150000"/>
              </a:lnSpc>
              <a:spcBef>
                <a:spcPts val="0"/>
              </a:spcBef>
              <a:buClr>
                <a:schemeClr val="accent1">
                  <a:lumMod val="60000"/>
                  <a:lumOff val="40000"/>
                </a:schemeClr>
              </a:buClr>
              <a:buNone/>
              <a:defRPr/>
            </a:pPr>
            <a:r>
              <a:rPr lang="en-GB" sz="2800" dirty="0">
                <a:latin typeface="Arial" pitchFamily="34" charset="0"/>
                <a:cs typeface="Arial" pitchFamily="34" charset="0"/>
              </a:rPr>
              <a:t>Businesses with greater access to funding may have an advantage over you</a:t>
            </a:r>
            <a:endParaRPr lang="en-GB" sz="2800" dirty="0">
              <a:latin typeface="Arial" pitchFamily="34" charset="0"/>
              <a:ea typeface="Arial Unicode MS" pitchFamily="34" charset="-128"/>
              <a:cs typeface="Arial" pitchFamily="34" charset="0"/>
            </a:endParaRPr>
          </a:p>
          <a:p>
            <a:pPr marL="0" indent="0">
              <a:lnSpc>
                <a:spcPct val="150000"/>
              </a:lnSpc>
              <a:spcBef>
                <a:spcPts val="0"/>
              </a:spcBef>
              <a:buClr>
                <a:schemeClr val="accent1">
                  <a:lumMod val="60000"/>
                  <a:lumOff val="40000"/>
                </a:schemeClr>
              </a:buClr>
              <a:buNone/>
              <a:defRPr/>
            </a:pPr>
            <a:r>
              <a:rPr lang="en-GB" sz="2800" dirty="0">
                <a:latin typeface="Arial" pitchFamily="34" charset="0"/>
                <a:cs typeface="Arial" pitchFamily="34" charset="0"/>
              </a:rPr>
              <a:t>You are solely responsible for any losses the business incurs, i.e. you have unlimited liability. There is no distinction between personal                          and business putting your home and personal possessions at risk if you are unable to repay your debts.</a:t>
            </a:r>
            <a:endParaRPr lang="en-GB" sz="2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2800" dirty="0">
              <a:latin typeface="Arial" pitchFamily="34" charset="0"/>
              <a:cs typeface="Arial" pitchFamily="34" charset="0"/>
            </a:endParaRPr>
          </a:p>
        </p:txBody>
      </p:sp>
      <p:pic>
        <p:nvPicPr>
          <p:cNvPr id="22532"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79065023"/>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a:xfrm>
            <a:off x="585216" y="260350"/>
            <a:ext cx="9276334" cy="1143000"/>
          </a:xfrm>
        </p:spPr>
        <p:txBody>
          <a:bodyPr rtlCol="0">
            <a:normAutofit/>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Pros of forming a partnership </a:t>
            </a:r>
          </a:p>
        </p:txBody>
      </p:sp>
      <p:sp>
        <p:nvSpPr>
          <p:cNvPr id="1027" name="Rectangle 3" descr="Rectangle: Click to edit Master text styles&#10;Second level&#10;Third level&#10;Fourth level&#10;Fifth level"/>
          <p:cNvSpPr>
            <a:spLocks noGrp="1" noChangeArrowheads="1"/>
          </p:cNvSpPr>
          <p:nvPr>
            <p:ph idx="1"/>
          </p:nvPr>
        </p:nvSpPr>
        <p:spPr>
          <a:xfrm>
            <a:off x="585216" y="1298575"/>
            <a:ext cx="11402567" cy="4279265"/>
          </a:xfrm>
        </p:spPr>
        <p:txBody>
          <a:bodyPr rtlCol="0">
            <a:normAutofit lnSpcReduction="10000"/>
          </a:bodyPr>
          <a:lstStyle/>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No need to produce audited accounts </a:t>
            </a:r>
          </a:p>
          <a:p>
            <a:pPr marL="0" indent="0">
              <a:lnSpc>
                <a:spcPct val="90000"/>
              </a:lnSpc>
              <a:spcBef>
                <a:spcPts val="0"/>
              </a:spcBef>
              <a:buClr>
                <a:schemeClr val="accent1">
                  <a:lumMod val="60000"/>
                  <a:lumOff val="40000"/>
                </a:schemeClr>
              </a:buClr>
              <a:buNone/>
              <a:defRPr/>
            </a:pPr>
            <a:endParaRPr lang="en-GB" sz="9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Tax and National Insurance payments are generally lower than for a limited company </a:t>
            </a:r>
          </a:p>
          <a:p>
            <a:pPr marL="0" indent="0">
              <a:lnSpc>
                <a:spcPct val="90000"/>
              </a:lnSpc>
              <a:spcBef>
                <a:spcPts val="0"/>
              </a:spcBef>
              <a:buClr>
                <a:schemeClr val="accent1">
                  <a:lumMod val="60000"/>
                  <a:lumOff val="40000"/>
                </a:schemeClr>
              </a:buClr>
              <a:buNone/>
              <a:defRPr/>
            </a:pPr>
            <a:endParaRPr lang="en-GB" sz="9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Increased capital available for investment </a:t>
            </a:r>
          </a:p>
          <a:p>
            <a:pPr marL="0" indent="0">
              <a:lnSpc>
                <a:spcPct val="90000"/>
              </a:lnSpc>
              <a:spcBef>
                <a:spcPts val="0"/>
              </a:spcBef>
              <a:buClr>
                <a:schemeClr val="accent1">
                  <a:lumMod val="60000"/>
                  <a:lumOff val="40000"/>
                </a:schemeClr>
              </a:buClr>
              <a:buNone/>
              <a:defRPr/>
            </a:pPr>
            <a:endParaRPr lang="en-GB" sz="9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Shared management responsibilities </a:t>
            </a:r>
          </a:p>
          <a:p>
            <a:pPr marL="0" indent="0">
              <a:lnSpc>
                <a:spcPct val="90000"/>
              </a:lnSpc>
              <a:spcBef>
                <a:spcPts val="0"/>
              </a:spcBef>
              <a:buClr>
                <a:schemeClr val="accent1">
                  <a:lumMod val="60000"/>
                  <a:lumOff val="40000"/>
                </a:schemeClr>
              </a:buClr>
              <a:buNone/>
              <a:defRPr/>
            </a:pPr>
            <a:endParaRPr lang="en-GB" sz="9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Shared risks and losses </a:t>
            </a:r>
          </a:p>
          <a:p>
            <a:pPr marL="0" indent="0">
              <a:lnSpc>
                <a:spcPct val="90000"/>
              </a:lnSpc>
              <a:spcBef>
                <a:spcPts val="0"/>
              </a:spcBef>
              <a:buClr>
                <a:schemeClr val="accent1">
                  <a:lumMod val="60000"/>
                  <a:lumOff val="40000"/>
                </a:schemeClr>
              </a:buClr>
              <a:buNone/>
              <a:defRPr/>
            </a:pPr>
            <a:endParaRPr lang="en-GB" sz="9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Partners can bring a variety of different skills and experience to the business </a:t>
            </a:r>
          </a:p>
          <a:p>
            <a:pPr marL="0" indent="0">
              <a:lnSpc>
                <a:spcPct val="90000"/>
              </a:lnSpc>
              <a:spcBef>
                <a:spcPts val="0"/>
              </a:spcBef>
              <a:buClr>
                <a:schemeClr val="accent1">
                  <a:lumMod val="60000"/>
                  <a:lumOff val="40000"/>
                </a:schemeClr>
              </a:buClr>
              <a:buNone/>
              <a:defRPr/>
            </a:pPr>
            <a:endParaRPr lang="en-GB" sz="9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They are easy to set up as they are not incorporated or registered </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Partnerships cannot be taken over by other businesses</a:t>
            </a:r>
            <a:endParaRPr lang="en-GB" sz="2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2800" dirty="0">
              <a:latin typeface="Arial" pitchFamily="34" charset="0"/>
              <a:cs typeface="Arial" pitchFamily="34" charset="0"/>
            </a:endParaRPr>
          </a:p>
        </p:txBody>
      </p:sp>
      <p:pic>
        <p:nvPicPr>
          <p:cNvPr id="23556"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790179" y="5134268"/>
            <a:ext cx="2334766" cy="1623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920697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7">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27">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10" end="10"/>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27">
                                            <p:txEl>
                                              <p:pRg st="12" end="12"/>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12" end="12"/>
                                            </p:txEl>
                                          </p:spTgt>
                                        </p:tgtEl>
                                        <p:attrNameLst>
                                          <p:attrName>ppt_c</p:attrName>
                                        </p:attrNameLst>
                                      </p:cBhvr>
                                      <p:to>
                                        <a:schemeClr val="accent1"/>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27">
                                            <p:txEl>
                                              <p:pRg st="14" end="14"/>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14" end="1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11480" y="404813"/>
            <a:ext cx="9364345" cy="1143000"/>
          </a:xfrm>
        </p:spPr>
        <p:txBody>
          <a:bodyPr rtlCol="0">
            <a:normAutofit/>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Cons of forming a partnership </a:t>
            </a:r>
          </a:p>
        </p:txBody>
      </p:sp>
      <p:sp>
        <p:nvSpPr>
          <p:cNvPr id="9219" name="Rectangle 3" descr="Rectangle: Click to edit Master text styles&#10;Second level&#10;Third level&#10;Fourth level&#10;Fifth level"/>
          <p:cNvSpPr>
            <a:spLocks noGrp="1" noChangeArrowheads="1"/>
          </p:cNvSpPr>
          <p:nvPr>
            <p:ph idx="1"/>
          </p:nvPr>
        </p:nvSpPr>
        <p:spPr>
          <a:xfrm>
            <a:off x="411480" y="1618488"/>
            <a:ext cx="11512296" cy="4266376"/>
          </a:xfrm>
        </p:spPr>
        <p:txBody>
          <a:bodyPr rtlCol="0">
            <a:normAutofit/>
          </a:bodyPr>
          <a:lstStyle/>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There is unlimited liability and each partner is personally responsible for the debts of the partnership </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Problems can occur when there are disagreements between partners </a:t>
            </a:r>
            <a:endParaRPr lang="en-GB" sz="2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An individual can make a business decision without informing the other partners </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Partnerships must be dissolved on death, resignation or bankruptcy of a partner</a:t>
            </a:r>
            <a:endParaRPr lang="en-GB" sz="2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2800" dirty="0">
              <a:latin typeface="Arial" pitchFamily="34" charset="0"/>
              <a:cs typeface="Arial" pitchFamily="34" charset="0"/>
            </a:endParaRPr>
          </a:p>
        </p:txBody>
      </p:sp>
      <p:pic>
        <p:nvPicPr>
          <p:cNvPr id="2458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446453" y="4507502"/>
            <a:ext cx="2632772" cy="17469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1"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795625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20624" y="150813"/>
            <a:ext cx="9656826" cy="1143000"/>
          </a:xfrm>
        </p:spPr>
        <p:txBody>
          <a:bodyPr rtlCol="0">
            <a:noAutofit/>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Pros of forming a limited liability partnership </a:t>
            </a:r>
          </a:p>
        </p:txBody>
      </p:sp>
      <p:sp>
        <p:nvSpPr>
          <p:cNvPr id="10243" name="Rectangle 3" descr="Rectangle: Click to edit Master text styles&#10;Second level&#10;Third level&#10;Fourth level&#10;Fifth level"/>
          <p:cNvSpPr>
            <a:spLocks noGrp="1" noChangeArrowheads="1"/>
          </p:cNvSpPr>
          <p:nvPr>
            <p:ph idx="1"/>
          </p:nvPr>
        </p:nvSpPr>
        <p:spPr>
          <a:xfrm>
            <a:off x="356616" y="1881554"/>
            <a:ext cx="11523918" cy="3824301"/>
          </a:xfrm>
        </p:spPr>
        <p:txBody>
          <a:bodyPr rtlCol="0">
            <a:noAutofit/>
          </a:bodyPr>
          <a:lstStyle/>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Retains the flexibility of a partnership as opposed to the well-defined structure of a limited company</a:t>
            </a:r>
          </a:p>
          <a:p>
            <a:pPr marL="0" indent="0">
              <a:lnSpc>
                <a:spcPct val="90000"/>
              </a:lnSpc>
              <a:spcBef>
                <a:spcPts val="0"/>
              </a:spcBef>
              <a:buClr>
                <a:schemeClr val="accent1">
                  <a:lumMod val="60000"/>
                  <a:lumOff val="40000"/>
                </a:schemeClr>
              </a:buClr>
              <a:buNone/>
              <a:defRPr/>
            </a:pPr>
            <a:r>
              <a:rPr lang="en-GB" sz="1200" dirty="0">
                <a:latin typeface="Arial" pitchFamily="34" charset="0"/>
                <a:cs typeface="Arial" pitchFamily="34" charset="0"/>
              </a:rPr>
              <a:t> </a:t>
            </a:r>
            <a:endParaRPr lang="en-GB" sz="12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LLPs do not have to be dissolved on the resignation, death or bankruptcy of a member </a:t>
            </a:r>
          </a:p>
          <a:p>
            <a:pPr marL="0" indent="0">
              <a:lnSpc>
                <a:spcPct val="90000"/>
              </a:lnSpc>
              <a:spcBef>
                <a:spcPts val="0"/>
              </a:spcBef>
              <a:buClr>
                <a:schemeClr val="accent1">
                  <a:lumMod val="60000"/>
                  <a:lumOff val="40000"/>
                </a:schemeClr>
              </a:buClr>
              <a:buNone/>
              <a:defRPr/>
            </a:pPr>
            <a:endParaRPr lang="en-GB" sz="12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There is limited personal liability for members </a:t>
            </a:r>
          </a:p>
          <a:p>
            <a:pPr marL="0" indent="0">
              <a:lnSpc>
                <a:spcPct val="90000"/>
              </a:lnSpc>
              <a:spcBef>
                <a:spcPts val="0"/>
              </a:spcBef>
              <a:buClr>
                <a:schemeClr val="accent1">
                  <a:lumMod val="60000"/>
                  <a:lumOff val="40000"/>
                </a:schemeClr>
              </a:buClr>
              <a:buNone/>
              <a:defRPr/>
            </a:pPr>
            <a:endParaRPr lang="en-GB" sz="12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Tax and National Insurance contributions are lower than for a limited company </a:t>
            </a:r>
          </a:p>
          <a:p>
            <a:pPr marL="0" indent="0">
              <a:lnSpc>
                <a:spcPct val="90000"/>
              </a:lnSpc>
              <a:spcBef>
                <a:spcPts val="0"/>
              </a:spcBef>
              <a:buClr>
                <a:schemeClr val="accent1">
                  <a:lumMod val="60000"/>
                  <a:lumOff val="40000"/>
                </a:schemeClr>
              </a:buClr>
              <a:buNone/>
              <a:defRPr/>
            </a:pPr>
            <a:endParaRPr lang="en-GB" sz="1200" dirty="0">
              <a:latin typeface="Arial" pitchFamily="34" charset="0"/>
              <a:ea typeface="Arial Unicode MS" pitchFamily="34" charset="-128"/>
              <a:cs typeface="Arial" pitchFamily="34" charset="0"/>
            </a:endParaRPr>
          </a:p>
        </p:txBody>
      </p:sp>
      <p:pic>
        <p:nvPicPr>
          <p:cNvPr id="25604"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80321" y="150813"/>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9809108"/>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4" end="4"/>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374904" y="260350"/>
            <a:ext cx="9558084" cy="1143000"/>
          </a:xfrm>
        </p:spPr>
        <p:txBody>
          <a:bodyPr rtlCol="0">
            <a:noAutofit/>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Pros of forming a limited liability partnership </a:t>
            </a:r>
          </a:p>
        </p:txBody>
      </p:sp>
      <p:sp>
        <p:nvSpPr>
          <p:cNvPr id="10243" name="Rectangle 3" descr="Rectangle: Click to edit Master text styles&#10;Second level&#10;Third level&#10;Fourth level&#10;Fifth level"/>
          <p:cNvSpPr>
            <a:spLocks noGrp="1" noChangeArrowheads="1"/>
          </p:cNvSpPr>
          <p:nvPr>
            <p:ph idx="1"/>
          </p:nvPr>
        </p:nvSpPr>
        <p:spPr>
          <a:xfrm>
            <a:off x="374904" y="2130551"/>
            <a:ext cx="11448288" cy="4095623"/>
          </a:xfrm>
        </p:spPr>
        <p:txBody>
          <a:bodyPr rtlCol="0">
            <a:noAutofit/>
          </a:bodyPr>
          <a:lstStyle/>
          <a:p>
            <a:pPr marL="0" indent="0">
              <a:lnSpc>
                <a:spcPct val="90000"/>
              </a:lnSpc>
              <a:spcBef>
                <a:spcPts val="0"/>
              </a:spcBef>
              <a:buClr>
                <a:schemeClr val="accent1">
                  <a:lumMod val="60000"/>
                  <a:lumOff val="40000"/>
                </a:schemeClr>
              </a:buClr>
              <a:buNone/>
              <a:defRPr/>
            </a:pPr>
            <a:endParaRPr lang="en-GB" sz="12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Shared risks and losses </a:t>
            </a:r>
          </a:p>
          <a:p>
            <a:pPr marL="0" indent="0">
              <a:lnSpc>
                <a:spcPct val="90000"/>
              </a:lnSpc>
              <a:spcBef>
                <a:spcPts val="0"/>
              </a:spcBef>
              <a:buClr>
                <a:schemeClr val="accent1">
                  <a:lumMod val="60000"/>
                  <a:lumOff val="40000"/>
                </a:schemeClr>
              </a:buClr>
              <a:buNone/>
              <a:defRPr/>
            </a:pPr>
            <a:endParaRPr lang="en-GB" sz="12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Members can bring a variety of different skills and experience to the business </a:t>
            </a:r>
          </a:p>
          <a:p>
            <a:pPr marL="0" indent="0">
              <a:lnSpc>
                <a:spcPct val="90000"/>
              </a:lnSpc>
              <a:spcBef>
                <a:spcPts val="0"/>
              </a:spcBef>
              <a:buClr>
                <a:schemeClr val="accent1">
                  <a:lumMod val="60000"/>
                  <a:lumOff val="40000"/>
                </a:schemeClr>
              </a:buClr>
              <a:buNone/>
              <a:defRPr/>
            </a:pPr>
            <a:endParaRPr lang="en-GB" sz="1200" dirty="0">
              <a:latin typeface="Arial" pitchFamily="34" charset="0"/>
              <a:ea typeface="Arial Unicode MS" pitchFamily="34" charset="-128"/>
              <a:cs typeface="Arial" pitchFamily="34" charset="0"/>
            </a:endParaRPr>
          </a:p>
          <a:p>
            <a:pPr marL="0" indent="0">
              <a:spcBef>
                <a:spcPts val="0"/>
              </a:spcBef>
              <a:buClr>
                <a:schemeClr val="accent1">
                  <a:lumMod val="60000"/>
                  <a:lumOff val="40000"/>
                </a:schemeClr>
              </a:buClr>
              <a:buNone/>
              <a:defRPr/>
            </a:pPr>
            <a:r>
              <a:rPr lang="en-GB" sz="2800" dirty="0">
                <a:latin typeface="Arial" pitchFamily="34" charset="0"/>
                <a:cs typeface="Arial" pitchFamily="34" charset="0"/>
              </a:rPr>
              <a:t>Limited liability partnerships cannot be taken over by other businesses</a:t>
            </a:r>
            <a:endParaRPr lang="en-GB" sz="2800" dirty="0">
              <a:latin typeface="Arial" pitchFamily="34" charset="0"/>
              <a:ea typeface="Arial Unicode MS" pitchFamily="34" charset="-128"/>
              <a:cs typeface="Arial" pitchFamily="34" charset="0"/>
            </a:endParaRPr>
          </a:p>
          <a:p>
            <a:pPr marL="0" indent="0">
              <a:spcBef>
                <a:spcPts val="0"/>
              </a:spcBef>
              <a:buClr>
                <a:schemeClr val="accent1">
                  <a:lumMod val="60000"/>
                  <a:lumOff val="40000"/>
                </a:schemeClr>
              </a:buClr>
              <a:buNone/>
              <a:defRPr/>
            </a:pPr>
            <a:r>
              <a:rPr lang="en-GB" sz="2800" dirty="0">
                <a:latin typeface="Arial" pitchFamily="34" charset="0"/>
                <a:cs typeface="Arial" pitchFamily="34" charset="0"/>
              </a:rPr>
              <a:t>Increased capital available for investment </a:t>
            </a:r>
          </a:p>
          <a:p>
            <a:pPr marL="0" indent="0">
              <a:lnSpc>
                <a:spcPct val="90000"/>
              </a:lnSpc>
              <a:spcBef>
                <a:spcPts val="0"/>
              </a:spcBef>
              <a:buClr>
                <a:schemeClr val="accent1">
                  <a:lumMod val="60000"/>
                  <a:lumOff val="40000"/>
                </a:schemeClr>
              </a:buClr>
              <a:buNone/>
              <a:defRPr/>
            </a:pPr>
            <a:endParaRPr lang="en-GB" sz="12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Shared management responsibilities</a:t>
            </a:r>
          </a:p>
          <a:p>
            <a:pPr marL="0" indent="0">
              <a:lnSpc>
                <a:spcPct val="90000"/>
              </a:lnSpc>
              <a:spcBef>
                <a:spcPts val="0"/>
              </a:spcBef>
              <a:buClr>
                <a:schemeClr val="accent1">
                  <a:lumMod val="60000"/>
                  <a:lumOff val="40000"/>
                </a:schemeClr>
              </a:buClr>
              <a:buNone/>
              <a:defRPr/>
            </a:pPr>
            <a:endParaRPr lang="en-GB" sz="2800" dirty="0">
              <a:latin typeface="Arial" pitchFamily="34" charset="0"/>
              <a:cs typeface="Arial" pitchFamily="34" charset="0"/>
            </a:endParaRPr>
          </a:p>
        </p:txBody>
      </p:sp>
      <p:pic>
        <p:nvPicPr>
          <p:cNvPr id="26628"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6276283"/>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1" end="1"/>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3" end="3"/>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5" end="5"/>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6" end="6"/>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74320" y="150813"/>
            <a:ext cx="9587230" cy="1143000"/>
          </a:xfrm>
        </p:spPr>
        <p:txBody>
          <a:bodyPr rtlCol="0">
            <a:noAutofit/>
          </a:bodyPr>
          <a:lstStyle/>
          <a:p>
            <a:pPr algn="l">
              <a:defRPr/>
            </a:pPr>
            <a:r>
              <a:rPr lang="en-GB" sz="3600" b="1" dirty="0">
                <a:effectLst>
                  <a:outerShdw blurRad="38100" dist="38100" dir="2700000" algn="tl">
                    <a:srgbClr val="000000">
                      <a:alpha val="43137"/>
                    </a:srgbClr>
                  </a:outerShdw>
                </a:effectLst>
                <a:latin typeface="Arial" charset="0"/>
                <a:cs typeface="Arial" charset="0"/>
              </a:rPr>
              <a:t>Cons of forming a limited liability partnership</a:t>
            </a:r>
            <a:r>
              <a:rPr lang="en-GB" sz="3600" b="1" dirty="0">
                <a:effectLst>
                  <a:outerShdw blurRad="38100" dist="38100" dir="2700000" algn="tl">
                    <a:srgbClr val="000000">
                      <a:alpha val="43137"/>
                    </a:srgbClr>
                  </a:outerShdw>
                </a:effectLst>
              </a:rPr>
              <a:t> </a:t>
            </a:r>
          </a:p>
        </p:txBody>
      </p:sp>
      <p:sp>
        <p:nvSpPr>
          <p:cNvPr id="11267" name="Rectangle 3" descr="Rectangle: Click to edit Master text styles&#10;Second level&#10;Third level&#10;Fourth level&#10;Fifth level"/>
          <p:cNvSpPr>
            <a:spLocks noGrp="1" noChangeArrowheads="1"/>
          </p:cNvSpPr>
          <p:nvPr>
            <p:ph idx="1"/>
          </p:nvPr>
        </p:nvSpPr>
        <p:spPr>
          <a:xfrm>
            <a:off x="274320" y="1938528"/>
            <a:ext cx="11695176" cy="4586098"/>
          </a:xfrm>
        </p:spPr>
        <p:txBody>
          <a:bodyPr rtlCol="0">
            <a:normAutofit/>
          </a:bodyPr>
          <a:lstStyle/>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Formation is more complex and costly than that of a partnership </a:t>
            </a:r>
            <a:endParaRPr lang="en-GB" sz="2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Most limited liability partnerships need to produce audited accounts </a:t>
            </a:r>
          </a:p>
          <a:p>
            <a:pPr marL="0" indent="0">
              <a:lnSpc>
                <a:spcPct val="90000"/>
              </a:lnSpc>
              <a:spcBef>
                <a:spcPts val="0"/>
              </a:spcBef>
              <a:buClr>
                <a:schemeClr val="accent1">
                  <a:lumMod val="60000"/>
                  <a:lumOff val="40000"/>
                </a:schemeClr>
              </a:buClr>
              <a:buNone/>
              <a:defRPr/>
            </a:pPr>
            <a:endParaRPr lang="en-GB" sz="9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More administration overheads, </a:t>
            </a:r>
            <a:r>
              <a:rPr lang="en-GB" sz="2800" dirty="0" err="1">
                <a:latin typeface="Arial" pitchFamily="34" charset="0"/>
                <a:cs typeface="Arial" pitchFamily="34" charset="0"/>
              </a:rPr>
              <a:t>eg</a:t>
            </a:r>
            <a:r>
              <a:rPr lang="en-GB" sz="2800" dirty="0">
                <a:latin typeface="Arial" pitchFamily="34" charset="0"/>
                <a:cs typeface="Arial" pitchFamily="34" charset="0"/>
              </a:rPr>
              <a:t> informing Companies House of changes to members and designated members </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Problems can occur when there is disagreements with other members </a:t>
            </a:r>
          </a:p>
        </p:txBody>
      </p:sp>
      <p:pic>
        <p:nvPicPr>
          <p:cNvPr id="27652"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67516218"/>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16523" y="382588"/>
            <a:ext cx="8733815" cy="1066800"/>
          </a:xfrm>
        </p:spPr>
        <p:txBody>
          <a:bodyPr rtlCol="0">
            <a:normAutofit/>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Pros of forming a limited company </a:t>
            </a:r>
          </a:p>
        </p:txBody>
      </p:sp>
      <p:sp>
        <p:nvSpPr>
          <p:cNvPr id="12291" name="Rectangle 3" descr="Rectangle: Click to edit Master text styles&#10;Second level&#10;Third level&#10;Fourth level&#10;Fifth level"/>
          <p:cNvSpPr>
            <a:spLocks noGrp="1" noChangeArrowheads="1"/>
          </p:cNvSpPr>
          <p:nvPr>
            <p:ph idx="1"/>
          </p:nvPr>
        </p:nvSpPr>
        <p:spPr>
          <a:xfrm>
            <a:off x="316523" y="1600201"/>
            <a:ext cx="11667391" cy="4525963"/>
          </a:xfrm>
        </p:spPr>
        <p:txBody>
          <a:bodyPr rtlCol="0">
            <a:normAutofit/>
          </a:bodyPr>
          <a:lstStyle/>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Limited liability of the owners of the business </a:t>
            </a:r>
            <a:endParaRPr lang="en-GB" sz="2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Ability to raise finance by selling shares in the business </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Employees are able to own a share in the business </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Suppliers are sometimes more willing to deal with a limited company </a:t>
            </a:r>
            <a:endParaRPr lang="en-GB" sz="2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Can continue to trade if one of the members leaves </a:t>
            </a:r>
          </a:p>
          <a:p>
            <a:pPr marL="0" indent="0">
              <a:lnSpc>
                <a:spcPct val="90000"/>
              </a:lnSpc>
              <a:spcBef>
                <a:spcPts val="0"/>
              </a:spcBef>
              <a:buClr>
                <a:schemeClr val="accent1">
                  <a:lumMod val="60000"/>
                  <a:lumOff val="40000"/>
                </a:schemeClr>
              </a:buClr>
              <a:buNone/>
              <a:defRPr/>
            </a:pPr>
            <a:endParaRPr lang="en-GB" sz="800" dirty="0">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latin typeface="Arial" pitchFamily="34" charset="0"/>
                <a:cs typeface="Arial" pitchFamily="34" charset="0"/>
              </a:rPr>
              <a:t>The company name is protected </a:t>
            </a:r>
          </a:p>
        </p:txBody>
      </p:sp>
      <p:pic>
        <p:nvPicPr>
          <p:cNvPr id="286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26819" y="4024680"/>
            <a:ext cx="2647950" cy="1628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7"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449263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378069" y="404813"/>
            <a:ext cx="8924681" cy="1066800"/>
          </a:xfrm>
        </p:spPr>
        <p:txBody>
          <a:bodyPr rtlCol="0">
            <a:noAutofit/>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Cons of forming a limited company </a:t>
            </a:r>
          </a:p>
        </p:txBody>
      </p:sp>
      <p:sp>
        <p:nvSpPr>
          <p:cNvPr id="13315" name="Rectangle 3" descr="Rectangle: Click to edit Master text styles&#10;Second level&#10;Third level&#10;Fourth level&#10;Fifth level"/>
          <p:cNvSpPr>
            <a:spLocks noGrp="1" noChangeArrowheads="1"/>
          </p:cNvSpPr>
          <p:nvPr>
            <p:ph idx="1"/>
          </p:nvPr>
        </p:nvSpPr>
        <p:spPr>
          <a:xfrm>
            <a:off x="378069" y="1773238"/>
            <a:ext cx="11526715" cy="4525962"/>
          </a:xfrm>
        </p:spPr>
        <p:txBody>
          <a:bodyPr rtlCol="0">
            <a:normAutofit/>
          </a:bodyPr>
          <a:lstStyle/>
          <a:p>
            <a:pPr marL="0" indent="0">
              <a:spcBef>
                <a:spcPts val="0"/>
              </a:spcBef>
              <a:buClr>
                <a:schemeClr val="accent1">
                  <a:lumMod val="60000"/>
                  <a:lumOff val="40000"/>
                </a:schemeClr>
              </a:buClr>
              <a:buNone/>
              <a:defRPr/>
            </a:pPr>
            <a:r>
              <a:rPr lang="en-GB" dirty="0">
                <a:cs typeface="Arial" charset="0"/>
              </a:rPr>
              <a:t>A wide range of complex and detailed legislation must be complied with, which is not applicable to sole traders and partnerships </a:t>
            </a:r>
          </a:p>
          <a:p>
            <a:pPr marL="0" indent="0">
              <a:spcBef>
                <a:spcPts val="0"/>
              </a:spcBef>
              <a:buClr>
                <a:schemeClr val="accent1">
                  <a:lumMod val="60000"/>
                  <a:lumOff val="40000"/>
                </a:schemeClr>
              </a:buClr>
              <a:buNone/>
              <a:defRPr/>
            </a:pPr>
            <a:endParaRPr lang="en-GB" sz="1200" dirty="0">
              <a:latin typeface="Arial Unicode MS" pitchFamily="34" charset="-128"/>
              <a:ea typeface="Arial Unicode MS" pitchFamily="34" charset="-128"/>
              <a:cs typeface="Arial Unicode MS" pitchFamily="34" charset="-128"/>
            </a:endParaRPr>
          </a:p>
          <a:p>
            <a:pPr marL="0" indent="0">
              <a:spcBef>
                <a:spcPts val="0"/>
              </a:spcBef>
              <a:buClr>
                <a:schemeClr val="accent1">
                  <a:lumMod val="60000"/>
                  <a:lumOff val="40000"/>
                </a:schemeClr>
              </a:buClr>
              <a:buNone/>
              <a:defRPr/>
            </a:pPr>
            <a:r>
              <a:rPr lang="en-GB" dirty="0">
                <a:cs typeface="Arial" charset="0"/>
              </a:rPr>
              <a:t>Compulsory disclosure of company information</a:t>
            </a:r>
          </a:p>
          <a:p>
            <a:pPr marL="0" indent="0">
              <a:spcBef>
                <a:spcPts val="0"/>
              </a:spcBef>
              <a:buClr>
                <a:schemeClr val="accent1">
                  <a:lumMod val="60000"/>
                  <a:lumOff val="40000"/>
                </a:schemeClr>
              </a:buClr>
              <a:buNone/>
              <a:defRPr/>
            </a:pPr>
            <a:endParaRPr lang="en-GB" sz="1200" dirty="0">
              <a:cs typeface="Arial" charset="0"/>
            </a:endParaRPr>
          </a:p>
          <a:p>
            <a:pPr marL="0" indent="0">
              <a:spcBef>
                <a:spcPts val="0"/>
              </a:spcBef>
              <a:buClr>
                <a:schemeClr val="accent1">
                  <a:lumMod val="60000"/>
                  <a:lumOff val="40000"/>
                </a:schemeClr>
              </a:buClr>
              <a:buNone/>
              <a:defRPr/>
            </a:pPr>
            <a:r>
              <a:rPr lang="en-GB" dirty="0">
                <a:cs typeface="Arial" charset="0"/>
              </a:rPr>
              <a:t>Credit is more difficult to obtain (especially when the business is starting up)</a:t>
            </a:r>
            <a:r>
              <a:rPr lang="en-GB" dirty="0"/>
              <a:t> </a:t>
            </a:r>
          </a:p>
        </p:txBody>
      </p:sp>
      <p:pic>
        <p:nvPicPr>
          <p:cNvPr id="29700"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466628" y="4650033"/>
            <a:ext cx="2528888" cy="1557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1842254"/>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TotalTime>
  <Words>621</Words>
  <Application>Microsoft Office PowerPoint</Application>
  <PresentationFormat>Widescreen</PresentationFormat>
  <Paragraphs>103</Paragraphs>
  <Slides>14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 Unicode MS</vt:lpstr>
      <vt:lpstr>Arial</vt:lpstr>
      <vt:lpstr>Calibri</vt:lpstr>
      <vt:lpstr>Myriad Pro</vt:lpstr>
      <vt:lpstr>Tahoma</vt:lpstr>
      <vt:lpstr>20140311PresentationUWTSDTemplate</vt:lpstr>
      <vt:lpstr>CertHE Skills for the Workplace Module: BMSK4006</vt:lpstr>
      <vt:lpstr>Business Identities </vt:lpstr>
      <vt:lpstr>Business Identities </vt:lpstr>
      <vt:lpstr>Business Identities </vt:lpstr>
      <vt:lpstr>Pros of operating as a sole trader </vt:lpstr>
      <vt:lpstr>Cons of operating as a sole trader </vt:lpstr>
      <vt:lpstr>Cons of operating as a sole trader </vt:lpstr>
      <vt:lpstr>Pros of forming a partnership </vt:lpstr>
      <vt:lpstr>Cons of forming a partnership </vt:lpstr>
      <vt:lpstr>Pros of forming a limited liability partnership </vt:lpstr>
      <vt:lpstr>Pros of forming a limited liability partnership </vt:lpstr>
      <vt:lpstr>Cons of forming a limited liability partnership </vt:lpstr>
      <vt:lpstr>Pros of forming a limited company </vt:lpstr>
      <vt:lpstr>Cons of forming a limited company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BMSK4006</dc:title>
  <dc:creator>Michaela Schriek</dc:creator>
  <cp:lastModifiedBy>Maria Heffernan</cp:lastModifiedBy>
  <cp:revision>3</cp:revision>
  <dcterms:created xsi:type="dcterms:W3CDTF">2018-03-26T14:53:55Z</dcterms:created>
  <dcterms:modified xsi:type="dcterms:W3CDTF">2018-05-03T14:50:48Z</dcterms:modified>
</cp:coreProperties>
</file>