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2ED62E7-F49D-CBB5-6B4F-88A60530DA27}" v="36" dt="2025-10-05T20:57:53.995"/>
    <p1510:client id="{61AE6211-DEF4-8E97-FAF8-27451B2451C0}" v="57" dt="2025-10-06T21:53:25.849"/>
    <p1510:client id="{D0F0DD2B-07CF-C7C9-1CDF-6EF60F9185AA}" v="2" dt="2025-10-07T11:32:19.064"/>
    <p1510:client id="{D9D64A3E-2906-B865-95F8-5A96F7CF54E7}" v="26" dt="2025-10-06T22:09:32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50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3649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563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2893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0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774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4721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881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5258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683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93582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9742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200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7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13459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1353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159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47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owlby.html" TargetMode="External"/><Relationship Id="rId2" Type="http://schemas.openxmlformats.org/officeDocument/2006/relationships/hyperlink" Target="https://blueabatherapy.com/aba/signs-of-autism-in-3-year-ol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bowlbycentre.org.uk/about-the-bowlby-centre/" TargetMode="External"/><Relationship Id="rId5" Type="http://schemas.openxmlformats.org/officeDocument/2006/relationships/hyperlink" Target="https://www.google.com/url?sa=i&amp;url=https%3A%2F%2Fmedium.com%2F%40piusmkpouto%2Fnature-versus-nurture-are-we-already-pre-scripted-or-a-product-of-our-environment-5b1073eb5063&amp;psig=AOvVaw2gK0cLMV6ZS9Gt4CmLdtcw&amp;ust=1759874096179000&amp;source=images&amp;cd=vfe&amp;opi=89978449&amp;ved=0CBYQjRxqFwoTCKiUsJjIkJADFQAAAAAdAAAAABAE" TargetMode="External"/><Relationship Id="rId4" Type="http://schemas.openxmlformats.org/officeDocument/2006/relationships/hyperlink" Target="https://www.mshouser.com/teaching-tips/8-strategies-for-scaffolding-instru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2632" y="1603626"/>
            <a:ext cx="9758947" cy="3657599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/>
                <a:cs typeface="Arial"/>
              </a:rPr>
              <a:t>PRESENTATION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LCHS4010  Psychology in Health &amp; Social Care 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Assignment 1 Bowlby's lifespan psychology theory of development.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Lecturer Neale Haddon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Student Abdul Shahed</a:t>
            </a:r>
            <a:br>
              <a:rPr lang="en-GB" sz="3200" dirty="0">
                <a:latin typeface="Arial"/>
              </a:rPr>
            </a:br>
            <a:r>
              <a:rPr lang="en-GB" sz="3200" dirty="0">
                <a:latin typeface="Arial"/>
                <a:cs typeface="Arial"/>
              </a:rPr>
              <a:t>2422240</a:t>
            </a:r>
            <a:br>
              <a:rPr lang="en-GB" sz="3200" dirty="0">
                <a:latin typeface="Arial"/>
              </a:rPr>
            </a:b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D0450-24DC-0173-28F8-7C2AF0C72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132" y="2482087"/>
            <a:ext cx="10795522" cy="423488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/>
                <a:cs typeface="Arial"/>
              </a:rPr>
              <a:t>The Theory: John Bowlby's Attachment theory</a:t>
            </a:r>
            <a:br>
              <a:rPr lang="en-GB" dirty="0">
                <a:latin typeface="Arial"/>
              </a:rPr>
            </a:br>
            <a:r>
              <a:rPr lang="en-GB" sz="2400" dirty="0">
                <a:latin typeface="Arial"/>
                <a:cs typeface="Arial"/>
              </a:rPr>
              <a:t>Attachment provides a secure base for learning and socialisation (Bowlby,1988).</a:t>
            </a:r>
            <a:br>
              <a:rPr lang="en-GB" dirty="0">
                <a:latin typeface="Arial"/>
              </a:rPr>
            </a:br>
            <a:r>
              <a:rPr lang="en-GB" sz="2400" dirty="0">
                <a:latin typeface="Arial"/>
                <a:cs typeface="Arial"/>
              </a:rPr>
              <a:t> Amira has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sz="2400" dirty="0">
                <a:latin typeface="Arial"/>
                <a:cs typeface="Arial"/>
              </a:rPr>
              <a:t>Signs of anxiety when separated, limited verbal communication, struggles in Group play.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Aim: use Bowlby's attachment theory to explain the situation and why this is happening.</a:t>
            </a: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 John Bowlby's attachment theory  emphasises that a strong secure emotional bond between an infant and a primary caregiver is crucial for healthy lifelong emotional development and social behaviour (Bowlby,1988).</a:t>
            </a:r>
            <a:endParaRPr lang="en-GB" sz="2400" dirty="0">
              <a:latin typeface="Arial"/>
            </a:endParaRPr>
          </a:p>
        </p:txBody>
      </p:sp>
      <p:pic>
        <p:nvPicPr>
          <p:cNvPr id="6" name="Content Placeholder 5" descr="An introduction to John Bowlby | The Voice of Early Childhood">
            <a:extLst>
              <a:ext uri="{FF2B5EF4-FFF2-40B4-BE49-F238E27FC236}">
                <a16:creationId xmlns:a16="http://schemas.microsoft.com/office/drawing/2014/main" id="{BB35D026-608E-E500-F626-3A77D0E5C02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62865" y="5844"/>
            <a:ext cx="1857375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489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C07C6-E9A2-DF87-1125-ED81E25AE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Apply the theory to Amira's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CC26FA-EA4A-61E6-2631-77BBE4840B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Emotional bond with caregiver</a:t>
            </a:r>
          </a:p>
          <a:p>
            <a:r>
              <a:rPr lang="en-GB" sz="2400" dirty="0"/>
              <a:t>Secure Base</a:t>
            </a:r>
            <a:r>
              <a:rPr lang="en-GB" dirty="0"/>
              <a:t>                 </a:t>
            </a:r>
            <a:r>
              <a:rPr lang="en-GB" sz="2400" dirty="0"/>
              <a:t>Safe to explore</a:t>
            </a:r>
          </a:p>
          <a:p>
            <a:r>
              <a:rPr lang="en-GB" sz="2400" dirty="0"/>
              <a:t>Separation anxiety</a:t>
            </a:r>
            <a:r>
              <a:rPr lang="en-GB" dirty="0"/>
              <a:t>       </a:t>
            </a:r>
            <a:r>
              <a:rPr lang="en-GB" sz="2400" dirty="0"/>
              <a:t> </a:t>
            </a:r>
            <a:r>
              <a:rPr lang="en-GB" dirty="0"/>
              <a:t>        </a:t>
            </a:r>
            <a:r>
              <a:rPr lang="en-GB" sz="2400" dirty="0"/>
              <a:t>Distress when apart</a:t>
            </a:r>
          </a:p>
          <a:p>
            <a:r>
              <a:rPr lang="en-GB" sz="2400" dirty="0"/>
              <a:t>Internal working model</a:t>
            </a:r>
            <a:r>
              <a:rPr lang="en-GB" dirty="0"/>
              <a:t>                </a:t>
            </a:r>
            <a:r>
              <a:rPr lang="en-GB" sz="2400" dirty="0"/>
              <a:t>expectations of relationships</a:t>
            </a:r>
          </a:p>
          <a:p>
            <a:r>
              <a:rPr lang="en-GB" sz="2400" dirty="0"/>
              <a:t>(Bowlby,1969; Gross2020,)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E6013-B373-8A0F-E1F8-04DC29B97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1128A-7AEF-4D75-8544-474B4628C17C}" type="datetime1"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60EAC-974D-139D-619E-AF7FE2460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9462B-F184-701E-B63F-06152ACC0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3</a:t>
            </a:fld>
            <a:endParaRPr lang="en-US" dirty="0"/>
          </a:p>
        </p:txBody>
      </p:sp>
      <p:pic>
        <p:nvPicPr>
          <p:cNvPr id="8" name="Content Placeholder 4" descr="Attachment Theory: Bowlby and Ainsworth ...">
            <a:extLst>
              <a:ext uri="{FF2B5EF4-FFF2-40B4-BE49-F238E27FC236}">
                <a16:creationId xmlns:a16="http://schemas.microsoft.com/office/drawing/2014/main" id="{1196E5B7-E96B-6EDA-F868-FBBDD36BD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1749" y="1944462"/>
            <a:ext cx="3588019" cy="2324261"/>
          </a:xfrm>
          <a:prstGeom prst="rect">
            <a:avLst/>
          </a:prstGeom>
        </p:spPr>
      </p:pic>
      <p:sp>
        <p:nvSpPr>
          <p:cNvPr id="7" name="Arrow: Left 6">
            <a:extLst>
              <a:ext uri="{FF2B5EF4-FFF2-40B4-BE49-F238E27FC236}">
                <a16:creationId xmlns:a16="http://schemas.microsoft.com/office/drawing/2014/main" id="{F6F5CD38-9CDB-9032-5932-2598EAEC2824}"/>
              </a:ext>
            </a:extLst>
          </p:cNvPr>
          <p:cNvSpPr/>
          <p:nvPr/>
        </p:nvSpPr>
        <p:spPr>
          <a:xfrm rot="10800000">
            <a:off x="3519758" y="3262190"/>
            <a:ext cx="773900" cy="33167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A297BC86-E1DB-5705-320A-0B58F14ABE60}"/>
              </a:ext>
            </a:extLst>
          </p:cNvPr>
          <p:cNvSpPr/>
          <p:nvPr/>
        </p:nvSpPr>
        <p:spPr>
          <a:xfrm rot="10800000">
            <a:off x="4295126" y="3743453"/>
            <a:ext cx="773900" cy="33167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7C71985F-AF76-F807-5E85-BB09A8832693}"/>
              </a:ext>
            </a:extLst>
          </p:cNvPr>
          <p:cNvSpPr/>
          <p:nvPr/>
        </p:nvSpPr>
        <p:spPr>
          <a:xfrm rot="10800000">
            <a:off x="4869968" y="4264821"/>
            <a:ext cx="773900" cy="33167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52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1A50C-B13B-BD21-237B-64F27321B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it matters in early years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F763F-C8A3-AEA5-9B7E-4AE653C242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Critical period 0-5 years </a:t>
            </a:r>
          </a:p>
          <a:p>
            <a:r>
              <a:rPr lang="en-GB" sz="2400" dirty="0"/>
              <a:t>Secure attachment</a:t>
            </a:r>
          </a:p>
          <a:p>
            <a:r>
              <a:rPr lang="en-GB" sz="2400" dirty="0"/>
              <a:t>Confidence, social skills, regulation</a:t>
            </a:r>
          </a:p>
          <a:p>
            <a:r>
              <a:rPr lang="en-GB" sz="2400" dirty="0"/>
              <a:t>Insecure attachment</a:t>
            </a:r>
            <a:r>
              <a:rPr lang="en-GB" dirty="0"/>
              <a:t> </a:t>
            </a:r>
            <a:r>
              <a:rPr lang="en-GB" sz="2400" dirty="0"/>
              <a:t> </a:t>
            </a:r>
            <a:r>
              <a:rPr lang="en-GB" dirty="0"/>
              <a:t>                </a:t>
            </a:r>
            <a:r>
              <a:rPr lang="en-GB" sz="2400" dirty="0"/>
              <a:t>anxiety withdrawal, group play issues</a:t>
            </a:r>
          </a:p>
          <a:p>
            <a:r>
              <a:rPr lang="en-GB" sz="2400" dirty="0"/>
              <a:t>(Bee,2020; Gross,2020)</a:t>
            </a:r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3E976245-0493-77AE-9ADD-814C894E23E6}"/>
              </a:ext>
            </a:extLst>
          </p:cNvPr>
          <p:cNvSpPr/>
          <p:nvPr/>
        </p:nvSpPr>
        <p:spPr>
          <a:xfrm rot="10800000">
            <a:off x="4682811" y="4224716"/>
            <a:ext cx="773900" cy="331671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48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E9CF5-38BE-04BF-9A75-3DDE357C2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Amira's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F228E-E014-52E9-1A1F-3EA3434C1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Separation </a:t>
            </a:r>
            <a:r>
              <a:rPr lang="en-GB"/>
              <a:t>anxiety in</a:t>
            </a:r>
            <a:r>
              <a:rPr lang="en-GB" sz="2400"/>
              <a:t> nursery</a:t>
            </a:r>
          </a:p>
          <a:p>
            <a:r>
              <a:rPr lang="en-GB" sz="2400"/>
              <a:t>Limited speech=harder to express needs</a:t>
            </a:r>
            <a:endParaRPr lang="en-GB" sz="2400" dirty="0"/>
          </a:p>
          <a:p>
            <a:r>
              <a:rPr lang="en-GB" sz="2400" dirty="0"/>
              <a:t>Withdrawn from group play </a:t>
            </a:r>
          </a:p>
          <a:p>
            <a:r>
              <a:rPr lang="en-GB" sz="2400" dirty="0"/>
              <a:t>Needs </a:t>
            </a:r>
            <a:r>
              <a:rPr lang="en-GB"/>
              <a:t>stronger sense</a:t>
            </a:r>
            <a:r>
              <a:rPr lang="en-GB" sz="2400"/>
              <a:t> of security</a:t>
            </a:r>
            <a:endParaRPr lang="en-GB" sz="2400" dirty="0"/>
          </a:p>
          <a:p>
            <a:r>
              <a:rPr lang="en-GB" sz="2400" dirty="0"/>
              <a:t>(Bowlby,1969;Bee,2020)</a:t>
            </a:r>
          </a:p>
        </p:txBody>
      </p:sp>
      <p:pic>
        <p:nvPicPr>
          <p:cNvPr id="4" name="Picture 3" descr="A person and a child playing with abacus&#10;&#10;AI-generated content may be incorrect.">
            <a:extLst>
              <a:ext uri="{FF2B5EF4-FFF2-40B4-BE49-F238E27FC236}">
                <a16:creationId xmlns:a16="http://schemas.microsoft.com/office/drawing/2014/main" id="{3C4F7BDD-788E-6787-9069-6BD547EF9C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711" y="3246939"/>
            <a:ext cx="4765843" cy="3144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1146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8DDAD-E58D-3C90-F200-F7E72C1705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strategies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BE053-06D9-3073-C998-7D532F1DA7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Key person approach</a:t>
            </a:r>
          </a:p>
          <a:p>
            <a:r>
              <a:rPr lang="en-GB" sz="2400"/>
              <a:t>Gradual separation process</a:t>
            </a:r>
          </a:p>
          <a:p>
            <a:r>
              <a:rPr lang="en-GB" sz="2400"/>
              <a:t>Emotion coaching</a:t>
            </a:r>
          </a:p>
          <a:p>
            <a:r>
              <a:rPr lang="en-GB" sz="2400"/>
              <a:t>Safe calm space </a:t>
            </a:r>
          </a:p>
          <a:p>
            <a:r>
              <a:rPr lang="en-GB" sz="2400"/>
              <a:t>Adult-Supported group play</a:t>
            </a:r>
          </a:p>
          <a:p>
            <a:r>
              <a:rPr lang="en-GB" sz="2400" dirty="0"/>
              <a:t>(Bee 2020;Gross,2020)</a:t>
            </a:r>
          </a:p>
          <a:p>
            <a:endParaRPr lang="en-GB" sz="2400" dirty="0"/>
          </a:p>
        </p:txBody>
      </p:sp>
      <p:pic>
        <p:nvPicPr>
          <p:cNvPr id="4" name="Picture 3" descr="Scaffolding Instruction ...">
            <a:extLst>
              <a:ext uri="{FF2B5EF4-FFF2-40B4-BE49-F238E27FC236}">
                <a16:creationId xmlns:a16="http://schemas.microsoft.com/office/drawing/2014/main" id="{91D77A2B-66E0-4478-A538-3B02721B1E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6664" y="2167908"/>
            <a:ext cx="5744705" cy="434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7356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639D3-4B34-248B-B343-B8E449EA0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or Nurture?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9E881-F183-B080-C9F2-F14D088216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Nature (biology); temperament, language </a:t>
            </a:r>
            <a:r>
              <a:rPr lang="en-GB" sz="2400" dirty="0" err="1"/>
              <a:t>developoment</a:t>
            </a:r>
          </a:p>
          <a:p>
            <a:r>
              <a:rPr lang="en-GB" sz="2400" dirty="0"/>
              <a:t>Nurture (Environment): caregiver consistency, family setting nursery support </a:t>
            </a:r>
          </a:p>
          <a:p>
            <a:r>
              <a:rPr lang="en-GB" sz="2400" dirty="0"/>
              <a:t>Both influence psychological development</a:t>
            </a:r>
          </a:p>
          <a:p>
            <a:r>
              <a:rPr lang="en-GB" sz="2400" dirty="0"/>
              <a:t>(Bee,2020;Gross2020;Plomin et al.,2026</a:t>
            </a:r>
          </a:p>
        </p:txBody>
      </p:sp>
      <p:pic>
        <p:nvPicPr>
          <p:cNvPr id="4" name="Picture 3" descr="Nature Versus Nurture; Are We Already Pre-scripted Or A Product Of Our  Environment | by Mkpouto Pius | Medium">
            <a:extLst>
              <a:ext uri="{FF2B5EF4-FFF2-40B4-BE49-F238E27FC236}">
                <a16:creationId xmlns:a16="http://schemas.microsoft.com/office/drawing/2014/main" id="{474DE838-3FAF-BB90-6782-6C5D95DCE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4760" y="4011396"/>
            <a:ext cx="3396713" cy="2322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1541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A88E5-FC64-7D76-F559-C4993FED7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Bowlby's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90016-6FD7-15D5-F505-9F6B249E6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265066"/>
            <a:ext cx="10363200" cy="33826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Focuses </a:t>
            </a:r>
            <a:r>
              <a:rPr lang="en-GB" sz="2400" dirty="0" err="1"/>
              <a:t>toomuch</a:t>
            </a:r>
            <a:r>
              <a:rPr lang="en-GB" sz="2400" dirty="0"/>
              <a:t> on mother</a:t>
            </a:r>
          </a:p>
          <a:p>
            <a:r>
              <a:rPr lang="en-GB" sz="2400" dirty="0"/>
              <a:t>Underestimates multiple attachments</a:t>
            </a:r>
          </a:p>
          <a:p>
            <a:r>
              <a:rPr lang="en-GB" sz="2400" dirty="0"/>
              <a:t>Western cultural bias</a:t>
            </a:r>
          </a:p>
          <a:p>
            <a:r>
              <a:rPr lang="en-GB" sz="2400" dirty="0"/>
              <a:t>Doesn’t explain resilience differences</a:t>
            </a:r>
          </a:p>
          <a:p>
            <a:r>
              <a:rPr lang="en-GB" sz="2400" dirty="0"/>
              <a:t>(Gross,2020;Rutter,1981;Bee,2020)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94483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EEFF9-1AF3-B37C-6766-171130A8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6C0A3-9A74-788C-BA4C-B1816F9963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545803"/>
            <a:ext cx="10363200" cy="43318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Bowlby explains Amira's anxiety and behaviour</a:t>
            </a:r>
          </a:p>
          <a:p>
            <a:r>
              <a:rPr lang="en-GB" sz="2400" dirty="0"/>
              <a:t>Goal; Secure base in nursery</a:t>
            </a:r>
            <a:br>
              <a:rPr lang="en-GB" sz="2400" dirty="0"/>
            </a:br>
            <a:r>
              <a:rPr lang="en-GB" sz="2400" dirty="0"/>
              <a:t>Strategies; Key person, gradual transition, safe space, scaffolding (temporary support with guidance)</a:t>
            </a:r>
          </a:p>
          <a:p>
            <a:r>
              <a:rPr lang="en-GB" sz="2400" dirty="0"/>
              <a:t>Nature or Nurture?</a:t>
            </a:r>
          </a:p>
          <a:p>
            <a:r>
              <a:rPr lang="en-GB" sz="2400" dirty="0"/>
              <a:t>It's Nature and Nurture both shape development</a:t>
            </a:r>
          </a:p>
          <a:p>
            <a:r>
              <a:rPr lang="en-GB" sz="2400" dirty="0"/>
              <a:t>There are  limitations in the theory (expand)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098321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FB861-58A5-81A9-3CB6-02D832251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364" y="-517358"/>
            <a:ext cx="10018713" cy="1752599"/>
          </a:xfrm>
        </p:spPr>
        <p:txBody>
          <a:bodyPr/>
          <a:lstStyle/>
          <a:p>
            <a:r>
              <a:rPr lang="en-GB" dirty="0"/>
              <a:t>References Harvard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BF2F6-8354-4636-8977-874D6C16D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2609" y="1476330"/>
            <a:ext cx="10710780" cy="49868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100" dirty="0">
                <a:latin typeface="Arial"/>
                <a:cs typeface="Arial"/>
              </a:rPr>
              <a:t>References (Harvard Style – 9 total)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      •     Ainsworth, M., </a:t>
            </a:r>
            <a:r>
              <a:rPr lang="en-GB" sz="1100" dirty="0" err="1">
                <a:latin typeface="Arial"/>
                <a:cs typeface="Arial"/>
              </a:rPr>
              <a:t>Blehar</a:t>
            </a:r>
            <a:r>
              <a:rPr lang="en-GB" sz="1100" dirty="0">
                <a:latin typeface="Arial"/>
                <a:cs typeface="Arial"/>
              </a:rPr>
              <a:t>, M., Waters, E. and Wall, S. (1978) Patterns of Attachment: A Psychological Study of the Strange Situation. Hillsdale, NJ: Lawrence Erlbaum.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      •     Bee, H. (2020) Lifespan Development. 10th </a:t>
            </a:r>
            <a:r>
              <a:rPr lang="en-GB" sz="1100" dirty="0" err="1">
                <a:latin typeface="Arial"/>
                <a:cs typeface="Arial"/>
              </a:rPr>
              <a:t>edn</a:t>
            </a:r>
            <a:r>
              <a:rPr lang="en-GB" sz="1100" dirty="0">
                <a:latin typeface="Arial"/>
                <a:cs typeface="Arial"/>
              </a:rPr>
              <a:t>. Harlow: Pearson Education.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      •     Bowlby, J. (1969) Attachment and Loss: Volume I – Attachment. London: Hogarth Press.</a:t>
            </a:r>
          </a:p>
          <a:p>
            <a:pPr>
              <a:buNone/>
            </a:pPr>
            <a:r>
              <a:rPr lang="en-GB" sz="1200" err="1">
                <a:latin typeface="Times New Roman"/>
                <a:cs typeface="Times New Roman"/>
              </a:rPr>
              <a:t>Bcba</a:t>
            </a:r>
            <a:r>
              <a:rPr lang="en-GB" sz="1200">
                <a:latin typeface="Times New Roman"/>
                <a:cs typeface="Times New Roman"/>
              </a:rPr>
              <a:t>, C. G.-. (2025, September 17). 14 Signs of Autism in 3-Year-Olds &amp; When to Seek Help. </a:t>
            </a:r>
            <a:r>
              <a:rPr lang="en-GB" sz="1200" i="1">
                <a:latin typeface="Times New Roman"/>
                <a:cs typeface="Times New Roman"/>
              </a:rPr>
              <a:t>Blue ABA</a:t>
            </a:r>
            <a:r>
              <a:rPr lang="en-GB" sz="1200">
                <a:latin typeface="Times New Roman"/>
                <a:cs typeface="Times New Roman"/>
              </a:rPr>
              <a:t>. </a:t>
            </a:r>
            <a:r>
              <a:rPr lang="en-GB" sz="1200" dirty="0">
                <a:latin typeface="Times New Roman"/>
                <a:cs typeface="Times New Roman"/>
                <a:hlinkClick r:id="rId2"/>
              </a:rPr>
              <a:t>https://blueabatherapy.com/aba/signs-of-autism-in-3-year-olds/</a:t>
            </a:r>
            <a:endParaRPr lang="en-GB"/>
          </a:p>
          <a:p>
            <a:pPr marL="0" indent="0">
              <a:buNone/>
            </a:pP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      •     Bretherton, I. (1992) ‘The origins of attachment theory: John Bowlby and Mary Ainsworth’, Developmental Psychology, 28(5), pp. 759–775.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      •     Department for Education (2021) Statutory framework for the early years foundation stage. London: DfE.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      •     Gross, R. (2020) Psychology: The Science of Mind and Behaviour. 8th </a:t>
            </a:r>
            <a:r>
              <a:rPr lang="en-GB" sz="1100" dirty="0" err="1">
                <a:latin typeface="Arial"/>
                <a:cs typeface="Arial"/>
              </a:rPr>
              <a:t>edn</a:t>
            </a:r>
            <a:r>
              <a:rPr lang="en-GB" sz="1100" dirty="0">
                <a:latin typeface="Arial"/>
                <a:cs typeface="Arial"/>
              </a:rPr>
              <a:t>. London: Hodder Education.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      •     McLeod, S. (2017) ‘John Bowlby – Attachment Theory’, Simply Psychology. Available at: </a:t>
            </a:r>
            <a:r>
              <a:rPr lang="en-GB" sz="1100" dirty="0">
                <a:solidFill>
                  <a:srgbClr val="1155CC"/>
                </a:solidFill>
                <a:latin typeface="Arial"/>
                <a:cs typeface="Arial"/>
                <a:hlinkClick r:id="rId3"/>
              </a:rPr>
              <a:t>https://www.simplypsychology.org/bowlby.html</a:t>
            </a:r>
            <a:r>
              <a:rPr lang="en-GB" sz="1100" dirty="0">
                <a:latin typeface="Arial"/>
                <a:cs typeface="Arial"/>
              </a:rPr>
              <a:t> (Accessed: 3 October 2025).</a:t>
            </a:r>
          </a:p>
          <a:p>
            <a:pPr>
              <a:buClr>
                <a:srgbClr val="1287C3"/>
              </a:buClr>
            </a:pPr>
            <a:r>
              <a:rPr lang="en-GB" sz="1200" dirty="0">
                <a:latin typeface="Times New Roman"/>
                <a:cs typeface="Times New Roman"/>
              </a:rPr>
              <a:t>Houser, K. (2020, January 11). </a:t>
            </a:r>
            <a:r>
              <a:rPr lang="en-GB" sz="1200" i="1" dirty="0">
                <a:latin typeface="Times New Roman"/>
                <a:cs typeface="Times New Roman"/>
              </a:rPr>
              <a:t>8 Strategies for scaffolding instruction - Ms. Houser</a:t>
            </a:r>
            <a:r>
              <a:rPr lang="en-GB" sz="1200" dirty="0">
                <a:latin typeface="Times New Roman"/>
                <a:cs typeface="Times New Roman"/>
              </a:rPr>
              <a:t>. Ms. Houser. </a:t>
            </a:r>
            <a:r>
              <a:rPr lang="en-GB" sz="1200" dirty="0">
                <a:latin typeface="Times New Roman"/>
                <a:cs typeface="Times New Roman"/>
                <a:hlinkClick r:id="rId4"/>
              </a:rPr>
              <a:t>https://www.mshouser.com/teaching-tips/8-strategies-for-scaffolding-instruction</a:t>
            </a:r>
            <a:endParaRPr lang="en-GB" sz="1100" dirty="0">
              <a:latin typeface="Arial"/>
              <a:cs typeface="Arial"/>
            </a:endParaRP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      •     Plomin, R., </a:t>
            </a:r>
            <a:r>
              <a:rPr lang="en-GB" sz="1100" dirty="0" err="1">
                <a:latin typeface="Arial"/>
                <a:cs typeface="Arial"/>
              </a:rPr>
              <a:t>DeFries</a:t>
            </a:r>
            <a:r>
              <a:rPr lang="en-GB" sz="1100" dirty="0">
                <a:latin typeface="Arial"/>
                <a:cs typeface="Arial"/>
              </a:rPr>
              <a:t>, J.C., Knopik, V.S. and Neiderhiser, J.M. (2016) Top 10 replicated findings from behavioural genetics. Perspectives on Psychological Science, 11(1), pp. 3–23.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      •     Rutter, M. (1981) Maternal Deprivation Reassessed. 2nd </a:t>
            </a:r>
            <a:r>
              <a:rPr lang="en-GB" sz="1100" dirty="0" err="1">
                <a:latin typeface="Arial"/>
                <a:cs typeface="Arial"/>
              </a:rPr>
              <a:t>edn</a:t>
            </a:r>
            <a:r>
              <a:rPr lang="en-GB" sz="1100" dirty="0">
                <a:latin typeface="Arial"/>
                <a:cs typeface="Arial"/>
              </a:rPr>
              <a:t>. Harmondsworth: Penguin.</a:t>
            </a:r>
          </a:p>
          <a:p>
            <a:pPr>
              <a:buClr>
                <a:srgbClr val="1287C3"/>
              </a:buClr>
            </a:pPr>
            <a:r>
              <a:rPr lang="en-GB" sz="1100" dirty="0">
                <a:latin typeface="Arial"/>
                <a:cs typeface="Arial"/>
              </a:rPr>
              <a:t>      •     Schaffer, H.R. (2007) Key Concepts in Developmental Psychology. London: SAGE.</a:t>
            </a:r>
          </a:p>
          <a:p>
            <a:pPr>
              <a:buClr>
                <a:srgbClr val="1287C3"/>
              </a:buClr>
            </a:pPr>
            <a:r>
              <a:rPr lang="en-GB" sz="1200" i="1" dirty="0">
                <a:latin typeface="Times New Roman"/>
                <a:cs typeface="Times New Roman"/>
              </a:rPr>
              <a:t>Redirect notice</a:t>
            </a:r>
            <a:r>
              <a:rPr lang="en-GB" sz="1200" dirty="0">
                <a:latin typeface="Times New Roman"/>
                <a:cs typeface="Times New Roman"/>
              </a:rPr>
              <a:t>. (n.d.). </a:t>
            </a:r>
            <a:r>
              <a:rPr lang="en-GB" sz="1200" dirty="0">
                <a:latin typeface="Times New Roman"/>
                <a:cs typeface="Times New Roman"/>
                <a:hlinkClick r:id="rId5"/>
              </a:rPr>
              <a:t>https://www.google.com/url?sa=i&amp;url=https%3A%2F%2Fmedium.com%2F%40piusmkpouto%2Fnature-versus-nurture-are-we-already-pre-scripted-or-a-product-of-our-environment-5b1073eb5063&amp;psig=AOvVaw2gK0cLMV6ZS9Gt4CmLdtcw&amp;ust=1759874096179000&amp;source=images&amp;cd=vfe&amp;opi=89978449&amp;ved=0CBYQjRxqFwoTCKiUsJjIkJADFQAAAAAdAAAAABAE</a:t>
            </a:r>
            <a:endParaRPr lang="en-GB" sz="1100" dirty="0">
              <a:latin typeface="Arial"/>
              <a:cs typeface="Arial"/>
            </a:endParaRPr>
          </a:p>
          <a:p>
            <a:pPr marL="0" indent="0">
              <a:buClr>
                <a:srgbClr val="1287C3"/>
              </a:buClr>
              <a:buNone/>
            </a:pPr>
            <a:r>
              <a:rPr lang="en-GB" sz="1200" dirty="0">
                <a:latin typeface="Times New Roman"/>
                <a:cs typeface="Times New Roman"/>
              </a:rPr>
              <a:t>The Bowlby Centre. (2018b, June 8). </a:t>
            </a:r>
            <a:r>
              <a:rPr lang="en-GB" sz="1200" i="1" dirty="0">
                <a:latin typeface="Times New Roman"/>
                <a:cs typeface="Times New Roman"/>
              </a:rPr>
              <a:t>About the Bowlby Centre - The John Bowlby Centre</a:t>
            </a:r>
            <a:r>
              <a:rPr lang="en-GB" sz="1200" dirty="0">
                <a:latin typeface="Times New Roman"/>
                <a:cs typeface="Times New Roman"/>
              </a:rPr>
              <a:t>. The John Bowlby Centre. </a:t>
            </a:r>
            <a:r>
              <a:rPr lang="en-GB" sz="1200" dirty="0">
                <a:latin typeface="Times New Roman"/>
                <a:cs typeface="Times New Roman"/>
                <a:hlinkClick r:id="rId6"/>
              </a:rPr>
              <a:t>https://thebowlbycentre.org.uk/about-the-bowlby-centre/</a:t>
            </a:r>
            <a:endParaRPr lang="en-GB" sz="1200" dirty="0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endParaRPr lang="en-GB" sz="1200" dirty="0">
              <a:latin typeface="Times New Roman"/>
              <a:cs typeface="Times New Roman"/>
            </a:endParaRPr>
          </a:p>
          <a:p>
            <a:pPr>
              <a:buClr>
                <a:srgbClr val="1287C3"/>
              </a:buClr>
            </a:pPr>
            <a:endParaRPr lang="en-GB" sz="11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621297-6B18-A7ED-EE3E-52A2FFAD50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A4102-BB38-42E9-9D5A-6A149AAA184C}" type="datetime1"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C09107-8394-8493-05B2-6BCBBE890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1EB92-4C55-4029-5168-E8D6ABB9D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1619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Parallax</vt:lpstr>
      <vt:lpstr>PRESENTATION LCHS4010  Psychology in Health &amp; Social Care  Assignment 1 Bowlby's lifespan psychology theory of development. Lecturer Neale Haddon Student Abdul Shahed 2422240 </vt:lpstr>
      <vt:lpstr>The Theory: John Bowlby's Attachment theory Attachment provides a secure base for learning and socialisation (Bowlby,1988).  Amira has Signs of anxiety when separated, limited verbal communication, struggles in Group play. Aim: use Bowlby's attachment theory to explain the situation and why this is happening.  John Bowlby's attachment theory  emphasises that a strong secure emotional bond between an infant and a primary caregiver is crucial for healthy lifelong emotional development and social behaviour (Bowlby,1988).</vt:lpstr>
      <vt:lpstr>Apply the theory to Amira's situation</vt:lpstr>
      <vt:lpstr>Why it matters in early years</vt:lpstr>
      <vt:lpstr>Amira's situation</vt:lpstr>
      <vt:lpstr>Support strategies </vt:lpstr>
      <vt:lpstr>Nature or Nurture?</vt:lpstr>
      <vt:lpstr>Limitations of Bowlby's theory</vt:lpstr>
      <vt:lpstr>Conclusion</vt:lpstr>
      <vt:lpstr>References Harvard style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576</cp:revision>
  <dcterms:created xsi:type="dcterms:W3CDTF">2025-10-02T09:36:26Z</dcterms:created>
  <dcterms:modified xsi:type="dcterms:W3CDTF">2025-10-09T09:52:18Z</dcterms:modified>
</cp:coreProperties>
</file>