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593" autoAdjust="0"/>
    <p:restoredTop sz="86486" autoAdjust="0"/>
  </p:normalViewPr>
  <p:slideViewPr>
    <p:cSldViewPr snapToGrid="0" snapToObjects="1">
      <p:cViewPr>
        <p:scale>
          <a:sx n="30" d="100"/>
          <a:sy n="30" d="100"/>
        </p:scale>
        <p:origin x="2200" y="-1312"/>
      </p:cViewPr>
      <p:guideLst>
        <p:guide orient="horz" pos="9535"/>
        <p:guide pos="6735"/>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Users\jackbeynon\Documents\2016-2018\University%20work%20\Year%20Three%20\Major%20project%20\Book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0" i="0" u="none" strike="noStrike" kern="1200" spc="70" baseline="0">
                <a:solidFill>
                  <a:schemeClr val="dk1">
                    <a:lumMod val="50000"/>
                    <a:lumOff val="50000"/>
                  </a:schemeClr>
                </a:solidFill>
                <a:latin typeface="+mn-lt"/>
                <a:ea typeface="+mn-ea"/>
                <a:cs typeface="+mn-cs"/>
              </a:defRPr>
            </a:pPr>
            <a:r>
              <a:rPr lang="en-US" dirty="0"/>
              <a:t>Turbo Thermal Efficiency % against engine</a:t>
            </a:r>
            <a:r>
              <a:rPr lang="en-US" baseline="0" dirty="0"/>
              <a:t> RPM </a:t>
            </a:r>
            <a:endParaRPr lang="en-US" dirty="0"/>
          </a:p>
        </c:rich>
      </c:tx>
      <c:layout>
        <c:manualLayout>
          <c:xMode val="edge"/>
          <c:yMode val="edge"/>
          <c:x val="0.19628096860678662"/>
          <c:y val="6.3538488626757261E-2"/>
        </c:manualLayout>
      </c:layout>
      <c:overlay val="0"/>
      <c:spPr>
        <a:noFill/>
        <a:ln>
          <a:noFill/>
        </a:ln>
        <a:effectLst/>
      </c:spPr>
      <c:txPr>
        <a:bodyPr rot="0" spcFirstLastPara="1" vertOverflow="ellipsis" vert="horz" wrap="square" anchor="ctr" anchorCtr="1"/>
        <a:lstStyle/>
        <a:p>
          <a:pPr>
            <a:defRPr sz="1600" b="0" i="0" u="none" strike="noStrike" kern="1200" spc="70" baseline="0">
              <a:solidFill>
                <a:schemeClr val="dk1">
                  <a:lumMod val="50000"/>
                  <a:lumOff val="50000"/>
                </a:schemeClr>
              </a:solidFill>
              <a:latin typeface="+mn-lt"/>
              <a:ea typeface="+mn-ea"/>
              <a:cs typeface="+mn-cs"/>
            </a:defRPr>
          </a:pPr>
          <a:endParaRPr lang="en-US"/>
        </a:p>
      </c:txPr>
    </c:title>
    <c:autoTitleDeleted val="0"/>
    <c:plotArea>
      <c:layout/>
      <c:scatterChart>
        <c:scatterStyle val="lineMarker"/>
        <c:varyColors val="0"/>
        <c:ser>
          <c:idx val="0"/>
          <c:order val="0"/>
          <c:tx>
            <c:strRef>
              <c:f>Sheet1!$Q$4</c:f>
              <c:strCache>
                <c:ptCount val="1"/>
                <c:pt idx="0">
                  <c:v>Thermal Efficiency %</c:v>
                </c:pt>
              </c:strCache>
            </c:strRef>
          </c:tx>
          <c:spPr>
            <a:ln w="28575">
              <a:solidFill>
                <a:schemeClr val="accent1">
                  <a:alpha val="20000"/>
                </a:schemeClr>
              </a:solidFill>
            </a:ln>
            <a:effectLst/>
          </c:spPr>
          <c:marker>
            <c:symbol val="circle"/>
            <c:size val="4"/>
            <c:spPr>
              <a:solidFill>
                <a:schemeClr val="accent1"/>
              </a:solidFill>
              <a:ln w="9525" cap="flat" cmpd="sng" algn="ctr">
                <a:solidFill>
                  <a:schemeClr val="accent1"/>
                </a:solidFill>
                <a:round/>
              </a:ln>
              <a:effectLst/>
            </c:spPr>
          </c:marker>
          <c:xVal>
            <c:numRef>
              <c:f>Sheet1!$O$5:$O$15</c:f>
              <c:numCache>
                <c:formatCode>General</c:formatCode>
                <c:ptCount val="11"/>
                <c:pt idx="0">
                  <c:v>1000</c:v>
                </c:pt>
                <c:pt idx="1">
                  <c:v>1500</c:v>
                </c:pt>
                <c:pt idx="2">
                  <c:v>2000</c:v>
                </c:pt>
                <c:pt idx="3">
                  <c:v>2500</c:v>
                </c:pt>
                <c:pt idx="4">
                  <c:v>3000</c:v>
                </c:pt>
                <c:pt idx="5">
                  <c:v>3500</c:v>
                </c:pt>
                <c:pt idx="6">
                  <c:v>4000</c:v>
                </c:pt>
                <c:pt idx="7">
                  <c:v>4500</c:v>
                </c:pt>
                <c:pt idx="8">
                  <c:v>5000</c:v>
                </c:pt>
                <c:pt idx="9">
                  <c:v>5500</c:v>
                </c:pt>
                <c:pt idx="10">
                  <c:v>6000</c:v>
                </c:pt>
              </c:numCache>
            </c:numRef>
          </c:xVal>
          <c:yVal>
            <c:numRef>
              <c:f>Sheet1!$Q$5:$Q$15</c:f>
              <c:numCache>
                <c:formatCode>General</c:formatCode>
                <c:ptCount val="11"/>
                <c:pt idx="0">
                  <c:v>33</c:v>
                </c:pt>
                <c:pt idx="1">
                  <c:v>33</c:v>
                </c:pt>
                <c:pt idx="2">
                  <c:v>32</c:v>
                </c:pt>
                <c:pt idx="3">
                  <c:v>32</c:v>
                </c:pt>
                <c:pt idx="4">
                  <c:v>28</c:v>
                </c:pt>
                <c:pt idx="5">
                  <c:v>29</c:v>
                </c:pt>
                <c:pt idx="6">
                  <c:v>29</c:v>
                </c:pt>
                <c:pt idx="7">
                  <c:v>28</c:v>
                </c:pt>
                <c:pt idx="8">
                  <c:v>26</c:v>
                </c:pt>
                <c:pt idx="9">
                  <c:v>25</c:v>
                </c:pt>
                <c:pt idx="10">
                  <c:v>24</c:v>
                </c:pt>
              </c:numCache>
            </c:numRef>
          </c:yVal>
          <c:smooth val="0"/>
          <c:extLst>
            <c:ext xmlns:c16="http://schemas.microsoft.com/office/drawing/2014/chart" uri="{C3380CC4-5D6E-409C-BE32-E72D297353CC}">
              <c16:uniqueId val="{00000000-351B-E544-936E-B976736BA9AD}"/>
            </c:ext>
          </c:extLst>
        </c:ser>
        <c:dLbls>
          <c:showLegendKey val="0"/>
          <c:showVal val="0"/>
          <c:showCatName val="0"/>
          <c:showSerName val="0"/>
          <c:showPercent val="0"/>
          <c:showBubbleSize val="0"/>
        </c:dLbls>
        <c:axId val="1422633840"/>
        <c:axId val="1422631136"/>
      </c:scatterChart>
      <c:valAx>
        <c:axId val="1422633840"/>
        <c:scaling>
          <c:orientation val="minMax"/>
        </c:scaling>
        <c:delete val="0"/>
        <c:axPos val="b"/>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dk1">
                    <a:lumMod val="50000"/>
                    <a:lumOff val="50000"/>
                  </a:schemeClr>
                </a:solidFill>
                <a:latin typeface="+mn-lt"/>
                <a:ea typeface="+mn-ea"/>
                <a:cs typeface="+mn-cs"/>
              </a:defRPr>
            </a:pPr>
            <a:endParaRPr lang="en-US"/>
          </a:p>
        </c:txPr>
        <c:crossAx val="1422631136"/>
        <c:crosses val="autoZero"/>
        <c:crossBetween val="midCat"/>
      </c:valAx>
      <c:valAx>
        <c:axId val="1422631136"/>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50000"/>
                    <a:lumOff val="50000"/>
                  </a:schemeClr>
                </a:solidFill>
                <a:latin typeface="+mn-lt"/>
                <a:ea typeface="+mn-ea"/>
                <a:cs typeface="+mn-cs"/>
              </a:defRPr>
            </a:pPr>
            <a:endParaRPr lang="en-US"/>
          </a:p>
        </c:txPr>
        <c:crossAx val="1422633840"/>
        <c:crosses val="autoZero"/>
        <c:crossBetween val="midCat"/>
      </c:valAx>
      <c:spPr>
        <a:noFill/>
        <a:ln>
          <a:noFill/>
        </a:ln>
        <a:effectLst/>
      </c:spPr>
    </c:plotArea>
    <c:plotVisOnly val="1"/>
    <c:dispBlanksAs val="gap"/>
    <c:showDLblsOverMax val="0"/>
  </c:chart>
  <c:spPr>
    <a:gradFill flip="none" rotWithShape="1">
      <a:gsLst>
        <a:gs pos="100000">
          <a:schemeClr val="lt1">
            <a:lumMod val="95000"/>
          </a:schemeClr>
        </a:gs>
        <a:gs pos="43000">
          <a:schemeClr val="lt1"/>
        </a:gs>
      </a:gsLst>
      <a:path path="circle">
        <a:fillToRect l="50000" t="50000" r="50000" b="50000"/>
      </a:path>
      <a:tileRect/>
    </a:gra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4">
  <cs:axisTitle>
    <cs:lnRef idx="0"/>
    <cs:fillRef idx="0"/>
    <cs:effectRef idx="0"/>
    <cs:fontRef idx="minor">
      <a:schemeClr val="dk1">
        <a:lumMod val="50000"/>
        <a:lumOff val="50000"/>
      </a:schemeClr>
    </cs:fontRef>
    <cs:defRPr sz="900" b="1" kern="1200"/>
  </cs:axisTitle>
  <cs:categoryAxis>
    <cs:lnRef idx="0"/>
    <cs:fillRef idx="0"/>
    <cs:effectRef idx="0"/>
    <cs:fontRef idx="minor">
      <a:schemeClr val="dk1">
        <a:lumMod val="50000"/>
        <a:lumOff val="50000"/>
      </a:schemeClr>
    </cs:fontRef>
    <cs:spPr>
      <a:ln w="9525" cap="flat" cmpd="sng" algn="ctr">
        <a:solidFill>
          <a:schemeClr val="dk1">
            <a:lumMod val="15000"/>
            <a:lumOff val="85000"/>
          </a:schemeClr>
        </a:solidFill>
        <a:round/>
      </a:ln>
    </cs:spPr>
    <cs:defRPr sz="900" kern="1200"/>
  </cs:categoryAxis>
  <cs:chartArea>
    <cs:lnRef idx="0"/>
    <cs:fillRef idx="0"/>
    <cs:effectRef idx="0"/>
    <cs:fontRef idx="minor">
      <a:schemeClr val="dk1"/>
    </cs:fontRef>
    <cs:spPr>
      <a:gradFill flip="none" rotWithShape="1">
        <a:gsLst>
          <a:gs pos="100000">
            <a:schemeClr val="lt1">
              <a:lumMod val="95000"/>
            </a:schemeClr>
          </a:gs>
          <a:gs pos="43000">
            <a:schemeClr val="lt1"/>
          </a:gs>
        </a:gsLst>
        <a:path path="circle">
          <a:fillToRect l="50000" t="50000" r="50000" b="50000"/>
        </a:path>
        <a:tileRect/>
      </a:gra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50000"/>
        <a:lumOff val="50000"/>
      </a:schemeClr>
    </cs:fontRef>
    <cs:defRPr sz="900" kern="1200"/>
  </cs:dataLabel>
  <cs:dataLabelCallout>
    <cs:lnRef idx="0"/>
    <cs:fillRef idx="0"/>
    <cs:effectRef idx="0"/>
    <cs:fontRef idx="minor">
      <a:schemeClr val="dk1">
        <a:lumMod val="65000"/>
        <a:lumOff val="35000"/>
      </a:schemeClr>
    </cs:fontRef>
    <cs:spPr>
      <a:solidFill>
        <a:schemeClr val="dk1">
          <a:lumMod val="15000"/>
          <a:lumOff val="85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a:solidFill>
          <a:schemeClr val="phClr">
            <a:alpha val="20000"/>
          </a:schemeClr>
        </a:solidFill>
      </a:ln>
    </cs:spPr>
  </cs:dataPointLine>
  <cs:dataPointMarker>
    <cs:lnRef idx="0">
      <cs:styleClr val="auto"/>
    </cs:lnRef>
    <cs:fillRef idx="0">
      <cs:styleClr val="auto"/>
    </cs:fillRef>
    <cs:effectRef idx="0"/>
    <cs:fontRef idx="minor">
      <a:schemeClr val="tx1"/>
    </cs:fontRef>
    <cs:spPr>
      <a:solidFill>
        <a:schemeClr val="phClr"/>
      </a:solidFill>
      <a:ln w="9525" cap="flat" cmpd="sng" algn="ctr">
        <a:solidFill>
          <a:schemeClr val="phClr"/>
        </a:solidFill>
        <a:round/>
      </a:ln>
    </cs:spPr>
  </cs:dataPointMarker>
  <cs:dataPointMarkerLayout symbol="circle" size="4"/>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dk1">
        <a:lumMod val="50000"/>
        <a:lumOff val="50000"/>
      </a:schemeClr>
    </cs:fontRef>
    <cs:spPr>
      <a:ln w="9525" cap="rnd">
        <a:solidFill>
          <a:schemeClr val="dk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a:solidFill>
          <a:schemeClr val="dk1">
            <a:lumMod val="50000"/>
            <a:lumOff val="50000"/>
          </a:schemeClr>
        </a:solidFill>
      </a:ln>
    </cs:spPr>
  </cs:downBar>
  <cs:dropLine>
    <cs:lnRef idx="0"/>
    <cs:fillRef idx="0"/>
    <cs:effectRef idx="0"/>
    <cs:fontRef idx="minor">
      <a:schemeClr val="tx1"/>
    </cs:fontRef>
    <cs:spPr>
      <a:ln w="9525">
        <a:solidFill>
          <a:schemeClr val="dk1">
            <a:lumMod val="35000"/>
            <a:lumOff val="65000"/>
          </a:schemeClr>
        </a:solidFill>
      </a:ln>
    </cs:spPr>
  </cs:dropLine>
  <cs:errorBar>
    <cs:lnRef idx="0"/>
    <cs:fillRef idx="0"/>
    <cs:effectRef idx="0"/>
    <cs:fontRef idx="minor">
      <a:schemeClr val="tx1"/>
    </cs:fontRef>
    <cs:spPr>
      <a:ln w="9525">
        <a:solidFill>
          <a:schemeClr val="dk1">
            <a:lumMod val="50000"/>
            <a:lumOff val="50000"/>
          </a:schemeClr>
        </a:solidFill>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15000"/>
            <a:lumOff val="85000"/>
          </a:schemeClr>
        </a:solidFill>
        <a:round/>
      </a:ln>
    </cs:spPr>
  </cs:gridlineMajor>
  <cs:gridlineMinor>
    <cs:lnRef idx="0"/>
    <cs:fillRef idx="0"/>
    <cs:effectRef idx="0"/>
    <cs:fontRef idx="minor">
      <a:schemeClr val="tx1"/>
    </cs:fontRef>
    <cs:spPr>
      <a:ln w="9525" cap="flat" cmpd="sng" algn="ctr">
        <a:solidFill>
          <a:schemeClr val="dk1">
            <a:lumMod val="5000"/>
            <a:lumOff val="95000"/>
          </a:schemeClr>
        </a:solidFill>
        <a:round/>
      </a:ln>
    </cs:spPr>
  </cs:gridlineMinor>
  <cs:hiLoLine>
    <cs:lnRef idx="0"/>
    <cs:fillRef idx="0"/>
    <cs:effectRef idx="0"/>
    <cs:fontRef idx="minor">
      <a:schemeClr val="tx1"/>
    </cs:fontRef>
    <cs:spPr>
      <a:ln w="9525">
        <a:solidFill>
          <a:schemeClr val="dk1">
            <a:lumMod val="35000"/>
            <a:lumOff val="65000"/>
          </a:schemeClr>
        </a:solidFill>
      </a:ln>
    </cs:spPr>
  </cs:hiLoLine>
  <cs:leaderLine>
    <cs:lnRef idx="0"/>
    <cs:fillRef idx="0"/>
    <cs:effectRef idx="0"/>
    <cs:fontRef idx="minor">
      <a:schemeClr val="tx1"/>
    </cs:fontRef>
    <cs:spPr>
      <a:ln w="9525">
        <a:solidFill>
          <a:schemeClr val="dk1">
            <a:lumMod val="35000"/>
            <a:lumOff val="65000"/>
          </a:schemeClr>
        </a:solidFill>
      </a:ln>
    </cs:spPr>
  </cs:leaderLine>
  <cs:legend>
    <cs:lnRef idx="0"/>
    <cs:fillRef idx="0"/>
    <cs:effectRef idx="0"/>
    <cs:fontRef idx="minor">
      <a:schemeClr val="dk1">
        <a:lumMod val="50000"/>
        <a:lumOff val="50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tx1">
        <a:lumMod val="50000"/>
        <a:lumOff val="50000"/>
      </a:schemeClr>
    </cs:fontRef>
    <cs:spPr>
      <a:ln w="9525">
        <a:solidFill>
          <a:schemeClr val="dk1">
            <a:lumMod val="15000"/>
            <a:lumOff val="85000"/>
          </a:schemeClr>
        </a:solidFill>
      </a:ln>
    </cs:spPr>
    <cs:defRPr sz="900" kern="1200"/>
  </cs:seriesAxis>
  <cs:seriesLine>
    <cs:lnRef idx="0"/>
    <cs:fillRef idx="0"/>
    <cs:effectRef idx="0"/>
    <cs:fontRef idx="minor">
      <a:schemeClr val="tx1"/>
    </cs:fontRef>
    <cs:spPr>
      <a:ln w="9525">
        <a:solidFill>
          <a:schemeClr val="dk1">
            <a:lumMod val="35000"/>
            <a:lumOff val="65000"/>
          </a:schemeClr>
        </a:solidFill>
      </a:ln>
    </cs:spPr>
  </cs:seriesLine>
  <cs:title>
    <cs:lnRef idx="0"/>
    <cs:fillRef idx="0"/>
    <cs:effectRef idx="0"/>
    <cs:fontRef idx="minor">
      <a:schemeClr val="dk1">
        <a:lumMod val="50000"/>
        <a:lumOff val="50000"/>
      </a:schemeClr>
    </cs:fontRef>
    <cs:defRPr sz="1600" b="0" kern="1200" spc="70" baseline="0"/>
  </cs:title>
  <cs:trendline>
    <cs:lnRef idx="0">
      <cs:styleClr val="0"/>
    </cs:lnRef>
    <cs:fillRef idx="0"/>
    <cs:effectRef idx="0"/>
    <cs:fontRef idx="minor">
      <a:schemeClr val="tx1"/>
    </cs:fontRef>
    <cs:spPr>
      <a:ln w="63500" cap="rnd" cmpd="sng" algn="ctr">
        <a:solidFill>
          <a:schemeClr val="phClr">
            <a:alpha val="25000"/>
          </a:schemeClr>
        </a:solidFill>
        <a:round/>
      </a:ln>
    </cs:spPr>
  </cs:trendline>
  <cs:trendlineLabel>
    <cs:lnRef idx="0"/>
    <cs:fillRef idx="0"/>
    <cs:effectRef idx="0"/>
    <cs:fontRef idx="minor">
      <a:schemeClr val="dk1">
        <a:lumMod val="50000"/>
        <a:lumOff val="50000"/>
      </a:schemeClr>
    </cs:fontRef>
    <cs:defRPr sz="900" kern="1200"/>
  </cs:trendlineLabel>
  <cs:upBar>
    <cs:lnRef idx="0"/>
    <cs:fillRef idx="0"/>
    <cs:effectRef idx="0"/>
    <cs:fontRef idx="minor">
      <a:schemeClr val="tx1"/>
    </cs:fontRef>
    <cs:spPr>
      <a:solidFill>
        <a:schemeClr val="lt1"/>
      </a:solidFill>
      <a:ln w="9525">
        <a:solidFill>
          <a:schemeClr val="dk1">
            <a:lumMod val="50000"/>
            <a:lumOff val="50000"/>
          </a:schemeClr>
        </a:solidFill>
      </a:ln>
    </cs:spPr>
  </cs:upBar>
  <cs:valueAxis>
    <cs:lnRef idx="0"/>
    <cs:fillRef idx="0"/>
    <cs:effectRef idx="0"/>
    <cs:fontRef idx="minor">
      <a:schemeClr val="dk1">
        <a:lumMod val="50000"/>
        <a:lumOff val="50000"/>
      </a:schemeClr>
    </cs:fontRef>
    <cs:defRPr sz="900" kern="12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4/28/19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4/28/19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4/28/19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4/28/19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4/28/19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4/28/19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1.xml"/><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32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200" b="1" dirty="0">
                <a:solidFill>
                  <a:srgbClr val="002060"/>
                </a:solidFill>
                <a:latin typeface="Calibri" charset="0"/>
                <a:ea typeface="Calibri" charset="0"/>
                <a:cs typeface="Calibri" charset="0"/>
              </a:rPr>
              <a:t>Investigation to identify key characteristics for improved engine efficiency for the ford sigma naturally </a:t>
            </a:r>
          </a:p>
          <a:p>
            <a:pPr eaLnBrk="1" hangingPunct="1">
              <a:lnSpc>
                <a:spcPct val="110000"/>
              </a:lnSpc>
              <a:spcBef>
                <a:spcPct val="0"/>
              </a:spcBef>
              <a:buFontTx/>
              <a:buNone/>
            </a:pPr>
            <a:r>
              <a:rPr lang="en-GB" altLang="en-US" sz="3200" b="1" dirty="0">
                <a:solidFill>
                  <a:srgbClr val="002060"/>
                </a:solidFill>
                <a:latin typeface="Calibri" charset="0"/>
                <a:ea typeface="Calibri" charset="0"/>
                <a:cs typeface="Calibri" charset="0"/>
              </a:rPr>
              <a:t>aspirated against turbocharged sigma version</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Jack Beynon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Abigail Summerfield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err="1">
                <a:solidFill>
                  <a:srgbClr val="002060"/>
                </a:solidFill>
                <a:latin typeface="Calibri" charset="0"/>
                <a:ea typeface="Calibri" charset="0"/>
                <a:cs typeface="Calibri" charset="0"/>
              </a:rPr>
              <a:t>Bsc</a:t>
            </a:r>
            <a:r>
              <a:rPr lang="en-GB" altLang="en-US" sz="3600" dirty="0">
                <a:solidFill>
                  <a:srgbClr val="002060"/>
                </a:solidFill>
                <a:latin typeface="Calibri" charset="0"/>
                <a:ea typeface="Calibri" charset="0"/>
                <a:cs typeface="Calibri" charset="0"/>
              </a:rPr>
              <a:t> Motorsport engineering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71826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endParaRPr lang="en-US" altLang="en-US" sz="2800" dirty="0"/>
          </a:p>
          <a:p>
            <a:pPr algn="just"/>
            <a:r>
              <a:rPr lang="en-GB" dirty="0"/>
              <a:t>This project will be looking at two different types of engine, one being the Ford Sigma 1.6 naturally aspirated engine and the other being the turbocharged 1.6 Sigma engine. </a:t>
            </a:r>
          </a:p>
          <a:p>
            <a:pPr algn="just"/>
            <a:endParaRPr lang="en-GB" dirty="0"/>
          </a:p>
          <a:p>
            <a:pPr algn="just"/>
            <a:r>
              <a:rPr lang="en-GB" dirty="0"/>
              <a:t>Investigations will be made using various data sets which have been collected based on various testing methods. </a:t>
            </a:r>
          </a:p>
          <a:p>
            <a:pPr algn="just"/>
            <a:endParaRPr lang="en-GB" dirty="0"/>
          </a:p>
          <a:p>
            <a:pPr algn="just"/>
            <a:r>
              <a:rPr lang="en-GB" dirty="0"/>
              <a:t>These results will be compared using various graphical techniques and from this the data interpreted and used to support or challenge the assumptions. </a:t>
            </a:r>
          </a:p>
          <a:p>
            <a:pPr>
              <a:spcBef>
                <a:spcPct val="50000"/>
              </a:spcBef>
            </a:pPr>
            <a:endParaRPr lang="en-US" altLang="en-US" sz="2800" dirty="0"/>
          </a:p>
        </p:txBody>
      </p:sp>
      <p:sp>
        <p:nvSpPr>
          <p:cNvPr id="22" name="Text Box 10"/>
          <p:cNvSpPr txBox="1">
            <a:spLocks noChangeArrowheads="1"/>
          </p:cNvSpPr>
          <p:nvPr/>
        </p:nvSpPr>
        <p:spPr bwMode="auto">
          <a:xfrm>
            <a:off x="14711488" y="18356493"/>
            <a:ext cx="6415088" cy="2935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a:t>Malcom McDonald </a:t>
            </a:r>
          </a:p>
          <a:p>
            <a:pPr>
              <a:spcBef>
                <a:spcPct val="50000"/>
              </a:spcBef>
            </a:pPr>
            <a:r>
              <a:rPr lang="en-GB" altLang="en-US" sz="2800" dirty="0"/>
              <a:t>Ford motor company</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88912" y="21282425"/>
            <a:ext cx="6415087"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157" y="29160171"/>
            <a:ext cx="1967734" cy="9838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39" name="Rectangle 38"/>
          <p:cNvSpPr/>
          <p:nvPr/>
        </p:nvSpPr>
        <p:spPr>
          <a:xfrm>
            <a:off x="14270404" y="11869977"/>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pic>
        <p:nvPicPr>
          <p:cNvPr id="33" name="Picture 32" descr="A person sitting at a table in a restaurant&#10;&#10;Description automatically generated">
            <a:extLst>
              <a:ext uri="{FF2B5EF4-FFF2-40B4-BE49-F238E27FC236}">
                <a16:creationId xmlns:a16="http://schemas.microsoft.com/office/drawing/2014/main" id="{E38D3010-2681-E945-BC5A-651E3B0AE23E}"/>
              </a:ext>
            </a:extLst>
          </p:cNvPr>
          <p:cNvPicPr>
            <a:picLocks noChangeAspect="1"/>
          </p:cNvPicPr>
          <p:nvPr/>
        </p:nvPicPr>
        <p:blipFill rotWithShape="1">
          <a:blip r:embed="rId5"/>
          <a:srcRect b="37175"/>
          <a:stretch/>
        </p:blipFill>
        <p:spPr>
          <a:xfrm>
            <a:off x="142145" y="2217020"/>
            <a:ext cx="2867754" cy="2992399"/>
          </a:xfrm>
          <a:prstGeom prst="rect">
            <a:avLst/>
          </a:prstGeom>
        </p:spPr>
      </p:pic>
      <p:sp>
        <p:nvSpPr>
          <p:cNvPr id="13" name="TextBox 12">
            <a:extLst>
              <a:ext uri="{FF2B5EF4-FFF2-40B4-BE49-F238E27FC236}">
                <a16:creationId xmlns:a16="http://schemas.microsoft.com/office/drawing/2014/main" id="{88A026D8-241D-480F-B550-5852F8D10FE7}"/>
              </a:ext>
            </a:extLst>
          </p:cNvPr>
          <p:cNvSpPr txBox="1"/>
          <p:nvPr/>
        </p:nvSpPr>
        <p:spPr>
          <a:xfrm>
            <a:off x="330296" y="13039336"/>
            <a:ext cx="3057247" cy="1754326"/>
          </a:xfrm>
          <a:prstGeom prst="rect">
            <a:avLst/>
          </a:prstGeom>
          <a:noFill/>
        </p:spPr>
        <p:txBody>
          <a:bodyPr wrap="none" rtlCol="0">
            <a:spAutoFit/>
          </a:bodyPr>
          <a:lstStyle/>
          <a:p>
            <a:r>
              <a:rPr lang="en-GB" sz="3600" b="1" dirty="0">
                <a:latin typeface="Arial" charset="0"/>
                <a:ea typeface="ＭＳ Ｐゴシック" charset="-128"/>
              </a:rPr>
              <a:t>Methodology</a:t>
            </a:r>
          </a:p>
          <a:p>
            <a:endParaRPr lang="en-GB" sz="3600" b="1" dirty="0">
              <a:latin typeface="Arial" charset="0"/>
              <a:ea typeface="ＭＳ Ｐゴシック" charset="-128"/>
            </a:endParaRPr>
          </a:p>
          <a:p>
            <a:endParaRPr lang="en-GB" sz="3600" b="1" dirty="0">
              <a:latin typeface="Arial" charset="0"/>
              <a:ea typeface="ＭＳ Ｐゴシック" charset="-128"/>
            </a:endParaRPr>
          </a:p>
        </p:txBody>
      </p:sp>
      <p:sp>
        <p:nvSpPr>
          <p:cNvPr id="29" name="TextBox 28">
            <a:extLst>
              <a:ext uri="{FF2B5EF4-FFF2-40B4-BE49-F238E27FC236}">
                <a16:creationId xmlns:a16="http://schemas.microsoft.com/office/drawing/2014/main" id="{F5195DA0-8A7D-4984-848F-1FB0D34CDE6D}"/>
              </a:ext>
            </a:extLst>
          </p:cNvPr>
          <p:cNvSpPr txBox="1"/>
          <p:nvPr/>
        </p:nvSpPr>
        <p:spPr>
          <a:xfrm>
            <a:off x="14462760" y="14683740"/>
            <a:ext cx="914400" cy="931794"/>
          </a:xfrm>
          <a:prstGeom prst="rect">
            <a:avLst/>
          </a:prstGeom>
          <a:noFill/>
        </p:spPr>
        <p:txBody>
          <a:bodyPr wrap="square" rtlCol="0">
            <a:spAutoFit/>
          </a:bodyPr>
          <a:lstStyle/>
          <a:p>
            <a:endParaRPr lang="en-GB" dirty="0"/>
          </a:p>
        </p:txBody>
      </p:sp>
      <p:sp>
        <p:nvSpPr>
          <p:cNvPr id="26" name="Text Box 8">
            <a:extLst>
              <a:ext uri="{FF2B5EF4-FFF2-40B4-BE49-F238E27FC236}">
                <a16:creationId xmlns:a16="http://schemas.microsoft.com/office/drawing/2014/main" id="{FE48DDC5-B823-894F-AAA2-A1706BB539AF}"/>
              </a:ext>
            </a:extLst>
          </p:cNvPr>
          <p:cNvSpPr txBox="1">
            <a:spLocks noChangeArrowheads="1"/>
          </p:cNvSpPr>
          <p:nvPr/>
        </p:nvSpPr>
        <p:spPr bwMode="auto">
          <a:xfrm>
            <a:off x="175179" y="13563109"/>
            <a:ext cx="6415087" cy="5274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sz="2800" dirty="0"/>
              <a:t>Through the use of data which was obtained through Ford Motor Company. Various calculations were made. </a:t>
            </a:r>
          </a:p>
          <a:p>
            <a:pPr marL="457200" indent="-457200">
              <a:spcBef>
                <a:spcPct val="40000"/>
              </a:spcBef>
              <a:buFont typeface="Wingdings" pitchFamily="2" charset="2"/>
              <a:buChar char="q"/>
            </a:pPr>
            <a:r>
              <a:rPr lang="en-AU" altLang="en-US" sz="2800" dirty="0"/>
              <a:t>Work done per engine speed</a:t>
            </a:r>
          </a:p>
          <a:p>
            <a:pPr marL="457200" indent="-457200">
              <a:spcBef>
                <a:spcPct val="40000"/>
              </a:spcBef>
              <a:buFont typeface="Wingdings" pitchFamily="2" charset="2"/>
              <a:buChar char="q"/>
            </a:pPr>
            <a:r>
              <a:rPr lang="en-AU" altLang="en-US" sz="2800" dirty="0"/>
              <a:t>Thermal efficiency </a:t>
            </a:r>
          </a:p>
          <a:p>
            <a:pPr marL="457200" indent="-457200">
              <a:spcBef>
                <a:spcPct val="40000"/>
              </a:spcBef>
              <a:buFont typeface="Wingdings" pitchFamily="2" charset="2"/>
              <a:buChar char="q"/>
            </a:pPr>
            <a:r>
              <a:rPr lang="en-AU" altLang="en-US" sz="2800" dirty="0"/>
              <a:t>Start and end of combustion</a:t>
            </a:r>
          </a:p>
          <a:p>
            <a:pPr>
              <a:spcBef>
                <a:spcPct val="40000"/>
              </a:spcBef>
            </a:pPr>
            <a:endParaRPr lang="en-AU" altLang="en-US" sz="2800" dirty="0"/>
          </a:p>
          <a:p>
            <a:pPr marL="457200" indent="-457200">
              <a:spcBef>
                <a:spcPct val="40000"/>
              </a:spcBef>
              <a:buFont typeface="Wingdings" pitchFamily="2" charset="2"/>
              <a:buChar char="q"/>
            </a:pPr>
            <a:endParaRPr lang="en-AU" altLang="en-US" sz="2800" dirty="0"/>
          </a:p>
        </p:txBody>
      </p:sp>
      <p:sp>
        <p:nvSpPr>
          <p:cNvPr id="27" name="Text Box 8">
            <a:extLst>
              <a:ext uri="{FF2B5EF4-FFF2-40B4-BE49-F238E27FC236}">
                <a16:creationId xmlns:a16="http://schemas.microsoft.com/office/drawing/2014/main" id="{E4177EDA-C820-5044-A14E-C31C1AA4363B}"/>
              </a:ext>
            </a:extLst>
          </p:cNvPr>
          <p:cNvSpPr txBox="1">
            <a:spLocks noChangeArrowheads="1"/>
          </p:cNvSpPr>
          <p:nvPr/>
        </p:nvSpPr>
        <p:spPr bwMode="auto">
          <a:xfrm>
            <a:off x="7343338" y="6252431"/>
            <a:ext cx="6415087" cy="6050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Results </a:t>
            </a:r>
          </a:p>
          <a:p>
            <a:pPr algn="just">
              <a:spcBef>
                <a:spcPct val="40000"/>
              </a:spcBef>
            </a:pPr>
            <a:r>
              <a:rPr lang="en-GB" dirty="0"/>
              <a:t>The topic and scope of the report was chosen to gain a better understanding of how different engines work and perform and also to gain an understanding of what alters on an engine when a turbo charger is added.</a:t>
            </a:r>
          </a:p>
          <a:p>
            <a:pPr algn="just">
              <a:spcBef>
                <a:spcPct val="40000"/>
              </a:spcBef>
            </a:pPr>
            <a:r>
              <a:rPr lang="en-GB" dirty="0"/>
              <a:t>The overall goal of the report is to calculate Thermal Efficiency and compare the engine types. The expectation is that the turbo charged engine is more efficient than the naturally aspirated engine.</a:t>
            </a:r>
          </a:p>
          <a:p>
            <a:pPr>
              <a:spcBef>
                <a:spcPct val="40000"/>
              </a:spcBef>
            </a:pPr>
            <a:endParaRPr lang="en-AU" altLang="en-US" sz="2800" dirty="0"/>
          </a:p>
        </p:txBody>
      </p:sp>
      <p:pic>
        <p:nvPicPr>
          <p:cNvPr id="11" name="Picture 10" descr="A close up of a device&#10;&#10;Description automatically generated">
            <a:extLst>
              <a:ext uri="{FF2B5EF4-FFF2-40B4-BE49-F238E27FC236}">
                <a16:creationId xmlns:a16="http://schemas.microsoft.com/office/drawing/2014/main" id="{308CCB30-1507-7E40-981C-8682C29AAB8D}"/>
              </a:ext>
            </a:extLst>
          </p:cNvPr>
          <p:cNvPicPr>
            <a:picLocks noChangeAspect="1"/>
          </p:cNvPicPr>
          <p:nvPr/>
        </p:nvPicPr>
        <p:blipFill>
          <a:blip r:embed="rId6"/>
          <a:stretch>
            <a:fillRect/>
          </a:stretch>
        </p:blipFill>
        <p:spPr>
          <a:xfrm>
            <a:off x="440292" y="17832055"/>
            <a:ext cx="5245100" cy="2908300"/>
          </a:xfrm>
          <a:prstGeom prst="rect">
            <a:avLst/>
          </a:prstGeom>
        </p:spPr>
      </p:pic>
      <p:sp>
        <p:nvSpPr>
          <p:cNvPr id="35" name="TextBox 34">
            <a:extLst>
              <a:ext uri="{FF2B5EF4-FFF2-40B4-BE49-F238E27FC236}">
                <a16:creationId xmlns:a16="http://schemas.microsoft.com/office/drawing/2014/main" id="{47D2A9D5-5BE3-CC42-A53F-8A56261FDB42}"/>
              </a:ext>
            </a:extLst>
          </p:cNvPr>
          <p:cNvSpPr txBox="1"/>
          <p:nvPr/>
        </p:nvSpPr>
        <p:spPr>
          <a:xfrm>
            <a:off x="8669817" y="21972627"/>
            <a:ext cx="184731" cy="1754326"/>
          </a:xfrm>
          <a:prstGeom prst="rect">
            <a:avLst/>
          </a:prstGeom>
          <a:noFill/>
        </p:spPr>
        <p:txBody>
          <a:bodyPr wrap="none" rtlCol="0">
            <a:spAutoFit/>
          </a:bodyPr>
          <a:lstStyle/>
          <a:p>
            <a:endParaRPr lang="en-GB" sz="3600" b="1" dirty="0">
              <a:latin typeface="Arial" charset="0"/>
              <a:ea typeface="ＭＳ Ｐゴシック" charset="-128"/>
            </a:endParaRPr>
          </a:p>
          <a:p>
            <a:endParaRPr lang="en-GB" sz="3600" b="1" dirty="0">
              <a:latin typeface="Arial" charset="0"/>
              <a:ea typeface="ＭＳ Ｐゴシック" charset="-128"/>
            </a:endParaRPr>
          </a:p>
          <a:p>
            <a:endParaRPr lang="en-GB" sz="3600" b="1" dirty="0">
              <a:latin typeface="Arial" charset="0"/>
              <a:ea typeface="ＭＳ Ｐゴシック" charset="-128"/>
            </a:endParaRPr>
          </a:p>
        </p:txBody>
      </p:sp>
      <p:sp>
        <p:nvSpPr>
          <p:cNvPr id="42" name="Text Box 19">
            <a:extLst>
              <a:ext uri="{FF2B5EF4-FFF2-40B4-BE49-F238E27FC236}">
                <a16:creationId xmlns:a16="http://schemas.microsoft.com/office/drawing/2014/main" id="{0E9F859A-E5F5-014A-A624-90F2762401B7}"/>
              </a:ext>
            </a:extLst>
          </p:cNvPr>
          <p:cNvSpPr txBox="1">
            <a:spLocks noChangeArrowheads="1"/>
          </p:cNvSpPr>
          <p:nvPr/>
        </p:nvSpPr>
        <p:spPr bwMode="auto">
          <a:xfrm>
            <a:off x="261812" y="2057078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Graph.1 Showing Pressure V Crank angle N/a</a:t>
            </a:r>
          </a:p>
        </p:txBody>
      </p:sp>
      <p:sp>
        <p:nvSpPr>
          <p:cNvPr id="43" name="Text Box 19">
            <a:extLst>
              <a:ext uri="{FF2B5EF4-FFF2-40B4-BE49-F238E27FC236}">
                <a16:creationId xmlns:a16="http://schemas.microsoft.com/office/drawing/2014/main" id="{4A141A82-5B01-9B4B-B277-CF6A3287E96A}"/>
              </a:ext>
            </a:extLst>
          </p:cNvPr>
          <p:cNvSpPr txBox="1">
            <a:spLocks noChangeArrowheads="1"/>
          </p:cNvSpPr>
          <p:nvPr/>
        </p:nvSpPr>
        <p:spPr bwMode="auto">
          <a:xfrm>
            <a:off x="2533084" y="20251685"/>
            <a:ext cx="1867779" cy="750102"/>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dirty="0">
                <a:latin typeface="+mn-lt"/>
              </a:rPr>
              <a:t>Crank angle </a:t>
            </a:r>
          </a:p>
        </p:txBody>
      </p:sp>
      <mc:AlternateContent xmlns:mc="http://schemas.openxmlformats.org/markup-compatibility/2006">
        <mc:Choice xmlns:a14="http://schemas.microsoft.com/office/drawing/2010/main" Requires="a14">
          <p:sp>
            <p:nvSpPr>
              <p:cNvPr id="46" name="Text Box 8">
                <a:extLst>
                  <a:ext uri="{FF2B5EF4-FFF2-40B4-BE49-F238E27FC236}">
                    <a16:creationId xmlns:a16="http://schemas.microsoft.com/office/drawing/2014/main" id="{72D7166D-AF16-C34A-BCBE-A4C334D04943}"/>
                  </a:ext>
                </a:extLst>
              </p:cNvPr>
              <p:cNvSpPr txBox="1">
                <a:spLocks noChangeArrowheads="1"/>
              </p:cNvSpPr>
              <p:nvPr/>
            </p:nvSpPr>
            <p:spPr bwMode="auto">
              <a:xfrm>
                <a:off x="328599" y="21248138"/>
                <a:ext cx="6415087" cy="7256051"/>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b="1" i="1" u="sng" dirty="0"/>
                  <a:t>@ 1000RPM Turbo </a:t>
                </a:r>
                <a:r>
                  <a:rPr lang="en-GB" b="1" i="1" u="sng" dirty="0" err="1"/>
                  <a:t>engne</a:t>
                </a:r>
                <a:r>
                  <a:rPr lang="en-GB" b="1" i="1" u="sng" dirty="0"/>
                  <a:t> </a:t>
                </a:r>
                <a:endParaRPr lang="en-GB" dirty="0"/>
              </a:p>
              <a:p>
                <a:endParaRPr lang="en-GB" dirty="0"/>
              </a:p>
              <a:p>
                <a:r>
                  <a:rPr lang="en-GB" dirty="0"/>
                  <a:t>Work out @ 1001 RPM = 428.06</a:t>
                </a:r>
              </a:p>
              <a:p>
                <a:r>
                  <a:rPr lang="en-GB" dirty="0"/>
                  <a:t>Fuel mass @ 1001 RPM = 3.51 Kg/h</a:t>
                </a:r>
              </a:p>
              <a:p>
                <a:r>
                  <a:rPr lang="en-GB" dirty="0"/>
                  <a:t>Fuel/Revolution = </a:t>
                </a:r>
                <a14:m>
                  <m:oMath xmlns:m="http://schemas.openxmlformats.org/officeDocument/2006/math">
                    <m:f>
                      <m:fPr>
                        <m:ctrlPr>
                          <a:rPr lang="en-GB" i="1"/>
                        </m:ctrlPr>
                      </m:fPr>
                      <m:num>
                        <m:r>
                          <a:rPr lang="en-GB" i="1"/>
                          <m:t>3.51</m:t>
                        </m:r>
                      </m:num>
                      <m:den>
                        <m:r>
                          <a:rPr lang="en-GB" i="1"/>
                          <m:t>60</m:t>
                        </m:r>
                      </m:den>
                    </m:f>
                  </m:oMath>
                </a14:m>
                <a:endParaRPr lang="en-GB" dirty="0"/>
              </a:p>
              <a:p>
                <a:r>
                  <a:rPr lang="en-GB" dirty="0"/>
                  <a:t>Fuel/ Cylinder = </a:t>
                </a:r>
                <a14:m>
                  <m:oMath xmlns:m="http://schemas.openxmlformats.org/officeDocument/2006/math">
                    <m:f>
                      <m:fPr>
                        <m:ctrlPr>
                          <a:rPr lang="en-GB" i="1"/>
                        </m:ctrlPr>
                      </m:fPr>
                      <m:num>
                        <m:r>
                          <a:rPr lang="en-GB" i="1"/>
                          <m:t>3.51 </m:t>
                        </m:r>
                      </m:num>
                      <m:den>
                        <m:r>
                          <a:rPr lang="en-GB" i="1"/>
                          <m:t>2</m:t>
                        </m:r>
                        <m:r>
                          <a:rPr lang="en-GB" i="1"/>
                          <m:t>𝑥</m:t>
                        </m:r>
                        <m:r>
                          <a:rPr lang="en-GB" i="1"/>
                          <m:t>60</m:t>
                        </m:r>
                        <m:r>
                          <a:rPr lang="en-GB" i="1"/>
                          <m:t>𝑥</m:t>
                        </m:r>
                        <m:r>
                          <a:rPr lang="en-GB" i="1"/>
                          <m:t>1001</m:t>
                        </m:r>
                      </m:den>
                    </m:f>
                  </m:oMath>
                </a14:m>
                <a:r>
                  <a:rPr lang="en-GB" dirty="0"/>
                  <a:t>    = 2.95x</a:t>
                </a:r>
                <a14:m>
                  <m:oMath xmlns:m="http://schemas.openxmlformats.org/officeDocument/2006/math">
                    <m:sSup>
                      <m:sSupPr>
                        <m:ctrlPr>
                          <a:rPr lang="en-GB" i="1"/>
                        </m:ctrlPr>
                      </m:sSupPr>
                      <m:e>
                        <m:r>
                          <a:rPr lang="en-GB" i="1"/>
                          <m:t>10</m:t>
                        </m:r>
                      </m:e>
                      <m:sup>
                        <m:r>
                          <a:rPr lang="en-GB" i="1"/>
                          <m:t>−5</m:t>
                        </m:r>
                      </m:sup>
                    </m:sSup>
                  </m:oMath>
                </a14:m>
                <a:endParaRPr lang="en-GB" dirty="0"/>
              </a:p>
              <a:p>
                <a:r>
                  <a:rPr lang="en-GB" dirty="0"/>
                  <a:t>The Calorific value of fuel which is 44</a:t>
                </a:r>
                <a14:m>
                  <m:oMath xmlns:m="http://schemas.openxmlformats.org/officeDocument/2006/math">
                    <m:sSup>
                      <m:sSupPr>
                        <m:ctrlPr>
                          <a:rPr lang="en-GB" i="1"/>
                        </m:ctrlPr>
                      </m:sSupPr>
                      <m:e>
                        <m:r>
                          <a:rPr lang="en-GB" i="1"/>
                          <m:t>𝑥</m:t>
                        </m:r>
                        <m:r>
                          <a:rPr lang="en-GB" i="1"/>
                          <m:t>10</m:t>
                        </m:r>
                      </m:e>
                      <m:sup>
                        <m:r>
                          <a:rPr lang="en-GB" i="1"/>
                          <m:t>6</m:t>
                        </m:r>
                      </m:sup>
                    </m:sSup>
                  </m:oMath>
                </a14:m>
                <a:r>
                  <a:rPr lang="en-GB" dirty="0"/>
                  <a:t> was taken from the SGTI data obtained from ford. </a:t>
                </a:r>
              </a:p>
              <a:p>
                <a:r>
                  <a:rPr lang="en-GB" dirty="0"/>
                  <a:t>Fuel energy = 2.95x</a:t>
                </a:r>
                <a14:m>
                  <m:oMath xmlns:m="http://schemas.openxmlformats.org/officeDocument/2006/math">
                    <m:sSup>
                      <m:sSupPr>
                        <m:ctrlPr>
                          <a:rPr lang="en-GB" i="1"/>
                        </m:ctrlPr>
                      </m:sSupPr>
                      <m:e>
                        <m:r>
                          <a:rPr lang="en-GB" i="1"/>
                          <m:t>10</m:t>
                        </m:r>
                      </m:e>
                      <m:sup>
                        <m:r>
                          <a:rPr lang="en-GB" i="1"/>
                          <m:t>−5</m:t>
                        </m:r>
                      </m:sup>
                    </m:sSup>
                  </m:oMath>
                </a14:m>
                <a:r>
                  <a:rPr lang="en-GB" dirty="0"/>
                  <a:t> x 44</a:t>
                </a:r>
                <a14:m>
                  <m:oMath xmlns:m="http://schemas.openxmlformats.org/officeDocument/2006/math">
                    <m:sSup>
                      <m:sSupPr>
                        <m:ctrlPr>
                          <a:rPr lang="en-GB" i="1"/>
                        </m:ctrlPr>
                      </m:sSupPr>
                      <m:e>
                        <m:r>
                          <a:rPr lang="en-GB" i="1"/>
                          <m:t>𝑥</m:t>
                        </m:r>
                        <m:r>
                          <a:rPr lang="en-GB" i="1"/>
                          <m:t>10</m:t>
                        </m:r>
                      </m:e>
                      <m:sup>
                        <m:r>
                          <a:rPr lang="en-GB" i="1"/>
                          <m:t>6</m:t>
                        </m:r>
                      </m:sup>
                    </m:sSup>
                  </m:oMath>
                </a14:m>
                <a:endParaRPr lang="en-GB" dirty="0"/>
              </a:p>
              <a:p>
                <a:r>
                  <a:rPr lang="en-GB" dirty="0"/>
                  <a:t>= 1284.8 </a:t>
                </a:r>
              </a:p>
              <a:p>
                <a:r>
                  <a:rPr lang="en-GB" dirty="0"/>
                  <a:t>Thermal efficiency  = </a:t>
                </a:r>
                <a14:m>
                  <m:oMath xmlns:m="http://schemas.openxmlformats.org/officeDocument/2006/math">
                    <m:f>
                      <m:fPr>
                        <m:ctrlPr>
                          <a:rPr lang="en-GB" i="1"/>
                        </m:ctrlPr>
                      </m:fPr>
                      <m:num>
                        <m:r>
                          <a:rPr lang="en-GB" i="1"/>
                          <m:t>𝑤𝑜𝑟𝑘</m:t>
                        </m:r>
                        <m:r>
                          <a:rPr lang="en-GB" i="1"/>
                          <m:t> </m:t>
                        </m:r>
                        <m:r>
                          <a:rPr lang="en-GB" i="1"/>
                          <m:t>𝑑𝑜𝑛𝑒</m:t>
                        </m:r>
                      </m:num>
                      <m:den>
                        <m:r>
                          <a:rPr lang="en-GB" i="1"/>
                          <m:t>𝑓𝑢𝑒𝑙</m:t>
                        </m:r>
                        <m:r>
                          <a:rPr lang="en-GB" i="1"/>
                          <m:t> </m:t>
                        </m:r>
                        <m:r>
                          <a:rPr lang="en-GB" i="1"/>
                          <m:t>𝑒𝑛𝑒𝑟𝑔𝑦</m:t>
                        </m:r>
                        <m:r>
                          <a:rPr lang="en-GB" i="1"/>
                          <m:t> </m:t>
                        </m:r>
                      </m:den>
                    </m:f>
                  </m:oMath>
                </a14:m>
                <a:r>
                  <a:rPr lang="en-GB" dirty="0"/>
                  <a:t>     = </a:t>
                </a:r>
                <a14:m>
                  <m:oMath xmlns:m="http://schemas.openxmlformats.org/officeDocument/2006/math">
                    <m:f>
                      <m:fPr>
                        <m:ctrlPr>
                          <a:rPr lang="en-GB" i="1"/>
                        </m:ctrlPr>
                      </m:fPr>
                      <m:num>
                        <m:r>
                          <a:rPr lang="en-GB" i="1"/>
                          <m:t>428.06</m:t>
                        </m:r>
                      </m:num>
                      <m:den>
                        <m:r>
                          <a:rPr lang="en-GB" i="1"/>
                          <m:t>1284.8 </m:t>
                        </m:r>
                      </m:den>
                    </m:f>
                  </m:oMath>
                </a14:m>
                <a:r>
                  <a:rPr lang="en-GB" dirty="0"/>
                  <a:t> </a:t>
                </a:r>
              </a:p>
              <a:p>
                <a:r>
                  <a:rPr lang="en-GB" dirty="0"/>
                  <a:t>= 0.33 </a:t>
                </a:r>
              </a:p>
              <a:p>
                <a:r>
                  <a:rPr lang="en-GB" dirty="0"/>
                  <a:t>= 0.33 x 100 </a:t>
                </a:r>
              </a:p>
              <a:p>
                <a:r>
                  <a:rPr lang="en-GB" dirty="0"/>
                  <a:t>= 33% (</a:t>
                </a:r>
                <a:r>
                  <a:rPr lang="en-GB" dirty="0" err="1"/>
                  <a:t>A.J.Martyr</a:t>
                </a:r>
                <a:r>
                  <a:rPr lang="en-GB" dirty="0"/>
                  <a:t>, 2007)</a:t>
                </a:r>
              </a:p>
              <a:p>
                <a:pPr>
                  <a:spcBef>
                    <a:spcPct val="40000"/>
                  </a:spcBef>
                </a:pPr>
                <a:endParaRPr lang="en-AU" altLang="en-US" sz="2800" dirty="0"/>
              </a:p>
            </p:txBody>
          </p:sp>
        </mc:Choice>
        <mc:Fallback>
          <p:sp>
            <p:nvSpPr>
              <p:cNvPr id="46" name="Text Box 8">
                <a:extLst>
                  <a:ext uri="{FF2B5EF4-FFF2-40B4-BE49-F238E27FC236}">
                    <a16:creationId xmlns:a16="http://schemas.microsoft.com/office/drawing/2014/main" id="{72D7166D-AF16-C34A-BCBE-A4C334D04943}"/>
                  </a:ext>
                </a:extLst>
              </p:cNvPr>
              <p:cNvSpPr txBox="1">
                <a:spLocks noRot="1" noChangeAspect="1" noMove="1" noResize="1" noEditPoints="1" noAdjustHandles="1" noChangeArrowheads="1" noChangeShapeType="1" noTextEdit="1"/>
              </p:cNvSpPr>
              <p:nvPr/>
            </p:nvSpPr>
            <p:spPr bwMode="auto">
              <a:xfrm>
                <a:off x="328599" y="21248138"/>
                <a:ext cx="6415087" cy="7256051"/>
              </a:xfrm>
              <a:prstGeom prst="rect">
                <a:avLst/>
              </a:prstGeom>
              <a:blipFill>
                <a:blip r:embed="rId7"/>
                <a:stretch>
                  <a:fillRect/>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graphicFrame>
        <p:nvGraphicFramePr>
          <p:cNvPr id="16" name="Table 15">
            <a:extLst>
              <a:ext uri="{FF2B5EF4-FFF2-40B4-BE49-F238E27FC236}">
                <a16:creationId xmlns:a16="http://schemas.microsoft.com/office/drawing/2014/main" id="{60B80769-D498-984F-BCE4-774D0E987E55}"/>
              </a:ext>
            </a:extLst>
          </p:cNvPr>
          <p:cNvGraphicFramePr>
            <a:graphicFrameLocks noGrp="1"/>
          </p:cNvGraphicFramePr>
          <p:nvPr>
            <p:extLst>
              <p:ext uri="{D42A27DB-BD31-4B8C-83A1-F6EECF244321}">
                <p14:modId xmlns:p14="http://schemas.microsoft.com/office/powerpoint/2010/main" val="1056202888"/>
              </p:ext>
            </p:extLst>
          </p:nvPr>
        </p:nvGraphicFramePr>
        <p:xfrm>
          <a:off x="7375325" y="11985325"/>
          <a:ext cx="6431836" cy="3990915"/>
        </p:xfrm>
        <a:graphic>
          <a:graphicData uri="http://schemas.openxmlformats.org/drawingml/2006/table">
            <a:tbl>
              <a:tblPr firstRow="1" firstCol="1" bandRow="1">
                <a:tableStyleId>{5C22544A-7EE6-4342-B048-85BDC9FD1C3A}</a:tableStyleId>
              </a:tblPr>
              <a:tblGrid>
                <a:gridCol w="1274952">
                  <a:extLst>
                    <a:ext uri="{9D8B030D-6E8A-4147-A177-3AD203B41FA5}">
                      <a16:colId xmlns:a16="http://schemas.microsoft.com/office/drawing/2014/main" val="4071891674"/>
                    </a:ext>
                  </a:extLst>
                </a:gridCol>
                <a:gridCol w="1323467">
                  <a:extLst>
                    <a:ext uri="{9D8B030D-6E8A-4147-A177-3AD203B41FA5}">
                      <a16:colId xmlns:a16="http://schemas.microsoft.com/office/drawing/2014/main" val="2500397138"/>
                    </a:ext>
                  </a:extLst>
                </a:gridCol>
                <a:gridCol w="1376263">
                  <a:extLst>
                    <a:ext uri="{9D8B030D-6E8A-4147-A177-3AD203B41FA5}">
                      <a16:colId xmlns:a16="http://schemas.microsoft.com/office/drawing/2014/main" val="172196939"/>
                    </a:ext>
                  </a:extLst>
                </a:gridCol>
                <a:gridCol w="1228577">
                  <a:extLst>
                    <a:ext uri="{9D8B030D-6E8A-4147-A177-3AD203B41FA5}">
                      <a16:colId xmlns:a16="http://schemas.microsoft.com/office/drawing/2014/main" val="1487052565"/>
                    </a:ext>
                  </a:extLst>
                </a:gridCol>
                <a:gridCol w="1228577">
                  <a:extLst>
                    <a:ext uri="{9D8B030D-6E8A-4147-A177-3AD203B41FA5}">
                      <a16:colId xmlns:a16="http://schemas.microsoft.com/office/drawing/2014/main" val="3127561202"/>
                    </a:ext>
                  </a:extLst>
                </a:gridCol>
              </a:tblGrid>
              <a:tr h="880928">
                <a:tc>
                  <a:txBody>
                    <a:bodyPr/>
                    <a:lstStyle/>
                    <a:p>
                      <a:pPr algn="just">
                        <a:lnSpc>
                          <a:spcPct val="115000"/>
                        </a:lnSpc>
                        <a:spcBef>
                          <a:spcPts val="1000"/>
                        </a:spcBef>
                        <a:spcAft>
                          <a:spcPts val="0"/>
                        </a:spcAft>
                      </a:pPr>
                      <a:r>
                        <a:rPr lang="en-GB" sz="1100">
                          <a:effectLst/>
                        </a:rPr>
                        <a:t>RPM </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Work Done (J) – N/A</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Thermal Efficiency % - N/A</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Work Done (J) – TURBO </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Thermal Efficiency % - TURBO</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21343699"/>
                  </a:ext>
                </a:extLst>
              </a:tr>
              <a:tr h="281937">
                <a:tc>
                  <a:txBody>
                    <a:bodyPr/>
                    <a:lstStyle/>
                    <a:p>
                      <a:pPr algn="just">
                        <a:lnSpc>
                          <a:spcPct val="115000"/>
                        </a:lnSpc>
                        <a:spcBef>
                          <a:spcPts val="1000"/>
                        </a:spcBef>
                        <a:spcAft>
                          <a:spcPts val="0"/>
                        </a:spcAft>
                      </a:pPr>
                      <a:r>
                        <a:rPr lang="en-GB" sz="1100">
                          <a:effectLst/>
                        </a:rPr>
                        <a:t>1000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87.53</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9.6</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428.06</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33</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62091668"/>
                  </a:ext>
                </a:extLst>
              </a:tr>
              <a:tr h="284107">
                <a:tc>
                  <a:txBody>
                    <a:bodyPr/>
                    <a:lstStyle/>
                    <a:p>
                      <a:pPr algn="just">
                        <a:lnSpc>
                          <a:spcPct val="115000"/>
                        </a:lnSpc>
                        <a:spcBef>
                          <a:spcPts val="1000"/>
                        </a:spcBef>
                        <a:spcAft>
                          <a:spcPts val="0"/>
                        </a:spcAft>
                      </a:pPr>
                      <a:r>
                        <a:rPr lang="en-GB" sz="1100">
                          <a:effectLst/>
                        </a:rPr>
                        <a:t>1500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444.56</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42</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672.72</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33</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45030092"/>
                  </a:ext>
                </a:extLst>
              </a:tr>
              <a:tr h="281937">
                <a:tc>
                  <a:txBody>
                    <a:bodyPr/>
                    <a:lstStyle/>
                    <a:p>
                      <a:pPr algn="just">
                        <a:lnSpc>
                          <a:spcPct val="115000"/>
                        </a:lnSpc>
                        <a:spcBef>
                          <a:spcPts val="1000"/>
                        </a:spcBef>
                        <a:spcAft>
                          <a:spcPts val="0"/>
                        </a:spcAft>
                      </a:pPr>
                      <a:r>
                        <a:rPr lang="en-GB" sz="1100">
                          <a:effectLst/>
                        </a:rPr>
                        <a:t>2000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497.49</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753.09</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32</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046329103"/>
                  </a:ext>
                </a:extLst>
              </a:tr>
              <a:tr h="284107">
                <a:tc>
                  <a:txBody>
                    <a:bodyPr/>
                    <a:lstStyle/>
                    <a:p>
                      <a:pPr algn="just">
                        <a:lnSpc>
                          <a:spcPct val="115000"/>
                        </a:lnSpc>
                        <a:spcBef>
                          <a:spcPts val="1000"/>
                        </a:spcBef>
                        <a:spcAft>
                          <a:spcPts val="0"/>
                        </a:spcAft>
                      </a:pPr>
                      <a:r>
                        <a:rPr lang="en-GB" sz="1100">
                          <a:effectLst/>
                        </a:rPr>
                        <a:t>2500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501.49</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41</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830.87</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32</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00274813"/>
                  </a:ext>
                </a:extLst>
              </a:tr>
              <a:tr h="281937">
                <a:tc>
                  <a:txBody>
                    <a:bodyPr/>
                    <a:lstStyle/>
                    <a:p>
                      <a:pPr algn="just">
                        <a:lnSpc>
                          <a:spcPct val="115000"/>
                        </a:lnSpc>
                        <a:spcBef>
                          <a:spcPts val="1000"/>
                        </a:spcBef>
                        <a:spcAft>
                          <a:spcPts val="0"/>
                        </a:spcAft>
                      </a:pPr>
                      <a:r>
                        <a:rPr lang="en-GB" sz="1100">
                          <a:effectLst/>
                        </a:rPr>
                        <a:t>3000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507.59</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43</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829.23</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28</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77943873"/>
                  </a:ext>
                </a:extLst>
              </a:tr>
              <a:tr h="284107">
                <a:tc>
                  <a:txBody>
                    <a:bodyPr/>
                    <a:lstStyle/>
                    <a:p>
                      <a:pPr algn="just">
                        <a:lnSpc>
                          <a:spcPct val="115000"/>
                        </a:lnSpc>
                        <a:spcBef>
                          <a:spcPts val="1000"/>
                        </a:spcBef>
                        <a:spcAft>
                          <a:spcPts val="0"/>
                        </a:spcAft>
                      </a:pPr>
                      <a:r>
                        <a:rPr lang="en-GB" sz="1100">
                          <a:effectLst/>
                        </a:rPr>
                        <a:t>3500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508.03</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42</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813.23</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29</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931288609"/>
                  </a:ext>
                </a:extLst>
              </a:tr>
              <a:tr h="281937">
                <a:tc>
                  <a:txBody>
                    <a:bodyPr/>
                    <a:lstStyle/>
                    <a:p>
                      <a:pPr algn="just">
                        <a:lnSpc>
                          <a:spcPct val="115000"/>
                        </a:lnSpc>
                        <a:spcBef>
                          <a:spcPts val="1000"/>
                        </a:spcBef>
                        <a:spcAft>
                          <a:spcPts val="0"/>
                        </a:spcAft>
                      </a:pPr>
                      <a:r>
                        <a:rPr lang="en-GB" sz="1100">
                          <a:effectLst/>
                        </a:rPr>
                        <a:t>4000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523.43</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42</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843.41</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29</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17047215"/>
                  </a:ext>
                </a:extLst>
              </a:tr>
              <a:tr h="281937">
                <a:tc>
                  <a:txBody>
                    <a:bodyPr/>
                    <a:lstStyle/>
                    <a:p>
                      <a:pPr algn="just">
                        <a:lnSpc>
                          <a:spcPct val="115000"/>
                        </a:lnSpc>
                        <a:spcBef>
                          <a:spcPts val="1000"/>
                        </a:spcBef>
                        <a:spcAft>
                          <a:spcPts val="0"/>
                        </a:spcAft>
                      </a:pPr>
                      <a:r>
                        <a:rPr lang="en-GB" sz="1100">
                          <a:effectLst/>
                        </a:rPr>
                        <a:t>4500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527.06</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836.05</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28</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83176589"/>
                  </a:ext>
                </a:extLst>
              </a:tr>
              <a:tr h="284107">
                <a:tc>
                  <a:txBody>
                    <a:bodyPr/>
                    <a:lstStyle/>
                    <a:p>
                      <a:pPr algn="just">
                        <a:lnSpc>
                          <a:spcPct val="115000"/>
                        </a:lnSpc>
                        <a:spcBef>
                          <a:spcPts val="1000"/>
                        </a:spcBef>
                        <a:spcAft>
                          <a:spcPts val="0"/>
                        </a:spcAft>
                      </a:pPr>
                      <a:r>
                        <a:rPr lang="en-GB" sz="1100">
                          <a:effectLst/>
                        </a:rPr>
                        <a:t>5000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528.04</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809.36</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26</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880710457"/>
                  </a:ext>
                </a:extLst>
              </a:tr>
              <a:tr h="281937">
                <a:tc>
                  <a:txBody>
                    <a:bodyPr/>
                    <a:lstStyle/>
                    <a:p>
                      <a:pPr algn="just">
                        <a:lnSpc>
                          <a:spcPct val="115000"/>
                        </a:lnSpc>
                        <a:spcBef>
                          <a:spcPts val="1000"/>
                        </a:spcBef>
                        <a:spcAft>
                          <a:spcPts val="0"/>
                        </a:spcAft>
                      </a:pPr>
                      <a:r>
                        <a:rPr lang="en-GB" sz="1100">
                          <a:effectLst/>
                        </a:rPr>
                        <a:t>5500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512.78</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38</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754.56</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25</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45056821"/>
                  </a:ext>
                </a:extLst>
              </a:tr>
              <a:tr h="281937">
                <a:tc>
                  <a:txBody>
                    <a:bodyPr/>
                    <a:lstStyle/>
                    <a:p>
                      <a:pPr algn="just">
                        <a:lnSpc>
                          <a:spcPct val="115000"/>
                        </a:lnSpc>
                        <a:spcBef>
                          <a:spcPts val="1000"/>
                        </a:spcBef>
                        <a:spcAft>
                          <a:spcPts val="0"/>
                        </a:spcAft>
                      </a:pPr>
                      <a:r>
                        <a:rPr lang="en-GB" sz="1100">
                          <a:effectLst/>
                        </a:rPr>
                        <a:t>6000</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496.68</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37</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723.15</a:t>
                      </a:r>
                      <a:endParaRPr lang="en-GB" sz="100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dirty="0">
                          <a:effectLst/>
                        </a:rPr>
                        <a:t>24</a:t>
                      </a:r>
                      <a:endParaRPr lang="en-GB" sz="1000" dirty="0">
                        <a:solidFill>
                          <a:srgbClr val="7B7B7B"/>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21456115"/>
                  </a:ext>
                </a:extLst>
              </a:tr>
            </a:tbl>
          </a:graphicData>
        </a:graphic>
      </p:graphicFrame>
      <p:sp>
        <p:nvSpPr>
          <p:cNvPr id="47" name="Text Box 19">
            <a:extLst>
              <a:ext uri="{FF2B5EF4-FFF2-40B4-BE49-F238E27FC236}">
                <a16:creationId xmlns:a16="http://schemas.microsoft.com/office/drawing/2014/main" id="{F29BB453-0DCA-BD41-B45D-92D1DE012DAC}"/>
              </a:ext>
            </a:extLst>
          </p:cNvPr>
          <p:cNvSpPr txBox="1">
            <a:spLocks noChangeArrowheads="1"/>
          </p:cNvSpPr>
          <p:nvPr/>
        </p:nvSpPr>
        <p:spPr bwMode="auto">
          <a:xfrm>
            <a:off x="7131565" y="11309819"/>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Table.1 showing thermal efficiency's over various rpm</a:t>
            </a:r>
          </a:p>
        </p:txBody>
      </p:sp>
      <p:sp>
        <p:nvSpPr>
          <p:cNvPr id="48" name="Text Box 8">
            <a:extLst>
              <a:ext uri="{FF2B5EF4-FFF2-40B4-BE49-F238E27FC236}">
                <a16:creationId xmlns:a16="http://schemas.microsoft.com/office/drawing/2014/main" id="{ECE124EC-BBA4-BB4E-AFA8-53F794FC359E}"/>
              </a:ext>
            </a:extLst>
          </p:cNvPr>
          <p:cNvSpPr txBox="1">
            <a:spLocks noChangeArrowheads="1"/>
          </p:cNvSpPr>
          <p:nvPr/>
        </p:nvSpPr>
        <p:spPr bwMode="auto">
          <a:xfrm>
            <a:off x="7339207" y="16165738"/>
            <a:ext cx="6415087" cy="38955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sz="2800" dirty="0"/>
              <a:t>As can be seen in the table above, the efficiency for the n/a engine increases as rpm rises, but the turbocharged data decreases as rpm rises. </a:t>
            </a:r>
          </a:p>
          <a:p>
            <a:pPr>
              <a:spcBef>
                <a:spcPct val="40000"/>
              </a:spcBef>
            </a:pPr>
            <a:endParaRPr lang="en-AU" altLang="en-US" sz="2800" dirty="0"/>
          </a:p>
          <a:p>
            <a:pPr marL="457200" indent="-457200">
              <a:spcBef>
                <a:spcPct val="40000"/>
              </a:spcBef>
              <a:buFont typeface="Wingdings" pitchFamily="2" charset="2"/>
              <a:buChar char="q"/>
            </a:pPr>
            <a:endParaRPr lang="en-AU" altLang="en-US" sz="2800" dirty="0"/>
          </a:p>
        </p:txBody>
      </p:sp>
      <p:graphicFrame>
        <p:nvGraphicFramePr>
          <p:cNvPr id="49" name="Chart 48">
            <a:extLst>
              <a:ext uri="{FF2B5EF4-FFF2-40B4-BE49-F238E27FC236}">
                <a16:creationId xmlns:a16="http://schemas.microsoft.com/office/drawing/2014/main" id="{5ED414DE-829E-CD4F-B7E9-32F40D5A5740}"/>
              </a:ext>
            </a:extLst>
          </p:cNvPr>
          <p:cNvGraphicFramePr/>
          <p:nvPr>
            <p:extLst>
              <p:ext uri="{D42A27DB-BD31-4B8C-83A1-F6EECF244321}">
                <p14:modId xmlns:p14="http://schemas.microsoft.com/office/powerpoint/2010/main" val="197512192"/>
              </p:ext>
            </p:extLst>
          </p:nvPr>
        </p:nvGraphicFramePr>
        <p:xfrm>
          <a:off x="7582370" y="18689089"/>
          <a:ext cx="6431836" cy="3884732"/>
        </p:xfrm>
        <a:graphic>
          <a:graphicData uri="http://schemas.openxmlformats.org/drawingml/2006/chart">
            <c:chart xmlns:c="http://schemas.openxmlformats.org/drawingml/2006/chart" xmlns:r="http://schemas.openxmlformats.org/officeDocument/2006/relationships" r:id="rId8"/>
          </a:graphicData>
        </a:graphic>
      </p:graphicFrame>
      <p:sp>
        <p:nvSpPr>
          <p:cNvPr id="50" name="Text Box 19">
            <a:extLst>
              <a:ext uri="{FF2B5EF4-FFF2-40B4-BE49-F238E27FC236}">
                <a16:creationId xmlns:a16="http://schemas.microsoft.com/office/drawing/2014/main" id="{DF4D5C66-E31A-264F-B31B-A712ED933600}"/>
              </a:ext>
            </a:extLst>
          </p:cNvPr>
          <p:cNvSpPr txBox="1">
            <a:spLocks noChangeArrowheads="1"/>
          </p:cNvSpPr>
          <p:nvPr/>
        </p:nvSpPr>
        <p:spPr bwMode="auto">
          <a:xfrm>
            <a:off x="7375325" y="2244828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Graph.2 Showing turbo thermal efficiency against engine rom </a:t>
            </a:r>
          </a:p>
        </p:txBody>
      </p:sp>
      <p:sp>
        <p:nvSpPr>
          <p:cNvPr id="51" name="Text Box 8">
            <a:extLst>
              <a:ext uri="{FF2B5EF4-FFF2-40B4-BE49-F238E27FC236}">
                <a16:creationId xmlns:a16="http://schemas.microsoft.com/office/drawing/2014/main" id="{C13D814C-EDA0-C940-BADA-0D82576ACB2F}"/>
              </a:ext>
            </a:extLst>
          </p:cNvPr>
          <p:cNvSpPr txBox="1">
            <a:spLocks noChangeArrowheads="1"/>
          </p:cNvSpPr>
          <p:nvPr/>
        </p:nvSpPr>
        <p:spPr bwMode="auto">
          <a:xfrm>
            <a:off x="14744576" y="22223761"/>
            <a:ext cx="6415087" cy="623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endParaRPr lang="en-GB" dirty="0"/>
          </a:p>
          <a:p>
            <a:r>
              <a:rPr lang="en-GB" dirty="0" err="1"/>
              <a:t>Ilmor</a:t>
            </a:r>
            <a:r>
              <a:rPr lang="en-GB" dirty="0"/>
              <a:t>, 2015. </a:t>
            </a:r>
            <a:r>
              <a:rPr lang="en-GB" i="1" dirty="0" err="1"/>
              <a:t>Ilmor</a:t>
            </a:r>
            <a:r>
              <a:rPr lang="en-GB" i="1" dirty="0"/>
              <a:t> engineering. </a:t>
            </a:r>
            <a:r>
              <a:rPr lang="en-GB" dirty="0"/>
              <a:t>[Online] </a:t>
            </a:r>
            <a:br>
              <a:rPr lang="en-GB" dirty="0"/>
            </a:br>
            <a:r>
              <a:rPr lang="en-GB" dirty="0"/>
              <a:t>Available at: </a:t>
            </a:r>
            <a:r>
              <a:rPr lang="en-GB" u="sng" dirty="0"/>
              <a:t>http://</a:t>
            </a:r>
            <a:r>
              <a:rPr lang="en-GB" u="sng" dirty="0" err="1"/>
              <a:t>www.ilmor.co.uk</a:t>
            </a:r>
            <a:endParaRPr lang="en-GB" dirty="0"/>
          </a:p>
          <a:p>
            <a:r>
              <a:rPr lang="en-GB" dirty="0"/>
              <a:t> </a:t>
            </a:r>
          </a:p>
          <a:p>
            <a:r>
              <a:rPr lang="en-GB" dirty="0"/>
              <a:t> Stone, R. (2015). </a:t>
            </a:r>
            <a:r>
              <a:rPr lang="en-GB" i="1" dirty="0"/>
              <a:t>Introduction to internal combustion engines</a:t>
            </a:r>
            <a:r>
              <a:rPr lang="en-GB" dirty="0"/>
              <a:t>. 4th ed.</a:t>
            </a:r>
          </a:p>
          <a:p>
            <a:endParaRPr lang="en-GB" dirty="0"/>
          </a:p>
          <a:p>
            <a:r>
              <a:rPr lang="en-GB" dirty="0" err="1"/>
              <a:t>A.J.Martyr</a:t>
            </a:r>
            <a:r>
              <a:rPr lang="en-GB" dirty="0"/>
              <a:t>, 2007. </a:t>
            </a:r>
            <a:r>
              <a:rPr lang="en-GB" i="1" dirty="0"/>
              <a:t>Engine testing. </a:t>
            </a:r>
            <a:r>
              <a:rPr lang="en-GB" dirty="0"/>
              <a:t>3 ed. s.l.:</a:t>
            </a:r>
            <a:r>
              <a:rPr lang="en-GB" dirty="0" err="1"/>
              <a:t>Elsveir</a:t>
            </a:r>
            <a:r>
              <a:rPr lang="en-GB" dirty="0"/>
              <a:t> LTD.</a:t>
            </a:r>
          </a:p>
          <a:p>
            <a:pPr>
              <a:spcBef>
                <a:spcPct val="40000"/>
              </a:spcBef>
            </a:pPr>
            <a:endParaRPr lang="en-GB" dirty="0"/>
          </a:p>
          <a:p>
            <a:pPr>
              <a:spcBef>
                <a:spcPct val="40000"/>
              </a:spcBef>
            </a:pPr>
            <a:r>
              <a:rPr lang="en-GB" dirty="0"/>
              <a:t>Bosch Automotive Handbook. (2011). 9th ed. [</a:t>
            </a:r>
            <a:r>
              <a:rPr lang="en-GB" dirty="0" err="1"/>
              <a:t>Erscheinungsort</a:t>
            </a:r>
            <a:r>
              <a:rPr lang="en-GB" dirty="0"/>
              <a:t> </a:t>
            </a:r>
            <a:r>
              <a:rPr lang="en-GB" dirty="0" err="1"/>
              <a:t>nicht</a:t>
            </a:r>
            <a:r>
              <a:rPr lang="en-GB" dirty="0"/>
              <a:t> </a:t>
            </a:r>
            <a:r>
              <a:rPr lang="en-GB" dirty="0" err="1"/>
              <a:t>ermittelbar</a:t>
            </a:r>
            <a:r>
              <a:rPr lang="en-GB" dirty="0"/>
              <a:t>]: Robert Bosch, p.633.</a:t>
            </a:r>
          </a:p>
          <a:p>
            <a:pPr>
              <a:spcBef>
                <a:spcPct val="40000"/>
              </a:spcBef>
            </a:pPr>
            <a:endParaRPr lang="en-AU" altLang="en-US" sz="2800" dirty="0"/>
          </a:p>
        </p:txBody>
      </p:sp>
      <p:sp>
        <p:nvSpPr>
          <p:cNvPr id="52" name="Text Box 8">
            <a:extLst>
              <a:ext uri="{FF2B5EF4-FFF2-40B4-BE49-F238E27FC236}">
                <a16:creationId xmlns:a16="http://schemas.microsoft.com/office/drawing/2014/main" id="{37DD2F2A-F03E-6547-893C-8C63800EEA02}"/>
              </a:ext>
            </a:extLst>
          </p:cNvPr>
          <p:cNvSpPr txBox="1">
            <a:spLocks noChangeArrowheads="1"/>
          </p:cNvSpPr>
          <p:nvPr/>
        </p:nvSpPr>
        <p:spPr bwMode="auto">
          <a:xfrm>
            <a:off x="7287675" y="23468904"/>
            <a:ext cx="6415087" cy="225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sz="2800" dirty="0"/>
              <a:t>The start and end of combustion was then looked in to to work out when the combustion process was starting for both engines. </a:t>
            </a:r>
          </a:p>
        </p:txBody>
      </p:sp>
      <p:graphicFrame>
        <p:nvGraphicFramePr>
          <p:cNvPr id="18" name="Table 17">
            <a:extLst>
              <a:ext uri="{FF2B5EF4-FFF2-40B4-BE49-F238E27FC236}">
                <a16:creationId xmlns:a16="http://schemas.microsoft.com/office/drawing/2014/main" id="{4254E821-9AB6-634F-95AA-18F3865B5338}"/>
              </a:ext>
            </a:extLst>
          </p:cNvPr>
          <p:cNvGraphicFramePr>
            <a:graphicFrameLocks noGrp="1"/>
          </p:cNvGraphicFramePr>
          <p:nvPr>
            <p:extLst>
              <p:ext uri="{D42A27DB-BD31-4B8C-83A1-F6EECF244321}">
                <p14:modId xmlns:p14="http://schemas.microsoft.com/office/powerpoint/2010/main" val="4083898106"/>
              </p:ext>
            </p:extLst>
          </p:nvPr>
        </p:nvGraphicFramePr>
        <p:xfrm>
          <a:off x="14070562" y="7002791"/>
          <a:ext cx="6798838" cy="4161527"/>
        </p:xfrm>
        <a:graphic>
          <a:graphicData uri="http://schemas.openxmlformats.org/drawingml/2006/table">
            <a:tbl>
              <a:tblPr firstRow="1" firstCol="1" bandRow="1">
                <a:tableStyleId>{5C22544A-7EE6-4342-B048-85BDC9FD1C3A}</a:tableStyleId>
              </a:tblPr>
              <a:tblGrid>
                <a:gridCol w="1699334">
                  <a:extLst>
                    <a:ext uri="{9D8B030D-6E8A-4147-A177-3AD203B41FA5}">
                      <a16:colId xmlns:a16="http://schemas.microsoft.com/office/drawing/2014/main" val="320035893"/>
                    </a:ext>
                  </a:extLst>
                </a:gridCol>
                <a:gridCol w="1699334">
                  <a:extLst>
                    <a:ext uri="{9D8B030D-6E8A-4147-A177-3AD203B41FA5}">
                      <a16:colId xmlns:a16="http://schemas.microsoft.com/office/drawing/2014/main" val="2746887424"/>
                    </a:ext>
                  </a:extLst>
                </a:gridCol>
                <a:gridCol w="1700085">
                  <a:extLst>
                    <a:ext uri="{9D8B030D-6E8A-4147-A177-3AD203B41FA5}">
                      <a16:colId xmlns:a16="http://schemas.microsoft.com/office/drawing/2014/main" val="1129940529"/>
                    </a:ext>
                  </a:extLst>
                </a:gridCol>
                <a:gridCol w="1700085">
                  <a:extLst>
                    <a:ext uri="{9D8B030D-6E8A-4147-A177-3AD203B41FA5}">
                      <a16:colId xmlns:a16="http://schemas.microsoft.com/office/drawing/2014/main" val="3696170468"/>
                    </a:ext>
                  </a:extLst>
                </a:gridCol>
              </a:tblGrid>
              <a:tr h="621631">
                <a:tc>
                  <a:txBody>
                    <a:bodyPr/>
                    <a:lstStyle/>
                    <a:p>
                      <a:pPr algn="just">
                        <a:lnSpc>
                          <a:spcPct val="115000"/>
                        </a:lnSpc>
                        <a:spcBef>
                          <a:spcPts val="1000"/>
                        </a:spcBef>
                        <a:spcAft>
                          <a:spcPts val="0"/>
                        </a:spcAft>
                      </a:pPr>
                      <a:r>
                        <a:rPr lang="en-GB" sz="1100">
                          <a:effectLst/>
                        </a:rPr>
                        <a:t>RPM</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SOC (degrees)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EOC (degrees)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Burn duration (degrees)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075563808"/>
                  </a:ext>
                </a:extLst>
              </a:tr>
              <a:tr h="320624">
                <a:tc>
                  <a:txBody>
                    <a:bodyPr/>
                    <a:lstStyle/>
                    <a:p>
                      <a:pPr algn="just">
                        <a:lnSpc>
                          <a:spcPct val="115000"/>
                        </a:lnSpc>
                        <a:spcBef>
                          <a:spcPts val="1000"/>
                        </a:spcBef>
                        <a:spcAft>
                          <a:spcPts val="0"/>
                        </a:spcAft>
                      </a:pPr>
                      <a:r>
                        <a:rPr lang="en-GB" sz="1100">
                          <a:effectLst/>
                        </a:rPr>
                        <a:t>1000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-13 BTDC</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32</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45</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16219315"/>
                  </a:ext>
                </a:extLst>
              </a:tr>
              <a:tr h="333280">
                <a:tc>
                  <a:txBody>
                    <a:bodyPr/>
                    <a:lstStyle/>
                    <a:p>
                      <a:pPr algn="just">
                        <a:lnSpc>
                          <a:spcPct val="115000"/>
                        </a:lnSpc>
                        <a:spcBef>
                          <a:spcPts val="1000"/>
                        </a:spcBef>
                        <a:spcAft>
                          <a:spcPts val="0"/>
                        </a:spcAft>
                      </a:pPr>
                      <a:r>
                        <a:rPr lang="en-GB" sz="1100">
                          <a:effectLst/>
                        </a:rPr>
                        <a:t>1500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16 ATDC</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25</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47543839"/>
                  </a:ext>
                </a:extLst>
              </a:tr>
              <a:tr h="320624">
                <a:tc>
                  <a:txBody>
                    <a:bodyPr/>
                    <a:lstStyle/>
                    <a:p>
                      <a:pPr algn="just">
                        <a:lnSpc>
                          <a:spcPct val="115000"/>
                        </a:lnSpc>
                        <a:spcBef>
                          <a:spcPts val="1000"/>
                        </a:spcBef>
                        <a:spcAft>
                          <a:spcPts val="0"/>
                        </a:spcAft>
                      </a:pPr>
                      <a:r>
                        <a:rPr lang="en-GB" sz="1100">
                          <a:effectLst/>
                        </a:rPr>
                        <a:t>2000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15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49</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34</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0674914"/>
                  </a:ext>
                </a:extLst>
              </a:tr>
              <a:tr h="333280">
                <a:tc>
                  <a:txBody>
                    <a:bodyPr/>
                    <a:lstStyle/>
                    <a:p>
                      <a:pPr algn="just">
                        <a:lnSpc>
                          <a:spcPct val="115000"/>
                        </a:lnSpc>
                        <a:spcBef>
                          <a:spcPts val="1000"/>
                        </a:spcBef>
                        <a:spcAft>
                          <a:spcPts val="0"/>
                        </a:spcAft>
                      </a:pPr>
                      <a:r>
                        <a:rPr lang="en-GB" sz="1100">
                          <a:effectLst/>
                        </a:rPr>
                        <a:t>2500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18</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63</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45</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41420274"/>
                  </a:ext>
                </a:extLst>
              </a:tr>
              <a:tr h="320624">
                <a:tc>
                  <a:txBody>
                    <a:bodyPr/>
                    <a:lstStyle/>
                    <a:p>
                      <a:pPr algn="just">
                        <a:lnSpc>
                          <a:spcPct val="115000"/>
                        </a:lnSpc>
                        <a:spcBef>
                          <a:spcPts val="1000"/>
                        </a:spcBef>
                        <a:spcAft>
                          <a:spcPts val="0"/>
                        </a:spcAft>
                      </a:pPr>
                      <a:r>
                        <a:rPr lang="en-GB" sz="1100">
                          <a:effectLst/>
                        </a:rPr>
                        <a:t>3000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15</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52</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37</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68518674"/>
                  </a:ext>
                </a:extLst>
              </a:tr>
              <a:tr h="283032">
                <a:tc>
                  <a:txBody>
                    <a:bodyPr/>
                    <a:lstStyle/>
                    <a:p>
                      <a:pPr algn="just">
                        <a:lnSpc>
                          <a:spcPct val="115000"/>
                        </a:lnSpc>
                        <a:spcBef>
                          <a:spcPts val="1000"/>
                        </a:spcBef>
                        <a:spcAft>
                          <a:spcPts val="0"/>
                        </a:spcAft>
                      </a:pPr>
                      <a:r>
                        <a:rPr lang="en-GB" sz="1100">
                          <a:effectLst/>
                        </a:rPr>
                        <a:t>3500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11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47</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36</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914373996"/>
                  </a:ext>
                </a:extLst>
              </a:tr>
              <a:tr h="320624">
                <a:tc>
                  <a:txBody>
                    <a:bodyPr/>
                    <a:lstStyle/>
                    <a:p>
                      <a:pPr algn="just">
                        <a:lnSpc>
                          <a:spcPct val="115000"/>
                        </a:lnSpc>
                        <a:spcBef>
                          <a:spcPts val="1000"/>
                        </a:spcBef>
                        <a:spcAft>
                          <a:spcPts val="0"/>
                        </a:spcAft>
                      </a:pPr>
                      <a:r>
                        <a:rPr lang="en-GB" sz="1100">
                          <a:effectLst/>
                        </a:rPr>
                        <a:t>4000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15</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48</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33</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485599767"/>
                  </a:ext>
                </a:extLst>
              </a:tr>
              <a:tr h="333280">
                <a:tc>
                  <a:txBody>
                    <a:bodyPr/>
                    <a:lstStyle/>
                    <a:p>
                      <a:pPr algn="just">
                        <a:lnSpc>
                          <a:spcPct val="115000"/>
                        </a:lnSpc>
                        <a:spcBef>
                          <a:spcPts val="1000"/>
                        </a:spcBef>
                        <a:spcAft>
                          <a:spcPts val="0"/>
                        </a:spcAft>
                      </a:pPr>
                      <a:r>
                        <a:rPr lang="en-GB" sz="1100">
                          <a:effectLst/>
                        </a:rPr>
                        <a:t>4500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14</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56</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42</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044698509"/>
                  </a:ext>
                </a:extLst>
              </a:tr>
              <a:tr h="320624">
                <a:tc>
                  <a:txBody>
                    <a:bodyPr/>
                    <a:lstStyle/>
                    <a:p>
                      <a:pPr algn="just">
                        <a:lnSpc>
                          <a:spcPct val="115000"/>
                        </a:lnSpc>
                        <a:spcBef>
                          <a:spcPts val="1000"/>
                        </a:spcBef>
                        <a:spcAft>
                          <a:spcPts val="0"/>
                        </a:spcAft>
                      </a:pPr>
                      <a:r>
                        <a:rPr lang="en-GB" sz="1100">
                          <a:effectLst/>
                        </a:rPr>
                        <a:t>5000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11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54</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42</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437000030"/>
                  </a:ext>
                </a:extLst>
              </a:tr>
              <a:tr h="333280">
                <a:tc>
                  <a:txBody>
                    <a:bodyPr/>
                    <a:lstStyle/>
                    <a:p>
                      <a:pPr algn="just">
                        <a:lnSpc>
                          <a:spcPct val="115000"/>
                        </a:lnSpc>
                        <a:spcBef>
                          <a:spcPts val="1000"/>
                        </a:spcBef>
                        <a:spcAft>
                          <a:spcPts val="0"/>
                        </a:spcAft>
                      </a:pPr>
                      <a:r>
                        <a:rPr lang="en-GB" sz="1100">
                          <a:effectLst/>
                        </a:rPr>
                        <a:t>5500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7</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44</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99887848"/>
                  </a:ext>
                </a:extLst>
              </a:tr>
              <a:tr h="320624">
                <a:tc>
                  <a:txBody>
                    <a:bodyPr/>
                    <a:lstStyle/>
                    <a:p>
                      <a:pPr algn="just">
                        <a:lnSpc>
                          <a:spcPct val="115000"/>
                        </a:lnSpc>
                        <a:spcBef>
                          <a:spcPts val="1000"/>
                        </a:spcBef>
                        <a:spcAft>
                          <a:spcPts val="0"/>
                        </a:spcAft>
                      </a:pPr>
                      <a:r>
                        <a:rPr lang="en-GB" sz="1100">
                          <a:effectLst/>
                        </a:rPr>
                        <a:t>6000</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9</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a:effectLst/>
                        </a:rPr>
                        <a:t>52</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15000"/>
                        </a:lnSpc>
                        <a:spcBef>
                          <a:spcPts val="1000"/>
                        </a:spcBef>
                        <a:spcAft>
                          <a:spcPts val="0"/>
                        </a:spcAft>
                      </a:pPr>
                      <a:r>
                        <a:rPr lang="en-GB" sz="1100" dirty="0">
                          <a:effectLst/>
                        </a:rPr>
                        <a:t>43</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97924450"/>
                  </a:ext>
                </a:extLst>
              </a:tr>
            </a:tbl>
          </a:graphicData>
        </a:graphic>
      </p:graphicFrame>
      <p:sp>
        <p:nvSpPr>
          <p:cNvPr id="19" name="Rectangle 1">
            <a:extLst>
              <a:ext uri="{FF2B5EF4-FFF2-40B4-BE49-F238E27FC236}">
                <a16:creationId xmlns:a16="http://schemas.microsoft.com/office/drawing/2014/main" id="{42D91708-B026-8441-A700-759C10C13348}"/>
              </a:ext>
            </a:extLst>
          </p:cNvPr>
          <p:cNvSpPr>
            <a:spLocks noChangeArrowheads="1"/>
          </p:cNvSpPr>
          <p:nvPr/>
        </p:nvSpPr>
        <p:spPr bwMode="auto">
          <a:xfrm>
            <a:off x="14071198" y="7002282"/>
            <a:ext cx="25320822" cy="7593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53" name="Text Box 19">
            <a:extLst>
              <a:ext uri="{FF2B5EF4-FFF2-40B4-BE49-F238E27FC236}">
                <a16:creationId xmlns:a16="http://schemas.microsoft.com/office/drawing/2014/main" id="{FF8BE297-EF01-FB4D-9E17-4EABACDB2E39}"/>
              </a:ext>
            </a:extLst>
          </p:cNvPr>
          <p:cNvSpPr txBox="1">
            <a:spLocks noChangeArrowheads="1"/>
          </p:cNvSpPr>
          <p:nvPr/>
        </p:nvSpPr>
        <p:spPr bwMode="auto">
          <a:xfrm>
            <a:off x="13848614" y="6366486"/>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Table.1 showing start and end of combustion turbo </a:t>
            </a:r>
          </a:p>
        </p:txBody>
      </p:sp>
      <p:sp>
        <p:nvSpPr>
          <p:cNvPr id="55" name="Text Box 8">
            <a:extLst>
              <a:ext uri="{FF2B5EF4-FFF2-40B4-BE49-F238E27FC236}">
                <a16:creationId xmlns:a16="http://schemas.microsoft.com/office/drawing/2014/main" id="{2B67D443-87A4-A64E-85CE-0E719D0C905C}"/>
              </a:ext>
            </a:extLst>
          </p:cNvPr>
          <p:cNvSpPr txBox="1">
            <a:spLocks noChangeArrowheads="1"/>
          </p:cNvSpPr>
          <p:nvPr/>
        </p:nvSpPr>
        <p:spPr bwMode="auto">
          <a:xfrm>
            <a:off x="14017515" y="12706265"/>
            <a:ext cx="6415087" cy="3858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40000"/>
              </a:spcBef>
            </a:pPr>
            <a:r>
              <a:rPr lang="en-AU" altLang="en-US" dirty="0"/>
              <a:t>Efficiency compared and turbo engine was 10% lower than the naturally aspirated. This was not as expected as the turbo engine is seen as the more efficient of the two. Start and end of combustion shows that the turbo starts combustion about 15 degrees after TDC which it can then burn in a bigger volume as otherwise the engine would encounter pre combustion. </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568</TotalTime>
  <Words>635</Words>
  <Application>Microsoft Macintosh PowerPoint</Application>
  <PresentationFormat>Custom</PresentationFormat>
  <Paragraphs>168</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Georgia</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Microsoft Office User</cp:lastModifiedBy>
  <cp:revision>33</cp:revision>
  <dcterms:created xsi:type="dcterms:W3CDTF">2016-02-25T08:27:32Z</dcterms:created>
  <dcterms:modified xsi:type="dcterms:W3CDTF">2019-04-28T20:58:20Z</dcterms:modified>
</cp:coreProperties>
</file>