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3" r:id="rId3"/>
    <p:sldId id="269" r:id="rId4"/>
    <p:sldId id="270" r:id="rId5"/>
    <p:sldId id="273" r:id="rId6"/>
    <p:sldId id="274" r:id="rId7"/>
    <p:sldId id="275" r:id="rId8"/>
    <p:sldId id="277" r:id="rId9"/>
    <p:sldId id="276" r:id="rId10"/>
    <p:sldId id="278" r:id="rId11"/>
    <p:sldId id="264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1219200" y="3886200"/>
            <a:ext cx="6858000" cy="990600"/>
          </a:xfrm>
        </p:spPr>
        <p:txBody>
          <a:bodyPr anchor="t" anchorCtr="0"/>
          <a:lstStyle>
            <a:lvl1pPr algn="r">
              <a:defRPr sz="3200">
                <a:solidFill>
                  <a:schemeClr val="tx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219200" y="5124450"/>
            <a:ext cx="6858000" cy="53340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>
            <a:lvl1pPr>
              <a:defRPr sz="1400"/>
            </a:lvl1pPr>
          </a:lstStyle>
          <a:p>
            <a:fld id="{84C8C00E-56F2-4E80-972A-A5BCA65B9FF5}" type="datetimeFigureOut">
              <a:rPr lang="en-GB" smtClean="0"/>
              <a:pPr/>
              <a:t>23/01/2012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1216152" y="6355080"/>
            <a:ext cx="1219200" cy="365760"/>
          </a:xfrm>
        </p:spPr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904875" y="3648075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3" name="Rectangle 32"/>
          <p:cNvSpPr/>
          <p:nvPr/>
        </p:nvSpPr>
        <p:spPr>
          <a:xfrm>
            <a:off x="914400" y="5048250"/>
            <a:ext cx="7315200" cy="685800"/>
          </a:xfrm>
          <a:prstGeom prst="rect">
            <a:avLst/>
          </a:prstGeom>
          <a:noFill/>
          <a:ln w="6350" cap="rnd" cmpd="sng" algn="ctr">
            <a:solidFill>
              <a:schemeClr val="accent2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Rectangle 21"/>
          <p:cNvSpPr/>
          <p:nvPr/>
        </p:nvSpPr>
        <p:spPr>
          <a:xfrm>
            <a:off x="904875" y="3648075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>
            <a:off x="914400" y="5048250"/>
            <a:ext cx="228600" cy="685800"/>
          </a:xfrm>
          <a:prstGeom prst="rect">
            <a:avLst/>
          </a:prstGeom>
          <a:solidFill>
            <a:schemeClr val="accent2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23/01/2012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76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2971800"/>
            <a:ext cx="6858000" cy="1066800"/>
          </a:xfrm>
        </p:spPr>
        <p:txBody>
          <a:bodyPr anchor="t" anchorCtr="0"/>
          <a:lstStyle>
            <a:lvl1pPr algn="r">
              <a:buNone/>
              <a:defRPr sz="3200" b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267200"/>
            <a:ext cx="6781800" cy="1143000"/>
          </a:xfrm>
        </p:spPr>
        <p:txBody>
          <a:bodyPr anchor="t" anchorCtr="0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/>
          <a:p>
            <a:fld id="{84C8C00E-56F2-4E80-972A-A5BCA65B9FF5}" type="datetimeFigureOut">
              <a:rPr lang="en-GB" smtClean="0"/>
              <a:pPr/>
              <a:t>23/01/2012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9848" y="6355080"/>
            <a:ext cx="1520952" cy="365760"/>
          </a:xfrm>
        </p:spPr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914400" y="2819400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914400" y="2819400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23/01/2012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632198" y="1216152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85875"/>
            <a:ext cx="4040188" cy="685800"/>
          </a:xfrm>
          <a:noFill/>
          <a:ln>
            <a:noFill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8200" y="1295400"/>
            <a:ext cx="4041775" cy="685800"/>
          </a:xfrm>
          <a:noFill/>
          <a:ln>
            <a:noFill/>
          </a:ln>
        </p:spPr>
        <p:txBody>
          <a:bodyPr lIns="91440" anchor="b" anchorCtr="0"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23/01/2012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57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648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23/01/2012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Isosceles Triangle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23/01/2012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5" name="Straight Connector 4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Isosceles Triangle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24600" y="304800"/>
            <a:ext cx="2514600" cy="838200"/>
          </a:xfrm>
        </p:spPr>
        <p:txBody>
          <a:bodyPr anchor="b" anchorCtr="0">
            <a:noAutofit/>
          </a:bodyPr>
          <a:lstStyle>
            <a:lvl1pPr algn="l">
              <a:buNone/>
              <a:defRPr sz="2000" b="1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324600" y="1219200"/>
            <a:ext cx="2514600" cy="4843463"/>
          </a:xfrm>
        </p:spPr>
        <p:txBody>
          <a:bodyPr/>
          <a:lstStyle>
            <a:lvl1pPr marL="0" indent="0">
              <a:lnSpc>
                <a:spcPts val="22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23/01/2012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 rot="5400000">
            <a:off x="3160645" y="3324225"/>
            <a:ext cx="603504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Isosceles Triangle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"/>
          </p:nvPr>
        </p:nvSpPr>
        <p:spPr>
          <a:xfrm>
            <a:off x="304800" y="304800"/>
            <a:ext cx="5715000" cy="5715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00856"/>
            <a:ext cx="8229600" cy="674688"/>
          </a:xfrm>
          <a:ln>
            <a:solidFill>
              <a:schemeClr val="accent1"/>
            </a:solidFill>
          </a:ln>
        </p:spPr>
        <p:txBody>
          <a:bodyPr lIns="274320" anchor="ctr"/>
          <a:lstStyle>
            <a:lvl1pPr algn="r">
              <a:buNone/>
              <a:defRPr sz="2000" b="0">
                <a:solidFill>
                  <a:schemeClr val="tx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57200" y="1905000"/>
            <a:ext cx="8229600" cy="4270248"/>
          </a:xfrm>
          <a:solidFill>
            <a:schemeClr val="tx1">
              <a:shade val="50000"/>
            </a:schemeClr>
          </a:solidFill>
          <a:ln>
            <a:noFill/>
          </a:ln>
          <a:effectLst/>
        </p:spPr>
        <p:txBody>
          <a:bodyPr/>
          <a:lstStyle>
            <a:lvl1pPr marL="0" indent="0">
              <a:spcBef>
                <a:spcPts val="600"/>
              </a:spcBef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219200"/>
            <a:ext cx="8229600" cy="533400"/>
          </a:xfrm>
        </p:spPr>
        <p:txBody>
          <a:bodyPr anchor="ctr" anchorCtr="0"/>
          <a:lstStyle>
            <a:lvl1pPr marL="0" indent="0" algn="l">
              <a:buFontTx/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23/01/2012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Isosceles Triangle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457200" y="500856"/>
            <a:ext cx="182880" cy="68580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23/01/2012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23/01/2012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Isosceles Triangle 7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 rot="5400000">
            <a:off x="3629607" y="3201952"/>
            <a:ext cx="585216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600"/>
          </a:xfrm>
          <a:prstGeom prst="rect">
            <a:avLst/>
          </a:prstGeom>
        </p:spPr>
        <p:txBody>
          <a:bodyPr vert="horz" anchor="b" anchorCtr="0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219200"/>
            <a:ext cx="8229600" cy="491032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400800" y="6356350"/>
            <a:ext cx="2289048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84C8C00E-56F2-4E80-972A-A5BCA65B9FF5}" type="datetimeFigureOut">
              <a:rPr lang="en-GB" smtClean="0"/>
              <a:pPr/>
              <a:t>23/01/2012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2898648" y="6356350"/>
            <a:ext cx="3505200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612648" y="6356350"/>
            <a:ext cx="19812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8" name="Straight Connector 2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Straight Connector 28"/>
          <p:cNvSpPr>
            <a:spLocks noChangeShapeType="1"/>
          </p:cNvSpPr>
          <p:nvPr/>
        </p:nvSpPr>
        <p:spPr bwMode="auto">
          <a:xfrm>
            <a:off x="457200" y="1143000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Isosceles Triangle 9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6000"/>
        <a:buFont typeface="Wingdings 3"/>
        <a:buChar char="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ts val="500"/>
        </a:spcBef>
        <a:buClr>
          <a:schemeClr val="accent2"/>
        </a:buClr>
        <a:buSzPct val="76000"/>
        <a:buFont typeface="Wingdings 3"/>
        <a:buChar char=""/>
        <a:defRPr kumimoji="0" sz="23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500"/>
        </a:spcBef>
        <a:buClr>
          <a:schemeClr val="bg1">
            <a:shade val="50000"/>
          </a:schemeClr>
        </a:buClr>
        <a:buSzPct val="76000"/>
        <a:buFont typeface="Wingdings 3"/>
        <a:buChar char="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400"/>
        </a:spcBef>
        <a:buClr>
          <a:schemeClr val="accent2">
            <a:shade val="75000"/>
          </a:schemeClr>
        </a:buClr>
        <a:buSzPct val="70000"/>
        <a:buFont typeface="Wingdings"/>
        <a:buChar char="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00"/>
        </a:spcBef>
        <a:buClr>
          <a:schemeClr val="accent2"/>
        </a:buClr>
        <a:buSzPct val="70000"/>
        <a:buFont typeface="Wingdings"/>
        <a:buChar char="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ts val="300"/>
        </a:spcBef>
        <a:buClr>
          <a:srgbClr val="9FB8CD">
            <a:shade val="75000"/>
          </a:srgbClr>
        </a:buClr>
        <a:buSzPct val="75000"/>
        <a:buFont typeface="Wingdings 3"/>
        <a:buChar char=""/>
        <a:defRPr kumimoji="0" lang="en-US" sz="1600" kern="1200" smtClean="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rgbClr val="727CA3">
            <a:shade val="75000"/>
          </a:srgb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182880" algn="l" rtl="0" eaLnBrk="1" latinLnBrk="0" hangingPunct="1">
        <a:spcBef>
          <a:spcPts val="300"/>
        </a:spcBef>
        <a:buClr>
          <a:prstClr val="white">
            <a:shade val="50000"/>
          </a:prst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8pPr>
      <a:lvl9pPr marL="2194560" indent="-182880" algn="l" rtl="0" eaLnBrk="1" latinLnBrk="0" hangingPunct="1">
        <a:spcBef>
          <a:spcPts val="300"/>
        </a:spcBef>
        <a:buClr>
          <a:srgbClr val="9FB8CD"/>
        </a:buClr>
        <a:buSzPct val="75000"/>
        <a:buFont typeface="Wingdings 3"/>
        <a:buChar char=""/>
        <a:defRPr kumimoji="0" lang="en-US" sz="1200" kern="1200" smtClean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Rich Internet Application Development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err="1" smtClean="0"/>
              <a:t>Linq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Linq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err="1" smtClean="0"/>
              <a:t>Linq</a:t>
            </a:r>
            <a:r>
              <a:rPr lang="en-GB" dirty="0" smtClean="0"/>
              <a:t> </a:t>
            </a:r>
            <a:r>
              <a:rPr lang="en-GB" dirty="0" smtClean="0"/>
              <a:t>is an SQL type language for C# </a:t>
            </a:r>
            <a:r>
              <a:rPr lang="en-GB" sz="1800" dirty="0" smtClean="0"/>
              <a:t>[1]</a:t>
            </a:r>
          </a:p>
          <a:p>
            <a:endParaRPr lang="en-GB" dirty="0" smtClean="0"/>
          </a:p>
          <a:p>
            <a:r>
              <a:rPr lang="en-GB" dirty="0" smtClean="0"/>
              <a:t>The </a:t>
            </a:r>
            <a:r>
              <a:rPr lang="en-GB" dirty="0" err="1" smtClean="0"/>
              <a:t>dotNET</a:t>
            </a:r>
            <a:r>
              <a:rPr lang="en-GB" dirty="0" smtClean="0"/>
              <a:t> Language-Integrated Query allows for objects to be queried</a:t>
            </a:r>
          </a:p>
          <a:p>
            <a:endParaRPr lang="en-GB" dirty="0" smtClean="0"/>
          </a:p>
          <a:p>
            <a:r>
              <a:rPr lang="en-GB" dirty="0" smtClean="0"/>
              <a:t>Just like C# datasets underlying </a:t>
            </a:r>
            <a:r>
              <a:rPr lang="en-GB" dirty="0" err="1" smtClean="0"/>
              <a:t>Linq</a:t>
            </a:r>
            <a:r>
              <a:rPr lang="en-GB" dirty="0" smtClean="0"/>
              <a:t> </a:t>
            </a:r>
            <a:r>
              <a:rPr lang="en-GB" dirty="0" smtClean="0"/>
              <a:t>objects can be database driven or XML based.  However through the use of </a:t>
            </a:r>
            <a:r>
              <a:rPr lang="en-GB" dirty="0" err="1" smtClean="0"/>
              <a:t>Linq</a:t>
            </a:r>
            <a:r>
              <a:rPr lang="en-GB" dirty="0" smtClean="0"/>
              <a:t> </a:t>
            </a:r>
            <a:r>
              <a:rPr lang="en-GB" dirty="0" smtClean="0"/>
              <a:t>many other data sources can be exposed (Active Directory, </a:t>
            </a:r>
            <a:r>
              <a:rPr lang="en-GB" dirty="0" err="1" smtClean="0"/>
              <a:t>Sharepoint</a:t>
            </a:r>
            <a:r>
              <a:rPr lang="en-GB" dirty="0" smtClean="0"/>
              <a:t>, C# Classes) and queried using a common syntax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Linq</a:t>
            </a:r>
            <a:r>
              <a:rPr lang="en-GB" dirty="0" smtClean="0"/>
              <a:t> </a:t>
            </a:r>
            <a:r>
              <a:rPr lang="en-GB" dirty="0" smtClean="0"/>
              <a:t>in the context of RIA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Silverlight does not directly support the </a:t>
            </a:r>
            <a:r>
              <a:rPr lang="en-GB" dirty="0" err="1" smtClean="0"/>
              <a:t>System.Data</a:t>
            </a:r>
            <a:r>
              <a:rPr lang="en-GB" dirty="0" smtClean="0"/>
              <a:t> namespace and does not provide direct access to ODBC, OLEDB or </a:t>
            </a:r>
            <a:r>
              <a:rPr lang="en-GB" dirty="0" err="1" smtClean="0"/>
              <a:t>SQLClient</a:t>
            </a:r>
            <a:r>
              <a:rPr lang="en-GB" dirty="0" smtClean="0"/>
              <a:t> data objects</a:t>
            </a:r>
          </a:p>
          <a:p>
            <a:endParaRPr lang="en-GB" dirty="0" smtClean="0"/>
          </a:p>
          <a:p>
            <a:r>
              <a:rPr lang="en-GB" dirty="0" smtClean="0"/>
              <a:t>However Silverlight does support </a:t>
            </a:r>
            <a:r>
              <a:rPr lang="en-GB" dirty="0" err="1" smtClean="0"/>
              <a:t>Linq</a:t>
            </a:r>
            <a:endParaRPr lang="en-GB" dirty="0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 example </a:t>
            </a:r>
            <a:r>
              <a:rPr lang="en-GB" dirty="0" err="1" smtClean="0"/>
              <a:t>Linq</a:t>
            </a:r>
            <a:r>
              <a:rPr lang="en-GB" dirty="0" smtClean="0"/>
              <a:t> </a:t>
            </a:r>
            <a:r>
              <a:rPr lang="en-GB" dirty="0" smtClean="0"/>
              <a:t>query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sz="2800" dirty="0" err="1" smtClean="0">
                <a:solidFill>
                  <a:schemeClr val="bg1">
                    <a:lumMod val="50000"/>
                  </a:schemeClr>
                </a:solidFill>
              </a:rPr>
              <a:t>var</a:t>
            </a:r>
            <a:r>
              <a:rPr lang="en-GB" sz="2800" dirty="0" smtClean="0">
                <a:solidFill>
                  <a:schemeClr val="bg1">
                    <a:lumMod val="50000"/>
                  </a:schemeClr>
                </a:solidFill>
              </a:rPr>
              <a:t> query = </a:t>
            </a:r>
            <a:r>
              <a:rPr lang="en-GB" sz="2800" dirty="0" smtClean="0">
                <a:solidFill>
                  <a:srgbClr val="C00000"/>
                </a:solidFill>
              </a:rPr>
              <a:t>from result in data </a:t>
            </a:r>
          </a:p>
          <a:p>
            <a:pPr>
              <a:buNone/>
            </a:pPr>
            <a:r>
              <a:rPr lang="en-GB" sz="2800" dirty="0" smtClean="0">
                <a:solidFill>
                  <a:srgbClr val="00B050"/>
                </a:solidFill>
              </a:rPr>
              <a:t>where </a:t>
            </a:r>
            <a:r>
              <a:rPr lang="en-GB" sz="2800" dirty="0" err="1" smtClean="0">
                <a:solidFill>
                  <a:srgbClr val="00B050"/>
                </a:solidFill>
              </a:rPr>
              <a:t>result.firstName</a:t>
            </a:r>
            <a:r>
              <a:rPr lang="en-GB" sz="2800" dirty="0" smtClean="0">
                <a:solidFill>
                  <a:srgbClr val="00B050"/>
                </a:solidFill>
              </a:rPr>
              <a:t> == “Mark” </a:t>
            </a:r>
          </a:p>
          <a:p>
            <a:pPr>
              <a:buNone/>
            </a:pPr>
            <a:r>
              <a:rPr lang="en-GB" sz="2800" dirty="0" err="1" smtClean="0">
                <a:solidFill>
                  <a:srgbClr val="00B050"/>
                </a:solidFill>
              </a:rPr>
              <a:t>orderby</a:t>
            </a:r>
            <a:r>
              <a:rPr lang="en-GB" sz="2800" dirty="0" smtClean="0">
                <a:solidFill>
                  <a:srgbClr val="00B050"/>
                </a:solidFill>
              </a:rPr>
              <a:t> result </a:t>
            </a:r>
          </a:p>
          <a:p>
            <a:pPr>
              <a:buNone/>
            </a:pPr>
            <a:r>
              <a:rPr lang="en-GB" sz="2800" dirty="0" smtClean="0">
                <a:solidFill>
                  <a:srgbClr val="C00000"/>
                </a:solidFill>
              </a:rPr>
              <a:t>select result; </a:t>
            </a:r>
          </a:p>
          <a:p>
            <a:pPr>
              <a:buNone/>
            </a:pPr>
            <a:endParaRPr lang="en-GB" dirty="0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Alternative </a:t>
            </a:r>
            <a:r>
              <a:rPr lang="en-GB" dirty="0" err="1" smtClean="0"/>
              <a:t>Linq</a:t>
            </a:r>
            <a:r>
              <a:rPr lang="en-GB" dirty="0" smtClean="0"/>
              <a:t> </a:t>
            </a:r>
            <a:r>
              <a:rPr lang="en-GB" dirty="0" smtClean="0"/>
              <a:t>query syntax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sz="2800" dirty="0" err="1" smtClean="0">
                <a:solidFill>
                  <a:schemeClr val="bg1">
                    <a:lumMod val="50000"/>
                  </a:schemeClr>
                </a:solidFill>
              </a:rPr>
              <a:t>var</a:t>
            </a:r>
            <a:r>
              <a:rPr lang="en-GB" sz="2800" dirty="0" smtClean="0">
                <a:solidFill>
                  <a:schemeClr val="bg1">
                    <a:lumMod val="50000"/>
                  </a:schemeClr>
                </a:solidFill>
              </a:rPr>
              <a:t> query = </a:t>
            </a:r>
            <a:r>
              <a:rPr lang="en-GB" sz="2800" dirty="0" smtClean="0">
                <a:solidFill>
                  <a:srgbClr val="C00000"/>
                </a:solidFill>
              </a:rPr>
              <a:t>from result in data </a:t>
            </a:r>
          </a:p>
          <a:p>
            <a:pPr>
              <a:buNone/>
            </a:pPr>
            <a:r>
              <a:rPr lang="en-GB" sz="2800" dirty="0" smtClean="0">
                <a:solidFill>
                  <a:srgbClr val="00B050"/>
                </a:solidFill>
              </a:rPr>
              <a:t>.Where (result =&gt; </a:t>
            </a:r>
            <a:r>
              <a:rPr lang="en-GB" sz="2800" dirty="0" err="1" smtClean="0">
                <a:solidFill>
                  <a:srgbClr val="00B050"/>
                </a:solidFill>
              </a:rPr>
              <a:t>result.firstName</a:t>
            </a:r>
            <a:r>
              <a:rPr lang="en-GB" sz="2800" dirty="0" smtClean="0">
                <a:solidFill>
                  <a:srgbClr val="00B050"/>
                </a:solidFill>
              </a:rPr>
              <a:t> == “Mark” )</a:t>
            </a:r>
          </a:p>
          <a:p>
            <a:pPr>
              <a:buNone/>
            </a:pPr>
            <a:r>
              <a:rPr lang="en-GB" sz="2800" dirty="0" smtClean="0">
                <a:solidFill>
                  <a:srgbClr val="00B050"/>
                </a:solidFill>
              </a:rPr>
              <a:t>.</a:t>
            </a:r>
            <a:r>
              <a:rPr lang="en-GB" sz="2800" dirty="0" err="1" smtClean="0">
                <a:solidFill>
                  <a:srgbClr val="00B050"/>
                </a:solidFill>
              </a:rPr>
              <a:t>OrderBy</a:t>
            </a:r>
            <a:r>
              <a:rPr lang="en-GB" sz="2800" dirty="0" smtClean="0">
                <a:solidFill>
                  <a:srgbClr val="00B050"/>
                </a:solidFill>
              </a:rPr>
              <a:t> (result  =&gt; result)</a:t>
            </a:r>
          </a:p>
          <a:p>
            <a:pPr>
              <a:buNone/>
            </a:pPr>
            <a:r>
              <a:rPr lang="en-GB" sz="2800" dirty="0" smtClean="0">
                <a:solidFill>
                  <a:srgbClr val="C00000"/>
                </a:solidFill>
              </a:rPr>
              <a:t>.Select (result =&gt; result); </a:t>
            </a:r>
          </a:p>
          <a:p>
            <a:pPr>
              <a:buNone/>
            </a:pPr>
            <a:endParaRPr lang="en-GB" dirty="0" smtClean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Lambda expressions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By using the alternate syntax from the previous slide a Lambda expression is utilised and allows for greater extensibility for the </a:t>
            </a:r>
            <a:r>
              <a:rPr lang="en-GB" dirty="0" err="1" smtClean="0"/>
              <a:t>Linq</a:t>
            </a:r>
            <a:r>
              <a:rPr lang="en-GB" dirty="0" smtClean="0"/>
              <a:t> </a:t>
            </a:r>
            <a:r>
              <a:rPr lang="en-GB" dirty="0" smtClean="0"/>
              <a:t>language</a:t>
            </a:r>
          </a:p>
          <a:p>
            <a:endParaRPr lang="en-GB" dirty="0" smtClean="0"/>
          </a:p>
          <a:p>
            <a:r>
              <a:rPr lang="en-GB" dirty="0" smtClean="0"/>
              <a:t>This is useful for performing aggregate queries, joins and complex query operations</a:t>
            </a:r>
          </a:p>
          <a:p>
            <a:endParaRPr lang="en-GB" dirty="0" smtClean="0"/>
          </a:p>
          <a:p>
            <a:r>
              <a:rPr lang="en-GB" dirty="0" smtClean="0"/>
              <a:t>The complier is optimised for Lambda based </a:t>
            </a:r>
            <a:r>
              <a:rPr lang="en-GB" dirty="0" err="1" smtClean="0"/>
              <a:t>Linq</a:t>
            </a:r>
            <a:r>
              <a:rPr lang="en-GB" dirty="0" smtClean="0"/>
              <a:t> </a:t>
            </a:r>
            <a:r>
              <a:rPr lang="en-GB" dirty="0" smtClean="0"/>
              <a:t>code</a:t>
            </a:r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 example Lambda expression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sz="3600" dirty="0" smtClean="0"/>
              <a:t>(</a:t>
            </a:r>
            <a:r>
              <a:rPr lang="en-GB" sz="3600" dirty="0" err="1" smtClean="0"/>
              <a:t>x,y</a:t>
            </a:r>
            <a:r>
              <a:rPr lang="en-GB" sz="3600" dirty="0" smtClean="0"/>
              <a:t>) =&gt; x + y</a:t>
            </a:r>
          </a:p>
          <a:p>
            <a:endParaRPr lang="en-GB" dirty="0" smtClean="0"/>
          </a:p>
          <a:p>
            <a:r>
              <a:rPr lang="en-GB" dirty="0" smtClean="0"/>
              <a:t>The left side contains parameter arguments and the right side the operation.  =&gt; can read as goes into</a:t>
            </a:r>
          </a:p>
          <a:p>
            <a:r>
              <a:rPr lang="en-GB" dirty="0" smtClean="0"/>
              <a:t>In this example </a:t>
            </a:r>
            <a:r>
              <a:rPr lang="en-GB" dirty="0" err="1" smtClean="0"/>
              <a:t>x,y</a:t>
            </a:r>
            <a:r>
              <a:rPr lang="en-GB" dirty="0" smtClean="0"/>
              <a:t> goes into </a:t>
            </a:r>
            <a:r>
              <a:rPr lang="en-GB" dirty="0" err="1" smtClean="0"/>
              <a:t>x+y</a:t>
            </a:r>
            <a:r>
              <a:rPr lang="en-GB" dirty="0" smtClean="0"/>
              <a:t> to produce the sum of both arguments, and is C# is written as follows:</a:t>
            </a:r>
          </a:p>
          <a:p>
            <a:endParaRPr lang="en-GB" dirty="0" smtClean="0"/>
          </a:p>
          <a:p>
            <a:r>
              <a:rPr lang="en-GB" sz="3600" dirty="0" smtClean="0"/>
              <a:t>(</a:t>
            </a:r>
            <a:r>
              <a:rPr lang="en-GB" sz="3600" dirty="0" err="1" smtClean="0"/>
              <a:t>int</a:t>
            </a:r>
            <a:r>
              <a:rPr lang="en-GB" sz="3600" dirty="0" smtClean="0"/>
              <a:t> x, </a:t>
            </a:r>
            <a:r>
              <a:rPr lang="en-GB" sz="3600" dirty="0" err="1" smtClean="0"/>
              <a:t>int</a:t>
            </a:r>
            <a:r>
              <a:rPr lang="en-GB" sz="3600" dirty="0" smtClean="0"/>
              <a:t> y) =&gt; x + y;</a:t>
            </a:r>
          </a:p>
          <a:p>
            <a:endParaRPr lang="en-GB" dirty="0" smtClean="0"/>
          </a:p>
          <a:p>
            <a:r>
              <a:rPr lang="en-GB" dirty="0" smtClean="0"/>
              <a:t>This can be expressed in non Lambda form as follows:</a:t>
            </a:r>
          </a:p>
          <a:p>
            <a:endParaRPr lang="en-GB" dirty="0" smtClean="0"/>
          </a:p>
          <a:p>
            <a:r>
              <a:rPr lang="en-GB" sz="3700" dirty="0" smtClean="0"/>
              <a:t>private </a:t>
            </a:r>
            <a:r>
              <a:rPr lang="en-GB" sz="3700" dirty="0" err="1" smtClean="0"/>
              <a:t>int</a:t>
            </a:r>
            <a:r>
              <a:rPr lang="en-GB" sz="3700" dirty="0" smtClean="0"/>
              <a:t> </a:t>
            </a:r>
            <a:r>
              <a:rPr lang="en-GB" sz="3700" dirty="0" err="1" smtClean="0"/>
              <a:t>getSum</a:t>
            </a:r>
            <a:r>
              <a:rPr lang="en-GB" sz="3700" dirty="0" smtClean="0"/>
              <a:t>(</a:t>
            </a:r>
            <a:r>
              <a:rPr lang="en-GB" sz="3700" dirty="0" err="1" smtClean="0"/>
              <a:t>int</a:t>
            </a:r>
            <a:r>
              <a:rPr lang="en-GB" sz="3700" dirty="0" smtClean="0"/>
              <a:t> x, </a:t>
            </a:r>
            <a:r>
              <a:rPr lang="en-GB" sz="3700" dirty="0" err="1" smtClean="0"/>
              <a:t>int</a:t>
            </a:r>
            <a:r>
              <a:rPr lang="en-GB" sz="3700" dirty="0" smtClean="0"/>
              <a:t> y)</a:t>
            </a:r>
          </a:p>
          <a:p>
            <a:pPr>
              <a:buNone/>
            </a:pPr>
            <a:r>
              <a:rPr lang="en-GB" sz="3700" dirty="0" smtClean="0"/>
              <a:t>	{</a:t>
            </a:r>
          </a:p>
          <a:p>
            <a:pPr>
              <a:buNone/>
            </a:pPr>
            <a:r>
              <a:rPr lang="en-GB" sz="3700" dirty="0" smtClean="0"/>
              <a:t>		return </a:t>
            </a:r>
            <a:r>
              <a:rPr lang="en-GB" sz="3700" dirty="0" err="1" smtClean="0"/>
              <a:t>x+y</a:t>
            </a:r>
            <a:r>
              <a:rPr lang="en-GB" sz="3700" dirty="0" smtClean="0"/>
              <a:t>;</a:t>
            </a:r>
          </a:p>
          <a:p>
            <a:pPr>
              <a:buNone/>
            </a:pPr>
            <a:r>
              <a:rPr lang="en-GB" sz="3700" dirty="0" smtClean="0"/>
              <a:t>	}</a:t>
            </a: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Common </a:t>
            </a:r>
            <a:r>
              <a:rPr lang="en-GB" dirty="0" err="1" smtClean="0"/>
              <a:t>Linq</a:t>
            </a:r>
            <a:r>
              <a:rPr lang="en-GB" dirty="0" smtClean="0"/>
              <a:t> </a:t>
            </a:r>
            <a:r>
              <a:rPr lang="en-GB" dirty="0" smtClean="0"/>
              <a:t>commands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4981" y="1196753"/>
            <a:ext cx="6895331" cy="50621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Linq</a:t>
            </a:r>
            <a:r>
              <a:rPr lang="en-GB" dirty="0" smtClean="0"/>
              <a:t> </a:t>
            </a:r>
            <a:r>
              <a:rPr lang="en-GB" dirty="0" smtClean="0"/>
              <a:t>and SQL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For large enterprise level applications robust SQL databases form the back-end of such systems</a:t>
            </a:r>
          </a:p>
          <a:p>
            <a:endParaRPr lang="en-GB" dirty="0" smtClean="0"/>
          </a:p>
          <a:p>
            <a:r>
              <a:rPr lang="en-GB" dirty="0" smtClean="0"/>
              <a:t>By combining the power of SQL based queries with the </a:t>
            </a:r>
            <a:r>
              <a:rPr lang="en-GB" dirty="0" err="1" smtClean="0"/>
              <a:t>Linq</a:t>
            </a:r>
            <a:r>
              <a:rPr lang="en-GB" dirty="0" smtClean="0"/>
              <a:t> </a:t>
            </a:r>
            <a:r>
              <a:rPr lang="en-GB" dirty="0" smtClean="0"/>
              <a:t>framework SQL tables can be returned as C# objects</a:t>
            </a:r>
          </a:p>
          <a:p>
            <a:endParaRPr lang="en-GB" dirty="0" smtClean="0"/>
          </a:p>
          <a:p>
            <a:r>
              <a:rPr lang="en-GB" dirty="0" err="1" smtClean="0"/>
              <a:t>Linq</a:t>
            </a:r>
            <a:r>
              <a:rPr lang="en-GB" dirty="0" smtClean="0"/>
              <a:t> </a:t>
            </a:r>
            <a:r>
              <a:rPr lang="en-GB" dirty="0" smtClean="0"/>
              <a:t>to SQL provides a framework for exposing SQL data through the </a:t>
            </a:r>
            <a:r>
              <a:rPr lang="en-GB" dirty="0" err="1" smtClean="0"/>
              <a:t>Linq</a:t>
            </a:r>
            <a:r>
              <a:rPr lang="en-GB" dirty="0" smtClean="0"/>
              <a:t> </a:t>
            </a:r>
            <a:r>
              <a:rPr lang="en-GB" dirty="0" smtClean="0"/>
              <a:t>framework</a:t>
            </a:r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Building a </a:t>
            </a:r>
            <a:r>
              <a:rPr lang="en-GB" dirty="0" err="1" smtClean="0"/>
              <a:t>Linq</a:t>
            </a:r>
            <a:r>
              <a:rPr lang="en-GB" dirty="0" smtClean="0"/>
              <a:t> </a:t>
            </a:r>
            <a:r>
              <a:rPr lang="en-GB" dirty="0" smtClean="0"/>
              <a:t>Application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1556792"/>
            <a:ext cx="7067550" cy="426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[1] Kimmel, Paul</a:t>
            </a:r>
          </a:p>
          <a:p>
            <a:pPr lvl="1">
              <a:buNone/>
            </a:pPr>
            <a:r>
              <a:rPr lang="en-GB" dirty="0" err="1" smtClean="0"/>
              <a:t>Linq</a:t>
            </a:r>
            <a:r>
              <a:rPr lang="en-GB" dirty="0" smtClean="0"/>
              <a:t> </a:t>
            </a:r>
            <a:r>
              <a:rPr lang="en-GB" dirty="0" smtClean="0"/>
              <a:t>unleashed for C# ,  </a:t>
            </a:r>
            <a:r>
              <a:rPr lang="en-GB" dirty="0" err="1" smtClean="0"/>
              <a:t>Sams</a:t>
            </a:r>
            <a:r>
              <a:rPr lang="en-GB" dirty="0" smtClean="0"/>
              <a:t> 2009</a:t>
            </a:r>
          </a:p>
          <a:p>
            <a:pPr lvl="1">
              <a:buNone/>
            </a:pPr>
            <a:endParaRPr lang="en-GB" dirty="0" smtClean="0"/>
          </a:p>
          <a:p>
            <a:r>
              <a:rPr lang="en-GB" dirty="0" smtClean="0"/>
              <a:t>[2] Don Box, Anders Hejlsberg</a:t>
            </a:r>
          </a:p>
          <a:p>
            <a:pPr lvl="1">
              <a:buNone/>
            </a:pPr>
            <a:r>
              <a:rPr lang="en-GB" dirty="0" smtClean="0"/>
              <a:t>http://msdn.microsoft.com/library/bb308959.aspx,  14/012011</a:t>
            </a:r>
          </a:p>
          <a:p>
            <a:pPr>
              <a:buNone/>
            </a:pPr>
            <a:endParaRPr lang="en-GB" sz="2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igin">
  <a:themeElements>
    <a:clrScheme name="Origin">
      <a:dk1>
        <a:sysClr val="windowText" lastClr="000000"/>
      </a:dk1>
      <a:lt1>
        <a:sysClr val="window" lastClr="FFFFFF"/>
      </a:lt1>
      <a:dk2>
        <a:srgbClr val="464653"/>
      </a:dk2>
      <a:lt2>
        <a:srgbClr val="DDE9EC"/>
      </a:lt2>
      <a:accent1>
        <a:srgbClr val="727CA3"/>
      </a:accent1>
      <a:accent2>
        <a:srgbClr val="9FB8CD"/>
      </a:accent2>
      <a:accent3>
        <a:srgbClr val="D2DA7A"/>
      </a:accent3>
      <a:accent4>
        <a:srgbClr val="FADA7A"/>
      </a:accent4>
      <a:accent5>
        <a:srgbClr val="B88472"/>
      </a:accent5>
      <a:accent6>
        <a:srgbClr val="8E736A"/>
      </a:accent6>
      <a:hlink>
        <a:srgbClr val="B292CA"/>
      </a:hlink>
      <a:folHlink>
        <a:srgbClr val="6B5680"/>
      </a:folHlink>
    </a:clrScheme>
    <a:fontScheme name="Origin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rigin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balanced" dir="t">
              <a:rot lat="0" lon="0" rev="0"/>
            </a:lightRig>
          </a:scene3d>
          <a:sp3d prstMaterial="matte">
            <a:bevelT w="0" h="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2700000"/>
            </a:lightRig>
          </a:scene3d>
          <a:sp3d prstMaterial="matte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60000"/>
                <a:satMod val="300000"/>
              </a:schemeClr>
            </a:gs>
            <a:gs pos="30000">
              <a:schemeClr val="phClr">
                <a:shade val="80000"/>
                <a:satMod val="230000"/>
              </a:schemeClr>
            </a:gs>
            <a:gs pos="100000">
              <a:schemeClr val="phClr">
                <a:tint val="97000"/>
                <a:satMod val="22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6000"/>
                <a:satMod val="120000"/>
              </a:schemeClr>
              <a:schemeClr val="phClr">
                <a:tint val="90000"/>
              </a:schemeClr>
            </a:duotone>
          </a:blip>
          <a:tile tx="0" ty="0" sx="35000" sy="40000" flip="x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Origin</Template>
  <TotalTime>524</TotalTime>
  <Words>383</Words>
  <Application>Microsoft Office PowerPoint</Application>
  <PresentationFormat>On-screen Show (4:3)</PresentationFormat>
  <Paragraphs>56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Origin</vt:lpstr>
      <vt:lpstr>Rich Internet Application Development</vt:lpstr>
      <vt:lpstr>Linq</vt:lpstr>
      <vt:lpstr>Linq in the context of RIA</vt:lpstr>
      <vt:lpstr>An example Linq query </vt:lpstr>
      <vt:lpstr>Alternative Linq query syntax</vt:lpstr>
      <vt:lpstr>Lambda expressions</vt:lpstr>
      <vt:lpstr>An example Lambda expression</vt:lpstr>
      <vt:lpstr>Common Linq commands</vt:lpstr>
      <vt:lpstr>Linq and SQL</vt:lpstr>
      <vt:lpstr>Building a Linq Application</vt:lpstr>
      <vt:lpstr>References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Rich Internet Application Development</dc:title>
  <dc:creator>Mark Sutcliffe</dc:creator>
  <cp:lastModifiedBy>Daddy</cp:lastModifiedBy>
  <cp:revision>149</cp:revision>
  <dcterms:created xsi:type="dcterms:W3CDTF">2010-09-15T13:03:21Z</dcterms:created>
  <dcterms:modified xsi:type="dcterms:W3CDTF">2012-01-23T12:22:57Z</dcterms:modified>
</cp:coreProperties>
</file>