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9" r:id="rId3"/>
    <p:sldId id="257" r:id="rId4"/>
    <p:sldId id="258" r:id="rId5"/>
    <p:sldId id="276" r:id="rId6"/>
    <p:sldId id="260" r:id="rId7"/>
    <p:sldId id="262" r:id="rId8"/>
    <p:sldId id="263" r:id="rId9"/>
    <p:sldId id="286" r:id="rId10"/>
    <p:sldId id="278" r:id="rId11"/>
    <p:sldId id="288" r:id="rId12"/>
    <p:sldId id="268" r:id="rId13"/>
    <p:sldId id="281" r:id="rId14"/>
    <p:sldId id="289" r:id="rId15"/>
    <p:sldId id="291" r:id="rId16"/>
    <p:sldId id="269" r:id="rId17"/>
    <p:sldId id="292" r:id="rId18"/>
    <p:sldId id="282" r:id="rId19"/>
    <p:sldId id="273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514C0A6-6C20-479C-A595-E7DC35EA5341}">
          <p14:sldIdLst>
            <p14:sldId id="256"/>
            <p14:sldId id="259"/>
            <p14:sldId id="257"/>
            <p14:sldId id="258"/>
            <p14:sldId id="276"/>
            <p14:sldId id="260"/>
            <p14:sldId id="262"/>
            <p14:sldId id="263"/>
            <p14:sldId id="286"/>
            <p14:sldId id="278"/>
            <p14:sldId id="288"/>
            <p14:sldId id="268"/>
            <p14:sldId id="281"/>
            <p14:sldId id="289"/>
            <p14:sldId id="291"/>
            <p14:sldId id="269"/>
            <p14:sldId id="292"/>
            <p14:sldId id="282"/>
            <p14:sldId id="273"/>
            <p14:sldId id="27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VC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6B0FE-10A4-4EB7-9328-FC8E92CC4A7F}" type="datetimeFigureOut">
              <a:rPr lang="en-VC" smtClean="0"/>
              <a:t>30/06/2022</a:t>
            </a:fld>
            <a:endParaRPr lang="en-VC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VC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VC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VC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961D4D-4D79-4A14-87E4-FA583525E857}" type="slidenum">
              <a:rPr lang="en-VC" smtClean="0"/>
              <a:t>‹#›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97527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961D4D-4D79-4A14-87E4-FA583525E857}" type="slidenum">
              <a:rPr lang="en-VC" smtClean="0"/>
              <a:t>5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1562162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961D4D-4D79-4A14-87E4-FA583525E857}" type="slidenum">
              <a:rPr lang="en-VC" smtClean="0"/>
              <a:t>15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1611707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VC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961D4D-4D79-4A14-87E4-FA583525E857}" type="slidenum">
              <a:rPr lang="en-VC" smtClean="0"/>
              <a:t>16</a:t>
            </a:fld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3701469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752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12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03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959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473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75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696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90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493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984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794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2C967-6E90-4D7C-A1EF-1601D3DD2EA8}" type="datetimeFigureOut">
              <a:rPr lang="en-US" smtClean="0"/>
              <a:t>6/30/2022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2E11A4-7805-4D96-88A9-63FB343EF3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944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541" y="181576"/>
            <a:ext cx="886772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 descr="A picture containing cup, plant, vegetable&#10;&#10;Description automatically generated">
            <a:extLst>
              <a:ext uri="{FF2B5EF4-FFF2-40B4-BE49-F238E27FC236}">
                <a16:creationId xmlns:a16="http://schemas.microsoft.com/office/drawing/2014/main" id="{A61D2ECC-758B-F4E9-78AB-788B072D81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78"/>
          <a:stretch/>
        </p:blipFill>
        <p:spPr>
          <a:xfrm>
            <a:off x="140541" y="131509"/>
            <a:ext cx="8868360" cy="64997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8635" y="1122363"/>
            <a:ext cx="7346728" cy="2217158"/>
          </a:xfrm>
        </p:spPr>
        <p:txBody>
          <a:bodyPr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sz="3800" dirty="0">
                <a:solidFill>
                  <a:srgbClr val="FFFFFF"/>
                </a:solidFill>
                <a:latin typeface="Century" pitchFamily="18" charset="0"/>
                <a:ea typeface="BatangChe" pitchFamily="49" charset="-127"/>
              </a:rPr>
              <a:t>MY</a:t>
            </a:r>
            <a:br>
              <a:rPr lang="en-US" sz="3800" dirty="0">
                <a:solidFill>
                  <a:srgbClr val="FFFFFF"/>
                </a:solidFill>
                <a:latin typeface="Century" pitchFamily="18" charset="0"/>
                <a:ea typeface="BatangChe" pitchFamily="49" charset="-127"/>
              </a:rPr>
            </a:br>
            <a:r>
              <a:rPr lang="en-US" sz="3800" b="1" dirty="0">
                <a:solidFill>
                  <a:srgbClr val="FFFFFF"/>
                </a:solidFill>
                <a:latin typeface="Century" pitchFamily="18" charset="0"/>
                <a:ea typeface="BatangChe" pitchFamily="49" charset="-127"/>
              </a:rPr>
              <a:t>SUSTAINABILITY</a:t>
            </a:r>
            <a:r>
              <a:rPr lang="en-US" sz="3800" dirty="0">
                <a:solidFill>
                  <a:srgbClr val="FFFFFF"/>
                </a:solidFill>
                <a:latin typeface="Century" pitchFamily="18" charset="0"/>
                <a:ea typeface="BatangChe" pitchFamily="49" charset="-127"/>
              </a:rPr>
              <a:t>                 JOURNEY </a:t>
            </a:r>
            <a:br>
              <a:rPr lang="en-US" sz="3800" dirty="0">
                <a:solidFill>
                  <a:srgbClr val="FFFFFF"/>
                </a:solidFill>
                <a:latin typeface="Century" pitchFamily="18" charset="0"/>
                <a:ea typeface="BatangChe" pitchFamily="49" charset="-127"/>
              </a:rPr>
            </a:br>
            <a:br>
              <a:rPr lang="en-US" sz="3800" dirty="0">
                <a:solidFill>
                  <a:srgbClr val="FFFFFF"/>
                </a:solidFill>
                <a:latin typeface="Century" pitchFamily="18" charset="0"/>
                <a:ea typeface="BatangChe" pitchFamily="49" charset="-127"/>
              </a:rPr>
            </a:br>
            <a:r>
              <a:rPr lang="en-US" sz="2700" dirty="0">
                <a:solidFill>
                  <a:srgbClr val="FFFFFF"/>
                </a:solidFill>
                <a:latin typeface="Century" pitchFamily="18" charset="0"/>
                <a:ea typeface="BatangChe" pitchFamily="49" charset="-127"/>
              </a:rPr>
              <a:t>by Noriesiah Shallow </a:t>
            </a:r>
          </a:p>
        </p:txBody>
      </p:sp>
    </p:spTree>
    <p:extLst>
      <p:ext uri="{BB962C8B-B14F-4D97-AF65-F5344CB8AC3E}">
        <p14:creationId xmlns:p14="http://schemas.microsoft.com/office/powerpoint/2010/main" val="2716424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child&#10;&#10;Description automatically generated with medium confidence">
            <a:extLst>
              <a:ext uri="{FF2B5EF4-FFF2-40B4-BE49-F238E27FC236}">
                <a16:creationId xmlns:a16="http://schemas.microsoft.com/office/drawing/2014/main" id="{A343C5BF-7F34-F651-FD6C-99E712C8DD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71" b="2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31" name="Rectangle 2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Sustainability means meeting</a:t>
            </a:r>
            <a:r>
              <a:rPr lang="en-US" sz="2400" dirty="0"/>
              <a:t> the </a:t>
            </a:r>
            <a:r>
              <a:rPr lang="en-US" sz="2400" b="1" dirty="0"/>
              <a:t>needs</a:t>
            </a:r>
            <a:r>
              <a:rPr lang="en-US" sz="2400" dirty="0"/>
              <a:t> of the </a:t>
            </a:r>
            <a:r>
              <a:rPr lang="en-US" sz="2400" b="1" dirty="0"/>
              <a:t>present</a:t>
            </a:r>
            <a:r>
              <a:rPr lang="en-US" sz="2400" dirty="0"/>
              <a:t> </a:t>
            </a:r>
            <a:r>
              <a:rPr lang="en-US" sz="2400" b="1" dirty="0"/>
              <a:t>without compromising</a:t>
            </a:r>
            <a:r>
              <a:rPr lang="en-US" sz="2400" dirty="0"/>
              <a:t> the ability of </a:t>
            </a:r>
            <a:r>
              <a:rPr lang="en-US" sz="2400" b="1" dirty="0"/>
              <a:t>future</a:t>
            </a:r>
            <a:r>
              <a:rPr lang="en-US" sz="2400" dirty="0"/>
              <a:t> generations to meet their own </a:t>
            </a:r>
            <a:r>
              <a:rPr lang="en-US" sz="2400" b="1" dirty="0"/>
              <a:t>needs</a:t>
            </a:r>
            <a:r>
              <a:rPr lang="en-US" sz="2400" dirty="0"/>
              <a:t>. (Brundtland Commission 1987) </a:t>
            </a:r>
          </a:p>
        </p:txBody>
      </p:sp>
    </p:spTree>
    <p:extLst>
      <p:ext uri="{BB962C8B-B14F-4D97-AF65-F5344CB8AC3E}">
        <p14:creationId xmlns:p14="http://schemas.microsoft.com/office/powerpoint/2010/main" val="3272026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1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541" y="181576"/>
            <a:ext cx="886772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ottle of water on a desk&#10;&#10;Description automatically generated with medium confidence">
            <a:extLst>
              <a:ext uri="{FF2B5EF4-FFF2-40B4-BE49-F238E27FC236}">
                <a16:creationId xmlns:a16="http://schemas.microsoft.com/office/drawing/2014/main" id="{0424CA92-5384-B045-C81C-5AEEADCB3D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1" r="-3" b="6513"/>
          <a:stretch/>
        </p:blipFill>
        <p:spPr>
          <a:xfrm rot="5400000">
            <a:off x="-895333" y="1214637"/>
            <a:ext cx="6499784" cy="4436269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75DE3E9-45FE-B111-D551-13BB88AB53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97" r="-3" b="-3"/>
          <a:stretch/>
        </p:blipFill>
        <p:spPr>
          <a:xfrm rot="5400000">
            <a:off x="3539609" y="1214638"/>
            <a:ext cx="6499784" cy="443626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460" y="3526300"/>
            <a:ext cx="7881884" cy="25884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FFFFF"/>
                </a:solidFill>
              </a:rPr>
              <a:t>Before my sustainability journey began</a:t>
            </a:r>
          </a:p>
          <a:p>
            <a:r>
              <a:rPr lang="en-US" dirty="0">
                <a:solidFill>
                  <a:srgbClr val="FFFFFF"/>
                </a:solidFill>
              </a:rPr>
              <a:t>I did not reduce, reuse or recycle </a:t>
            </a:r>
          </a:p>
          <a:p>
            <a:r>
              <a:rPr lang="en-US" dirty="0">
                <a:solidFill>
                  <a:srgbClr val="FFFFFF"/>
                </a:solidFill>
              </a:rPr>
              <a:t>I used, consumed and wasted resources </a:t>
            </a:r>
          </a:p>
        </p:txBody>
      </p:sp>
    </p:spTree>
    <p:extLst>
      <p:ext uri="{BB962C8B-B14F-4D97-AF65-F5344CB8AC3E}">
        <p14:creationId xmlns:p14="http://schemas.microsoft.com/office/powerpoint/2010/main" val="2474846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629586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518115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9FD6B38-BD34-7BED-57A3-7CA8EA9BFF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715" y="286808"/>
            <a:ext cx="2675997" cy="535199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0170" y="2923353"/>
            <a:ext cx="4837630" cy="318168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 October 2021, I enrolled in the UWTSD Sustainability leadership programme and that was when my sustainability journey began.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I found out  about some terrifying changes  we are causing to the earth</a:t>
            </a:r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25163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E2440D0-5D43-8720-1DE0-71F3CE9791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0" r="13999"/>
          <a:stretch/>
        </p:blipFill>
        <p:spPr>
          <a:xfrm>
            <a:off x="-228601" y="29110"/>
            <a:ext cx="729130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US" sz="2400" b="1" dirty="0"/>
          </a:p>
          <a:p>
            <a:pPr marL="457200" lvl="1" indent="0">
              <a:buNone/>
            </a:pP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Such as:</a:t>
            </a:r>
          </a:p>
          <a:p>
            <a:pPr lvl="1"/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Climate change and its devastating affects on </a:t>
            </a:r>
            <a:endParaRPr lang="en-US" sz="2400" dirty="0">
              <a:solidFill>
                <a:schemeClr val="accent6">
                  <a:lumMod val="75000"/>
                </a:schemeClr>
              </a:solidFill>
            </a:endParaRPr>
          </a:p>
          <a:p>
            <a:pPr lvl="2"/>
            <a:endParaRPr lang="en-US" sz="1700" dirty="0"/>
          </a:p>
          <a:p>
            <a:pPr lvl="1"/>
            <a:endParaRPr lang="en-US" sz="1700" dirty="0"/>
          </a:p>
          <a:p>
            <a:endParaRPr lang="en-US" sz="17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779320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541" y="181576"/>
            <a:ext cx="886772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ground, outdoor, tree, plant&#10;&#10;Description automatically generated">
            <a:extLst>
              <a:ext uri="{FF2B5EF4-FFF2-40B4-BE49-F238E27FC236}">
                <a16:creationId xmlns:a16="http://schemas.microsoft.com/office/drawing/2014/main" id="{4F247DF0-0609-736D-69DD-416CB8B54E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1" r="6802" b="1"/>
          <a:stretch/>
        </p:blipFill>
        <p:spPr>
          <a:xfrm>
            <a:off x="135731" y="182880"/>
            <a:ext cx="8867728" cy="6499784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541" y="3429000"/>
            <a:ext cx="8862918" cy="2588458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1700" dirty="0">
                <a:solidFill>
                  <a:srgbClr val="FFFFFF"/>
                </a:solidFill>
              </a:rPr>
              <a:t> </a:t>
            </a:r>
          </a:p>
          <a:p>
            <a:pPr marL="457200" lvl="1" indent="0">
              <a:buNone/>
            </a:pPr>
            <a:r>
              <a:rPr lang="en-US" b="1" dirty="0">
                <a:solidFill>
                  <a:srgbClr val="FFFFFF"/>
                </a:solidFill>
              </a:rPr>
              <a:t>Agriculture and food production worldwide</a:t>
            </a:r>
          </a:p>
          <a:p>
            <a:pPr marL="457200" lvl="1" indent="0">
              <a:buNone/>
            </a:pP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(Concern worldwide US, 2022)</a:t>
            </a:r>
            <a:endParaRPr lang="en-US" b="1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endParaRPr lang="en-US" sz="1700" dirty="0">
              <a:solidFill>
                <a:srgbClr val="FFFFFF"/>
              </a:solidFill>
            </a:endParaRPr>
          </a:p>
          <a:p>
            <a:r>
              <a:rPr lang="en-US" sz="1700" dirty="0">
                <a:solidFill>
                  <a:srgbClr val="FFFFFF"/>
                </a:solidFill>
              </a:rPr>
              <a:t>``</a:t>
            </a:r>
          </a:p>
        </p:txBody>
      </p:sp>
    </p:spTree>
    <p:extLst>
      <p:ext uri="{BB962C8B-B14F-4D97-AF65-F5344CB8AC3E}">
        <p14:creationId xmlns:p14="http://schemas.microsoft.com/office/powerpoint/2010/main" val="1226126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icture containing indoor&#10;&#10;Description automatically generated">
            <a:extLst>
              <a:ext uri="{FF2B5EF4-FFF2-40B4-BE49-F238E27FC236}">
                <a16:creationId xmlns:a16="http://schemas.microsoft.com/office/drawing/2014/main" id="{ADE6FCF2-54CC-475B-61E8-AC5BDDFB6E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3" r="2" b="2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495511" y="2438400"/>
            <a:ext cx="4038600" cy="1528199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b="1" dirty="0"/>
              <a:t>Health </a:t>
            </a:r>
          </a:p>
          <a:p>
            <a:pPr marL="457200" lvl="1" indent="0">
              <a:buNone/>
            </a:pPr>
            <a:r>
              <a:rPr lang="en-US" b="1" dirty="0"/>
              <a:t>(</a:t>
            </a:r>
            <a:r>
              <a:rPr lang="en-US" sz="1800" b="1" dirty="0"/>
              <a:t>World Health Organization, n.d.)</a:t>
            </a:r>
          </a:p>
          <a:p>
            <a:pPr marL="457200" lvl="1" indent="0">
              <a:buNone/>
            </a:pPr>
            <a:endParaRPr lang="en-US" sz="1800" b="1" dirty="0"/>
          </a:p>
          <a:p>
            <a:pPr lvl="1"/>
            <a:endParaRPr lang="en-US" sz="1700" b="1" dirty="0"/>
          </a:p>
          <a:p>
            <a:pPr lvl="1"/>
            <a:endParaRPr lang="en-US" sz="1700" b="1" dirty="0"/>
          </a:p>
          <a:p>
            <a:pPr lvl="1"/>
            <a:endParaRPr lang="en-US" sz="1700" b="1" dirty="0"/>
          </a:p>
        </p:txBody>
      </p:sp>
      <p:sp>
        <p:nvSpPr>
          <p:cNvPr id="15" name="Multiplication Sign 14">
            <a:extLst>
              <a:ext uri="{FF2B5EF4-FFF2-40B4-BE49-F238E27FC236}">
                <a16:creationId xmlns:a16="http://schemas.microsoft.com/office/drawing/2014/main" id="{21013AEB-7502-39F4-E028-73062020A318}"/>
              </a:ext>
            </a:extLst>
          </p:cNvPr>
          <p:cNvSpPr/>
          <p:nvPr/>
        </p:nvSpPr>
        <p:spPr>
          <a:xfrm>
            <a:off x="3133940" y="2057400"/>
            <a:ext cx="2209800" cy="1824601"/>
          </a:xfrm>
          <a:prstGeom prst="mathMultiply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2226914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rowd of people&#10;&#10;Description automatically generated with medium confidence">
            <a:extLst>
              <a:ext uri="{FF2B5EF4-FFF2-40B4-BE49-F238E27FC236}">
                <a16:creationId xmlns:a16="http://schemas.microsoft.com/office/drawing/2014/main" id="{B5226C9A-2397-C5C4-CC80-CD70B01795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88" r="18712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981200"/>
            <a:ext cx="7679435" cy="4605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</a:rPr>
              <a:t>other issues include </a:t>
            </a:r>
          </a:p>
          <a:p>
            <a:r>
              <a:rPr lang="en-US" sz="4000" b="1" dirty="0">
                <a:solidFill>
                  <a:srgbClr val="FFFFFF"/>
                </a:solidFill>
              </a:rPr>
              <a:t> 	OVERPOPULATION  </a:t>
            </a:r>
          </a:p>
          <a:p>
            <a:pPr marL="0" indent="0">
              <a:buNone/>
            </a:pPr>
            <a:endParaRPr lang="en-US" sz="17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700" b="1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7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430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0541" y="181576"/>
            <a:ext cx="8867727" cy="65010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outdoor, stone&#10;&#10;Description automatically generated">
            <a:extLst>
              <a:ext uri="{FF2B5EF4-FFF2-40B4-BE49-F238E27FC236}">
                <a16:creationId xmlns:a16="http://schemas.microsoft.com/office/drawing/2014/main" id="{3CD6F618-66E1-B15A-22E9-753ECBF978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78" b="17307"/>
          <a:stretch/>
        </p:blipFill>
        <p:spPr>
          <a:xfrm>
            <a:off x="135731" y="2045"/>
            <a:ext cx="8867728" cy="64997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732F-8CA6-58DF-3B84-5FAD24D93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134771"/>
            <a:ext cx="7623913" cy="2588458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ENVIRONMENTAL POLLUTION </a:t>
            </a:r>
          </a:p>
          <a:p>
            <a:r>
              <a:rPr lang="en-US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WASTE </a:t>
            </a:r>
          </a:p>
          <a:p>
            <a:r>
              <a:rPr lang="en-US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RESOURCE SCARCITY  </a:t>
            </a:r>
            <a:r>
              <a:rPr lang="en-US" sz="1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(World Health Organization, n.d.)</a:t>
            </a: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en-VC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165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a child&#10;&#10;Description automatically generated with medium confidence">
            <a:extLst>
              <a:ext uri="{FF2B5EF4-FFF2-40B4-BE49-F238E27FC236}">
                <a16:creationId xmlns:a16="http://schemas.microsoft.com/office/drawing/2014/main" id="{44EA329E-BE0C-0909-7B18-D251836F45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82"/>
          <a:stretch/>
        </p:blipFill>
        <p:spPr>
          <a:xfrm>
            <a:off x="20" y="-9107"/>
            <a:ext cx="9143980" cy="68580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4E6DB74D-68DD-9A12-FB85-AABCFF6F1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990600"/>
            <a:ext cx="2075675" cy="518636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I felt  terrified because I want a healthy future for my son and his children</a:t>
            </a:r>
            <a:endParaRPr lang="en-VC" dirty="0">
              <a:solidFill>
                <a:srgbClr val="FFFFFF"/>
              </a:solidFill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857250" lvl="3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742950" lvl="2" indent="-342900"/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52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cropped image of a person touching a plant">
            <a:extLst>
              <a:ext uri="{FF2B5EF4-FFF2-40B4-BE49-F238E27FC236}">
                <a16:creationId xmlns:a16="http://schemas.microsoft.com/office/drawing/2014/main" id="{52143E8A-2784-1BA4-6E2A-E0ED93944A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30" r="16182" b="-1"/>
          <a:stretch/>
        </p:blipFill>
        <p:spPr>
          <a:xfrm>
            <a:off x="94482" y="21414"/>
            <a:ext cx="72522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F4B3A-E359-4526-A2D5-2C3FD7F14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2434201"/>
            <a:ext cx="3657600" cy="4195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  </a:t>
            </a:r>
            <a:r>
              <a:rPr lang="en-US" sz="2400" b="1" dirty="0"/>
              <a:t>I then adopted a sustainability attitude for  a greener future 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(Davis, Abon, &amp; </a:t>
            </a: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Wehrden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2018)</a:t>
            </a: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 	This is what I did </a:t>
            </a:r>
            <a:endParaRPr lang="en-VC" sz="2400" b="1" dirty="0"/>
          </a:p>
        </p:txBody>
      </p:sp>
    </p:spTree>
    <p:extLst>
      <p:ext uri="{BB962C8B-B14F-4D97-AF65-F5344CB8AC3E}">
        <p14:creationId xmlns:p14="http://schemas.microsoft.com/office/powerpoint/2010/main" val="3543876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C14B3F1-8CC5-4623-94B0-4445E3775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 descr="A picture containing text, snack food&#10;&#10;Description automatically generated">
            <a:extLst>
              <a:ext uri="{FF2B5EF4-FFF2-40B4-BE49-F238E27FC236}">
                <a16:creationId xmlns:a16="http://schemas.microsoft.com/office/drawing/2014/main" id="{50D26C91-29BF-49AF-4FF8-EC8EE1A459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946"/>
          <a:stretch/>
        </p:blipFill>
        <p:spPr>
          <a:xfrm flipH="1">
            <a:off x="368361" y="343454"/>
            <a:ext cx="3640263" cy="2934000"/>
          </a:xfrm>
          <a:prstGeom prst="rect">
            <a:avLst/>
          </a:prstGeom>
        </p:spPr>
      </p:pic>
      <p:pic>
        <p:nvPicPr>
          <p:cNvPr id="7" name="Picture 6" descr="Calendar&#10;&#10;Description automatically generated">
            <a:extLst>
              <a:ext uri="{FF2B5EF4-FFF2-40B4-BE49-F238E27FC236}">
                <a16:creationId xmlns:a16="http://schemas.microsoft.com/office/drawing/2014/main" id="{E2220522-CC60-8848-A826-48A7C5556F5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22" r="23472" b="-2"/>
          <a:stretch/>
        </p:blipFill>
        <p:spPr>
          <a:xfrm rot="16200000">
            <a:off x="720143" y="3246101"/>
            <a:ext cx="2936699" cy="3640263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8EC0F70-6AFD-45BE-8F70-52888FC30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76985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8183" y="2624962"/>
            <a:ext cx="3697167" cy="3538094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2000" dirty="0"/>
              <a:t>I replaced plastic bags with Biodegradable shopping bags </a:t>
            </a:r>
          </a:p>
          <a:p>
            <a:pPr marL="457200" lvl="1" indent="0">
              <a:buNone/>
            </a:pPr>
            <a:endParaRPr lang="en-US" sz="2000" dirty="0"/>
          </a:p>
          <a:p>
            <a:pPr marL="457200" lvl="1" indent="0">
              <a:buNone/>
            </a:pPr>
            <a:r>
              <a:rPr lang="en-US" sz="2000" dirty="0"/>
              <a:t>I use Fluorescent (energy saving light bulbs)</a:t>
            </a:r>
          </a:p>
        </p:txBody>
      </p:sp>
    </p:spTree>
    <p:extLst>
      <p:ext uri="{BB962C8B-B14F-4D97-AF65-F5344CB8AC3E}">
        <p14:creationId xmlns:p14="http://schemas.microsoft.com/office/powerpoint/2010/main" val="4021298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iagram&#10;&#10;Description automatically generated with low confidence">
            <a:extLst>
              <a:ext uri="{FF2B5EF4-FFF2-40B4-BE49-F238E27FC236}">
                <a16:creationId xmlns:a16="http://schemas.microsoft.com/office/drawing/2014/main" id="{404B5D9F-2677-7B41-1B48-7ECD55EDA9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77" r="3" b="3262"/>
          <a:stretch/>
        </p:blipFill>
        <p:spPr>
          <a:xfrm rot="5400000">
            <a:off x="-647693" y="1515298"/>
            <a:ext cx="5710645" cy="3827404"/>
          </a:xfrm>
          <a:prstGeom prst="rect">
            <a:avLst/>
          </a:prstGeom>
        </p:spPr>
      </p:pic>
      <p:sp>
        <p:nvSpPr>
          <p:cNvPr id="14" name="!!Line">
            <a:extLst>
              <a:ext uri="{FF2B5EF4-FFF2-40B4-BE49-F238E27FC236}">
                <a16:creationId xmlns:a16="http://schemas.microsoft.com/office/drawing/2014/main" id="{0AF80B57-54E2-4D01-8731-3F38B0C56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1144" y="1417320"/>
            <a:ext cx="6858" cy="40233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6136" y="2894529"/>
            <a:ext cx="3665764" cy="3210179"/>
          </a:xfrm>
        </p:spPr>
        <p:txBody>
          <a:bodyPr anchor="t">
            <a:normAutofit/>
          </a:bodyPr>
          <a:lstStyle/>
          <a:p>
            <a:pPr lvl="1"/>
            <a:endParaRPr lang="en-US" sz="1700" dirty="0"/>
          </a:p>
          <a:p>
            <a:pPr marL="457200" lvl="1" indent="0">
              <a:buNone/>
            </a:pPr>
            <a:endParaRPr lang="en-US" sz="1700" dirty="0"/>
          </a:p>
          <a:p>
            <a:pPr marL="457200" lvl="1" indent="0">
              <a:buNone/>
            </a:pPr>
            <a:r>
              <a:rPr lang="en-US" sz="2400" b="1" dirty="0"/>
              <a:t>I purchase environmentally friendly products</a:t>
            </a:r>
          </a:p>
          <a:p>
            <a:pPr lvl="1"/>
            <a:endParaRPr lang="en-US" sz="17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4814305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96C8BAF-68F3-4B78-B238-35DF5D86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F4CD6D0-5A87-4BA2-A13A-0E40511C3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1080" y="699565"/>
            <a:ext cx="2664849" cy="5156200"/>
            <a:chOff x="7807230" y="2012810"/>
            <a:chExt cx="3251252" cy="3459865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877EAC0-2063-444D-8EE9-72FED2E03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C155BF8-661A-4F4A-B4EC-923105C6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4" name="Picture 23" descr="Graphical user interface&#10;&#10;Description automatically generated">
            <a:extLst>
              <a:ext uri="{FF2B5EF4-FFF2-40B4-BE49-F238E27FC236}">
                <a16:creationId xmlns:a16="http://schemas.microsoft.com/office/drawing/2014/main" id="{9E46A06B-D11E-83DC-399F-E73B0ED18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264" y="872793"/>
            <a:ext cx="2212482" cy="4809744"/>
          </a:xfrm>
          <a:prstGeom prst="rect">
            <a:avLst/>
          </a:prstGeom>
        </p:spPr>
      </p:pic>
      <p:grpSp>
        <p:nvGrpSpPr>
          <p:cNvPr id="35" name="Group 34">
            <a:extLst>
              <a:ext uri="{FF2B5EF4-FFF2-40B4-BE49-F238E27FC236}">
                <a16:creationId xmlns:a16="http://schemas.microsoft.com/office/drawing/2014/main" id="{E9537076-EF48-4F72-9164-FD8260D5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239575" y="699565"/>
            <a:ext cx="2664849" cy="5156200"/>
            <a:chOff x="7807230" y="2012810"/>
            <a:chExt cx="3251252" cy="3459865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689673CB-C48B-4D05-B6E4-B88CD5BAA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6C31A20-B341-476E-8C04-A26C87E1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A bottle of water on a desk&#10;&#10;Description automatically generated with medium confidence">
            <a:extLst>
              <a:ext uri="{FF2B5EF4-FFF2-40B4-BE49-F238E27FC236}">
                <a16:creationId xmlns:a16="http://schemas.microsoft.com/office/drawing/2014/main" id="{3AF41A73-8820-3663-F670-9C1541D4B4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964306" y="2074086"/>
            <a:ext cx="3209543" cy="2407158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6EFC3492-86BD-4D75-B5B4-C2DBFE0BD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78069" y="699565"/>
            <a:ext cx="2664849" cy="5156200"/>
            <a:chOff x="7807230" y="2012810"/>
            <a:chExt cx="3251252" cy="3459865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F72E5074-2516-4705-BFF1-F508394A0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02259E4C-F24C-4180-AEC3-76255D535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1" name="Picture 20" descr="A picture containing person, indoor, seat&#10;&#10;Description automatically generated">
            <a:extLst>
              <a:ext uri="{FF2B5EF4-FFF2-40B4-BE49-F238E27FC236}">
                <a16:creationId xmlns:a16="http://schemas.microsoft.com/office/drawing/2014/main" id="{07888803-3681-B949-A5A5-8CE590E731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05722" y="2074086"/>
            <a:ext cx="3209544" cy="2407158"/>
          </a:xfrm>
          <a:prstGeom prst="rect">
            <a:avLst/>
          </a:prstGeom>
        </p:spPr>
      </p:pic>
      <p:sp>
        <p:nvSpPr>
          <p:cNvPr id="38" name="Multiplication Sign 37">
            <a:extLst>
              <a:ext uri="{FF2B5EF4-FFF2-40B4-BE49-F238E27FC236}">
                <a16:creationId xmlns:a16="http://schemas.microsoft.com/office/drawing/2014/main" id="{7A3D2DE7-23A3-7921-4747-0050A176390C}"/>
              </a:ext>
            </a:extLst>
          </p:cNvPr>
          <p:cNvSpPr/>
          <p:nvPr/>
        </p:nvSpPr>
        <p:spPr>
          <a:xfrm>
            <a:off x="-114102" y="4768198"/>
            <a:ext cx="1219200" cy="1447800"/>
          </a:xfrm>
          <a:prstGeom prst="mathMultiply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VC"/>
          </a:p>
        </p:txBody>
      </p:sp>
      <p:sp>
        <p:nvSpPr>
          <p:cNvPr id="42" name="Multiplication Sign 41">
            <a:extLst>
              <a:ext uri="{FF2B5EF4-FFF2-40B4-BE49-F238E27FC236}">
                <a16:creationId xmlns:a16="http://schemas.microsoft.com/office/drawing/2014/main" id="{BB736E3F-04C1-FC03-000D-423C393FC15B}"/>
              </a:ext>
            </a:extLst>
          </p:cNvPr>
          <p:cNvSpPr/>
          <p:nvPr/>
        </p:nvSpPr>
        <p:spPr>
          <a:xfrm>
            <a:off x="2953848" y="3935755"/>
            <a:ext cx="1219200" cy="1447800"/>
          </a:xfrm>
          <a:prstGeom prst="mathMultiply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VC"/>
          </a:p>
        </p:txBody>
      </p:sp>
      <p:sp>
        <p:nvSpPr>
          <p:cNvPr id="43" name="Multiplication Sign 42">
            <a:extLst>
              <a:ext uri="{FF2B5EF4-FFF2-40B4-BE49-F238E27FC236}">
                <a16:creationId xmlns:a16="http://schemas.microsoft.com/office/drawing/2014/main" id="{E9530EEC-D8BB-88D0-3C32-DCC297B92608}"/>
              </a:ext>
            </a:extLst>
          </p:cNvPr>
          <p:cNvSpPr/>
          <p:nvPr/>
        </p:nvSpPr>
        <p:spPr>
          <a:xfrm>
            <a:off x="5872391" y="4113654"/>
            <a:ext cx="1219200" cy="1447800"/>
          </a:xfrm>
          <a:prstGeom prst="mathMultiply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VC"/>
          </a:p>
        </p:txBody>
      </p:sp>
    </p:spTree>
    <p:extLst>
      <p:ext uri="{BB962C8B-B14F-4D97-AF65-F5344CB8AC3E}">
        <p14:creationId xmlns:p14="http://schemas.microsoft.com/office/powerpoint/2010/main" val="3436794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8DD3D11-6467-FE15-3A90-656E58E14E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13710" y="603390"/>
            <a:ext cx="2998303" cy="2248727"/>
          </a:xfrm>
          <a:prstGeom prst="rect">
            <a:avLst/>
          </a:prstGeom>
        </p:spPr>
      </p:pic>
      <p:pic>
        <p:nvPicPr>
          <p:cNvPr id="9" name="Picture 8" descr="A picture containing text, cluttered&#10;&#10;Description automatically generated">
            <a:extLst>
              <a:ext uri="{FF2B5EF4-FFF2-40B4-BE49-F238E27FC236}">
                <a16:creationId xmlns:a16="http://schemas.microsoft.com/office/drawing/2014/main" id="{C8326CC9-FBAA-FB20-D957-31D8C69E96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63" y="3631096"/>
            <a:ext cx="3680746" cy="276056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7710" y="0"/>
            <a:ext cx="6858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459486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3" descr="A picture containing computer, indoor, keyboard, desk&#10;&#10;Description automatically generated">
            <a:extLst>
              <a:ext uri="{FF2B5EF4-FFF2-40B4-BE49-F238E27FC236}">
                <a16:creationId xmlns:a16="http://schemas.microsoft.com/office/drawing/2014/main" id="{86C06025-C63C-2F0A-573A-7AED17DB33A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39" r="18838" b="-1934"/>
          <a:stretch/>
        </p:blipFill>
        <p:spPr>
          <a:xfrm rot="5400000">
            <a:off x="3986505" y="1393964"/>
            <a:ext cx="5698258" cy="40700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8F03D2-E1CA-EC32-E23C-F85EE26E4FA5}"/>
              </a:ext>
            </a:extLst>
          </p:cNvPr>
          <p:cNvSpPr txBox="1"/>
          <p:nvPr/>
        </p:nvSpPr>
        <p:spPr>
          <a:xfrm>
            <a:off x="5596611" y="6278129"/>
            <a:ext cx="2478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REDUCE</a:t>
            </a:r>
            <a:endParaRPr lang="en-VC" sz="2400" b="1" dirty="0">
              <a:solidFill>
                <a:srgbClr val="00206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F5234D-05B3-A594-065F-CE3E39EF4D84}"/>
              </a:ext>
            </a:extLst>
          </p:cNvPr>
          <p:cNvSpPr txBox="1"/>
          <p:nvPr/>
        </p:nvSpPr>
        <p:spPr>
          <a:xfrm>
            <a:off x="1069344" y="6391656"/>
            <a:ext cx="2816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REUSE </a:t>
            </a:r>
            <a:endParaRPr lang="en-VC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1D81CA-1AB5-7F1C-FF2F-9F71A683F1D6}"/>
              </a:ext>
            </a:extLst>
          </p:cNvPr>
          <p:cNvSpPr txBox="1"/>
          <p:nvPr/>
        </p:nvSpPr>
        <p:spPr>
          <a:xfrm>
            <a:off x="537563" y="579871"/>
            <a:ext cx="30063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RECYCLE</a:t>
            </a:r>
            <a:endParaRPr lang="en-VC" b="1" dirty="0"/>
          </a:p>
        </p:txBody>
      </p:sp>
    </p:spTree>
    <p:extLst>
      <p:ext uri="{BB962C8B-B14F-4D97-AF65-F5344CB8AC3E}">
        <p14:creationId xmlns:p14="http://schemas.microsoft.com/office/powerpoint/2010/main" val="353052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37">
            <a:extLst>
              <a:ext uri="{FF2B5EF4-FFF2-40B4-BE49-F238E27FC236}">
                <a16:creationId xmlns:a16="http://schemas.microsoft.com/office/drawing/2014/main" id="{7F277EAE-FC73-4AE5-9BDB-0BE814F95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51" name="Oval 38">
              <a:extLst>
                <a:ext uri="{FF2B5EF4-FFF2-40B4-BE49-F238E27FC236}">
                  <a16:creationId xmlns:a16="http://schemas.microsoft.com/office/drawing/2014/main" id="{66CC8DCE-8D82-400F-A315-4CD008FDA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39">
              <a:extLst>
                <a:ext uri="{FF2B5EF4-FFF2-40B4-BE49-F238E27FC236}">
                  <a16:creationId xmlns:a16="http://schemas.microsoft.com/office/drawing/2014/main" id="{339B13E9-2F1D-489D-842D-20AC7313D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1E7447BD-F39C-4290-8A87-E61FD98A28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AEB36854-40EE-40C4-A488-60EAA83B2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77165098-3853-4969-9EAF-796B9751F2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A7EF9153-D515-4DA2-A63C-58C029830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5" name="Picture 14" descr="A picture containing tree, outdoor, plant, green&#10;&#10;Description automatically generated">
            <a:extLst>
              <a:ext uri="{FF2B5EF4-FFF2-40B4-BE49-F238E27FC236}">
                <a16:creationId xmlns:a16="http://schemas.microsoft.com/office/drawing/2014/main" id="{0BF85027-F4E6-17C2-D1BD-F2E27F4A4EC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48" r="1" b="8148"/>
          <a:stretch/>
        </p:blipFill>
        <p:spPr>
          <a:xfrm rot="5400000">
            <a:off x="6150055" y="983426"/>
            <a:ext cx="3162778" cy="1985549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4839" y="615017"/>
            <a:ext cx="304800" cy="322326"/>
            <a:chOff x="215328" y="-46937"/>
            <a:chExt cx="304800" cy="2773841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Picture 6" descr="A close-up of some plants&#10;&#10;Description automatically generated with low confidence">
            <a:extLst>
              <a:ext uri="{FF2B5EF4-FFF2-40B4-BE49-F238E27FC236}">
                <a16:creationId xmlns:a16="http://schemas.microsoft.com/office/drawing/2014/main" id="{C2C6AC47-97A9-C333-6E1C-9C44ABB858D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99" r="35719" b="4"/>
          <a:stretch/>
        </p:blipFill>
        <p:spPr>
          <a:xfrm rot="10800000">
            <a:off x="4696534" y="408820"/>
            <a:ext cx="1985549" cy="3162778"/>
          </a:xfrm>
          <a:prstGeom prst="rect">
            <a:avLst/>
          </a:prstGeom>
        </p:spPr>
      </p:pic>
      <p:pic>
        <p:nvPicPr>
          <p:cNvPr id="9" name="Picture 8" descr="A close-up of some grass&#10;&#10;Description automatically generated with low confidence">
            <a:extLst>
              <a:ext uri="{FF2B5EF4-FFF2-40B4-BE49-F238E27FC236}">
                <a16:creationId xmlns:a16="http://schemas.microsoft.com/office/drawing/2014/main" id="{4FEF6B41-2AC2-59A0-5F1A-986FFAF4C0E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15" r="1" b="6281"/>
          <a:stretch/>
        </p:blipFill>
        <p:spPr>
          <a:xfrm rot="5400000">
            <a:off x="2057882" y="1000992"/>
            <a:ext cx="3162778" cy="1985549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hand holding a handful of peanuts&#10;&#10;Description automatically generated with low confidence">
            <a:extLst>
              <a:ext uri="{FF2B5EF4-FFF2-40B4-BE49-F238E27FC236}">
                <a16:creationId xmlns:a16="http://schemas.microsoft.com/office/drawing/2014/main" id="{5879E8B9-781D-E346-E6CD-983CE3CDD09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95" r="1" b="1"/>
          <a:stretch/>
        </p:blipFill>
        <p:spPr>
          <a:xfrm rot="5400000">
            <a:off x="-88307" y="1000992"/>
            <a:ext cx="3162778" cy="1985549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560" y="4018143"/>
            <a:ext cx="4495999" cy="2129599"/>
          </a:xfrm>
          <a:noFill/>
        </p:spPr>
        <p:txBody>
          <a:bodyPr anchor="t">
            <a:normAutofit/>
          </a:bodyPr>
          <a:lstStyle/>
          <a:p>
            <a:pPr marL="457200" lvl="1" indent="0">
              <a:buNone/>
            </a:pPr>
            <a:r>
              <a:rPr lang="en-US" dirty="0">
                <a:solidFill>
                  <a:schemeClr val="bg1"/>
                </a:solidFill>
              </a:rPr>
              <a:t>I planted a garden </a:t>
            </a:r>
          </a:p>
          <a:p>
            <a:pPr marL="457200" lvl="1" indent="0">
              <a:buNone/>
            </a:pP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69" name="Picture 68" descr="A picture containing cup, plant, vegetable&#10;&#10;Description automatically generated">
            <a:extLst>
              <a:ext uri="{FF2B5EF4-FFF2-40B4-BE49-F238E27FC236}">
                <a16:creationId xmlns:a16="http://schemas.microsoft.com/office/drawing/2014/main" id="{32ED7F56-4F26-AE69-86B3-AD3634A67D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723" y="3829092"/>
            <a:ext cx="2946400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887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icture containing outdoor, ground, grass, plant&#10;&#10;Description automatically generated">
            <a:extLst>
              <a:ext uri="{FF2B5EF4-FFF2-40B4-BE49-F238E27FC236}">
                <a16:creationId xmlns:a16="http://schemas.microsoft.com/office/drawing/2014/main" id="{4448F568-FF2E-1B96-548B-9536E7D865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" r="27824" b="9089"/>
          <a:stretch/>
        </p:blipFill>
        <p:spPr>
          <a:xfrm rot="5400000">
            <a:off x="-281049" y="178308"/>
            <a:ext cx="6858000" cy="650138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826549" y="0"/>
            <a:ext cx="731745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06356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63" y="2443480"/>
            <a:ext cx="241401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A4E659-9357-DBCC-57E8-9EC23B9B9B94}"/>
              </a:ext>
            </a:extLst>
          </p:cNvPr>
          <p:cNvSpPr txBox="1"/>
          <p:nvPr/>
        </p:nvSpPr>
        <p:spPr>
          <a:xfrm>
            <a:off x="4678010" y="2792604"/>
            <a:ext cx="5904281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28600" lvl="1"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I Make compost from organic scraps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8914051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1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1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vegetable, fresh&#10;&#10;Description automatically generated">
            <a:extLst>
              <a:ext uri="{FF2B5EF4-FFF2-40B4-BE49-F238E27FC236}">
                <a16:creationId xmlns:a16="http://schemas.microsoft.com/office/drawing/2014/main" id="{C21BBFE6-5F44-55AB-B9E6-E939E35C5C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990" r="-1" b="2463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9" name="Rectangle 13">
            <a:extLst>
              <a:ext uri="{FF2B5EF4-FFF2-40B4-BE49-F238E27FC236}">
                <a16:creationId xmlns:a16="http://schemas.microsoft.com/office/drawing/2014/main" id="{3BD53A9B-9757-4152-AC12-68721FC8A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64811"/>
            <a:ext cx="3602865" cy="492837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marketplace, vegetable, fruit, produce&#10;&#10;Description automatically generated">
            <a:extLst>
              <a:ext uri="{FF2B5EF4-FFF2-40B4-BE49-F238E27FC236}">
                <a16:creationId xmlns:a16="http://schemas.microsoft.com/office/drawing/2014/main" id="{C49BAE37-68BA-3865-E57E-5749E889A07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151" r="1" b="8506"/>
          <a:stretch/>
        </p:blipFill>
        <p:spPr>
          <a:xfrm>
            <a:off x="20" y="1129284"/>
            <a:ext cx="3463270" cy="45994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2743200"/>
            <a:ext cx="5254991" cy="318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I </a:t>
            </a:r>
            <a:r>
              <a:rPr lang="en-US" sz="2800" b="1" dirty="0"/>
              <a:t>support local farmers</a:t>
            </a:r>
            <a:r>
              <a:rPr lang="en-US" sz="2800" dirty="0"/>
              <a:t> </a:t>
            </a:r>
            <a:r>
              <a:rPr lang="en-US" sz="2100" dirty="0"/>
              <a:t>. </a:t>
            </a:r>
          </a:p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930566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-up of some plants&#10;&#10;Description automatically generated with low confidence">
            <a:extLst>
              <a:ext uri="{FF2B5EF4-FFF2-40B4-BE49-F238E27FC236}">
                <a16:creationId xmlns:a16="http://schemas.microsoft.com/office/drawing/2014/main" id="{4952FA58-50C6-8C38-BE31-0B44169B98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2" r="35038"/>
          <a:stretch/>
        </p:blipFill>
        <p:spPr>
          <a:xfrm rot="5400000">
            <a:off x="1143000" y="-1143000"/>
            <a:ext cx="6858000" cy="9144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8635" y="2957665"/>
            <a:ext cx="7344354" cy="317142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7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7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Today, I am now more knowledgeable and protective of my natural environment.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8445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19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-up of some plants&#10;&#10;Description automatically generated with low confidence">
            <a:extLst>
              <a:ext uri="{FF2B5EF4-FFF2-40B4-BE49-F238E27FC236}">
                <a16:creationId xmlns:a16="http://schemas.microsoft.com/office/drawing/2014/main" id="{C807E657-16CC-664A-09E6-DB41EDE9A2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12" r="35038"/>
          <a:stretch/>
        </p:blipFill>
        <p:spPr>
          <a:xfrm rot="5400000">
            <a:off x="1143000" y="-1143000"/>
            <a:ext cx="6858000" cy="914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3BD53A9B-9757-4152-AC12-68721FC8A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64811"/>
            <a:ext cx="3602865" cy="4928378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child&#10;&#10;Description automatically generated with medium confidence">
            <a:extLst>
              <a:ext uri="{FF2B5EF4-FFF2-40B4-BE49-F238E27FC236}">
                <a16:creationId xmlns:a16="http://schemas.microsoft.com/office/drawing/2014/main" id="{C77B021F-3B35-8D85-EE42-0F719E3CB9E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9" r="30491" b="2"/>
          <a:stretch/>
        </p:blipFill>
        <p:spPr>
          <a:xfrm>
            <a:off x="20" y="1129284"/>
            <a:ext cx="3463270" cy="45994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4231" y="2743200"/>
            <a:ext cx="4203397" cy="3186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Regardless of who we are, where we live, and what we do, we all have a moral obligation to each other, future generations, and other species to sustain the planet. If we diminish the Earth’s resources, future generations will be diminished. A sustainability commitment means that the whole world will benefit from cleaner, healthier living conditions.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20365747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p14:dur="10" advClick="0" advTm="9000">
        <p14:reveal/>
      </p:transition>
    </mc:Choice>
    <mc:Fallback>
      <p:transition advClick="0" advTm="9000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2511</TotalTime>
  <Words>310</Words>
  <Application>Microsoft Office PowerPoint</Application>
  <PresentationFormat>On-screen Show (4:3)</PresentationFormat>
  <Paragraphs>57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Century</vt:lpstr>
      <vt:lpstr>Times New Roman</vt:lpstr>
      <vt:lpstr>Tw Cen MT</vt:lpstr>
      <vt:lpstr>Office Theme</vt:lpstr>
      <vt:lpstr>MY SUSTAINABILITY                 JOURNEY   by Noriesiah Shallow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 felt  terrified because I want a healthy future for my son and his children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PERSONAL  SUSTAINABILITY                  STORY JORNEY</dc:title>
  <dc:creator>admin</dc:creator>
  <cp:lastModifiedBy>Noriesiah.T. Shallow</cp:lastModifiedBy>
  <cp:revision>62</cp:revision>
  <dcterms:created xsi:type="dcterms:W3CDTF">2022-06-30T15:16:14Z</dcterms:created>
  <dcterms:modified xsi:type="dcterms:W3CDTF">2022-07-02T13:40:46Z</dcterms:modified>
</cp:coreProperties>
</file>