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9"/>
  </p:notesMasterIdLst>
  <p:sldIdLst>
    <p:sldId id="256" r:id="rId2"/>
    <p:sldId id="260" r:id="rId3"/>
    <p:sldId id="264" r:id="rId4"/>
    <p:sldId id="338" r:id="rId5"/>
    <p:sldId id="348" r:id="rId6"/>
    <p:sldId id="350" r:id="rId7"/>
    <p:sldId id="269" r:id="rId8"/>
    <p:sldId id="270" r:id="rId9"/>
    <p:sldId id="271" r:id="rId10"/>
    <p:sldId id="272" r:id="rId11"/>
    <p:sldId id="345" r:id="rId12"/>
    <p:sldId id="273" r:id="rId13"/>
    <p:sldId id="275" r:id="rId14"/>
    <p:sldId id="278" r:id="rId15"/>
    <p:sldId id="329" r:id="rId16"/>
    <p:sldId id="330" r:id="rId17"/>
    <p:sldId id="340" r:id="rId18"/>
    <p:sldId id="339" r:id="rId19"/>
    <p:sldId id="342" r:id="rId20"/>
    <p:sldId id="354" r:id="rId21"/>
    <p:sldId id="337" r:id="rId22"/>
    <p:sldId id="291" r:id="rId23"/>
    <p:sldId id="292" r:id="rId24"/>
    <p:sldId id="293" r:id="rId25"/>
    <p:sldId id="352" r:id="rId26"/>
    <p:sldId id="346" r:id="rId27"/>
    <p:sldId id="347" r:id="rId28"/>
    <p:sldId id="301" r:id="rId29"/>
    <p:sldId id="302" r:id="rId30"/>
    <p:sldId id="308" r:id="rId31"/>
    <p:sldId id="309" r:id="rId32"/>
    <p:sldId id="310" r:id="rId33"/>
    <p:sldId id="311" r:id="rId34"/>
    <p:sldId id="312" r:id="rId35"/>
    <p:sldId id="313" r:id="rId36"/>
    <p:sldId id="314" r:id="rId37"/>
    <p:sldId id="355" r:id="rId3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83" d="100"/>
          <a:sy n="83" d="100"/>
        </p:scale>
        <p:origin x="1450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5509FB-BA91-404F-94CB-C9221A92D679}" type="datetimeFigureOut">
              <a:rPr lang="en-US" smtClean="0"/>
              <a:t>12/5/2022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5811D9-5669-E145-82F8-CC957548AE1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90554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343013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97259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5384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97259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5384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53844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53844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lvl="1" indent="0">
              <a:buFont typeface="Arial" panose="020B0604020202020204" pitchFamily="34" charset="0"/>
              <a:buNone/>
            </a:pPr>
            <a:endParaRPr lang="nl-NL" b="0" baseline="0" dirty="0" smtClean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723128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lvl="1" indent="0">
              <a:buFont typeface="Arial" panose="020B0604020202020204" pitchFamily="34" charset="0"/>
              <a:buNone/>
            </a:pPr>
            <a:endParaRPr lang="nl-NL" b="0" baseline="0" dirty="0" smtClean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723128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arenR"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27682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nl-NL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210212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53844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+mj-lt"/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343013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343013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1001F6-FA40-4741-8343-CA51C36E7826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301147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972596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601440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211837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972596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132128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37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71647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0" y="4624668"/>
            <a:ext cx="4038600" cy="93345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5562599"/>
            <a:ext cx="4038600" cy="748553"/>
          </a:xfrm>
        </p:spPr>
        <p:txBody>
          <a:bodyPr>
            <a:normAutofit/>
          </a:bodyPr>
          <a:lstStyle>
            <a:lvl1pPr marL="0" indent="0" algn="l">
              <a:spcBef>
                <a:spcPts val="300"/>
              </a:spcBef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800600" y="6425640"/>
            <a:ext cx="1232647" cy="365125"/>
          </a:xfrm>
        </p:spPr>
        <p:txBody>
          <a:bodyPr/>
          <a:lstStyle>
            <a:lvl1pPr algn="l">
              <a:defRPr/>
            </a:lvl1pPr>
          </a:lstStyle>
          <a:p>
            <a:fld id="{7CE38E4D-051A-41E1-86A4-E56916468FD0}" type="datetimeFigureOut">
              <a:rPr lang="en-US" smtClean="0"/>
              <a:t>12/5/2022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11153" y="6425640"/>
            <a:ext cx="2617694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282575" y="228600"/>
            <a:ext cx="4235450" cy="4187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624388" y="237744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1" name="Rectangle 10"/>
          <p:cNvSpPr/>
          <p:nvPr/>
        </p:nvSpPr>
        <p:spPr>
          <a:xfrm>
            <a:off x="4624388" y="228600"/>
            <a:ext cx="2057400" cy="2039112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6802438" y="2377440"/>
            <a:ext cx="2057400" cy="203911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210550" y="282574"/>
            <a:ext cx="642097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12/5/2022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8068235" y="282574"/>
            <a:ext cx="91440" cy="1600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4" y="134471"/>
            <a:ext cx="7556313" cy="995082"/>
          </a:xfrm>
        </p:spPr>
        <p:txBody>
          <a:bodyPr anchor="b" anchorCtr="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12/5/2022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498518" y="1129553"/>
            <a:ext cx="7558960" cy="774700"/>
          </a:xfrm>
        </p:spPr>
        <p:txBody>
          <a:bodyPr vert="horz" lIns="91440" tIns="45720" rIns="91440" bIns="45720" rtlCol="0" anchor="t" anchorCtr="0">
            <a:noAutofit/>
          </a:bodyPr>
          <a:lstStyle>
            <a:lvl1pPr marL="0" indent="0">
              <a:buNone/>
              <a:defRPr kumimoji="0" sz="2400" b="0" i="0" u="none" strike="noStrike" kern="1200" cap="none" spc="0" normalizeH="0" baseline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0" y="4624668"/>
            <a:ext cx="4038600" cy="93345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5562599"/>
            <a:ext cx="4038600" cy="748553"/>
          </a:xfrm>
        </p:spPr>
        <p:txBody>
          <a:bodyPr>
            <a:normAutofit/>
          </a:bodyPr>
          <a:lstStyle>
            <a:lvl1pPr marL="0" indent="0" algn="l">
              <a:spcBef>
                <a:spcPts val="300"/>
              </a:spcBef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800600" y="6425640"/>
            <a:ext cx="1232647" cy="365125"/>
          </a:xfrm>
        </p:spPr>
        <p:txBody>
          <a:bodyPr/>
          <a:lstStyle>
            <a:lvl1pPr algn="l">
              <a:defRPr/>
            </a:lvl1pPr>
          </a:lstStyle>
          <a:p>
            <a:fld id="{7CE38E4D-051A-41E1-86A4-E56916468FD0}" type="datetimeFigureOut">
              <a:rPr lang="en-US" smtClean="0"/>
              <a:t>12/5/2022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11153" y="6425640"/>
            <a:ext cx="2617694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282575" y="228600"/>
            <a:ext cx="4235450" cy="4187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624388" y="237744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2"/>
          </p:nvPr>
        </p:nvSpPr>
        <p:spPr>
          <a:xfrm>
            <a:off x="4624388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dirty="0" smtClean="0"/>
              <a:t>Drag picture to placeholder or click icon to add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6802438" y="237744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dirty="0" smtClean="0"/>
              <a:t>Drag picture to placeholder or click icon to add</a:t>
            </a:r>
            <a:endParaRPr/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2"/>
          </p:nvPr>
        </p:nvSpPr>
        <p:spPr>
          <a:xfrm>
            <a:off x="857250" y="1779494"/>
            <a:ext cx="3086100" cy="2040905"/>
          </a:xfrm>
        </p:spPr>
        <p:txBody>
          <a:bodyPr lIns="45720" tIns="45720" rIns="45720" anchor="t">
            <a:noAutofit/>
          </a:bodyPr>
          <a:lstStyle>
            <a:lvl1pPr marL="0" indent="0" algn="ctr">
              <a:spcBef>
                <a:spcPts val="600"/>
              </a:spcBef>
              <a:buNone/>
              <a:defRPr sz="4600">
                <a:solidFill>
                  <a:schemeClr val="bg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58907" y="228600"/>
            <a:ext cx="8200930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3124200"/>
            <a:ext cx="5638800" cy="1362075"/>
          </a:xfrm>
        </p:spPr>
        <p:txBody>
          <a:bodyPr anchor="b" anchorCtr="0">
            <a:normAutofit/>
          </a:bodyPr>
          <a:lstStyle>
            <a:lvl1pPr algn="l">
              <a:defRPr sz="3200" b="0" cap="none" baseline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4495800"/>
            <a:ext cx="5638800" cy="1500187"/>
          </a:xfrm>
        </p:spPr>
        <p:txBody>
          <a:bodyPr anchor="t" anchorCtr="0">
            <a:normAutofit/>
          </a:bodyPr>
          <a:lstStyle>
            <a:lvl1pPr marL="0" indent="0">
              <a:spcBef>
                <a:spcPts val="300"/>
              </a:spcBef>
              <a:buNone/>
              <a:defRPr sz="1400" cap="none" baseline="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906" y="6248774"/>
            <a:ext cx="1474694" cy="365125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7CE38E4D-051A-41E1-86A4-E56916468FD0}" type="datetimeFigureOut">
              <a:rPr lang="en-US" smtClean="0"/>
              <a:t>12/5/2022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286000" y="6248774"/>
            <a:ext cx="56388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305800" y="6248774"/>
            <a:ext cx="554038" cy="365125"/>
          </a:xfrm>
        </p:spPr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2003612" y="3110754"/>
            <a:ext cx="260909" cy="61555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40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9" name="Rectangle 8"/>
          <p:cNvSpPr/>
          <p:nvPr/>
        </p:nvSpPr>
        <p:spPr>
          <a:xfrm>
            <a:off x="285750" y="228600"/>
            <a:ext cx="212725" cy="634523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210550" y="282574"/>
            <a:ext cx="642097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8068235" y="282574"/>
            <a:ext cx="91440" cy="1600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9987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12/5/2022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541" y="2447365"/>
            <a:ext cx="3657600" cy="367879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399878" y="2447365"/>
            <a:ext cx="3657600" cy="367879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12/5/2022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7541" y="2070847"/>
            <a:ext cx="3657600" cy="322729"/>
          </a:xfrm>
          <a:prstGeom prst="rect">
            <a:avLst/>
          </a:prstGeom>
          <a:solidFill>
            <a:schemeClr val="accent3"/>
          </a:solidFill>
        </p:spPr>
        <p:txBody>
          <a:bodyPr tIns="0" bIns="0"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99878" y="2070847"/>
            <a:ext cx="3657600" cy="32272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tIns="0" bIns="0"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7" y="1985963"/>
            <a:ext cx="7569157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12/5/2022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Content Placeholder 2"/>
          <p:cNvSpPr>
            <a:spLocks noGrp="1"/>
          </p:cNvSpPr>
          <p:nvPr>
            <p:ph sz="half" idx="14"/>
          </p:nvPr>
        </p:nvSpPr>
        <p:spPr>
          <a:xfrm>
            <a:off x="498517" y="4164965"/>
            <a:ext cx="7569157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4" name="Rectangle 13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05800" y="242234"/>
            <a:ext cx="554038" cy="365125"/>
          </a:xfrm>
        </p:spPr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10075" y="1985963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12/5/2022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Content Placeholder 2"/>
          <p:cNvSpPr>
            <a:spLocks noGrp="1"/>
          </p:cNvSpPr>
          <p:nvPr>
            <p:ph sz="half" idx="15"/>
          </p:nvPr>
        </p:nvSpPr>
        <p:spPr>
          <a:xfrm>
            <a:off x="49851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3" name="Content Placeholder 2"/>
          <p:cNvSpPr>
            <a:spLocks noGrp="1"/>
          </p:cNvSpPr>
          <p:nvPr>
            <p:ph sz="half" idx="16"/>
          </p:nvPr>
        </p:nvSpPr>
        <p:spPr>
          <a:xfrm>
            <a:off x="4410075" y="4169664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12/5/2022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half" idx="17"/>
          </p:nvPr>
        </p:nvSpPr>
        <p:spPr>
          <a:xfrm>
            <a:off x="502920" y="1985963"/>
            <a:ext cx="3657413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4" name="Content Placeholder 2"/>
          <p:cNvSpPr>
            <a:spLocks noGrp="1"/>
          </p:cNvSpPr>
          <p:nvPr>
            <p:ph sz="half" idx="18"/>
          </p:nvPr>
        </p:nvSpPr>
        <p:spPr>
          <a:xfrm>
            <a:off x="502920" y="4164965"/>
            <a:ext cx="3657413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5" name="Content Placeholder 2"/>
          <p:cNvSpPr>
            <a:spLocks noGrp="1"/>
          </p:cNvSpPr>
          <p:nvPr>
            <p:ph sz="half" idx="1"/>
          </p:nvPr>
        </p:nvSpPr>
        <p:spPr>
          <a:xfrm>
            <a:off x="4410075" y="1985963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6" name="Content Placeholder 2"/>
          <p:cNvSpPr>
            <a:spLocks noGrp="1"/>
          </p:cNvSpPr>
          <p:nvPr>
            <p:ph sz="half" idx="16"/>
          </p:nvPr>
        </p:nvSpPr>
        <p:spPr>
          <a:xfrm>
            <a:off x="4410075" y="4169664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12/5/2022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12/5/2022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5" y="228600"/>
            <a:ext cx="3451225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5" y="2571750"/>
            <a:ext cx="3255264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68775" y="273050"/>
            <a:ext cx="4597399" cy="585311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3" y="3733800"/>
            <a:ext cx="3255264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7CE38E4D-051A-41E1-86A4-E56916468FD0}" type="datetimeFigureOut">
              <a:rPr lang="en-US" smtClean="0"/>
              <a:t>12/5/2022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59305" y="6423585"/>
            <a:ext cx="3316941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69404" y="3124200"/>
            <a:ext cx="3898272" cy="87153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6" y="228600"/>
            <a:ext cx="3460658" cy="634523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169404" y="3995737"/>
            <a:ext cx="3898272" cy="2147888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7CE38E4D-051A-41E1-86A4-E56916468FD0}" type="datetimeFigureOut">
              <a:rPr lang="en-US" smtClean="0"/>
              <a:t>12/5/2022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91000" y="6423585"/>
            <a:ext cx="3005138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3990110" y="3370730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6505" y="4424082"/>
            <a:ext cx="6191157" cy="83371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5" y="228600"/>
            <a:ext cx="6378389" cy="418795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6505" y="5257799"/>
            <a:ext cx="6191157" cy="88582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12/5/2022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6802438" y="2377440"/>
            <a:ext cx="2057400" cy="20391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327212" y="4632792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4" y="228600"/>
            <a:ext cx="6387167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4" y="2571750"/>
            <a:ext cx="6181611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4" y="3733800"/>
            <a:ext cx="6179566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212262" y="6235607"/>
            <a:ext cx="13483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CE38E4D-051A-41E1-86A4-E56916468FD0}" type="datetimeFigureOut">
              <a:rPr lang="en-US" smtClean="0"/>
              <a:t>12/5/2022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1095" y="6235607"/>
            <a:ext cx="464810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6802438" y="237494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dirty="0" smtClean="0"/>
              <a:t>Drag picture to placeholder or click icon to add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6802438" y="4535424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dirty="0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5" y="228600"/>
            <a:ext cx="4235450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4" y="2571750"/>
            <a:ext cx="4016633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4" y="3733800"/>
            <a:ext cx="4015304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048000" y="6235607"/>
            <a:ext cx="13483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CE38E4D-051A-41E1-86A4-E56916468FD0}" type="datetimeFigureOut">
              <a:rPr lang="en-US" smtClean="0"/>
              <a:t>12/5/2022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1095" y="6235607"/>
            <a:ext cx="259070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4624388" y="4534726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4624388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dirty="0" smtClean="0"/>
              <a:t>Drag picture to placeholder or click icon to add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4624388" y="2381663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dirty="0" smtClean="0"/>
              <a:t>Drag picture to placeholder or click icon to add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5"/>
          </p:nvPr>
        </p:nvSpPr>
        <p:spPr>
          <a:xfrm>
            <a:off x="6803136" y="2381662"/>
            <a:ext cx="2057400" cy="418795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dirty="0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0" y="3124200"/>
            <a:ext cx="3108960" cy="87153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5" y="2365248"/>
            <a:ext cx="4240119" cy="418795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0" y="3995737"/>
            <a:ext cx="3108960" cy="2147888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7CE38E4D-051A-41E1-86A4-E56916468FD0}" type="datetimeFigureOut">
              <a:rPr lang="en-US" smtClean="0"/>
              <a:t>12/5/2022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91000" y="6423585"/>
            <a:ext cx="3005138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4750361" y="3370730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277905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dirty="0" smtClean="0"/>
              <a:t>Drag picture to placeholder or click icon to add</a:t>
            </a:r>
            <a:endParaRPr/>
          </a:p>
        </p:txBody>
      </p:sp>
      <p:sp>
        <p:nvSpPr>
          <p:cNvPr id="15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2460625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dirty="0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12/5/2022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95772" y="954742"/>
            <a:ext cx="681318" cy="5171422"/>
          </a:xfrm>
        </p:spPr>
        <p:txBody>
          <a:bodyPr vert="eaVert" anchor="t" anchorCtr="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58756"/>
            <a:ext cx="6858000" cy="5184869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12/5/2022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 rot="16200000">
            <a:off x="8593111" y="561668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8474" y="484094"/>
            <a:ext cx="7556313" cy="1116106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8474" y="1981200"/>
            <a:ext cx="7556313" cy="4144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795247" y="642358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7CE38E4D-051A-41E1-86A4-E56916468FD0}" type="datetimeFigureOut">
              <a:rPr lang="en-US" smtClean="0"/>
              <a:t>12/5/2022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01706" y="6423585"/>
            <a:ext cx="61228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305800" y="242234"/>
            <a:ext cx="5540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bg1"/>
                </a:solidFill>
              </a:defRPr>
            </a:lvl1pPr>
          </a:lstStyle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  <p:sldLayoutId id="2147483694" r:id="rId17"/>
    <p:sldLayoutId id="2147483695" r:id="rId18"/>
    <p:sldLayoutId id="2147483696" r:id="rId19"/>
    <p:sldLayoutId id="2147483697" r:id="rId20"/>
  </p:sldLayoutIdLst>
  <p:txStyles>
    <p:titleStyle>
      <a:lvl1pPr algn="l" defTabSz="914400" rtl="0" eaLnBrk="1" latinLnBrk="0" hangingPunct="1">
        <a:spcBef>
          <a:spcPct val="0"/>
        </a:spcBef>
        <a:buNone/>
        <a:defRPr sz="3600" b="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2000"/>
        </a:spcBef>
        <a:buClr>
          <a:schemeClr val="accent1"/>
        </a:buClr>
        <a:buSzPct val="75000"/>
        <a:buFont typeface="Wingdings" pitchFamily="2" charset="2"/>
        <a:buChar char="n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spcBef>
          <a:spcPts val="600"/>
        </a:spcBef>
        <a:buClr>
          <a:schemeClr val="accent1"/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spcBef>
          <a:spcPts val="600"/>
        </a:spcBef>
        <a:buClr>
          <a:schemeClr val="accent1"/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377950" indent="-22860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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603375" indent="-2286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"/>
        <a:defRPr lang="en-US" sz="1800" kern="1200" baseline="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1830388" indent="-22860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"/>
        <a:defRPr lang="en-US" sz="1800" kern="1200" baseline="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057400" indent="-2286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"/>
        <a:defRPr lang="en-US" sz="1800" kern="1200" baseline="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media.smh.com.au/sport/sports-hq/wiggins-stabbed-in-the-back-by-froome-4744567.html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n-Ahk8Vvlvg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2371" y="4624668"/>
            <a:ext cx="8066830" cy="933450"/>
          </a:xfrm>
        </p:spPr>
        <p:txBody>
          <a:bodyPr>
            <a:normAutofit/>
          </a:bodyPr>
          <a:lstStyle/>
          <a:p>
            <a:r>
              <a:rPr lang="en-US" sz="4000" dirty="0" smtClean="0"/>
              <a:t>Team Cohesion</a:t>
            </a:r>
            <a:endParaRPr lang="en-US" sz="4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72371" y="5562599"/>
            <a:ext cx="8066829" cy="1164548"/>
          </a:xfrm>
        </p:spPr>
        <p:txBody>
          <a:bodyPr>
            <a:normAutofit/>
          </a:bodyPr>
          <a:lstStyle/>
          <a:p>
            <a:r>
              <a:rPr lang="en-US" sz="2400" dirty="0" smtClean="0"/>
              <a:t>Week </a:t>
            </a:r>
            <a:r>
              <a:rPr lang="en-US" sz="2400" dirty="0" smtClean="0"/>
              <a:t>10 </a:t>
            </a:r>
            <a:r>
              <a:rPr lang="en-US" sz="2400" dirty="0" smtClean="0"/>
              <a:t>– Sport and Exercise Psychology</a:t>
            </a:r>
          </a:p>
          <a:p>
            <a:r>
              <a:rPr lang="en-US" sz="2400" dirty="0" smtClean="0"/>
              <a:t>BMSS5004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359415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4"/>
          <p:cNvCxnSpPr/>
          <p:nvPr/>
        </p:nvCxnSpPr>
        <p:spPr>
          <a:xfrm>
            <a:off x="457200" y="1185414"/>
            <a:ext cx="8229600" cy="0"/>
          </a:xfrm>
          <a:prstGeom prst="line">
            <a:avLst/>
          </a:prstGeom>
          <a:ln>
            <a:solidFill>
              <a:schemeClr val="bg1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Title 1"/>
          <p:cNvSpPr txBox="1">
            <a:spLocks/>
          </p:cNvSpPr>
          <p:nvPr/>
        </p:nvSpPr>
        <p:spPr>
          <a:xfrm>
            <a:off x="457200" y="106197"/>
            <a:ext cx="8686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 smtClean="0">
                <a:solidFill>
                  <a:schemeClr val="bg1"/>
                </a:solidFill>
              </a:rPr>
              <a:t>What’s the aim?</a:t>
            </a:r>
            <a:endParaRPr lang="en-US" sz="3600" b="1" dirty="0">
              <a:solidFill>
                <a:schemeClr val="bg1"/>
              </a:solidFill>
            </a:endParaRPr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505325" y="1479088"/>
            <a:ext cx="8391995" cy="38687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0"/>
              </a:spcBef>
              <a:defRPr/>
            </a:pPr>
            <a:r>
              <a:rPr lang="nl-NL" sz="2800" b="1" dirty="0" smtClean="0">
                <a:solidFill>
                  <a:schemeClr val="bg1"/>
                </a:solidFill>
                <a:latin typeface="Arial"/>
                <a:cs typeface="Arial"/>
              </a:rPr>
              <a:t>Part 1: Build a conceptual framework</a:t>
            </a:r>
          </a:p>
          <a:p>
            <a:pPr lvl="1" algn="l">
              <a:lnSpc>
                <a:spcPct val="150000"/>
              </a:lnSpc>
              <a:spcBef>
                <a:spcPts val="0"/>
              </a:spcBef>
              <a:defRPr/>
            </a:pPr>
            <a:endParaRPr lang="en-GB" sz="1000" b="1" dirty="0" smtClean="0">
              <a:solidFill>
                <a:schemeClr val="bg1"/>
              </a:solidFill>
              <a:latin typeface="Arial"/>
              <a:cs typeface="Arial"/>
            </a:endParaRPr>
          </a:p>
          <a:p>
            <a:pPr algn="l">
              <a:lnSpc>
                <a:spcPct val="150000"/>
              </a:lnSpc>
              <a:spcBef>
                <a:spcPts val="0"/>
              </a:spcBef>
              <a:defRPr/>
            </a:pPr>
            <a:r>
              <a:rPr lang="en-GB" sz="2800" b="1" dirty="0" smtClean="0">
                <a:solidFill>
                  <a:schemeClr val="bg1"/>
                </a:solidFill>
                <a:latin typeface="Arial"/>
                <a:cs typeface="Arial"/>
              </a:rPr>
              <a:t>Part 2: Overview of cohesion research</a:t>
            </a:r>
          </a:p>
          <a:p>
            <a:pPr lvl="1" algn="l">
              <a:lnSpc>
                <a:spcPct val="150000"/>
              </a:lnSpc>
              <a:spcBef>
                <a:spcPts val="0"/>
              </a:spcBef>
              <a:defRPr/>
            </a:pPr>
            <a:endParaRPr lang="nl-NL" sz="1000" dirty="0" smtClean="0">
              <a:solidFill>
                <a:schemeClr val="bg1"/>
              </a:solidFill>
              <a:latin typeface="Arial"/>
              <a:cs typeface="Arial"/>
            </a:endParaRPr>
          </a:p>
          <a:p>
            <a:pPr algn="l">
              <a:lnSpc>
                <a:spcPct val="150000"/>
              </a:lnSpc>
              <a:spcBef>
                <a:spcPts val="0"/>
              </a:spcBef>
              <a:defRPr/>
            </a:pPr>
            <a:r>
              <a:rPr lang="nl-NL" sz="2800" b="1" dirty="0" smtClean="0">
                <a:solidFill>
                  <a:schemeClr val="bg1"/>
                </a:solidFill>
                <a:latin typeface="Arial"/>
                <a:cs typeface="Arial"/>
              </a:rPr>
              <a:t>Part 3: Build cohesion using interventions</a:t>
            </a:r>
          </a:p>
          <a:p>
            <a:pPr lvl="1" algn="l">
              <a:lnSpc>
                <a:spcPct val="150000"/>
              </a:lnSpc>
              <a:spcBef>
                <a:spcPts val="0"/>
              </a:spcBef>
              <a:defRPr/>
            </a:pPr>
            <a:endParaRPr lang="en-GB" sz="1000" b="1" dirty="0" smtClean="0">
              <a:solidFill>
                <a:schemeClr val="bg1"/>
              </a:solidFill>
              <a:latin typeface="Arial"/>
              <a:cs typeface="Arial"/>
            </a:endParaRPr>
          </a:p>
          <a:p>
            <a:pPr algn="l">
              <a:lnSpc>
                <a:spcPct val="150000"/>
              </a:lnSpc>
              <a:spcBef>
                <a:spcPts val="0"/>
              </a:spcBef>
              <a:defRPr/>
            </a:pPr>
            <a:endParaRPr lang="nl-NL" sz="1600" b="1" dirty="0" smtClean="0">
              <a:solidFill>
                <a:schemeClr val="bg1"/>
              </a:solidFill>
              <a:latin typeface="Arial"/>
              <a:cs typeface="Arial"/>
            </a:endParaRPr>
          </a:p>
          <a:p>
            <a:pPr algn="l">
              <a:lnSpc>
                <a:spcPct val="150000"/>
              </a:lnSpc>
              <a:spcBef>
                <a:spcPts val="0"/>
              </a:spcBef>
              <a:defRPr/>
            </a:pPr>
            <a:r>
              <a:rPr lang="nl-NL" sz="2800" b="1" dirty="0" smtClean="0">
                <a:solidFill>
                  <a:schemeClr val="bg1"/>
                </a:solidFill>
                <a:latin typeface="Arial"/>
                <a:cs typeface="Arial"/>
              </a:rPr>
              <a:t>Part 4: Apply B.O.B.</a:t>
            </a:r>
          </a:p>
        </p:txBody>
      </p:sp>
      <p:cxnSp>
        <p:nvCxnSpPr>
          <p:cNvPr id="9" name="Gerade Verbindung 8"/>
          <p:cNvCxnSpPr/>
          <p:nvPr/>
        </p:nvCxnSpPr>
        <p:spPr>
          <a:xfrm>
            <a:off x="457200" y="4186989"/>
            <a:ext cx="8229600" cy="0"/>
          </a:xfrm>
          <a:prstGeom prst="line">
            <a:avLst/>
          </a:prstGeom>
          <a:ln w="38100">
            <a:solidFill>
              <a:schemeClr val="bg1"/>
            </a:solidFill>
            <a:prstDash val="sys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Topics to be covered today…</a:t>
            </a:r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idx="1"/>
          </p:nvPr>
        </p:nvSpPr>
        <p:spPr>
          <a:xfrm>
            <a:off x="498474" y="1600200"/>
            <a:ext cx="7556313" cy="452596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nl-NL" sz="2800" b="1" dirty="0" smtClean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nl-NL" sz="2800" b="1" dirty="0" err="1" smtClean="0">
                <a:solidFill>
                  <a:schemeClr val="tx1"/>
                </a:solidFill>
                <a:latin typeface="Arial"/>
                <a:cs typeface="Arial"/>
              </a:rPr>
              <a:t>Examine</a:t>
            </a:r>
            <a:r>
              <a:rPr lang="nl-NL" sz="2800" b="1" dirty="0" smtClean="0">
                <a:solidFill>
                  <a:schemeClr val="tx1"/>
                </a:solidFill>
                <a:latin typeface="Arial"/>
                <a:cs typeface="Arial"/>
              </a:rPr>
              <a:t> a </a:t>
            </a:r>
            <a:r>
              <a:rPr lang="nl-NL" sz="2800" b="1" dirty="0" err="1">
                <a:solidFill>
                  <a:schemeClr val="tx1"/>
                </a:solidFill>
                <a:latin typeface="Arial"/>
                <a:cs typeface="Arial"/>
              </a:rPr>
              <a:t>conceptual</a:t>
            </a:r>
            <a:r>
              <a:rPr lang="nl-NL" sz="2800" b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nl-NL" sz="2800" b="1" dirty="0" err="1" smtClean="0">
                <a:solidFill>
                  <a:schemeClr val="tx1"/>
                </a:solidFill>
                <a:latin typeface="Arial"/>
                <a:cs typeface="Arial"/>
              </a:rPr>
              <a:t>framework</a:t>
            </a:r>
            <a:endParaRPr lang="nl-NL" sz="2800" b="1" dirty="0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nl-NL" sz="2800" b="1" dirty="0" smtClean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nl-NL" sz="2800" b="1" dirty="0" err="1" smtClean="0">
                <a:solidFill>
                  <a:schemeClr val="tx1"/>
                </a:solidFill>
                <a:latin typeface="Arial"/>
                <a:cs typeface="Arial"/>
              </a:rPr>
              <a:t>Cohesion</a:t>
            </a:r>
            <a:r>
              <a:rPr lang="nl-NL" sz="2800" b="1" dirty="0" smtClean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nl-NL" sz="2800" b="1" dirty="0" err="1" smtClean="0">
                <a:solidFill>
                  <a:schemeClr val="tx1"/>
                </a:solidFill>
                <a:latin typeface="Arial"/>
                <a:cs typeface="Arial"/>
              </a:rPr>
              <a:t>tasks</a:t>
            </a:r>
            <a:r>
              <a:rPr lang="en-US" sz="2800" b="1" dirty="0" smtClean="0">
                <a:solidFill>
                  <a:schemeClr val="tx1"/>
                </a:solidFill>
                <a:latin typeface="Arial"/>
                <a:cs typeface="Arial"/>
              </a:rPr>
              <a:t>…</a:t>
            </a:r>
            <a:endParaRPr lang="nl-NL" sz="2800" b="1" dirty="0">
              <a:solidFill>
                <a:schemeClr val="tx1"/>
              </a:solidFill>
              <a:latin typeface="Arial"/>
              <a:cs typeface="Arial"/>
            </a:endParaRPr>
          </a:p>
          <a:p>
            <a:pPr lvl="1">
              <a:lnSpc>
                <a:spcPct val="150000"/>
              </a:lnSpc>
              <a:spcBef>
                <a:spcPts val="0"/>
              </a:spcBef>
              <a:defRPr/>
            </a:pPr>
            <a:endParaRPr lang="en-GB" sz="1000" b="1" dirty="0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GB" sz="2800" b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800" b="1" dirty="0" smtClean="0">
                <a:solidFill>
                  <a:schemeClr val="tx1"/>
                </a:solidFill>
                <a:latin typeface="Arial"/>
                <a:cs typeface="Arial"/>
              </a:rPr>
              <a:t>Cohesion research </a:t>
            </a:r>
            <a:endParaRPr lang="en-GB" sz="2800" b="1" dirty="0">
              <a:solidFill>
                <a:schemeClr val="tx1"/>
              </a:solidFill>
              <a:latin typeface="Arial"/>
              <a:cs typeface="Arial"/>
            </a:endParaRPr>
          </a:p>
          <a:p>
            <a:pPr lvl="1">
              <a:lnSpc>
                <a:spcPct val="150000"/>
              </a:lnSpc>
              <a:spcBef>
                <a:spcPts val="0"/>
              </a:spcBef>
              <a:defRPr/>
            </a:pPr>
            <a:endParaRPr lang="nl-NL" sz="1000" dirty="0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nl-NL" sz="2800" b="1" dirty="0" smtClean="0">
                <a:solidFill>
                  <a:schemeClr val="tx1"/>
                </a:solidFill>
                <a:latin typeface="Arial"/>
                <a:cs typeface="Arial"/>
              </a:rPr>
              <a:t> Building </a:t>
            </a:r>
            <a:r>
              <a:rPr lang="nl-NL" sz="2800" b="1" dirty="0" err="1">
                <a:solidFill>
                  <a:schemeClr val="tx1"/>
                </a:solidFill>
                <a:latin typeface="Arial"/>
                <a:cs typeface="Arial"/>
              </a:rPr>
              <a:t>cohesion</a:t>
            </a:r>
            <a:r>
              <a:rPr lang="nl-NL" sz="2800" b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nl-NL" sz="2800" b="1" dirty="0" err="1">
                <a:solidFill>
                  <a:schemeClr val="tx1"/>
                </a:solidFill>
                <a:latin typeface="Arial"/>
                <a:cs typeface="Arial"/>
              </a:rPr>
              <a:t>using</a:t>
            </a:r>
            <a:r>
              <a:rPr lang="nl-NL" sz="2800" b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nl-NL" sz="2800" b="1" dirty="0" err="1" smtClean="0">
                <a:solidFill>
                  <a:schemeClr val="tx1"/>
                </a:solidFill>
                <a:latin typeface="Arial"/>
                <a:cs typeface="Arial"/>
              </a:rPr>
              <a:t>interventions</a:t>
            </a:r>
            <a:r>
              <a:rPr lang="nl-NL" sz="2800" b="1" dirty="0" smtClean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US" sz="2800" b="1" dirty="0" smtClean="0">
                <a:solidFill>
                  <a:schemeClr val="tx1"/>
                </a:solidFill>
                <a:latin typeface="Arial"/>
                <a:cs typeface="Arial"/>
              </a:rPr>
              <a:t>–</a:t>
            </a:r>
            <a:r>
              <a:rPr lang="nl-NL" sz="2800" b="1" dirty="0" smtClean="0">
                <a:solidFill>
                  <a:schemeClr val="tx1"/>
                </a:solidFill>
                <a:latin typeface="Arial"/>
                <a:cs typeface="Arial"/>
              </a:rPr>
              <a:t> indirect approach</a:t>
            </a:r>
            <a:r>
              <a:rPr lang="en-US" sz="2800" b="1" dirty="0" smtClean="0">
                <a:solidFill>
                  <a:schemeClr val="tx1"/>
                </a:solidFill>
                <a:latin typeface="Arial"/>
                <a:cs typeface="Arial"/>
              </a:rPr>
              <a:t>…</a:t>
            </a:r>
            <a:endParaRPr lang="nl-NL" sz="2800" b="1" dirty="0">
              <a:solidFill>
                <a:schemeClr val="tx1"/>
              </a:solidFill>
              <a:latin typeface="Arial"/>
              <a:cs typeface="Arial"/>
            </a:endParaRPr>
          </a:p>
          <a:p>
            <a:pPr lvl="1">
              <a:lnSpc>
                <a:spcPct val="150000"/>
              </a:lnSpc>
              <a:spcBef>
                <a:spcPts val="0"/>
              </a:spcBef>
              <a:defRPr/>
            </a:pPr>
            <a:endParaRPr lang="en-GB" sz="1000" b="1" dirty="0">
              <a:solidFill>
                <a:schemeClr val="tx1"/>
              </a:solidFill>
              <a:latin typeface="Arial"/>
              <a:cs typeface="Arial"/>
            </a:endParaRPr>
          </a:p>
          <a:p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9768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20857" y="3035170"/>
            <a:ext cx="7772400" cy="431138"/>
          </a:xfrm>
        </p:spPr>
        <p:txBody>
          <a:bodyPr>
            <a:normAutofit fontScale="90000"/>
          </a:bodyPr>
          <a:lstStyle/>
          <a:p>
            <a:r>
              <a:rPr lang="en-US" b="1" dirty="0" smtClean="0">
                <a:solidFill>
                  <a:srgbClr val="FFFFFF"/>
                </a:solidFill>
                <a:latin typeface="Arial"/>
                <a:cs typeface="Arial"/>
              </a:rPr>
              <a:t>Is cohesion important?</a:t>
            </a:r>
            <a:br>
              <a:rPr lang="en-US" b="1" dirty="0" smtClean="0">
                <a:solidFill>
                  <a:srgbClr val="FFFFFF"/>
                </a:solidFill>
                <a:latin typeface="Arial"/>
                <a:cs typeface="Arial"/>
              </a:rPr>
            </a:br>
            <a:r>
              <a:rPr lang="en-US" b="1" dirty="0">
                <a:solidFill>
                  <a:srgbClr val="FFFFFF"/>
                </a:solidFill>
                <a:latin typeface="Arial"/>
                <a:cs typeface="Arial"/>
              </a:rPr>
              <a:t/>
            </a:r>
            <a:br>
              <a:rPr lang="en-US" b="1" dirty="0">
                <a:solidFill>
                  <a:srgbClr val="FFFFFF"/>
                </a:solidFill>
                <a:latin typeface="Arial"/>
                <a:cs typeface="Arial"/>
              </a:rPr>
            </a:br>
            <a:r>
              <a:rPr lang="en-US" b="1" dirty="0" smtClean="0">
                <a:solidFill>
                  <a:srgbClr val="FFFFFF"/>
                </a:solidFill>
                <a:latin typeface="Arial"/>
                <a:cs typeface="Arial"/>
              </a:rPr>
              <a:t/>
            </a:r>
            <a:br>
              <a:rPr lang="en-US" b="1" dirty="0" smtClean="0">
                <a:solidFill>
                  <a:srgbClr val="FFFFFF"/>
                </a:solidFill>
                <a:latin typeface="Arial"/>
                <a:cs typeface="Arial"/>
              </a:rPr>
            </a:br>
            <a:r>
              <a:rPr lang="en-US" b="1" dirty="0">
                <a:solidFill>
                  <a:srgbClr val="FFFFFF"/>
                </a:solidFill>
                <a:latin typeface="Arial"/>
                <a:cs typeface="Arial"/>
              </a:rPr>
              <a:t/>
            </a:r>
            <a:br>
              <a:rPr lang="en-US" b="1" dirty="0">
                <a:solidFill>
                  <a:srgbClr val="FFFFFF"/>
                </a:solidFill>
                <a:latin typeface="Arial"/>
                <a:cs typeface="Arial"/>
              </a:rPr>
            </a:br>
            <a:r>
              <a:rPr lang="en-US" b="1" dirty="0" smtClean="0">
                <a:solidFill>
                  <a:schemeClr val="tx1"/>
                </a:solidFill>
                <a:latin typeface="Arial"/>
                <a:cs typeface="Arial"/>
              </a:rPr>
              <a:t/>
            </a:r>
            <a:br>
              <a:rPr lang="en-US" b="1" dirty="0" smtClean="0">
                <a:solidFill>
                  <a:schemeClr val="tx1"/>
                </a:solidFill>
                <a:latin typeface="Arial"/>
                <a:cs typeface="Arial"/>
              </a:rPr>
            </a:br>
            <a:r>
              <a:rPr lang="en-US" b="1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Task:</a:t>
            </a:r>
            <a:r>
              <a:rPr lang="en-US" b="1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/>
            </a:r>
            <a:br>
              <a:rPr lang="en-US" b="1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b="1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Examples of successful teams / with or without social </a:t>
            </a:r>
            <a:r>
              <a:rPr lang="en-US" b="1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cohesion?</a:t>
            </a:r>
            <a:r>
              <a:rPr lang="en-US" b="1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/>
            </a:r>
            <a:br>
              <a:rPr lang="en-US" b="1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b="1" dirty="0">
                <a:solidFill>
                  <a:srgbClr val="FFFF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/>
            </a:r>
            <a:br>
              <a:rPr lang="en-US" b="1" dirty="0">
                <a:solidFill>
                  <a:srgbClr val="FFFF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b="1" dirty="0" smtClean="0">
                <a:solidFill>
                  <a:srgbClr val="FFFFFF"/>
                </a:solidFill>
                <a:latin typeface="Arial"/>
                <a:cs typeface="Arial"/>
              </a:rPr>
              <a:t/>
            </a:r>
            <a:br>
              <a:rPr lang="en-US" b="1" dirty="0" smtClean="0">
                <a:solidFill>
                  <a:srgbClr val="FFFFFF"/>
                </a:solidFill>
                <a:latin typeface="Arial"/>
                <a:cs typeface="Arial"/>
              </a:rPr>
            </a:br>
            <a:endParaRPr lang="en-US" b="1" dirty="0">
              <a:solidFill>
                <a:srgbClr val="FFFFFF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549606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Examples…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Linked to competition</a:t>
            </a:r>
          </a:p>
          <a:p>
            <a:r>
              <a:rPr lang="en-US" dirty="0" smtClean="0"/>
              <a:t>Tours are about bonding together…Success depends on whether you come together or you split into factions…There were times with this lions squad when we felt invincible – that we could take on the whole world and beat them (Jeremy Guscott</a:t>
            </a:r>
            <a:r>
              <a:rPr lang="en-US" dirty="0"/>
              <a:t>,</a:t>
            </a:r>
            <a:r>
              <a:rPr lang="en-US" dirty="0" smtClean="0"/>
              <a:t>1997).</a:t>
            </a:r>
          </a:p>
          <a:p>
            <a:r>
              <a:rPr lang="en-US" dirty="0">
                <a:hlinkClick r:id="rId2"/>
              </a:rPr>
              <a:t>http://media.smh.com.au/sport/sports-hq/wiggins-stabbed-in-the-back-by-froome-4744567.</a:t>
            </a:r>
            <a:r>
              <a:rPr lang="en-US" dirty="0" smtClean="0">
                <a:hlinkClick r:id="rId2"/>
              </a:rPr>
              <a:t>html</a:t>
            </a: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Welsh </a:t>
            </a:r>
            <a:r>
              <a:rPr lang="en-US" dirty="0" smtClean="0"/>
              <a:t>Football Team </a:t>
            </a:r>
            <a:r>
              <a:rPr lang="en-US" dirty="0" smtClean="0"/>
              <a:t>– </a:t>
            </a:r>
            <a:r>
              <a:rPr lang="en-US" dirty="0" smtClean="0"/>
              <a:t>Singing national anthem! </a:t>
            </a:r>
          </a:p>
          <a:p>
            <a:pPr marL="0" indent="0">
              <a:buNone/>
            </a:pPr>
            <a:r>
              <a:rPr lang="en-US" dirty="0" err="1" smtClean="0"/>
              <a:t>Yma</a:t>
            </a:r>
            <a:r>
              <a:rPr lang="en-US" dirty="0" smtClean="0"/>
              <a:t> o </a:t>
            </a:r>
            <a:r>
              <a:rPr lang="en-US" dirty="0" err="1" smtClean="0"/>
              <a:t>hyd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3197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Importance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600" dirty="0" smtClean="0"/>
              <a:t>   Cohesion historically, has been identified as the most important small-group variable (</a:t>
            </a:r>
            <a:r>
              <a:rPr lang="en-US" sz="3600" dirty="0" err="1" smtClean="0"/>
              <a:t>Golembiewski</a:t>
            </a:r>
            <a:r>
              <a:rPr lang="en-US" sz="3600" dirty="0" smtClean="0"/>
              <a:t>, 1962; </a:t>
            </a:r>
            <a:r>
              <a:rPr lang="en-US" sz="3600" dirty="0" err="1" smtClean="0"/>
              <a:t>lott</a:t>
            </a:r>
            <a:r>
              <a:rPr lang="en-US" sz="3600" dirty="0" smtClean="0"/>
              <a:t> and Lott)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2553943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ChangeArrowheads="1"/>
          </p:cNvSpPr>
          <p:nvPr>
            <p:ph type="title"/>
          </p:nvPr>
        </p:nvSpPr>
        <p:spPr>
          <a:xfrm>
            <a:off x="931863" y="602456"/>
            <a:ext cx="8212137" cy="1509713"/>
          </a:xfrm>
        </p:spPr>
        <p:txBody>
          <a:bodyPr/>
          <a:lstStyle/>
          <a:p>
            <a:r>
              <a:rPr lang="en-US" dirty="0" smtClean="0">
                <a:cs typeface="Times New Roman" charset="0"/>
              </a:rPr>
              <a:t>Re-cap: Definition </a:t>
            </a:r>
            <a:r>
              <a:rPr lang="en-US" dirty="0">
                <a:cs typeface="Times New Roman" charset="0"/>
              </a:rPr>
              <a:t>of Group </a:t>
            </a:r>
            <a:r>
              <a:rPr lang="en-US" dirty="0" smtClean="0">
                <a:cs typeface="Times New Roman" charset="0"/>
              </a:rPr>
              <a:t/>
            </a:r>
            <a:br>
              <a:rPr lang="en-US" dirty="0" smtClean="0">
                <a:cs typeface="Times New Roman" charset="0"/>
              </a:rPr>
            </a:br>
            <a:r>
              <a:rPr lang="en-US" dirty="0" smtClean="0">
                <a:cs typeface="Times New Roman" charset="0"/>
              </a:rPr>
              <a:t>Cohesion</a:t>
            </a:r>
            <a:endParaRPr lang="en-US" dirty="0">
              <a:cs typeface="Times New Roman" charset="0"/>
            </a:endParaRPr>
          </a:p>
        </p:txBody>
      </p:sp>
      <p:sp>
        <p:nvSpPr>
          <p:cNvPr id="696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3400" y="1961969"/>
            <a:ext cx="7661275" cy="4876800"/>
          </a:xfrm>
        </p:spPr>
        <p:txBody>
          <a:bodyPr/>
          <a:lstStyle/>
          <a:p>
            <a:r>
              <a:rPr lang="en-US" sz="2800" dirty="0"/>
              <a:t>Carron, Brawley, and </a:t>
            </a:r>
            <a:r>
              <a:rPr lang="en-US" sz="2800" dirty="0" err="1"/>
              <a:t>Widmeyer</a:t>
            </a:r>
            <a:r>
              <a:rPr lang="en-US" sz="2800" dirty="0"/>
              <a:t> (1998) defined cohesion as </a:t>
            </a:r>
            <a:r>
              <a:rPr lang="ja-JP" altLang="en-US" sz="2800" dirty="0">
                <a:latin typeface="Arial"/>
              </a:rPr>
              <a:t>“</a:t>
            </a:r>
            <a:r>
              <a:rPr lang="en-US" sz="2800" dirty="0"/>
              <a:t>a dynamic process that is reflected in the tendency of a group to stick together and remain united in the pursuit of its instrumental objectives and/or for the satisfaction of member needs</a:t>
            </a:r>
            <a:r>
              <a:rPr lang="ja-JP" altLang="en-US" sz="2800" dirty="0">
                <a:latin typeface="Arial"/>
              </a:rPr>
              <a:t>”</a:t>
            </a:r>
            <a:r>
              <a:rPr lang="en-US" sz="2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65626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67557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Characteristics of cohesion</a:t>
            </a:r>
            <a:endParaRPr lang="en-US" sz="3600" b="1" dirty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" name="Inhaltsplatzhalter 3"/>
          <p:cNvSpPr>
            <a:spLocks noGrp="1"/>
          </p:cNvSpPr>
          <p:nvPr>
            <p:ph idx="1"/>
          </p:nvPr>
        </p:nvSpPr>
        <p:spPr>
          <a:xfrm>
            <a:off x="457200" y="1347048"/>
            <a:ext cx="8229600" cy="3332653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nl-NL" sz="2200" b="1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Multidimensional: </a:t>
            </a:r>
            <a:r>
              <a:rPr lang="nl-NL" sz="2200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reasons </a:t>
            </a:r>
            <a:r>
              <a:rPr lang="nl-NL" sz="2200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 stick together </a:t>
            </a:r>
            <a:r>
              <a:rPr lang="nl-NL" sz="2200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differ</a:t>
            </a:r>
            <a:endParaRPr lang="nl-NL" sz="2200" dirty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nl-NL" sz="22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Dynamic construct: </a:t>
            </a:r>
            <a:r>
              <a:rPr lang="nl-NL" sz="2200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</a:t>
            </a:r>
            <a:r>
              <a:rPr lang="nl-NL" sz="2200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eam cohesion-performance </a:t>
            </a:r>
            <a:r>
              <a:rPr lang="nl-NL" sz="2200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link with temporal proximity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nl-NL" sz="22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Instrumental: </a:t>
            </a:r>
            <a:r>
              <a:rPr lang="nl-NL" sz="2200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groups stick together for a </a:t>
            </a:r>
            <a:r>
              <a:rPr lang="nl-NL" sz="2200" dirty="0" err="1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purpose</a:t>
            </a:r>
            <a:r>
              <a:rPr lang="nl-NL" sz="2200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– </a:t>
            </a:r>
            <a:r>
              <a:rPr lang="nl-NL" sz="2200" dirty="0" err="1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and</a:t>
            </a:r>
            <a:r>
              <a:rPr lang="nl-NL" sz="2200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must have a purpose for its actions</a:t>
            </a:r>
            <a:endParaRPr lang="nl-NL" sz="2200" b="1" dirty="0" smtClean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nl-NL" sz="22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Affective: </a:t>
            </a:r>
            <a:r>
              <a:rPr lang="nl-NL" sz="2200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all groups provide a context for the development of social relationships – good/bad</a:t>
            </a:r>
          </a:p>
          <a:p>
            <a:pPr marL="457200" lvl="1" indent="0">
              <a:lnSpc>
                <a:spcPct val="110000"/>
              </a:lnSpc>
              <a:buNone/>
            </a:pPr>
            <a:endParaRPr lang="en-GB" sz="2000" b="1" dirty="0">
              <a:solidFill>
                <a:srgbClr val="031D3E"/>
              </a:solidFill>
              <a:latin typeface="+mj-lt"/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457200" y="878402"/>
            <a:ext cx="8229600" cy="0"/>
          </a:xfrm>
          <a:prstGeom prst="line">
            <a:avLst/>
          </a:prstGeom>
          <a:ln>
            <a:solidFill>
              <a:srgbClr val="031D3E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Textfeld 5"/>
          <p:cNvSpPr txBox="1"/>
          <p:nvPr/>
        </p:nvSpPr>
        <p:spPr>
          <a:xfrm>
            <a:off x="6024484" y="5617029"/>
            <a:ext cx="26623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dirty="0" smtClean="0">
                <a:solidFill>
                  <a:srgbClr val="031D3E"/>
                </a:solidFill>
                <a:latin typeface="+mj-lt"/>
              </a:rPr>
              <a:t>Carron &amp; </a:t>
            </a:r>
            <a:r>
              <a:rPr lang="nl-NL" dirty="0" err="1" smtClean="0">
                <a:solidFill>
                  <a:srgbClr val="031D3E"/>
                </a:solidFill>
                <a:latin typeface="+mj-lt"/>
              </a:rPr>
              <a:t>Eys</a:t>
            </a:r>
            <a:r>
              <a:rPr lang="nl-NL" dirty="0">
                <a:solidFill>
                  <a:srgbClr val="031D3E"/>
                </a:solidFill>
                <a:latin typeface="+mj-lt"/>
              </a:rPr>
              <a:t> </a:t>
            </a:r>
            <a:r>
              <a:rPr lang="nl-NL" dirty="0" smtClean="0">
                <a:solidFill>
                  <a:srgbClr val="031D3E"/>
                </a:solidFill>
                <a:latin typeface="+mj-lt"/>
              </a:rPr>
              <a:t>(2012)</a:t>
            </a:r>
            <a:endParaRPr lang="en-GB" dirty="0">
              <a:solidFill>
                <a:srgbClr val="031D3E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0911147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4837024"/>
            <a:ext cx="7772400" cy="887573"/>
          </a:xfrm>
        </p:spPr>
        <p:txBody>
          <a:bodyPr>
            <a:normAutofit/>
          </a:bodyPr>
          <a:lstStyle/>
          <a:p>
            <a:r>
              <a:rPr lang="en-US" dirty="0" smtClean="0">
                <a:solidFill>
                  <a:srgbClr val="000000"/>
                </a:solidFill>
                <a:latin typeface="+mn-lt"/>
                <a:cs typeface="Arial"/>
              </a:rPr>
              <a:t>Conceptual framework of cohesion</a:t>
            </a:r>
            <a:endParaRPr lang="en-US" dirty="0">
              <a:solidFill>
                <a:srgbClr val="000000"/>
              </a:solidFill>
              <a:latin typeface="+mn-lt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88912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07042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b="1" dirty="0" smtClean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Why stick together?</a:t>
            </a:r>
            <a:endParaRPr lang="en-US" sz="3600" b="1" dirty="0">
              <a:solidFill>
                <a:srgbClr val="031D3E"/>
              </a:solidFill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" name="Inhaltsplatzhalter 3"/>
          <p:cNvSpPr>
            <a:spLocks noGrp="1"/>
          </p:cNvSpPr>
          <p:nvPr>
            <p:ph idx="1"/>
          </p:nvPr>
        </p:nvSpPr>
        <p:spPr>
          <a:xfrm>
            <a:off x="457200" y="1350042"/>
            <a:ext cx="8229600" cy="5152429"/>
          </a:xfrm>
        </p:spPr>
        <p:txBody>
          <a:bodyPr>
            <a:noAutofit/>
          </a:bodyPr>
          <a:lstStyle/>
          <a:p>
            <a:pPr marL="0" lvl="0" indent="0">
              <a:buNone/>
            </a:pPr>
            <a:r>
              <a:rPr lang="nl-NL" sz="2400" b="1" dirty="0" smtClean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Group integration: 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nl-NL" sz="2400" dirty="0" err="1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I</a:t>
            </a:r>
            <a:r>
              <a:rPr lang="nl-NL" sz="2400" dirty="0" err="1" smtClean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ndividual’s</a:t>
            </a:r>
            <a:r>
              <a:rPr lang="nl-NL" sz="2400" dirty="0" smtClean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 perceptions about the closeness, similarity, and bonding of the group 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nl-NL" sz="2400" dirty="0" smtClean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Unification of the group</a:t>
            </a:r>
          </a:p>
          <a:p>
            <a:pPr marL="0" lvl="0" indent="0">
              <a:buNone/>
            </a:pPr>
            <a:endParaRPr lang="nl-NL" sz="2400" b="1" dirty="0" smtClean="0">
              <a:solidFill>
                <a:srgbClr val="031D3E"/>
              </a:solidFill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lvl="0" indent="0">
              <a:buNone/>
            </a:pPr>
            <a:r>
              <a:rPr lang="nl-NL" sz="2400" b="1" dirty="0" smtClean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Individual attractions to the group: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nl-NL" sz="2400" dirty="0" smtClean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Individual’s perceptions about personal motivations acting to attract and retain him/her in the group</a:t>
            </a:r>
          </a:p>
          <a:p>
            <a:pPr marL="0" indent="0">
              <a:lnSpc>
                <a:spcPct val="170000"/>
              </a:lnSpc>
              <a:buNone/>
            </a:pPr>
            <a:endParaRPr lang="nl-NL" sz="1000" b="1" dirty="0" smtClean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Textfeld 2"/>
          <p:cNvSpPr txBox="1"/>
          <p:nvPr/>
        </p:nvSpPr>
        <p:spPr>
          <a:xfrm>
            <a:off x="6483927" y="5617029"/>
            <a:ext cx="233825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sz="1600" dirty="0" smtClean="0">
                <a:solidFill>
                  <a:srgbClr val="031D3E"/>
                </a:solidFill>
              </a:rPr>
              <a:t>Carron et al. (1985)</a:t>
            </a:r>
            <a:endParaRPr lang="en-GB" sz="1600" dirty="0">
              <a:solidFill>
                <a:srgbClr val="031D3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445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06902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Why stick together?</a:t>
            </a:r>
            <a:endParaRPr lang="en-US" sz="3600" b="1" dirty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" name="Inhaltsplatzhalter 3"/>
          <p:cNvSpPr>
            <a:spLocks noGrp="1"/>
          </p:cNvSpPr>
          <p:nvPr>
            <p:ph idx="1"/>
          </p:nvPr>
        </p:nvSpPr>
        <p:spPr>
          <a:xfrm>
            <a:off x="457200" y="1350043"/>
            <a:ext cx="8229600" cy="3863226"/>
          </a:xfrm>
        </p:spPr>
        <p:txBody>
          <a:bodyPr>
            <a:noAutofit/>
          </a:bodyPr>
          <a:lstStyle/>
          <a:p>
            <a:pPr marL="0" lvl="0" indent="0">
              <a:buNone/>
            </a:pPr>
            <a:r>
              <a:rPr lang="nl-NL" sz="24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Task orientation: 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nl-NL" sz="2400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 general orientation or motivation towards the group’s instrumental objectives </a:t>
            </a:r>
          </a:p>
          <a:p>
            <a:pPr marL="0" lvl="0" indent="0">
              <a:buNone/>
            </a:pPr>
            <a:endParaRPr lang="nl-NL" sz="2400" dirty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lvl="0" indent="0">
              <a:buNone/>
            </a:pPr>
            <a:r>
              <a:rPr lang="nl-NL" sz="24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Social orientation: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nl-NL" sz="2400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 general orientation or motivation towards developing and maintaining social relationships and activities within the group</a:t>
            </a:r>
          </a:p>
          <a:p>
            <a:pPr marL="0" indent="0">
              <a:lnSpc>
                <a:spcPct val="170000"/>
              </a:lnSpc>
              <a:buNone/>
            </a:pPr>
            <a:endParaRPr lang="nl-NL" sz="1000" b="1" dirty="0" smtClean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6" name="Textfeld 5"/>
          <p:cNvSpPr txBox="1"/>
          <p:nvPr/>
        </p:nvSpPr>
        <p:spPr>
          <a:xfrm>
            <a:off x="6483927" y="5617029"/>
            <a:ext cx="180505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sz="1600" dirty="0" smtClean="0">
                <a:solidFill>
                  <a:srgbClr val="031D3E"/>
                </a:solidFill>
                <a:latin typeface="+mj-lt"/>
              </a:rPr>
              <a:t>Carron et al 1985</a:t>
            </a:r>
            <a:endParaRPr lang="en-GB" sz="1600" dirty="0">
              <a:solidFill>
                <a:srgbClr val="031D3E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729589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98474" y="484094"/>
            <a:ext cx="7556313" cy="564206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 smtClean="0">
                <a:solidFill>
                  <a:srgbClr val="000000"/>
                </a:solidFill>
              </a:rPr>
              <a:t>Individual </a:t>
            </a:r>
            <a:r>
              <a:rPr lang="en-US" b="1" dirty="0">
                <a:solidFill>
                  <a:srgbClr val="000000"/>
                </a:solidFill>
              </a:rPr>
              <a:t>attractions to the group (task) ATG-</a:t>
            </a:r>
            <a:r>
              <a:rPr lang="en-US" b="1" dirty="0" smtClean="0">
                <a:solidFill>
                  <a:srgbClr val="000000"/>
                </a:solidFill>
              </a:rPr>
              <a:t>T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Attractiveness of team’s task, productivity and goals for the individual personally.</a:t>
            </a:r>
            <a:endParaRPr lang="en-US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US" b="1" dirty="0">
                <a:solidFill>
                  <a:srgbClr val="000000"/>
                </a:solidFill>
              </a:rPr>
              <a:t>Individual attractions to the group (social) ATG-</a:t>
            </a:r>
            <a:r>
              <a:rPr lang="en-US" b="1" dirty="0" smtClean="0">
                <a:solidFill>
                  <a:srgbClr val="000000"/>
                </a:solidFill>
              </a:rPr>
              <a:t>S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Feelings about his or her personal acceptance, and social interaction with the team. </a:t>
            </a:r>
            <a:endParaRPr lang="en-US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US" b="1" dirty="0">
                <a:solidFill>
                  <a:srgbClr val="000000"/>
                </a:solidFill>
              </a:rPr>
              <a:t>Group integration (task) GI-</a:t>
            </a:r>
            <a:r>
              <a:rPr lang="en-US" b="1" dirty="0" smtClean="0">
                <a:solidFill>
                  <a:srgbClr val="000000"/>
                </a:solidFill>
              </a:rPr>
              <a:t>T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Individuals perceptions of similarity, closeness and bonding within the team as a whole around the task.</a:t>
            </a:r>
            <a:endParaRPr lang="en-US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US" b="1" dirty="0">
                <a:solidFill>
                  <a:srgbClr val="000000"/>
                </a:solidFill>
              </a:rPr>
              <a:t>Group integration (social) GI-</a:t>
            </a:r>
            <a:r>
              <a:rPr lang="en-US" b="1" dirty="0" smtClean="0">
                <a:solidFill>
                  <a:srgbClr val="000000"/>
                </a:solidFill>
              </a:rPr>
              <a:t>S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Individuals </a:t>
            </a:r>
            <a:r>
              <a:rPr lang="en-US" dirty="0">
                <a:solidFill>
                  <a:srgbClr val="000000"/>
                </a:solidFill>
              </a:rPr>
              <a:t>perceptions of </a:t>
            </a:r>
            <a:r>
              <a:rPr lang="en-US" dirty="0" smtClean="0">
                <a:solidFill>
                  <a:srgbClr val="000000"/>
                </a:solidFill>
              </a:rPr>
              <a:t>similarity</a:t>
            </a:r>
            <a:r>
              <a:rPr lang="en-US" dirty="0">
                <a:solidFill>
                  <a:srgbClr val="000000"/>
                </a:solidFill>
              </a:rPr>
              <a:t>, closeness and bonding within the </a:t>
            </a:r>
            <a:r>
              <a:rPr lang="en-US" dirty="0" smtClean="0">
                <a:solidFill>
                  <a:srgbClr val="000000"/>
                </a:solidFill>
              </a:rPr>
              <a:t>entire group as a social unit.</a:t>
            </a:r>
            <a:endParaRPr lang="en-US" dirty="0">
              <a:solidFill>
                <a:srgbClr val="000000"/>
              </a:solidFill>
            </a:endParaRPr>
          </a:p>
          <a:p>
            <a:endParaRPr 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55547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98342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b="1" dirty="0" smtClean="0">
                <a:solidFill>
                  <a:srgbClr val="031D3E"/>
                </a:solidFill>
              </a:rPr>
              <a:t>Conceptual framework cohesion</a:t>
            </a:r>
            <a:endParaRPr lang="en-US" sz="3600" b="1" dirty="0">
              <a:solidFill>
                <a:srgbClr val="031D3E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650" y="1211284"/>
            <a:ext cx="8712700" cy="51991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65247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0172"/>
            <a:ext cx="8229600" cy="1143000"/>
          </a:xfrm>
        </p:spPr>
        <p:txBody>
          <a:bodyPr>
            <a:noAutofit/>
          </a:bodyPr>
          <a:lstStyle/>
          <a:p>
            <a:r>
              <a:rPr lang="en-US" sz="3200" b="1" dirty="0" smtClean="0">
                <a:solidFill>
                  <a:srgbClr val="031D3E"/>
                </a:solidFill>
              </a:rPr>
              <a:t>Measurement…</a:t>
            </a:r>
            <a:endParaRPr lang="en-US" sz="3200" b="1" dirty="0">
              <a:solidFill>
                <a:srgbClr val="031D3E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69945"/>
            <a:ext cx="8077200" cy="3388706"/>
          </a:xfrm>
        </p:spPr>
        <p:txBody>
          <a:bodyPr wrap="square">
            <a:noAutofit/>
          </a:bodyPr>
          <a:lstStyle/>
          <a:p>
            <a:pPr lvl="1">
              <a:lnSpc>
                <a:spcPct val="150000"/>
              </a:lnSpc>
              <a:spcBef>
                <a:spcPts val="0"/>
              </a:spcBef>
            </a:pPr>
            <a:endParaRPr lang="en-US" sz="1000" b="1" dirty="0" smtClean="0">
              <a:solidFill>
                <a:srgbClr val="031D3E"/>
              </a:solidFill>
              <a:latin typeface="Arial"/>
              <a:cs typeface="Arial"/>
            </a:endParaRPr>
          </a:p>
          <a:p>
            <a:pPr>
              <a:lnSpc>
                <a:spcPct val="200000"/>
              </a:lnSpc>
              <a:spcBef>
                <a:spcPts val="0"/>
              </a:spcBef>
            </a:pPr>
            <a:endParaRPr lang="en-US" sz="2600" b="1" dirty="0" smtClean="0">
              <a:solidFill>
                <a:srgbClr val="031D3E"/>
              </a:solidFill>
              <a:latin typeface="Arial"/>
              <a:cs typeface="Arial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US" sz="2600" b="1" dirty="0" smtClean="0">
              <a:solidFill>
                <a:srgbClr val="031D3E"/>
              </a:solidFill>
              <a:latin typeface="Arial"/>
              <a:cs typeface="Arial"/>
            </a:endParaRPr>
          </a:p>
          <a:p>
            <a:pPr marL="457200" lvl="1" indent="0">
              <a:lnSpc>
                <a:spcPct val="150000"/>
              </a:lnSpc>
              <a:spcBef>
                <a:spcPts val="0"/>
              </a:spcBef>
              <a:buNone/>
            </a:pPr>
            <a:endParaRPr lang="en-US" sz="2000" dirty="0" smtClean="0">
              <a:solidFill>
                <a:srgbClr val="031D3E"/>
              </a:solidFill>
              <a:latin typeface="Arial"/>
              <a:cs typeface="Arial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737" t="21287" r="25526" b="31696"/>
          <a:stretch/>
        </p:blipFill>
        <p:spPr bwMode="auto">
          <a:xfrm>
            <a:off x="1040535" y="1380725"/>
            <a:ext cx="7070419" cy="53831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39691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7108"/>
            <a:ext cx="8229600" cy="1143000"/>
          </a:xfrm>
        </p:spPr>
        <p:txBody>
          <a:bodyPr>
            <a:noAutofit/>
          </a:bodyPr>
          <a:lstStyle/>
          <a:p>
            <a:r>
              <a:rPr lang="en-US" sz="3200" b="1" dirty="0" smtClean="0">
                <a:solidFill>
                  <a:srgbClr val="031D3E"/>
                </a:solidFill>
              </a:rPr>
              <a:t>Other ways…</a:t>
            </a:r>
            <a:endParaRPr lang="en-US" sz="3200" b="1" dirty="0">
              <a:solidFill>
                <a:srgbClr val="031D3E"/>
              </a:solidFill>
            </a:endParaRPr>
          </a:p>
        </p:txBody>
      </p:sp>
      <p:sp>
        <p:nvSpPr>
          <p:cNvPr id="3" name="Rechteck 2"/>
          <p:cNvSpPr/>
          <p:nvPr/>
        </p:nvSpPr>
        <p:spPr>
          <a:xfrm>
            <a:off x="457200" y="1063980"/>
            <a:ext cx="7575500" cy="19133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defRPr/>
            </a:pPr>
            <a:r>
              <a:rPr lang="en-US" sz="2000" b="1" dirty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Observational analysis</a:t>
            </a:r>
            <a:r>
              <a:rPr lang="en-US" sz="2000" b="1" dirty="0" smtClean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: </a:t>
            </a:r>
            <a:r>
              <a:rPr lang="en-GB" altLang="en-US" sz="2000" dirty="0" smtClean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Observation </a:t>
            </a:r>
            <a:r>
              <a:rPr lang="en-GB" altLang="en-US" sz="2000" dirty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of behaviours of teams/players in a specific context and </a:t>
            </a:r>
            <a:r>
              <a:rPr lang="en-GB" altLang="en-US" sz="2000" dirty="0" smtClean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recording </a:t>
            </a:r>
            <a:r>
              <a:rPr lang="en-GB" altLang="en-US" sz="2000" dirty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the degree of cohesion (amount of communication, support, distance between players)</a:t>
            </a:r>
            <a:r>
              <a:rPr lang="en-GB" altLang="en-US" sz="2000" dirty="0" smtClean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.</a:t>
            </a:r>
          </a:p>
        </p:txBody>
      </p:sp>
      <p:sp>
        <p:nvSpPr>
          <p:cNvPr id="4" name="Rechteck 3"/>
          <p:cNvSpPr/>
          <p:nvPr/>
        </p:nvSpPr>
        <p:spPr>
          <a:xfrm>
            <a:off x="7863" y="2733474"/>
            <a:ext cx="8436713" cy="353430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 algn="just">
              <a:lnSpc>
                <a:spcPct val="150000"/>
              </a:lnSpc>
              <a:defRPr/>
            </a:pPr>
            <a:endParaRPr lang="nl-NL" altLang="en-US" b="1" u="sng" dirty="0" smtClean="0">
              <a:solidFill>
                <a:srgbClr val="031D3E"/>
              </a:solidFill>
              <a:latin typeface="+mj-lt"/>
            </a:endParaRPr>
          </a:p>
          <a:p>
            <a:pPr lvl="1" algn="just">
              <a:lnSpc>
                <a:spcPct val="150000"/>
              </a:lnSpc>
              <a:defRPr/>
            </a:pPr>
            <a:r>
              <a:rPr lang="nl-NL" altLang="en-US" b="1" dirty="0" err="1" smtClean="0">
                <a:solidFill>
                  <a:srgbClr val="031D3E"/>
                </a:solidFill>
              </a:rPr>
              <a:t>Bornstein</a:t>
            </a:r>
            <a:r>
              <a:rPr lang="nl-NL" altLang="en-US" b="1" dirty="0" smtClean="0">
                <a:solidFill>
                  <a:srgbClr val="031D3E"/>
                </a:solidFill>
              </a:rPr>
              <a:t> </a:t>
            </a:r>
            <a:r>
              <a:rPr lang="nl-NL" altLang="en-US" b="1" dirty="0">
                <a:solidFill>
                  <a:srgbClr val="031D3E"/>
                </a:solidFill>
              </a:rPr>
              <a:t>&amp; Goldsmith (2008</a:t>
            </a:r>
            <a:r>
              <a:rPr lang="nl-NL" altLang="en-US" b="1" dirty="0" smtClean="0">
                <a:solidFill>
                  <a:srgbClr val="031D3E"/>
                </a:solidFill>
              </a:rPr>
              <a:t>)</a:t>
            </a:r>
          </a:p>
          <a:p>
            <a:pPr lvl="1" algn="just">
              <a:lnSpc>
                <a:spcPct val="150000"/>
              </a:lnSpc>
              <a:defRPr/>
            </a:pPr>
            <a:r>
              <a:rPr lang="nl-NL" altLang="en-US" sz="1600" b="1" dirty="0" smtClean="0">
                <a:solidFill>
                  <a:srgbClr val="031D3E"/>
                </a:solidFill>
              </a:rPr>
              <a:t>Cohesion: </a:t>
            </a:r>
            <a:r>
              <a:rPr lang="nl-NL" altLang="en-US" sz="1600" dirty="0" smtClean="0">
                <a:solidFill>
                  <a:srgbClr val="031D3E"/>
                </a:solidFill>
              </a:rPr>
              <a:t>the </a:t>
            </a:r>
            <a:r>
              <a:rPr lang="nl-NL" altLang="en-US" sz="1600" dirty="0">
                <a:solidFill>
                  <a:srgbClr val="031D3E"/>
                </a:solidFill>
              </a:rPr>
              <a:t>post-score behaviours of football players on a scale of individualistic to team-</a:t>
            </a:r>
            <a:r>
              <a:rPr lang="nl-NL" altLang="en-US" sz="1600" dirty="0" err="1">
                <a:solidFill>
                  <a:srgbClr val="031D3E"/>
                </a:solidFill>
              </a:rPr>
              <a:t>orientated</a:t>
            </a:r>
            <a:r>
              <a:rPr lang="nl-NL" altLang="en-US" sz="1600" dirty="0">
                <a:solidFill>
                  <a:srgbClr val="031D3E"/>
                </a:solidFill>
              </a:rPr>
              <a:t> </a:t>
            </a:r>
            <a:r>
              <a:rPr lang="nl-NL" altLang="en-US" sz="1600" dirty="0" err="1" smtClean="0">
                <a:solidFill>
                  <a:srgbClr val="031D3E"/>
                </a:solidFill>
              </a:rPr>
              <a:t>behaviour</a:t>
            </a:r>
            <a:endParaRPr lang="nl-NL" altLang="en-US" sz="1600" dirty="0" smtClean="0">
              <a:solidFill>
                <a:srgbClr val="031D3E"/>
              </a:solidFill>
            </a:endParaRPr>
          </a:p>
          <a:p>
            <a:pPr lvl="1" algn="just">
              <a:lnSpc>
                <a:spcPct val="150000"/>
              </a:lnSpc>
              <a:defRPr/>
            </a:pPr>
            <a:r>
              <a:rPr lang="pl-PL" altLang="en-US" sz="1600" dirty="0">
                <a:solidFill>
                  <a:srgbClr val="031D3E"/>
                </a:solidFill>
                <a:hlinkClick r:id="rId3"/>
              </a:rPr>
              <a:t>https://www.youtube.com/watch?v=n-</a:t>
            </a:r>
            <a:r>
              <a:rPr lang="pl-PL" altLang="en-US" sz="1600" dirty="0" smtClean="0">
                <a:solidFill>
                  <a:srgbClr val="031D3E"/>
                </a:solidFill>
                <a:hlinkClick r:id="rId3"/>
              </a:rPr>
              <a:t>Ahk8Vvlvg</a:t>
            </a:r>
            <a:endParaRPr lang="pl-PL" altLang="en-US" sz="1600" dirty="0" smtClean="0">
              <a:solidFill>
                <a:srgbClr val="031D3E"/>
              </a:solidFill>
            </a:endParaRPr>
          </a:p>
          <a:p>
            <a:pPr lvl="1" algn="just">
              <a:lnSpc>
                <a:spcPct val="150000"/>
              </a:lnSpc>
              <a:defRPr/>
            </a:pPr>
            <a:endParaRPr lang="nl-NL" altLang="en-US" sz="1600" dirty="0">
              <a:solidFill>
                <a:srgbClr val="031D3E"/>
              </a:solidFill>
            </a:endParaRPr>
          </a:p>
          <a:p>
            <a:pPr lvl="1" algn="just">
              <a:lnSpc>
                <a:spcPct val="150000"/>
              </a:lnSpc>
              <a:defRPr/>
            </a:pPr>
            <a:r>
              <a:rPr lang="nl-NL" altLang="en-US" b="1" dirty="0">
                <a:solidFill>
                  <a:srgbClr val="031D3E"/>
                </a:solidFill>
              </a:rPr>
              <a:t>Krause et al. (</a:t>
            </a:r>
            <a:r>
              <a:rPr lang="nl-NL" altLang="en-US" b="1" dirty="0" smtClean="0">
                <a:solidFill>
                  <a:srgbClr val="031D3E"/>
                </a:solidFill>
              </a:rPr>
              <a:t>2010)</a:t>
            </a:r>
          </a:p>
          <a:p>
            <a:pPr lvl="1" algn="just">
              <a:lnSpc>
                <a:spcPct val="150000"/>
              </a:lnSpc>
              <a:defRPr/>
            </a:pPr>
            <a:r>
              <a:rPr lang="nl-NL" altLang="en-US" sz="1600" b="1" dirty="0" smtClean="0">
                <a:solidFill>
                  <a:srgbClr val="031D3E"/>
                </a:solidFill>
              </a:rPr>
              <a:t>Cohesion: </a:t>
            </a:r>
            <a:r>
              <a:rPr lang="nl-NL" altLang="en-US" sz="1600" dirty="0" err="1" smtClean="0">
                <a:solidFill>
                  <a:srgbClr val="031D3E"/>
                </a:solidFill>
              </a:rPr>
              <a:t>behaviours</a:t>
            </a:r>
            <a:r>
              <a:rPr lang="nl-NL" altLang="en-US" sz="1600" dirty="0">
                <a:solidFill>
                  <a:srgbClr val="031D3E"/>
                </a:solidFill>
              </a:rPr>
              <a:t> </a:t>
            </a:r>
            <a:r>
              <a:rPr lang="nl-NL" altLang="en-US" sz="1600" dirty="0" err="1" smtClean="0">
                <a:solidFill>
                  <a:srgbClr val="031D3E"/>
                </a:solidFill>
              </a:rPr>
              <a:t>such</a:t>
            </a:r>
            <a:r>
              <a:rPr lang="nl-NL" altLang="en-US" sz="1600" dirty="0" smtClean="0">
                <a:solidFill>
                  <a:srgbClr val="031D3E"/>
                </a:solidFill>
              </a:rPr>
              <a:t> as </a:t>
            </a:r>
            <a:r>
              <a:rPr lang="en-GB" altLang="en-US" sz="1600" dirty="0">
                <a:solidFill>
                  <a:srgbClr val="031D3E"/>
                </a:solidFill>
              </a:rPr>
              <a:t>talking to teammates during </a:t>
            </a:r>
            <a:r>
              <a:rPr lang="en-GB" altLang="en-US" sz="1600" dirty="0" smtClean="0">
                <a:solidFill>
                  <a:srgbClr val="031D3E"/>
                </a:solidFill>
              </a:rPr>
              <a:t>games, helping </a:t>
            </a:r>
            <a:r>
              <a:rPr lang="en-GB" altLang="en-US" sz="1600" dirty="0">
                <a:solidFill>
                  <a:srgbClr val="031D3E"/>
                </a:solidFill>
              </a:rPr>
              <a:t>other teammates escape defensive pressure</a:t>
            </a:r>
          </a:p>
        </p:txBody>
      </p:sp>
    </p:spTree>
    <p:extLst>
      <p:ext uri="{BB962C8B-B14F-4D97-AF65-F5344CB8AC3E}">
        <p14:creationId xmlns:p14="http://schemas.microsoft.com/office/powerpoint/2010/main" val="2416792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553" y="1621477"/>
            <a:ext cx="4038600" cy="933450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bg1"/>
                </a:solidFill>
              </a:rPr>
              <a:t>Cohesion Practical Tasks</a:t>
            </a:r>
            <a:r>
              <a:rPr lang="en-US" dirty="0" smtClean="0">
                <a:solidFill>
                  <a:schemeClr val="bg1"/>
                </a:solidFill>
              </a:rPr>
              <a:t>…</a:t>
            </a:r>
            <a:br>
              <a:rPr lang="en-US" dirty="0" smtClean="0">
                <a:solidFill>
                  <a:schemeClr val="bg1"/>
                </a:solidFill>
              </a:rPr>
            </a:br>
            <a:r>
              <a:rPr lang="en-US" dirty="0" smtClean="0">
                <a:solidFill>
                  <a:schemeClr val="bg1"/>
                </a:solidFill>
              </a:rPr>
              <a:t/>
            </a:r>
            <a:br>
              <a:rPr lang="en-US" dirty="0" smtClean="0">
                <a:solidFill>
                  <a:schemeClr val="bg1"/>
                </a:solidFill>
              </a:rPr>
            </a:b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11853" y="5577685"/>
            <a:ext cx="4038600" cy="748553"/>
          </a:xfrm>
        </p:spPr>
        <p:txBody>
          <a:bodyPr/>
          <a:lstStyle/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85892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 smtClean="0">
                <a:solidFill>
                  <a:srgbClr val="031D3E"/>
                </a:solidFill>
              </a:rPr>
              <a:t>Aims of the activities…</a:t>
            </a:r>
            <a:endParaRPr lang="en-US" b="1" dirty="0">
              <a:solidFill>
                <a:srgbClr val="031D3E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1598397"/>
            <a:ext cx="8391995" cy="3868738"/>
          </a:xfrm>
        </p:spPr>
        <p:txBody>
          <a:bodyPr>
            <a:noAutofit/>
          </a:bodyPr>
          <a:lstStyle/>
          <a:p>
            <a:pPr lvl="0">
              <a:lnSpc>
                <a:spcPct val="150000"/>
              </a:lnSpc>
              <a:buFont typeface="Symbol"/>
              <a:buChar char=""/>
            </a:pPr>
            <a:r>
              <a:rPr lang="en-US" sz="2600" b="1" dirty="0">
                <a:solidFill>
                  <a:srgbClr val="031D3E"/>
                </a:solidFill>
                <a:latin typeface="Arial"/>
                <a:ea typeface="Calibri"/>
                <a:cs typeface="Times New Roman"/>
              </a:rPr>
              <a:t>Enhance your understanding of the </a:t>
            </a:r>
            <a:r>
              <a:rPr lang="en-US" sz="2600" b="1" dirty="0" smtClean="0">
                <a:solidFill>
                  <a:srgbClr val="031D3E"/>
                </a:solidFill>
                <a:latin typeface="Arial"/>
                <a:ea typeface="Calibri"/>
                <a:cs typeface="Times New Roman"/>
              </a:rPr>
              <a:t>factors that </a:t>
            </a:r>
            <a:r>
              <a:rPr lang="en-US" sz="2600" b="1" dirty="0">
                <a:solidFill>
                  <a:srgbClr val="031D3E"/>
                </a:solidFill>
                <a:latin typeface="Arial"/>
                <a:ea typeface="Calibri"/>
                <a:cs typeface="Times New Roman"/>
              </a:rPr>
              <a:t>influence team functioning</a:t>
            </a:r>
            <a:endParaRPr lang="en-GB" sz="2600" b="1" dirty="0">
              <a:solidFill>
                <a:srgbClr val="031D3E"/>
              </a:solidFill>
              <a:latin typeface="Calibri"/>
              <a:ea typeface="Calibri"/>
              <a:cs typeface="Times New Roman"/>
            </a:endParaRPr>
          </a:p>
          <a:p>
            <a:pPr lvl="0">
              <a:buFont typeface="Symbol"/>
              <a:buChar char=""/>
            </a:pPr>
            <a:endParaRPr lang="en-US" sz="600" b="1" dirty="0" smtClean="0">
              <a:solidFill>
                <a:srgbClr val="031D3E"/>
              </a:solidFill>
              <a:latin typeface="Arial"/>
              <a:ea typeface="Calibri"/>
              <a:cs typeface="Times New Roman"/>
            </a:endParaRPr>
          </a:p>
          <a:p>
            <a:pPr lvl="0">
              <a:lnSpc>
                <a:spcPct val="150000"/>
              </a:lnSpc>
              <a:buFont typeface="Symbol"/>
              <a:buChar char=""/>
            </a:pPr>
            <a:r>
              <a:rPr lang="en-US" sz="2600" b="1" dirty="0" smtClean="0">
                <a:solidFill>
                  <a:srgbClr val="031D3E"/>
                </a:solidFill>
                <a:latin typeface="Arial"/>
                <a:ea typeface="Calibri"/>
                <a:cs typeface="Times New Roman"/>
              </a:rPr>
              <a:t>Relate </a:t>
            </a:r>
            <a:r>
              <a:rPr lang="en-US" sz="2600" b="1" dirty="0">
                <a:solidFill>
                  <a:srgbClr val="031D3E"/>
                </a:solidFill>
                <a:latin typeface="Arial"/>
                <a:ea typeface="Calibri"/>
                <a:cs typeface="Times New Roman"/>
              </a:rPr>
              <a:t>current knowledge to a practical </a:t>
            </a:r>
            <a:r>
              <a:rPr lang="en-US" sz="2600" b="1" dirty="0" smtClean="0">
                <a:solidFill>
                  <a:srgbClr val="031D3E"/>
                </a:solidFill>
                <a:latin typeface="Arial"/>
                <a:ea typeface="Calibri"/>
                <a:cs typeface="Times New Roman"/>
              </a:rPr>
              <a:t>setting</a:t>
            </a:r>
          </a:p>
          <a:p>
            <a:pPr marL="0" lvl="0" indent="0">
              <a:lnSpc>
                <a:spcPct val="150000"/>
              </a:lnSpc>
              <a:buNone/>
            </a:pPr>
            <a:endParaRPr lang="en-US" sz="600" b="1" dirty="0" smtClean="0">
              <a:solidFill>
                <a:srgbClr val="031D3E"/>
              </a:solidFill>
              <a:latin typeface="Arial"/>
              <a:ea typeface="Calibri"/>
              <a:cs typeface="Times New Roman"/>
            </a:endParaRPr>
          </a:p>
          <a:p>
            <a:pPr lvl="0">
              <a:lnSpc>
                <a:spcPct val="150000"/>
              </a:lnSpc>
              <a:buFont typeface="Symbol"/>
              <a:buChar char=""/>
            </a:pPr>
            <a:r>
              <a:rPr lang="en-US" sz="2600" b="1" dirty="0" smtClean="0">
                <a:solidFill>
                  <a:srgbClr val="031D3E"/>
                </a:solidFill>
                <a:latin typeface="Arial"/>
                <a:ea typeface="Calibri"/>
                <a:cs typeface="Times New Roman"/>
              </a:rPr>
              <a:t>Use your experiences within the team to reflect upon team functioning</a:t>
            </a:r>
            <a:endParaRPr lang="en-GB" sz="2600" b="1" dirty="0">
              <a:solidFill>
                <a:srgbClr val="031D3E"/>
              </a:solidFill>
              <a:latin typeface="Calibri"/>
              <a:ea typeface="Calibri"/>
              <a:cs typeface="Times New Roman"/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457200" y="1417638"/>
            <a:ext cx="8229600" cy="0"/>
          </a:xfrm>
          <a:prstGeom prst="line">
            <a:avLst/>
          </a:prstGeom>
          <a:ln>
            <a:solidFill>
              <a:srgbClr val="031D3E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4900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9550" y="65088"/>
            <a:ext cx="8686800" cy="1143000"/>
          </a:xfrm>
        </p:spPr>
        <p:txBody>
          <a:bodyPr>
            <a:normAutofit/>
          </a:bodyPr>
          <a:lstStyle/>
          <a:p>
            <a:r>
              <a:rPr lang="en-US" b="1" dirty="0" smtClean="0">
                <a:solidFill>
                  <a:srgbClr val="031D3E"/>
                </a:solidFill>
              </a:rPr>
              <a:t>Thinking about the Task…</a:t>
            </a:r>
            <a:endParaRPr lang="en-US" b="1" dirty="0">
              <a:solidFill>
                <a:srgbClr val="031D3E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5667"/>
            <a:ext cx="8229600" cy="3868738"/>
          </a:xfrm>
        </p:spPr>
        <p:txBody>
          <a:bodyPr wrap="square">
            <a:noAutofit/>
          </a:bodyPr>
          <a:lstStyle/>
          <a:p>
            <a:pPr>
              <a:lnSpc>
                <a:spcPct val="200000"/>
              </a:lnSpc>
              <a:spcBef>
                <a:spcPts val="0"/>
              </a:spcBef>
            </a:pPr>
            <a:r>
              <a:rPr lang="en-US" sz="2400" b="1" dirty="0" smtClean="0">
                <a:solidFill>
                  <a:srgbClr val="031D3E"/>
                </a:solidFill>
                <a:latin typeface="+mj-lt"/>
              </a:rPr>
              <a:t>Before </a:t>
            </a:r>
            <a:r>
              <a:rPr lang="en-US" sz="2400" b="1" dirty="0" smtClean="0">
                <a:solidFill>
                  <a:srgbClr val="031D3E"/>
                </a:solidFill>
                <a:latin typeface="+mj-lt"/>
              </a:rPr>
              <a:t>starting the task…Which factors will contribute to your group functioning?</a:t>
            </a:r>
          </a:p>
        </p:txBody>
      </p:sp>
      <p:cxnSp>
        <p:nvCxnSpPr>
          <p:cNvPr id="5" name="Straight Connector 4"/>
          <p:cNvCxnSpPr/>
          <p:nvPr/>
        </p:nvCxnSpPr>
        <p:spPr>
          <a:xfrm>
            <a:off x="457200" y="1208088"/>
            <a:ext cx="8229600" cy="0"/>
          </a:xfrm>
          <a:prstGeom prst="line">
            <a:avLst/>
          </a:prstGeom>
          <a:ln>
            <a:solidFill>
              <a:srgbClr val="031D3E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7067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Introductory task: Towers of Hanoi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pl-PL" u="sng" dirty="0" err="1"/>
              <a:t>https</a:t>
            </a:r>
            <a:r>
              <a:rPr lang="pl-PL" u="sng" dirty="0"/>
              <a:t>://</a:t>
            </a:r>
            <a:r>
              <a:rPr lang="pl-PL" u="sng" dirty="0" err="1"/>
              <a:t>www.mathsisfun.com</a:t>
            </a:r>
            <a:r>
              <a:rPr lang="pl-PL" u="sng" dirty="0"/>
              <a:t>/</a:t>
            </a:r>
            <a:r>
              <a:rPr lang="pl-PL" u="sng" dirty="0" err="1"/>
              <a:t>games</a:t>
            </a:r>
            <a:r>
              <a:rPr lang="pl-PL" u="sng" dirty="0"/>
              <a:t>/</a:t>
            </a:r>
            <a:r>
              <a:rPr lang="pl-PL" u="sng" dirty="0" err="1"/>
              <a:t>towerofhanoi.html</a:t>
            </a:r>
            <a:endParaRPr lang="en-US" u="sng" dirty="0" smtClean="0"/>
          </a:p>
          <a:p>
            <a:r>
              <a:rPr lang="en-US" dirty="0" smtClean="0"/>
              <a:t>Use </a:t>
            </a:r>
            <a:r>
              <a:rPr lang="en-US" dirty="0" smtClean="0"/>
              <a:t>5 </a:t>
            </a:r>
            <a:r>
              <a:rPr lang="en-US" dirty="0" smtClean="0"/>
              <a:t>rather than 3!</a:t>
            </a:r>
            <a:endParaRPr lang="en-US" dirty="0"/>
          </a:p>
          <a:p>
            <a:endParaRPr lang="en-GB" dirty="0"/>
          </a:p>
          <a:p>
            <a:r>
              <a:rPr lang="en-US" dirty="0" smtClean="0"/>
              <a:t>Complete the task as a group.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077081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How did your group work together?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062169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Group Effectiveness…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26113" y="3097917"/>
            <a:ext cx="23688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/>
              <a:t>Actual Productivity</a:t>
            </a:r>
            <a:endParaRPr lang="en-US" sz="2800" dirty="0"/>
          </a:p>
        </p:txBody>
      </p:sp>
      <p:sp>
        <p:nvSpPr>
          <p:cNvPr id="6" name="TextBox 5"/>
          <p:cNvSpPr txBox="1"/>
          <p:nvPr/>
        </p:nvSpPr>
        <p:spPr>
          <a:xfrm>
            <a:off x="3407461" y="3107161"/>
            <a:ext cx="233627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/>
              <a:t>Potential Productivity</a:t>
            </a:r>
            <a:endParaRPr lang="en-US" sz="2800" dirty="0"/>
          </a:p>
        </p:txBody>
      </p:sp>
      <p:sp>
        <p:nvSpPr>
          <p:cNvPr id="7" name="TextBox 6"/>
          <p:cNvSpPr txBox="1"/>
          <p:nvPr/>
        </p:nvSpPr>
        <p:spPr>
          <a:xfrm>
            <a:off x="6324810" y="3097917"/>
            <a:ext cx="212191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/>
              <a:t>Process Losses</a:t>
            </a:r>
          </a:p>
          <a:p>
            <a:pPr algn="ctr"/>
            <a:endParaRPr lang="en-US" sz="2800" dirty="0"/>
          </a:p>
          <a:p>
            <a:pPr algn="ctr"/>
            <a:r>
              <a:rPr lang="en-US" dirty="0" smtClean="0"/>
              <a:t>(Co-ordination / motivation)</a:t>
            </a:r>
            <a:endParaRPr lang="en-US" dirty="0"/>
          </a:p>
        </p:txBody>
      </p:sp>
      <p:sp>
        <p:nvSpPr>
          <p:cNvPr id="9" name="Equal 8"/>
          <p:cNvSpPr/>
          <p:nvPr/>
        </p:nvSpPr>
        <p:spPr>
          <a:xfrm>
            <a:off x="2865365" y="3438687"/>
            <a:ext cx="542096" cy="418218"/>
          </a:xfrm>
          <a:prstGeom prst="mathEqual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0" name="Minus 9"/>
          <p:cNvSpPr/>
          <p:nvPr/>
        </p:nvSpPr>
        <p:spPr>
          <a:xfrm>
            <a:off x="5901104" y="3438687"/>
            <a:ext cx="557584" cy="418218"/>
          </a:xfrm>
          <a:prstGeom prst="mathMinus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738475" y="5574527"/>
            <a:ext cx="29483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Steiner (1972)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82759021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01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sz="4800" b="1" dirty="0" smtClean="0">
                <a:solidFill>
                  <a:srgbClr val="031D3E"/>
                </a:solidFill>
              </a:rPr>
              <a:t>Factors affecting performance</a:t>
            </a:r>
            <a:endParaRPr lang="en-US" sz="4800" b="1" dirty="0">
              <a:solidFill>
                <a:srgbClr val="031D3E"/>
              </a:solidFill>
            </a:endParaRP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538480" y="1250400"/>
            <a:ext cx="8077200" cy="4459520"/>
          </a:xfrm>
          <a:prstGeom prst="rect">
            <a:avLst/>
          </a:prstGeom>
        </p:spPr>
        <p:txBody>
          <a:bodyPr vert="horz" wrap="square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0"/>
              </a:spcBef>
            </a:pPr>
            <a:endParaRPr lang="en-US" sz="2800" b="1" dirty="0" smtClean="0">
              <a:solidFill>
                <a:srgbClr val="031D3E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sz="2800" b="1" dirty="0" smtClean="0">
                <a:solidFill>
                  <a:srgbClr val="031D3E"/>
                </a:solidFill>
                <a:cs typeface="Arial"/>
              </a:rPr>
              <a:t>Coordination of activities</a:t>
            </a:r>
          </a:p>
          <a:p>
            <a:pPr lvl="1">
              <a:lnSpc>
                <a:spcPct val="150000"/>
              </a:lnSpc>
              <a:spcBef>
                <a:spcPts val="0"/>
              </a:spcBef>
            </a:pPr>
            <a:r>
              <a:rPr lang="en-US" sz="2400" dirty="0" smtClean="0">
                <a:solidFill>
                  <a:srgbClr val="031D3E"/>
                </a:solidFill>
                <a:cs typeface="Arial"/>
              </a:rPr>
              <a:t>communication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sz="2800" b="1" dirty="0" smtClean="0">
                <a:solidFill>
                  <a:srgbClr val="031D3E"/>
                </a:solidFill>
                <a:cs typeface="Arial"/>
              </a:rPr>
              <a:t>Group structure</a:t>
            </a:r>
          </a:p>
          <a:p>
            <a:pPr lvl="1">
              <a:lnSpc>
                <a:spcPct val="150000"/>
              </a:lnSpc>
              <a:spcBef>
                <a:spcPts val="0"/>
              </a:spcBef>
            </a:pPr>
            <a:r>
              <a:rPr lang="en-US" sz="2400" dirty="0" smtClean="0">
                <a:solidFill>
                  <a:srgbClr val="031D3E"/>
                </a:solidFill>
                <a:cs typeface="Arial"/>
              </a:rPr>
              <a:t>Leadership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sz="2800" b="1" dirty="0" smtClean="0">
                <a:solidFill>
                  <a:srgbClr val="031D3E"/>
                </a:solidFill>
                <a:cs typeface="Arial"/>
              </a:rPr>
              <a:t>Team climate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sz="2800" b="1" dirty="0" smtClean="0">
                <a:solidFill>
                  <a:srgbClr val="031D3E"/>
                </a:solidFill>
                <a:cs typeface="Arial"/>
              </a:rPr>
              <a:t>Cohesion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Font typeface="Arial"/>
              <a:buNone/>
            </a:pPr>
            <a:endParaRPr lang="en-US" sz="2600" b="1" dirty="0" smtClean="0">
              <a:solidFill>
                <a:srgbClr val="031D3E"/>
              </a:solidFill>
              <a:latin typeface="Arial"/>
              <a:cs typeface="Arial"/>
            </a:endParaRPr>
          </a:p>
          <a:p>
            <a:pPr marL="457200" lvl="1" indent="0">
              <a:lnSpc>
                <a:spcPct val="150000"/>
              </a:lnSpc>
              <a:spcBef>
                <a:spcPts val="0"/>
              </a:spcBef>
              <a:buFont typeface="Arial"/>
              <a:buNone/>
            </a:pPr>
            <a:endParaRPr lang="en-US" sz="2000" dirty="0" smtClean="0">
              <a:solidFill>
                <a:srgbClr val="031D3E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79424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0690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sz="36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Disadvantages of high levels of team cohesion</a:t>
            </a:r>
            <a:endParaRPr lang="en-US" sz="3600" b="1" dirty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457200" y="878402"/>
            <a:ext cx="8229600" cy="0"/>
          </a:xfrm>
          <a:prstGeom prst="line">
            <a:avLst/>
          </a:prstGeom>
          <a:ln>
            <a:solidFill>
              <a:srgbClr val="031D3E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Textfeld 5"/>
          <p:cNvSpPr txBox="1"/>
          <p:nvPr/>
        </p:nvSpPr>
        <p:spPr>
          <a:xfrm>
            <a:off x="1188594" y="5986361"/>
            <a:ext cx="22028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dirty="0" smtClean="0">
                <a:solidFill>
                  <a:srgbClr val="031D3E"/>
                </a:solidFill>
              </a:rPr>
              <a:t>Hardy et al. (2005)</a:t>
            </a:r>
            <a:endParaRPr lang="en-GB" dirty="0">
              <a:solidFill>
                <a:srgbClr val="031D3E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63880" y="1478280"/>
            <a:ext cx="4038600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31D3E"/>
                </a:solidFill>
                <a:latin typeface="+mj-lt"/>
              </a:rPr>
              <a:t>Social cohesion</a:t>
            </a:r>
          </a:p>
          <a:p>
            <a:endParaRPr lang="en-GB" sz="1000" b="1" dirty="0" smtClean="0">
              <a:solidFill>
                <a:srgbClr val="031D3E"/>
              </a:solidFill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031D3E"/>
                </a:solidFill>
                <a:latin typeface="+mj-lt"/>
              </a:rPr>
              <a:t>Time wasting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031D3E"/>
                </a:solidFill>
                <a:latin typeface="+mj-lt"/>
              </a:rPr>
              <a:t>Goal related problems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031D3E"/>
                </a:solidFill>
                <a:latin typeface="+mj-lt"/>
              </a:rPr>
              <a:t>Communication problems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031D3E"/>
                </a:solidFill>
                <a:latin typeface="+mj-lt"/>
              </a:rPr>
              <a:t>Decreased focus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031D3E"/>
                </a:solidFill>
                <a:latin typeface="+mj-lt"/>
              </a:rPr>
              <a:t>Task commitment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031D3E"/>
                </a:solidFill>
                <a:latin typeface="+mj-lt"/>
              </a:rPr>
              <a:t>Social isolation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031D3E"/>
                </a:solidFill>
                <a:latin typeface="+mj-lt"/>
              </a:rPr>
              <a:t>Social attachment issues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031D3E"/>
              </a:solidFill>
              <a:latin typeface="+mj-lt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648200" y="1478280"/>
            <a:ext cx="4038600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31D3E"/>
                </a:solidFill>
                <a:latin typeface="+mj-lt"/>
              </a:rPr>
              <a:t>Task cohesion</a:t>
            </a:r>
          </a:p>
          <a:p>
            <a:endParaRPr lang="en-GB" sz="1000" b="1" dirty="0" smtClean="0">
              <a:solidFill>
                <a:srgbClr val="031D3E"/>
              </a:solidFill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031D3E"/>
                </a:solidFill>
                <a:latin typeface="+mj-lt"/>
              </a:rPr>
              <a:t>Reduced social relations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031D3E"/>
                </a:solidFill>
                <a:latin typeface="+mj-lt"/>
              </a:rPr>
              <a:t>Communication issues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031D3E"/>
                </a:solidFill>
                <a:latin typeface="+mj-lt"/>
              </a:rPr>
              <a:t>Negative affect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031D3E"/>
                </a:solidFill>
                <a:latin typeface="+mj-lt"/>
              </a:rPr>
              <a:t>Incompatible attitudes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031D3E"/>
                </a:solidFill>
                <a:latin typeface="+mj-lt"/>
              </a:rPr>
              <a:t>Perceived pressure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031D3E"/>
                </a:solidFill>
                <a:latin typeface="+mj-lt"/>
              </a:rPr>
              <a:t>Decreased member contributions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031D3E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929630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nl-NL" b="1" dirty="0" smtClean="0">
                <a:solidFill>
                  <a:schemeClr val="bg1"/>
                </a:solidFill>
              </a:rPr>
              <a:t>So.....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cxnSp>
        <p:nvCxnSpPr>
          <p:cNvPr id="6" name="Straight Connector 4"/>
          <p:cNvCxnSpPr/>
          <p:nvPr/>
        </p:nvCxnSpPr>
        <p:spPr>
          <a:xfrm>
            <a:off x="457200" y="1185414"/>
            <a:ext cx="8229600" cy="0"/>
          </a:xfrm>
          <a:prstGeom prst="line">
            <a:avLst/>
          </a:prstGeom>
          <a:ln>
            <a:solidFill>
              <a:schemeClr val="bg1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Content Placeholder 2"/>
          <p:cNvSpPr txBox="1">
            <a:spLocks/>
          </p:cNvSpPr>
          <p:nvPr/>
        </p:nvSpPr>
        <p:spPr>
          <a:xfrm>
            <a:off x="457200" y="1601193"/>
            <a:ext cx="8229600" cy="1607083"/>
          </a:xfrm>
          <a:prstGeom prst="rect">
            <a:avLst/>
          </a:prstGeom>
        </p:spPr>
        <p:txBody>
          <a:bodyPr vert="horz" wrap="square" lIns="91440" tIns="45720" rIns="91440" bIns="45720" rtlCol="0">
            <a:noAutofit/>
          </a:bodyPr>
          <a:lstStyle>
            <a:lvl1pPr marL="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sz="4800" b="1" dirty="0" smtClean="0">
                <a:solidFill>
                  <a:srgbClr val="000000"/>
                </a:solidFill>
                <a:latin typeface="Arial"/>
                <a:cs typeface="Arial"/>
              </a:rPr>
              <a:t>Cohesion is a crucial factor for individual and team functioning!</a:t>
            </a:r>
          </a:p>
        </p:txBody>
      </p:sp>
    </p:spTree>
    <p:extLst>
      <p:ext uri="{BB962C8B-B14F-4D97-AF65-F5344CB8AC3E}">
        <p14:creationId xmlns:p14="http://schemas.microsoft.com/office/powerpoint/2010/main" val="380369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nl-NL" b="1" dirty="0" smtClean="0">
                <a:solidFill>
                  <a:schemeClr val="bg1"/>
                </a:solidFill>
              </a:rPr>
              <a:t>Great!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cxnSp>
        <p:nvCxnSpPr>
          <p:cNvPr id="6" name="Straight Connector 4"/>
          <p:cNvCxnSpPr/>
          <p:nvPr/>
        </p:nvCxnSpPr>
        <p:spPr>
          <a:xfrm>
            <a:off x="457200" y="1185414"/>
            <a:ext cx="8229600" cy="0"/>
          </a:xfrm>
          <a:prstGeom prst="line">
            <a:avLst/>
          </a:prstGeom>
          <a:ln>
            <a:solidFill>
              <a:schemeClr val="bg1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Content Placeholder 2"/>
          <p:cNvSpPr txBox="1">
            <a:spLocks/>
          </p:cNvSpPr>
          <p:nvPr/>
        </p:nvSpPr>
        <p:spPr>
          <a:xfrm>
            <a:off x="457200" y="1932279"/>
            <a:ext cx="8229600" cy="1607083"/>
          </a:xfrm>
          <a:prstGeom prst="rect">
            <a:avLst/>
          </a:prstGeom>
        </p:spPr>
        <p:txBody>
          <a:bodyPr vert="horz" wrap="square" lIns="91440" tIns="45720" rIns="91440" bIns="45720" rtlCol="0">
            <a:noAutofit/>
          </a:bodyPr>
          <a:lstStyle>
            <a:lvl1pPr marL="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sz="4800" b="1" dirty="0" smtClean="0">
                <a:solidFill>
                  <a:srgbClr val="000000"/>
                </a:solidFill>
                <a:latin typeface="Arial"/>
                <a:cs typeface="Arial"/>
              </a:rPr>
              <a:t>Which factors predict cohesion?</a:t>
            </a:r>
          </a:p>
        </p:txBody>
      </p:sp>
    </p:spTree>
    <p:extLst>
      <p:ext uri="{BB962C8B-B14F-4D97-AF65-F5344CB8AC3E}">
        <p14:creationId xmlns:p14="http://schemas.microsoft.com/office/powerpoint/2010/main" val="1382245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0000"/>
                </a:solidFill>
                <a:latin typeface="+mn-lt"/>
              </a:rPr>
              <a:t>Model of Cohesion </a:t>
            </a:r>
            <a:br>
              <a:rPr lang="en-US" dirty="0" smtClean="0">
                <a:solidFill>
                  <a:srgbClr val="000000"/>
                </a:solidFill>
                <a:latin typeface="+mn-lt"/>
              </a:rPr>
            </a:br>
            <a:r>
              <a:rPr lang="nl-NL" dirty="0" err="1" smtClean="0">
                <a:solidFill>
                  <a:srgbClr val="000000"/>
                </a:solidFill>
                <a:latin typeface="+mn-lt"/>
                <a:ea typeface="Tahoma" panose="020B0604030504040204" pitchFamily="34" charset="0"/>
                <a:cs typeface="Tahoma" panose="020B0604030504040204" pitchFamily="34" charset="0"/>
              </a:rPr>
              <a:t>Carron</a:t>
            </a:r>
            <a:r>
              <a:rPr lang="nl-NL" dirty="0" smtClean="0">
                <a:solidFill>
                  <a:srgbClr val="000000"/>
                </a:solidFill>
                <a:latin typeface="+mn-lt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nl-NL" dirty="0">
                <a:solidFill>
                  <a:srgbClr val="000000"/>
                </a:solidFill>
                <a:latin typeface="+mn-lt"/>
                <a:ea typeface="Tahoma" panose="020B0604030504040204" pitchFamily="34" charset="0"/>
                <a:cs typeface="Tahoma" panose="020B0604030504040204" pitchFamily="34" charset="0"/>
              </a:rPr>
              <a:t>&amp; </a:t>
            </a:r>
            <a:r>
              <a:rPr lang="nl-NL" dirty="0" err="1">
                <a:solidFill>
                  <a:srgbClr val="000000"/>
                </a:solidFill>
                <a:latin typeface="+mn-lt"/>
                <a:ea typeface="Tahoma" panose="020B0604030504040204" pitchFamily="34" charset="0"/>
                <a:cs typeface="Tahoma" panose="020B0604030504040204" pitchFamily="34" charset="0"/>
              </a:rPr>
              <a:t>Hausenblas</a:t>
            </a:r>
            <a:r>
              <a:rPr lang="nl-NL" dirty="0">
                <a:solidFill>
                  <a:srgbClr val="000000"/>
                </a:solidFill>
                <a:latin typeface="+mn-lt"/>
                <a:ea typeface="Tahoma" panose="020B0604030504040204" pitchFamily="34" charset="0"/>
                <a:cs typeface="Tahoma" panose="020B0604030504040204" pitchFamily="34" charset="0"/>
              </a:rPr>
              <a:t>, (1998)</a:t>
            </a:r>
            <a:r>
              <a:rPr lang="en-GB" dirty="0">
                <a:solidFill>
                  <a:srgbClr val="000000"/>
                </a:solidFill>
                <a:latin typeface="+mn-lt"/>
                <a:ea typeface="Tahoma" panose="020B0604030504040204" pitchFamily="34" charset="0"/>
                <a:cs typeface="Tahoma" panose="020B0604030504040204" pitchFamily="34" charset="0"/>
              </a:rPr>
              <a:t/>
            </a:r>
            <a:br>
              <a:rPr lang="en-GB" dirty="0">
                <a:solidFill>
                  <a:srgbClr val="000000"/>
                </a:solidFill>
                <a:latin typeface="+mn-lt"/>
                <a:ea typeface="Tahoma" panose="020B0604030504040204" pitchFamily="34" charset="0"/>
                <a:cs typeface="Tahoma" panose="020B0604030504040204" pitchFamily="34" charset="0"/>
              </a:rPr>
            </a:br>
            <a:endParaRPr lang="en-US" dirty="0">
              <a:solidFill>
                <a:srgbClr val="000000"/>
              </a:solidFill>
              <a:latin typeface="+mn-lt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546858" y="3498726"/>
            <a:ext cx="1982523" cy="58477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dirty="0" smtClean="0"/>
              <a:t>Cohesion</a:t>
            </a:r>
            <a:endParaRPr lang="en-US" sz="3200" dirty="0"/>
          </a:p>
        </p:txBody>
      </p:sp>
      <p:sp>
        <p:nvSpPr>
          <p:cNvPr id="5" name="TextBox 4"/>
          <p:cNvSpPr txBox="1"/>
          <p:nvPr/>
        </p:nvSpPr>
        <p:spPr>
          <a:xfrm>
            <a:off x="498474" y="2148639"/>
            <a:ext cx="261470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/>
              <a:t>Environmental Factors</a:t>
            </a:r>
            <a:endParaRPr lang="en-US" sz="2800" dirty="0"/>
          </a:p>
        </p:txBody>
      </p:sp>
      <p:sp>
        <p:nvSpPr>
          <p:cNvPr id="6" name="TextBox 5"/>
          <p:cNvSpPr txBox="1"/>
          <p:nvPr/>
        </p:nvSpPr>
        <p:spPr>
          <a:xfrm>
            <a:off x="787427" y="4593493"/>
            <a:ext cx="232575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/>
              <a:t>Personal Factors</a:t>
            </a:r>
            <a:endParaRPr lang="en-US" sz="2800" dirty="0"/>
          </a:p>
        </p:txBody>
      </p:sp>
      <p:sp>
        <p:nvSpPr>
          <p:cNvPr id="7" name="TextBox 6"/>
          <p:cNvSpPr txBox="1"/>
          <p:nvPr/>
        </p:nvSpPr>
        <p:spPr>
          <a:xfrm>
            <a:off x="5725762" y="2301039"/>
            <a:ext cx="232575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/>
              <a:t>Leadership Factors</a:t>
            </a:r>
            <a:endParaRPr lang="en-US" sz="2800" dirty="0"/>
          </a:p>
        </p:txBody>
      </p:sp>
      <p:sp>
        <p:nvSpPr>
          <p:cNvPr id="8" name="TextBox 7"/>
          <p:cNvSpPr txBox="1"/>
          <p:nvPr/>
        </p:nvSpPr>
        <p:spPr>
          <a:xfrm>
            <a:off x="5878162" y="4855103"/>
            <a:ext cx="23257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/>
              <a:t>Team Factors</a:t>
            </a:r>
            <a:endParaRPr lang="en-US" sz="2800" dirty="0"/>
          </a:p>
        </p:txBody>
      </p:sp>
      <p:cxnSp>
        <p:nvCxnSpPr>
          <p:cNvPr id="10" name="Elbow Connector 9"/>
          <p:cNvCxnSpPr/>
          <p:nvPr/>
        </p:nvCxnSpPr>
        <p:spPr>
          <a:xfrm rot="16200000" flipH="1">
            <a:off x="2734928" y="2577796"/>
            <a:ext cx="927460" cy="914400"/>
          </a:xfrm>
          <a:prstGeom prst="bentConnector3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Elbow Connector 12"/>
          <p:cNvCxnSpPr/>
          <p:nvPr/>
        </p:nvCxnSpPr>
        <p:spPr>
          <a:xfrm rot="5400000" flipH="1" flipV="1">
            <a:off x="2705136" y="4119825"/>
            <a:ext cx="987045" cy="914400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Elbow Connector 19"/>
          <p:cNvCxnSpPr>
            <a:endCxn id="4" idx="3"/>
          </p:cNvCxnSpPr>
          <p:nvPr/>
        </p:nvCxnSpPr>
        <p:spPr>
          <a:xfrm rot="5400000">
            <a:off x="5422844" y="2956615"/>
            <a:ext cx="941036" cy="727962"/>
          </a:xfrm>
          <a:prstGeom prst="bentConnector2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Elbow Connector 23"/>
          <p:cNvCxnSpPr/>
          <p:nvPr/>
        </p:nvCxnSpPr>
        <p:spPr>
          <a:xfrm rot="16200000" flipV="1">
            <a:off x="5432984" y="4030744"/>
            <a:ext cx="920758" cy="727963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462534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6800" y="609600"/>
            <a:ext cx="8382000" cy="1143000"/>
          </a:xfrm>
        </p:spPr>
        <p:txBody>
          <a:bodyPr/>
          <a:lstStyle/>
          <a:p>
            <a:pPr marL="0" indent="0">
              <a:buNone/>
            </a:pPr>
            <a:r>
              <a:rPr lang="en-US" sz="4400" dirty="0">
                <a:cs typeface="Times New Roman" charset="0"/>
              </a:rPr>
              <a:t>Cohesion </a:t>
            </a:r>
            <a:endParaRPr lang="en-US" sz="4400" dirty="0"/>
          </a:p>
          <a:p>
            <a:pPr lvl="1">
              <a:buFont typeface="Wingdings" charset="0"/>
              <a:buNone/>
            </a:pPr>
            <a:endParaRPr lang="en-US" sz="3200" dirty="0">
              <a:cs typeface="Times New Roman" charset="0"/>
            </a:endParaRPr>
          </a:p>
        </p:txBody>
      </p:sp>
      <p:sp>
        <p:nvSpPr>
          <p:cNvPr id="32793" name="Rectangle 25"/>
          <p:cNvSpPr>
            <a:spLocks noChangeArrowheads="1"/>
          </p:cNvSpPr>
          <p:nvPr/>
        </p:nvSpPr>
        <p:spPr bwMode="auto">
          <a:xfrm>
            <a:off x="521707" y="1359945"/>
            <a:ext cx="8382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spcBef>
                <a:spcPct val="20000"/>
              </a:spcBef>
              <a:buClr>
                <a:schemeClr val="accent1"/>
              </a:buClr>
              <a:buSzPct val="70000"/>
            </a:pPr>
            <a:r>
              <a:rPr lang="en-US" sz="3200" dirty="0" smtClean="0"/>
              <a:t>Carron’s </a:t>
            </a:r>
            <a:r>
              <a:rPr lang="en-US" sz="3200" dirty="0"/>
              <a:t>general conceptual model of cohesion offered four general antecedents of cohesion</a:t>
            </a:r>
          </a:p>
          <a:p>
            <a:pPr>
              <a:spcBef>
                <a:spcPct val="20000"/>
              </a:spcBef>
              <a:buClr>
                <a:schemeClr val="accent1"/>
              </a:buClr>
              <a:buSzPct val="70000"/>
            </a:pPr>
            <a:r>
              <a:rPr lang="en-US" sz="3200" dirty="0" smtClean="0"/>
              <a:t>1. Environmental (situational)</a:t>
            </a:r>
          </a:p>
          <a:p>
            <a:pPr marL="457200" indent="-457200">
              <a:spcBef>
                <a:spcPct val="20000"/>
              </a:spcBef>
              <a:buClr>
                <a:schemeClr val="accent1"/>
              </a:buClr>
              <a:buSzPct val="70000"/>
              <a:buFont typeface="Arial"/>
              <a:buChar char="•"/>
            </a:pPr>
            <a:r>
              <a:rPr lang="en-US" sz="3200" dirty="0"/>
              <a:t>R</a:t>
            </a:r>
            <a:r>
              <a:rPr lang="en-US" sz="3200" dirty="0" smtClean="0"/>
              <a:t>elated </a:t>
            </a:r>
            <a:r>
              <a:rPr lang="en-US" sz="3200" dirty="0"/>
              <a:t>to the group's resistance to disruption and also the group size. </a:t>
            </a:r>
            <a:endParaRPr lang="en-US" sz="3200" dirty="0" smtClean="0"/>
          </a:p>
          <a:p>
            <a:pPr marL="457200" indent="-457200">
              <a:spcBef>
                <a:spcPct val="20000"/>
              </a:spcBef>
              <a:buClr>
                <a:schemeClr val="accent1"/>
              </a:buClr>
              <a:buSzPct val="70000"/>
              <a:buFont typeface="Arial"/>
              <a:buChar char="•"/>
            </a:pPr>
            <a:r>
              <a:rPr lang="en-US" sz="3200" dirty="0" smtClean="0"/>
              <a:t>Proximity </a:t>
            </a:r>
          </a:p>
          <a:p>
            <a:pPr marL="457200" indent="-457200">
              <a:spcBef>
                <a:spcPct val="20000"/>
              </a:spcBef>
              <a:buClr>
                <a:schemeClr val="accent1"/>
              </a:buClr>
              <a:buSzPct val="70000"/>
              <a:buFont typeface="Arial"/>
              <a:buChar char="•"/>
            </a:pPr>
            <a:r>
              <a:rPr lang="en-US" sz="3200" dirty="0" smtClean="0"/>
              <a:t>Distinctiveness</a:t>
            </a:r>
            <a:endParaRPr lang="en-US" sz="3200" dirty="0"/>
          </a:p>
          <a:p>
            <a:pPr>
              <a:spcBef>
                <a:spcPct val="20000"/>
              </a:spcBef>
              <a:buClr>
                <a:schemeClr val="accent1"/>
              </a:buClr>
              <a:buSzPct val="70000"/>
            </a:pPr>
            <a:endParaRPr lang="en-US" sz="3200" dirty="0"/>
          </a:p>
          <a:p>
            <a:pPr marL="982663" lvl="1" indent="-533400">
              <a:spcBef>
                <a:spcPct val="20000"/>
              </a:spcBef>
              <a:buClr>
                <a:schemeClr val="hlink"/>
              </a:buClr>
              <a:buSzPct val="65000"/>
              <a:buFont typeface="Wingdings" charset="0"/>
              <a:buNone/>
            </a:pPr>
            <a:endParaRPr lang="en-US" sz="2400" dirty="0">
              <a:cs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7573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98474" y="484094"/>
            <a:ext cx="7556313" cy="5642069"/>
          </a:xfrm>
        </p:spPr>
        <p:txBody>
          <a:bodyPr>
            <a:normAutofit/>
          </a:bodyPr>
          <a:lstStyle/>
          <a:p>
            <a:pPr marL="0" indent="0">
              <a:spcBef>
                <a:spcPct val="20000"/>
              </a:spcBef>
              <a:buClr>
                <a:schemeClr val="accent1"/>
              </a:buClr>
              <a:buSzPct val="70000"/>
              <a:buNone/>
            </a:pPr>
            <a:r>
              <a:rPr lang="en-US" sz="2800" dirty="0">
                <a:solidFill>
                  <a:srgbClr val="000000"/>
                </a:solidFill>
              </a:rPr>
              <a:t>2. Personal</a:t>
            </a:r>
          </a:p>
          <a:p>
            <a:pPr marL="0" indent="0">
              <a:spcBef>
                <a:spcPct val="20000"/>
              </a:spcBef>
              <a:buClr>
                <a:schemeClr val="accent1"/>
              </a:buClr>
              <a:buSzPct val="70000"/>
              <a:buNone/>
            </a:pPr>
            <a:r>
              <a:rPr lang="en-US" sz="2800" dirty="0">
                <a:solidFill>
                  <a:srgbClr val="000000"/>
                </a:solidFill>
              </a:rPr>
              <a:t>Sacrifice </a:t>
            </a:r>
            <a:r>
              <a:rPr lang="en-US" sz="2800" dirty="0" err="1">
                <a:solidFill>
                  <a:srgbClr val="000000"/>
                </a:solidFill>
              </a:rPr>
              <a:t>behaviour</a:t>
            </a:r>
            <a:r>
              <a:rPr lang="en-US" sz="2800" dirty="0">
                <a:solidFill>
                  <a:srgbClr val="000000"/>
                </a:solidFill>
              </a:rPr>
              <a:t>, </a:t>
            </a:r>
            <a:r>
              <a:rPr lang="en-US" sz="2800" dirty="0" smtClean="0">
                <a:solidFill>
                  <a:srgbClr val="000000"/>
                </a:solidFill>
              </a:rPr>
              <a:t>anxiety, work </a:t>
            </a:r>
            <a:r>
              <a:rPr lang="en-US" sz="2800" dirty="0">
                <a:solidFill>
                  <a:srgbClr val="000000"/>
                </a:solidFill>
              </a:rPr>
              <a:t>output, self-handicapping (excuse making) and mood </a:t>
            </a:r>
            <a:r>
              <a:rPr lang="en-US" sz="2800" dirty="0" smtClean="0">
                <a:solidFill>
                  <a:srgbClr val="000000"/>
                </a:solidFill>
              </a:rPr>
              <a:t>(enhanced </a:t>
            </a:r>
            <a:r>
              <a:rPr lang="en-US" sz="2800" dirty="0">
                <a:solidFill>
                  <a:srgbClr val="000000"/>
                </a:solidFill>
              </a:rPr>
              <a:t>mood)</a:t>
            </a:r>
            <a:r>
              <a:rPr lang="en-US" sz="2800" dirty="0" smtClean="0">
                <a:solidFill>
                  <a:srgbClr val="000000"/>
                </a:solidFill>
              </a:rPr>
              <a:t>.</a:t>
            </a:r>
          </a:p>
          <a:p>
            <a:pPr marL="0" indent="0">
              <a:spcBef>
                <a:spcPct val="20000"/>
              </a:spcBef>
              <a:buClr>
                <a:schemeClr val="accent1"/>
              </a:buClr>
              <a:buSzPct val="70000"/>
              <a:buNone/>
            </a:pPr>
            <a:endParaRPr lang="en-US" sz="2800" dirty="0">
              <a:solidFill>
                <a:srgbClr val="000000"/>
              </a:solidFill>
            </a:endParaRPr>
          </a:p>
          <a:p>
            <a:pPr marL="0" indent="0">
              <a:spcBef>
                <a:spcPct val="20000"/>
              </a:spcBef>
              <a:buClr>
                <a:schemeClr val="accent1"/>
              </a:buClr>
              <a:buSzPct val="70000"/>
              <a:buNone/>
            </a:pPr>
            <a:r>
              <a:rPr lang="en-US" sz="2800" dirty="0" smtClean="0">
                <a:solidFill>
                  <a:srgbClr val="000000"/>
                </a:solidFill>
              </a:rPr>
              <a:t>3. Leadership</a:t>
            </a:r>
          </a:p>
          <a:p>
            <a:pPr marL="0" indent="0">
              <a:spcBef>
                <a:spcPct val="20000"/>
              </a:spcBef>
              <a:buClr>
                <a:schemeClr val="accent1"/>
              </a:buClr>
              <a:buSzPct val="70000"/>
              <a:buNone/>
            </a:pPr>
            <a:r>
              <a:rPr lang="en-US" sz="2800" dirty="0">
                <a:solidFill>
                  <a:srgbClr val="000000"/>
                </a:solidFill>
              </a:rPr>
              <a:t>L</a:t>
            </a:r>
            <a:r>
              <a:rPr lang="en-US" sz="2800" dirty="0" smtClean="0">
                <a:solidFill>
                  <a:srgbClr val="000000"/>
                </a:solidFill>
              </a:rPr>
              <a:t>eader's </a:t>
            </a:r>
            <a:r>
              <a:rPr lang="en-US" sz="2800" dirty="0" err="1">
                <a:solidFill>
                  <a:srgbClr val="000000"/>
                </a:solidFill>
              </a:rPr>
              <a:t>behaviour</a:t>
            </a:r>
            <a:r>
              <a:rPr lang="en-US" sz="2800" dirty="0">
                <a:solidFill>
                  <a:srgbClr val="000000"/>
                </a:solidFill>
              </a:rPr>
              <a:t> and decision </a:t>
            </a:r>
            <a:r>
              <a:rPr lang="en-US" sz="2800" dirty="0" smtClean="0">
                <a:solidFill>
                  <a:srgbClr val="000000"/>
                </a:solidFill>
              </a:rPr>
              <a:t>style (training / instruction / social support). </a:t>
            </a:r>
          </a:p>
          <a:p>
            <a:pPr marL="0" indent="0">
              <a:spcBef>
                <a:spcPct val="20000"/>
              </a:spcBef>
              <a:buClr>
                <a:schemeClr val="accent1"/>
              </a:buClr>
              <a:buSzPct val="70000"/>
              <a:buNone/>
            </a:pPr>
            <a:endParaRPr lang="en-US" sz="2800" dirty="0">
              <a:solidFill>
                <a:srgbClr val="000000"/>
              </a:solidFill>
            </a:endParaRPr>
          </a:p>
          <a:p>
            <a:pPr marL="0" indent="0">
              <a:spcBef>
                <a:spcPct val="20000"/>
              </a:spcBef>
              <a:buClr>
                <a:schemeClr val="accent1"/>
              </a:buClr>
              <a:buSzPct val="70000"/>
              <a:buNone/>
            </a:pPr>
            <a:r>
              <a:rPr lang="en-US" sz="2800" dirty="0" smtClean="0">
                <a:solidFill>
                  <a:srgbClr val="000000"/>
                </a:solidFill>
              </a:rPr>
              <a:t>4. Team (Group) Factors</a:t>
            </a:r>
          </a:p>
          <a:p>
            <a:pPr marL="0" indent="0">
              <a:spcBef>
                <a:spcPct val="20000"/>
              </a:spcBef>
              <a:buClr>
                <a:schemeClr val="accent1"/>
              </a:buClr>
              <a:buSzPct val="70000"/>
              <a:buNone/>
            </a:pPr>
            <a:r>
              <a:rPr lang="en-US" sz="2800" dirty="0">
                <a:solidFill>
                  <a:srgbClr val="000000"/>
                </a:solidFill>
              </a:rPr>
              <a:t>G</a:t>
            </a:r>
            <a:r>
              <a:rPr lang="en-US" sz="2800" dirty="0" smtClean="0">
                <a:solidFill>
                  <a:srgbClr val="000000"/>
                </a:solidFill>
              </a:rPr>
              <a:t>roup </a:t>
            </a:r>
            <a:r>
              <a:rPr lang="en-US" sz="2800" dirty="0">
                <a:solidFill>
                  <a:srgbClr val="000000"/>
                </a:solidFill>
              </a:rPr>
              <a:t>norms and </a:t>
            </a:r>
            <a:r>
              <a:rPr lang="en-US" sz="2800" dirty="0" smtClean="0">
                <a:solidFill>
                  <a:srgbClr val="000000"/>
                </a:solidFill>
              </a:rPr>
              <a:t>roles (clearly defined)</a:t>
            </a:r>
            <a:endParaRPr lang="en-US" sz="28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088827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1" algn="ctr" defTabSz="457200" rtl="0">
              <a:spcBef>
                <a:spcPct val="0"/>
              </a:spcBef>
            </a:pPr>
            <a:r>
              <a:rPr lang="en-US" sz="4800" b="1" dirty="0" smtClean="0">
                <a:solidFill>
                  <a:schemeClr val="bg1"/>
                </a:solidFill>
                <a:cs typeface="Arial"/>
              </a:rPr>
              <a:t/>
            </a:r>
            <a:br>
              <a:rPr lang="en-US" sz="4800" b="1" dirty="0" smtClean="0">
                <a:solidFill>
                  <a:schemeClr val="bg1"/>
                </a:solidFill>
                <a:cs typeface="Arial"/>
              </a:rPr>
            </a:br>
            <a:r>
              <a:rPr lang="nl-NL" sz="4800" b="1" dirty="0" smtClean="0">
                <a:solidFill>
                  <a:srgbClr val="000000"/>
                </a:solidFill>
                <a:latin typeface="Arial"/>
                <a:cs typeface="Arial"/>
              </a:rPr>
              <a:t>Team building strategies to improve cohesion</a:t>
            </a:r>
            <a:endParaRPr lang="en-US" sz="4800" b="1" dirty="0">
              <a:solidFill>
                <a:srgbClr val="000000"/>
              </a:solidFill>
              <a:latin typeface="Arial"/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020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7346" y="677697"/>
            <a:ext cx="8686800" cy="1143000"/>
          </a:xfrm>
        </p:spPr>
        <p:txBody>
          <a:bodyPr>
            <a:noAutofit/>
          </a:bodyPr>
          <a:lstStyle/>
          <a:p>
            <a:r>
              <a:rPr lang="en-US" sz="3600" b="1" dirty="0" smtClean="0">
                <a:solidFill>
                  <a:srgbClr val="031D3E"/>
                </a:solidFill>
              </a:rPr>
              <a:t>Team building strategies</a:t>
            </a:r>
            <a:endParaRPr lang="en-US" sz="3600" b="1" dirty="0">
              <a:solidFill>
                <a:srgbClr val="031D3E"/>
              </a:solidFill>
            </a:endParaRPr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457199" y="1358773"/>
            <a:ext cx="8391995" cy="3868738"/>
          </a:xfrm>
        </p:spPr>
        <p:txBody>
          <a:bodyPr>
            <a:noAutofit/>
          </a:bodyPr>
          <a:lstStyle/>
          <a:p>
            <a:pPr lvl="1">
              <a:spcBef>
                <a:spcPts val="0"/>
              </a:spcBef>
              <a:defRPr/>
            </a:pPr>
            <a:endParaRPr lang="en-GB" sz="1000" b="1" dirty="0">
              <a:solidFill>
                <a:srgbClr val="031D3E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nl-NL" b="1" dirty="0" smtClean="0">
                <a:solidFill>
                  <a:srgbClr val="031D3E"/>
                </a:solidFill>
                <a:latin typeface="Arial"/>
                <a:cs typeface="Arial"/>
              </a:rPr>
              <a:t>What is team building?</a:t>
            </a:r>
            <a:endParaRPr lang="en-GB" b="1" dirty="0" smtClean="0">
              <a:solidFill>
                <a:srgbClr val="031D3E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nl-NL" b="1" dirty="0" smtClean="0">
                <a:solidFill>
                  <a:srgbClr val="031D3E"/>
                </a:solidFill>
                <a:latin typeface="Arial"/>
                <a:cs typeface="Arial"/>
              </a:rPr>
              <a:t>General strategies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GB" b="1" dirty="0" smtClean="0">
                <a:solidFill>
                  <a:srgbClr val="031D3E"/>
                </a:solidFill>
                <a:latin typeface="Arial"/>
                <a:cs typeface="Arial"/>
              </a:rPr>
              <a:t>Specific approaches in sport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nl-NL" b="1" dirty="0" smtClean="0">
                <a:solidFill>
                  <a:srgbClr val="031D3E"/>
                </a:solidFill>
                <a:latin typeface="Arial"/>
                <a:cs typeface="Arial"/>
              </a:rPr>
              <a:t>Effectiveness</a:t>
            </a:r>
            <a:endParaRPr lang="en-GB" sz="2200" dirty="0">
              <a:solidFill>
                <a:srgbClr val="031D3E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98520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" y="1249196"/>
            <a:ext cx="9143999" cy="56088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itle 1"/>
          <p:cNvSpPr txBox="1">
            <a:spLocks/>
          </p:cNvSpPr>
          <p:nvPr/>
        </p:nvSpPr>
        <p:spPr>
          <a:xfrm>
            <a:off x="457197" y="300152"/>
            <a:ext cx="8686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 smtClean="0">
                <a:solidFill>
                  <a:srgbClr val="000000"/>
                </a:solidFill>
              </a:rPr>
              <a:t>Carron &amp; Spink (1993)</a:t>
            </a:r>
            <a:endParaRPr lang="en-US" sz="3600" b="1" dirty="0">
              <a:solidFill>
                <a:srgbClr val="000000"/>
              </a:solidFill>
            </a:endParaRPr>
          </a:p>
        </p:txBody>
      </p:sp>
      <p:cxnSp>
        <p:nvCxnSpPr>
          <p:cNvPr id="7" name="Straight Connector 4"/>
          <p:cNvCxnSpPr/>
          <p:nvPr/>
        </p:nvCxnSpPr>
        <p:spPr>
          <a:xfrm>
            <a:off x="457200" y="1062159"/>
            <a:ext cx="8229600" cy="0"/>
          </a:xfrm>
          <a:prstGeom prst="line">
            <a:avLst/>
          </a:prstGeom>
          <a:ln>
            <a:solidFill>
              <a:schemeClr val="bg1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28696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498474" y="1246324"/>
            <a:ext cx="7556313" cy="5611676"/>
          </a:xfrm>
        </p:spPr>
        <p:txBody>
          <a:bodyPr>
            <a:normAutofit fontScale="92500"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nl-NL" sz="3200" b="1" dirty="0" err="1" smtClean="0">
                <a:solidFill>
                  <a:srgbClr val="031D3E"/>
                </a:solidFill>
                <a:latin typeface="+mj-lt"/>
              </a:rPr>
              <a:t>Distinctiveness</a:t>
            </a:r>
            <a:r>
              <a:rPr lang="nl-NL" sz="3200" b="1" dirty="0" smtClean="0">
                <a:solidFill>
                  <a:srgbClr val="031D3E"/>
                </a:solidFill>
                <a:latin typeface="+mj-lt"/>
              </a:rPr>
              <a:t>: </a:t>
            </a:r>
            <a:r>
              <a:rPr lang="nl-NL" sz="3200" dirty="0" err="1">
                <a:solidFill>
                  <a:srgbClr val="031D3E"/>
                </a:solidFill>
                <a:latin typeface="+mj-lt"/>
              </a:rPr>
              <a:t>S</a:t>
            </a:r>
            <a:r>
              <a:rPr lang="nl-NL" sz="3200" dirty="0" err="1" smtClean="0">
                <a:solidFill>
                  <a:srgbClr val="031D3E"/>
                </a:solidFill>
                <a:latin typeface="+mj-lt"/>
              </a:rPr>
              <a:t>trategies</a:t>
            </a:r>
            <a:r>
              <a:rPr lang="nl-NL" sz="3200" dirty="0" smtClean="0">
                <a:solidFill>
                  <a:srgbClr val="031D3E"/>
                </a:solidFill>
                <a:latin typeface="+mj-lt"/>
              </a:rPr>
              <a:t> to enhance the uniqueness of the group (develop a sense of “we); </a:t>
            </a:r>
            <a:r>
              <a:rPr lang="nl-NL" sz="3200" dirty="0" err="1" smtClean="0">
                <a:solidFill>
                  <a:srgbClr val="031D3E"/>
                </a:solidFill>
                <a:latin typeface="+mj-lt"/>
              </a:rPr>
              <a:t>emphasise</a:t>
            </a:r>
            <a:r>
              <a:rPr lang="nl-NL" sz="3200" dirty="0" smtClean="0">
                <a:solidFill>
                  <a:srgbClr val="031D3E"/>
                </a:solidFill>
                <a:latin typeface="+mj-lt"/>
              </a:rPr>
              <a:t> </a:t>
            </a:r>
            <a:r>
              <a:rPr lang="nl-NL" sz="3200" dirty="0" err="1" smtClean="0">
                <a:solidFill>
                  <a:srgbClr val="031D3E"/>
                </a:solidFill>
                <a:latin typeface="+mj-lt"/>
              </a:rPr>
              <a:t>traditions</a:t>
            </a:r>
            <a:endParaRPr lang="nl-NL" sz="3200" dirty="0" smtClean="0">
              <a:solidFill>
                <a:srgbClr val="031D3E"/>
              </a:solidFill>
              <a:latin typeface="+mj-lt"/>
            </a:endParaRPr>
          </a:p>
          <a:p>
            <a:pPr marL="457200" indent="-457200">
              <a:buFont typeface="+mj-lt"/>
              <a:buAutoNum type="arabicPeriod"/>
            </a:pPr>
            <a:r>
              <a:rPr lang="nl-NL" sz="3200" b="1" dirty="0" smtClean="0">
                <a:solidFill>
                  <a:srgbClr val="031D3E"/>
                </a:solidFill>
                <a:latin typeface="+mj-lt"/>
              </a:rPr>
              <a:t>Team norms</a:t>
            </a:r>
            <a:r>
              <a:rPr lang="nl-NL" sz="3200" dirty="0" smtClean="0">
                <a:solidFill>
                  <a:srgbClr val="031D3E"/>
                </a:solidFill>
                <a:latin typeface="+mj-lt"/>
              </a:rPr>
              <a:t>: Establish postive group standards. Show how group standards contribute to </a:t>
            </a:r>
            <a:r>
              <a:rPr lang="nl-NL" sz="3200" dirty="0" err="1" smtClean="0">
                <a:solidFill>
                  <a:srgbClr val="031D3E"/>
                </a:solidFill>
                <a:latin typeface="+mj-lt"/>
              </a:rPr>
              <a:t>effective</a:t>
            </a:r>
            <a:r>
              <a:rPr lang="nl-NL" sz="3200" dirty="0" smtClean="0">
                <a:solidFill>
                  <a:srgbClr val="031D3E"/>
                </a:solidFill>
                <a:latin typeface="+mj-lt"/>
              </a:rPr>
              <a:t> </a:t>
            </a:r>
            <a:r>
              <a:rPr lang="nl-NL" sz="3200" dirty="0" err="1" smtClean="0">
                <a:solidFill>
                  <a:srgbClr val="031D3E"/>
                </a:solidFill>
                <a:latin typeface="+mj-lt"/>
              </a:rPr>
              <a:t>functioning</a:t>
            </a:r>
            <a:endParaRPr lang="nl-NL" sz="3200" dirty="0">
              <a:solidFill>
                <a:srgbClr val="031D3E"/>
              </a:solidFill>
              <a:latin typeface="+mj-lt"/>
            </a:endParaRPr>
          </a:p>
          <a:p>
            <a:pPr marL="457200" indent="-457200">
              <a:buFont typeface="+mj-lt"/>
              <a:buAutoNum type="arabicPeriod"/>
            </a:pPr>
            <a:r>
              <a:rPr lang="nl-NL" sz="3200" b="1" dirty="0" smtClean="0">
                <a:solidFill>
                  <a:srgbClr val="031D3E"/>
                </a:solidFill>
                <a:latin typeface="+mj-lt"/>
              </a:rPr>
              <a:t>Team roles</a:t>
            </a:r>
            <a:r>
              <a:rPr lang="nl-NL" sz="3200" dirty="0" smtClean="0">
                <a:solidFill>
                  <a:srgbClr val="031D3E"/>
                </a:solidFill>
                <a:latin typeface="+mj-lt"/>
              </a:rPr>
              <a:t>: </a:t>
            </a:r>
            <a:r>
              <a:rPr lang="nl-NL" sz="3200" dirty="0" err="1" smtClean="0">
                <a:solidFill>
                  <a:srgbClr val="031D3E"/>
                </a:solidFill>
                <a:latin typeface="+mj-lt"/>
              </a:rPr>
              <a:t>Create</a:t>
            </a:r>
            <a:r>
              <a:rPr lang="nl-NL" sz="3200" dirty="0" smtClean="0">
                <a:solidFill>
                  <a:srgbClr val="031D3E"/>
                </a:solidFill>
                <a:latin typeface="+mj-lt"/>
              </a:rPr>
              <a:t> a team structure in which there is a clear differentiation in team positions/roles. Clarity and discuss role expectations for all athletes – ensure acceptance.</a:t>
            </a:r>
          </a:p>
          <a:p>
            <a:pPr marL="457200" indent="-457200">
              <a:buFont typeface="+mj-lt"/>
              <a:buAutoNum type="arabicPeriod"/>
            </a:pPr>
            <a:endParaRPr lang="nl-NL" sz="3200" dirty="0">
              <a:solidFill>
                <a:srgbClr val="031D3E"/>
              </a:solidFill>
              <a:latin typeface="+mj-lt"/>
            </a:endParaRPr>
          </a:p>
          <a:p>
            <a:pPr marL="457200" indent="-457200">
              <a:buFont typeface="+mj-lt"/>
              <a:buAutoNum type="arabicPeriod"/>
            </a:pPr>
            <a:endParaRPr lang="nl-NL" sz="3200" dirty="0">
              <a:solidFill>
                <a:srgbClr val="031D3E"/>
              </a:solidFill>
              <a:latin typeface="+mj-lt"/>
            </a:endParaRPr>
          </a:p>
          <a:p>
            <a:pPr marL="457200" indent="-457200">
              <a:buFont typeface="+mj-lt"/>
              <a:buAutoNum type="arabicPeriod"/>
            </a:pPr>
            <a:endParaRPr lang="nl-NL" sz="3200" dirty="0" smtClean="0">
              <a:solidFill>
                <a:srgbClr val="031D3E"/>
              </a:solidFill>
              <a:latin typeface="+mj-lt"/>
            </a:endParaRPr>
          </a:p>
          <a:p>
            <a:pPr marL="457200" indent="-457200">
              <a:buFont typeface="+mj-lt"/>
              <a:buAutoNum type="arabicPeriod"/>
            </a:pPr>
            <a:endParaRPr lang="en-GB" sz="2000" dirty="0">
              <a:solidFill>
                <a:srgbClr val="031D3E"/>
              </a:solidFill>
              <a:latin typeface="+mj-lt"/>
            </a:endParaRP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457200" y="106197"/>
            <a:ext cx="8686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3600" b="1" dirty="0" smtClean="0">
                <a:solidFill>
                  <a:srgbClr val="031D3E"/>
                </a:solidFill>
              </a:rPr>
              <a:t>Carron &amp; Spink (1993) </a:t>
            </a:r>
            <a:endParaRPr lang="en-US" sz="3600" b="1" dirty="0">
              <a:solidFill>
                <a:srgbClr val="031D3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1305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nl-NL" sz="2800" b="1" dirty="0" smtClean="0">
                <a:solidFill>
                  <a:srgbClr val="031D3E"/>
                </a:solidFill>
                <a:latin typeface="+mj-lt"/>
              </a:rPr>
              <a:t>Team communication</a:t>
            </a:r>
            <a:r>
              <a:rPr lang="nl-NL" sz="2800" dirty="0" smtClean="0">
                <a:solidFill>
                  <a:srgbClr val="031D3E"/>
                </a:solidFill>
                <a:latin typeface="+mj-lt"/>
              </a:rPr>
              <a:t>: </a:t>
            </a:r>
          </a:p>
          <a:p>
            <a:pPr marL="0" indent="0">
              <a:buNone/>
            </a:pPr>
            <a:endParaRPr lang="nl-NL" sz="1000" dirty="0" smtClean="0">
              <a:solidFill>
                <a:srgbClr val="031D3E"/>
              </a:solidFill>
              <a:latin typeface="+mj-lt"/>
            </a:endParaRPr>
          </a:p>
          <a:p>
            <a:pPr marL="0" indent="0">
              <a:buNone/>
            </a:pPr>
            <a:r>
              <a:rPr lang="nl-NL" sz="2800" dirty="0" smtClean="0">
                <a:solidFill>
                  <a:srgbClr val="031D3E"/>
                </a:solidFill>
                <a:latin typeface="+mj-lt"/>
              </a:rPr>
              <a:t>1. </a:t>
            </a:r>
            <a:r>
              <a:rPr lang="nl-NL" sz="2800" dirty="0" err="1" smtClean="0">
                <a:solidFill>
                  <a:srgbClr val="031D3E"/>
                </a:solidFill>
                <a:latin typeface="+mj-lt"/>
              </a:rPr>
              <a:t>Provide</a:t>
            </a:r>
            <a:r>
              <a:rPr lang="nl-NL" sz="2800" dirty="0" smtClean="0">
                <a:solidFill>
                  <a:srgbClr val="031D3E"/>
                </a:solidFill>
                <a:latin typeface="+mj-lt"/>
              </a:rPr>
              <a:t> opportunties for athlete input; </a:t>
            </a:r>
          </a:p>
          <a:p>
            <a:pPr marL="0" indent="0">
              <a:buNone/>
            </a:pPr>
            <a:r>
              <a:rPr lang="nl-NL" sz="2800" dirty="0" smtClean="0">
                <a:solidFill>
                  <a:srgbClr val="031D3E"/>
                </a:solidFill>
                <a:latin typeface="+mj-lt"/>
              </a:rPr>
              <a:t>2. </a:t>
            </a:r>
            <a:r>
              <a:rPr lang="nl-NL" sz="2800" dirty="0" err="1" smtClean="0">
                <a:solidFill>
                  <a:srgbClr val="031D3E"/>
                </a:solidFill>
                <a:latin typeface="+mj-lt"/>
              </a:rPr>
              <a:t>Reduce</a:t>
            </a:r>
            <a:r>
              <a:rPr lang="nl-NL" sz="2800" dirty="0" smtClean="0">
                <a:solidFill>
                  <a:srgbClr val="031D3E"/>
                </a:solidFill>
                <a:latin typeface="+mj-lt"/>
              </a:rPr>
              <a:t> uncertainty by being supportive; </a:t>
            </a:r>
          </a:p>
          <a:p>
            <a:pPr marL="0" indent="0">
              <a:buNone/>
            </a:pPr>
            <a:r>
              <a:rPr lang="nl-NL" sz="2800" dirty="0" smtClean="0">
                <a:solidFill>
                  <a:srgbClr val="031D3E"/>
                </a:solidFill>
                <a:latin typeface="+mj-lt"/>
              </a:rPr>
              <a:t>3. </a:t>
            </a:r>
            <a:r>
              <a:rPr lang="nl-NL" sz="2800" dirty="0">
                <a:solidFill>
                  <a:srgbClr val="031D3E"/>
                </a:solidFill>
                <a:latin typeface="+mj-lt"/>
              </a:rPr>
              <a:t>L</a:t>
            </a:r>
            <a:r>
              <a:rPr lang="nl-NL" sz="2800" dirty="0" smtClean="0">
                <a:solidFill>
                  <a:srgbClr val="031D3E"/>
                </a:solidFill>
                <a:latin typeface="+mj-lt"/>
              </a:rPr>
              <a:t>ead by example</a:t>
            </a:r>
          </a:p>
          <a:p>
            <a:pPr marL="0" indent="0">
              <a:buNone/>
            </a:pPr>
            <a:endParaRPr lang="nl-NL" sz="2800" dirty="0">
              <a:solidFill>
                <a:srgbClr val="031D3E"/>
              </a:solidFill>
              <a:latin typeface="+mj-lt"/>
            </a:endParaRPr>
          </a:p>
          <a:p>
            <a:pPr marL="0" indent="0">
              <a:buNone/>
            </a:pPr>
            <a:endParaRPr lang="nl-NL" sz="2800" dirty="0">
              <a:solidFill>
                <a:srgbClr val="031D3E"/>
              </a:solidFill>
              <a:latin typeface="+mj-lt"/>
            </a:endParaRPr>
          </a:p>
          <a:p>
            <a:pPr marL="0" indent="0">
              <a:buNone/>
            </a:pPr>
            <a:endParaRPr lang="nl-NL" sz="2800" dirty="0" smtClean="0">
              <a:solidFill>
                <a:srgbClr val="031D3E"/>
              </a:solidFill>
              <a:latin typeface="+mj-lt"/>
            </a:endParaRPr>
          </a:p>
          <a:p>
            <a:pPr marL="0" indent="0">
              <a:buNone/>
            </a:pPr>
            <a:endParaRPr lang="en-GB" sz="2800" dirty="0">
              <a:solidFill>
                <a:srgbClr val="031D3E"/>
              </a:solidFill>
              <a:latin typeface="+mj-lt"/>
            </a:endParaRP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457200" y="106197"/>
            <a:ext cx="8686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 smtClean="0">
                <a:solidFill>
                  <a:srgbClr val="031D3E"/>
                </a:solidFill>
              </a:rPr>
              <a:t>Carron &amp; Spink (1993)</a:t>
            </a:r>
            <a:endParaRPr lang="en-US" sz="3600" b="1" dirty="0">
              <a:solidFill>
                <a:srgbClr val="031D3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5132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4437286"/>
            <a:ext cx="7772400" cy="1435108"/>
          </a:xfrm>
        </p:spPr>
        <p:txBody>
          <a:bodyPr>
            <a:normAutofit fontScale="90000"/>
          </a:bodyPr>
          <a:lstStyle/>
          <a:p>
            <a:pPr lvl="1" algn="ctr" defTabSz="457200" rtl="0">
              <a:spcBef>
                <a:spcPct val="0"/>
              </a:spcBef>
            </a:pPr>
            <a:r>
              <a:rPr lang="nl-NL" sz="4800" b="1" dirty="0" smtClean="0">
                <a:solidFill>
                  <a:srgbClr val="000000"/>
                </a:solidFill>
                <a:latin typeface="Arial"/>
                <a:cs typeface="Arial"/>
              </a:rPr>
              <a:t>Team building approaches</a:t>
            </a:r>
            <a:endParaRPr lang="en-US" sz="4800" b="1" dirty="0">
              <a:solidFill>
                <a:srgbClr val="000000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34471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nl-NL" sz="2000" dirty="0">
              <a:latin typeface="+mj-lt"/>
            </a:endParaRPr>
          </a:p>
          <a:p>
            <a:pPr marL="0" indent="0">
              <a:buNone/>
            </a:pPr>
            <a:endParaRPr lang="nl-NL" sz="2000" dirty="0" smtClean="0">
              <a:latin typeface="+mj-lt"/>
            </a:endParaRPr>
          </a:p>
          <a:p>
            <a:pPr marL="0" indent="0">
              <a:buNone/>
            </a:pPr>
            <a:endParaRPr lang="en-GB" sz="2000" dirty="0">
              <a:latin typeface="+mj-lt"/>
            </a:endParaRP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457200" y="106197"/>
            <a:ext cx="8686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Team building approaches</a:t>
            </a:r>
            <a:endParaRPr lang="en-US" sz="3600" b="1" dirty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457200" y="1062159"/>
            <a:ext cx="8229600" cy="0"/>
          </a:xfrm>
          <a:prstGeom prst="line">
            <a:avLst/>
          </a:prstGeom>
          <a:ln>
            <a:solidFill>
              <a:srgbClr val="031D3E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Inhaltsplatzhalter 2"/>
          <p:cNvSpPr txBox="1">
            <a:spLocks/>
          </p:cNvSpPr>
          <p:nvPr/>
        </p:nvSpPr>
        <p:spPr>
          <a:xfrm>
            <a:off x="457200" y="1416541"/>
            <a:ext cx="8229600" cy="386873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nl-NL" sz="35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Direct approach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nl-NL" sz="2600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sport psychology consultant works directly with athletes in terms of forming a partnership while implementing the team building program</a:t>
            </a:r>
          </a:p>
          <a:p>
            <a:pPr>
              <a:buFont typeface="Wingdings" panose="05000000000000000000" pitchFamily="2" charset="2"/>
              <a:buChar char="§"/>
            </a:pPr>
            <a:endParaRPr lang="nl-NL" sz="3600" dirty="0" smtClean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buNone/>
            </a:pPr>
            <a:r>
              <a:rPr lang="nl-NL" sz="35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Indirect approach</a:t>
            </a:r>
          </a:p>
          <a:p>
            <a:r>
              <a:rPr lang="nl-NL" sz="2600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Practitioner implements team building intervention through the coach</a:t>
            </a:r>
          </a:p>
          <a:p>
            <a:r>
              <a:rPr lang="nl-NL" sz="2600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Coach implements the program to the team</a:t>
            </a:r>
            <a:endParaRPr lang="nl-NL" sz="2600" dirty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buNone/>
            </a:pPr>
            <a:endParaRPr lang="nl-NL" sz="2000" dirty="0" smtClean="0">
              <a:solidFill>
                <a:srgbClr val="031D3E"/>
              </a:solidFill>
              <a:latin typeface="+mj-lt"/>
            </a:endParaRPr>
          </a:p>
          <a:p>
            <a:pPr marL="0" indent="0">
              <a:buFont typeface="Arial"/>
              <a:buNone/>
            </a:pPr>
            <a:endParaRPr lang="nl-NL" sz="2000" dirty="0" smtClean="0">
              <a:solidFill>
                <a:srgbClr val="031D3E"/>
              </a:solidFill>
              <a:latin typeface="+mj-lt"/>
            </a:endParaRPr>
          </a:p>
          <a:p>
            <a:pPr marL="0" indent="0">
              <a:buFont typeface="Arial"/>
              <a:buNone/>
            </a:pPr>
            <a:endParaRPr lang="nl-NL" sz="2000" dirty="0" smtClean="0">
              <a:solidFill>
                <a:srgbClr val="031D3E"/>
              </a:solidFill>
              <a:latin typeface="+mj-lt"/>
            </a:endParaRPr>
          </a:p>
          <a:p>
            <a:pPr marL="0" indent="0">
              <a:buFont typeface="Arial"/>
              <a:buNone/>
            </a:pPr>
            <a:endParaRPr lang="en-GB" sz="2000" dirty="0">
              <a:solidFill>
                <a:srgbClr val="031D3E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919376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457200" y="106197"/>
            <a:ext cx="8686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dirty="0" smtClean="0">
                <a:solidFill>
                  <a:srgbClr val="031D3E"/>
                </a:solidFill>
              </a:rPr>
              <a:t>Direct approach </a:t>
            </a:r>
            <a:r>
              <a:rPr lang="en-US" sz="1600" b="1" dirty="0" smtClean="0">
                <a:solidFill>
                  <a:srgbClr val="031D3E"/>
                </a:solidFill>
              </a:rPr>
              <a:t>(</a:t>
            </a:r>
            <a:r>
              <a:rPr lang="en-US" sz="1600" b="1" dirty="0" err="1" smtClean="0">
                <a:solidFill>
                  <a:srgbClr val="031D3E"/>
                </a:solidFill>
              </a:rPr>
              <a:t>Yukelson</a:t>
            </a:r>
            <a:r>
              <a:rPr lang="en-US" sz="1600" b="1" dirty="0" smtClean="0">
                <a:solidFill>
                  <a:srgbClr val="031D3E"/>
                </a:solidFill>
              </a:rPr>
              <a:t>, 1997)</a:t>
            </a:r>
            <a:endParaRPr lang="en-US" sz="1600" b="1" dirty="0">
              <a:solidFill>
                <a:srgbClr val="031D3E"/>
              </a:solidFill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457200" y="1062159"/>
            <a:ext cx="8229600" cy="0"/>
          </a:xfrm>
          <a:prstGeom prst="line">
            <a:avLst/>
          </a:prstGeom>
          <a:ln>
            <a:solidFill>
              <a:srgbClr val="031D3E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Inhaltsplatzhalter 2"/>
          <p:cNvSpPr txBox="1">
            <a:spLocks/>
          </p:cNvSpPr>
          <p:nvPr/>
        </p:nvSpPr>
        <p:spPr>
          <a:xfrm>
            <a:off x="457200" y="1283822"/>
            <a:ext cx="8229600" cy="386873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nl-NL" sz="2000" b="1" dirty="0" smtClean="0">
                <a:solidFill>
                  <a:srgbClr val="031D3E"/>
                </a:solidFill>
                <a:latin typeface="+mj-lt"/>
              </a:rPr>
              <a:t>Sport psychologist implements the approach (mainly advocated in sports, Stevens, 2002)</a:t>
            </a:r>
          </a:p>
          <a:p>
            <a:pPr marL="0" indent="0">
              <a:buFont typeface="Arial"/>
              <a:buNone/>
            </a:pPr>
            <a:endParaRPr lang="nl-NL" sz="2000" b="1" dirty="0">
              <a:solidFill>
                <a:srgbClr val="031D3E"/>
              </a:solidFill>
              <a:latin typeface="+mj-lt"/>
            </a:endParaRPr>
          </a:p>
          <a:p>
            <a:pPr marL="0" indent="0">
              <a:buFont typeface="Arial"/>
              <a:buNone/>
            </a:pPr>
            <a:r>
              <a:rPr lang="nl-NL" sz="2000" b="1" dirty="0" smtClean="0">
                <a:solidFill>
                  <a:srgbClr val="031D3E"/>
                </a:solidFill>
                <a:latin typeface="+mj-lt"/>
              </a:rPr>
              <a:t>Four stage process:</a:t>
            </a:r>
          </a:p>
          <a:p>
            <a:pPr marL="457200" lvl="0" indent="-457200">
              <a:buFont typeface="+mj-lt"/>
              <a:buAutoNum type="arabicPeriod"/>
            </a:pPr>
            <a:r>
              <a:rPr lang="nl-NL" sz="2400" dirty="0">
                <a:solidFill>
                  <a:srgbClr val="031D3E"/>
                </a:solidFill>
                <a:latin typeface="Arial"/>
              </a:rPr>
              <a:t>Assessment of the </a:t>
            </a:r>
            <a:r>
              <a:rPr lang="nl-NL" sz="2400" dirty="0" smtClean="0">
                <a:solidFill>
                  <a:srgbClr val="031D3E"/>
                </a:solidFill>
                <a:latin typeface="Arial"/>
              </a:rPr>
              <a:t>situation </a:t>
            </a:r>
          </a:p>
          <a:p>
            <a:pPr marL="457200" lvl="0" indent="-457200">
              <a:buFont typeface="+mj-lt"/>
              <a:buAutoNum type="arabicPeriod"/>
            </a:pPr>
            <a:r>
              <a:rPr lang="nl-NL" sz="2400" dirty="0" err="1" smtClean="0">
                <a:solidFill>
                  <a:srgbClr val="031D3E"/>
                </a:solidFill>
                <a:latin typeface="Arial"/>
              </a:rPr>
              <a:t>Education</a:t>
            </a:r>
            <a:r>
              <a:rPr lang="nl-NL" sz="2400" dirty="0" smtClean="0">
                <a:solidFill>
                  <a:srgbClr val="031D3E"/>
                </a:solidFill>
                <a:latin typeface="Arial"/>
              </a:rPr>
              <a:t> </a:t>
            </a:r>
            <a:r>
              <a:rPr lang="en-US" sz="2400" dirty="0" smtClean="0">
                <a:solidFill>
                  <a:srgbClr val="031D3E"/>
                </a:solidFill>
                <a:latin typeface="Arial"/>
              </a:rPr>
              <a:t>–</a:t>
            </a:r>
            <a:r>
              <a:rPr lang="nl-NL" sz="2400" dirty="0" smtClean="0">
                <a:solidFill>
                  <a:srgbClr val="031D3E"/>
                </a:solidFill>
                <a:latin typeface="Arial"/>
              </a:rPr>
              <a:t> </a:t>
            </a:r>
            <a:r>
              <a:rPr lang="nl-NL" sz="2400" dirty="0" err="1" smtClean="0">
                <a:solidFill>
                  <a:srgbClr val="031D3E"/>
                </a:solidFill>
                <a:latin typeface="Arial"/>
              </a:rPr>
              <a:t>overview</a:t>
            </a:r>
            <a:r>
              <a:rPr lang="nl-NL" sz="2400" dirty="0" smtClean="0">
                <a:solidFill>
                  <a:srgbClr val="031D3E"/>
                </a:solidFill>
                <a:latin typeface="Arial"/>
              </a:rPr>
              <a:t> of the </a:t>
            </a:r>
            <a:r>
              <a:rPr lang="nl-NL" sz="2400" dirty="0" err="1" smtClean="0">
                <a:solidFill>
                  <a:srgbClr val="031D3E"/>
                </a:solidFill>
                <a:latin typeface="Arial"/>
              </a:rPr>
              <a:t>nature</a:t>
            </a:r>
            <a:r>
              <a:rPr lang="nl-NL" sz="2400" dirty="0" smtClean="0">
                <a:solidFill>
                  <a:srgbClr val="031D3E"/>
                </a:solidFill>
                <a:latin typeface="Arial"/>
              </a:rPr>
              <a:t> of </a:t>
            </a:r>
            <a:r>
              <a:rPr lang="nl-NL" sz="2400" dirty="0" err="1" smtClean="0">
                <a:solidFill>
                  <a:srgbClr val="031D3E"/>
                </a:solidFill>
                <a:latin typeface="Arial"/>
              </a:rPr>
              <a:t>groups</a:t>
            </a:r>
            <a:r>
              <a:rPr lang="nl-NL" sz="2400" dirty="0" smtClean="0">
                <a:solidFill>
                  <a:srgbClr val="031D3E"/>
                </a:solidFill>
                <a:latin typeface="Arial"/>
              </a:rPr>
              <a:t> (</a:t>
            </a:r>
            <a:r>
              <a:rPr lang="nl-NL" sz="2400" dirty="0" err="1" smtClean="0">
                <a:solidFill>
                  <a:srgbClr val="031D3E"/>
                </a:solidFill>
                <a:latin typeface="Arial"/>
              </a:rPr>
              <a:t>Tuckman’s</a:t>
            </a:r>
            <a:r>
              <a:rPr lang="nl-NL" sz="2400" dirty="0" smtClean="0">
                <a:solidFill>
                  <a:srgbClr val="031D3E"/>
                </a:solidFill>
                <a:latin typeface="Arial"/>
              </a:rPr>
              <a:t> 1965 model of </a:t>
            </a:r>
            <a:r>
              <a:rPr lang="nl-NL" sz="2400" dirty="0" err="1" smtClean="0">
                <a:solidFill>
                  <a:srgbClr val="031D3E"/>
                </a:solidFill>
                <a:latin typeface="Arial"/>
              </a:rPr>
              <a:t>group</a:t>
            </a:r>
            <a:r>
              <a:rPr lang="nl-NL" sz="2400" dirty="0" smtClean="0">
                <a:solidFill>
                  <a:srgbClr val="031D3E"/>
                </a:solidFill>
                <a:latin typeface="Arial"/>
              </a:rPr>
              <a:t> </a:t>
            </a:r>
            <a:r>
              <a:rPr lang="nl-NL" sz="2400" dirty="0" err="1" smtClean="0">
                <a:solidFill>
                  <a:srgbClr val="031D3E"/>
                </a:solidFill>
                <a:latin typeface="Arial"/>
              </a:rPr>
              <a:t>development</a:t>
            </a:r>
            <a:r>
              <a:rPr lang="nl-NL" sz="2400" dirty="0" smtClean="0">
                <a:solidFill>
                  <a:srgbClr val="031D3E"/>
                </a:solidFill>
                <a:latin typeface="Arial"/>
              </a:rPr>
              <a:t>) Form, Storm, Norm, </a:t>
            </a:r>
            <a:r>
              <a:rPr lang="nl-NL" sz="2400" dirty="0" err="1" smtClean="0">
                <a:solidFill>
                  <a:srgbClr val="031D3E"/>
                </a:solidFill>
                <a:latin typeface="Arial"/>
              </a:rPr>
              <a:t>Perform</a:t>
            </a:r>
            <a:r>
              <a:rPr lang="nl-NL" sz="2400" dirty="0" smtClean="0">
                <a:solidFill>
                  <a:srgbClr val="031D3E"/>
                </a:solidFill>
                <a:latin typeface="Arial"/>
              </a:rPr>
              <a:t>.</a:t>
            </a:r>
          </a:p>
          <a:p>
            <a:pPr marL="457200" lvl="0" indent="-457200">
              <a:buFont typeface="+mj-lt"/>
              <a:buAutoNum type="arabicPeriod"/>
            </a:pPr>
            <a:r>
              <a:rPr lang="nl-NL" sz="2400" dirty="0" smtClean="0">
                <a:solidFill>
                  <a:srgbClr val="031D3E"/>
                </a:solidFill>
                <a:latin typeface="Arial"/>
              </a:rPr>
              <a:t>Brainstorming (</a:t>
            </a:r>
            <a:r>
              <a:rPr lang="nl-NL" sz="2400" dirty="0" err="1" smtClean="0">
                <a:solidFill>
                  <a:srgbClr val="031D3E"/>
                </a:solidFill>
                <a:latin typeface="Arial"/>
              </a:rPr>
              <a:t>identification</a:t>
            </a:r>
            <a:r>
              <a:rPr lang="nl-NL" sz="2400" dirty="0" smtClean="0">
                <a:solidFill>
                  <a:srgbClr val="031D3E"/>
                </a:solidFill>
                <a:latin typeface="Arial"/>
              </a:rPr>
              <a:t> of </a:t>
            </a:r>
            <a:r>
              <a:rPr lang="nl-NL" sz="2400" dirty="0" err="1" smtClean="0">
                <a:solidFill>
                  <a:srgbClr val="031D3E"/>
                </a:solidFill>
                <a:latin typeface="Arial"/>
              </a:rPr>
              <a:t>areas</a:t>
            </a:r>
            <a:r>
              <a:rPr lang="nl-NL" sz="2400" dirty="0" smtClean="0">
                <a:solidFill>
                  <a:srgbClr val="031D3E"/>
                </a:solidFill>
                <a:latin typeface="Arial"/>
              </a:rPr>
              <a:t> </a:t>
            </a:r>
            <a:r>
              <a:rPr lang="nl-NL" sz="2400" dirty="0" err="1" smtClean="0">
                <a:solidFill>
                  <a:srgbClr val="031D3E"/>
                </a:solidFill>
                <a:latin typeface="Arial"/>
              </a:rPr>
              <a:t>for</a:t>
            </a:r>
            <a:r>
              <a:rPr lang="nl-NL" sz="2400" dirty="0" smtClean="0">
                <a:solidFill>
                  <a:srgbClr val="031D3E"/>
                </a:solidFill>
                <a:latin typeface="Arial"/>
              </a:rPr>
              <a:t> </a:t>
            </a:r>
            <a:r>
              <a:rPr lang="nl-NL" sz="2400" dirty="0" err="1" smtClean="0">
                <a:solidFill>
                  <a:srgbClr val="031D3E"/>
                </a:solidFill>
                <a:latin typeface="Arial"/>
              </a:rPr>
              <a:t>improvement</a:t>
            </a:r>
            <a:r>
              <a:rPr lang="nl-NL" sz="2400" dirty="0" smtClean="0">
                <a:solidFill>
                  <a:srgbClr val="031D3E"/>
                </a:solidFill>
                <a:latin typeface="Arial"/>
              </a:rPr>
              <a:t>)</a:t>
            </a:r>
          </a:p>
          <a:p>
            <a:pPr marL="457200" lvl="0" indent="-457200">
              <a:buFont typeface="+mj-lt"/>
              <a:buAutoNum type="arabicPeriod"/>
            </a:pPr>
            <a:r>
              <a:rPr lang="nl-NL" sz="2400" dirty="0" err="1" smtClean="0">
                <a:solidFill>
                  <a:srgbClr val="031D3E"/>
                </a:solidFill>
                <a:latin typeface="Arial"/>
              </a:rPr>
              <a:t>Implementation</a:t>
            </a:r>
            <a:r>
              <a:rPr lang="nl-NL" sz="2400" dirty="0" smtClean="0">
                <a:solidFill>
                  <a:srgbClr val="031D3E"/>
                </a:solidFill>
                <a:latin typeface="Arial"/>
              </a:rPr>
              <a:t> stage (</a:t>
            </a:r>
            <a:r>
              <a:rPr lang="nl-NL" sz="2400" dirty="0" err="1" smtClean="0">
                <a:solidFill>
                  <a:srgbClr val="031D3E"/>
                </a:solidFill>
                <a:latin typeface="Arial"/>
              </a:rPr>
              <a:t>apply</a:t>
            </a:r>
            <a:r>
              <a:rPr lang="nl-NL" sz="2400" dirty="0" smtClean="0">
                <a:solidFill>
                  <a:srgbClr val="031D3E"/>
                </a:solidFill>
                <a:latin typeface="Arial"/>
              </a:rPr>
              <a:t> </a:t>
            </a:r>
            <a:r>
              <a:rPr lang="nl-NL" sz="2400" dirty="0" err="1" smtClean="0">
                <a:solidFill>
                  <a:srgbClr val="031D3E"/>
                </a:solidFill>
                <a:latin typeface="Arial"/>
              </a:rPr>
              <a:t>tailored</a:t>
            </a:r>
            <a:r>
              <a:rPr lang="nl-NL" sz="2400" dirty="0" smtClean="0">
                <a:solidFill>
                  <a:srgbClr val="031D3E"/>
                </a:solidFill>
                <a:latin typeface="Arial"/>
              </a:rPr>
              <a:t> team building </a:t>
            </a:r>
            <a:r>
              <a:rPr lang="nl-NL" sz="2400" dirty="0" err="1" smtClean="0">
                <a:solidFill>
                  <a:srgbClr val="031D3E"/>
                </a:solidFill>
                <a:latin typeface="Arial"/>
              </a:rPr>
              <a:t>strategies</a:t>
            </a:r>
            <a:r>
              <a:rPr lang="nl-NL" sz="2400" dirty="0" smtClean="0">
                <a:solidFill>
                  <a:srgbClr val="031D3E"/>
                </a:solidFill>
                <a:latin typeface="Arial"/>
              </a:rPr>
              <a:t> </a:t>
            </a:r>
            <a:r>
              <a:rPr lang="nl-NL" sz="2400" dirty="0" err="1" smtClean="0">
                <a:solidFill>
                  <a:srgbClr val="031D3E"/>
                </a:solidFill>
                <a:latin typeface="Arial"/>
              </a:rPr>
              <a:t>generated</a:t>
            </a:r>
            <a:r>
              <a:rPr lang="nl-NL" sz="2400" dirty="0" smtClean="0">
                <a:solidFill>
                  <a:srgbClr val="031D3E"/>
                </a:solidFill>
                <a:latin typeface="Arial"/>
              </a:rPr>
              <a:t> at </a:t>
            </a:r>
            <a:r>
              <a:rPr lang="nl-NL" sz="2400" dirty="0" err="1" smtClean="0">
                <a:solidFill>
                  <a:srgbClr val="031D3E"/>
                </a:solidFill>
                <a:latin typeface="Arial"/>
              </a:rPr>
              <a:t>previous</a:t>
            </a:r>
            <a:r>
              <a:rPr lang="nl-NL" sz="2400" dirty="0" smtClean="0">
                <a:solidFill>
                  <a:srgbClr val="031D3E"/>
                </a:solidFill>
                <a:latin typeface="Arial"/>
              </a:rPr>
              <a:t> stage). </a:t>
            </a:r>
          </a:p>
          <a:p>
            <a:pPr marL="0" indent="0">
              <a:buFont typeface="Arial"/>
              <a:buNone/>
            </a:pPr>
            <a:endParaRPr lang="nl-NL" sz="2000" b="1" dirty="0" smtClean="0">
              <a:solidFill>
                <a:srgbClr val="031D3E"/>
              </a:solidFill>
              <a:latin typeface="+mj-lt"/>
            </a:endParaRPr>
          </a:p>
          <a:p>
            <a:pPr marL="0" indent="0">
              <a:buFont typeface="Arial"/>
              <a:buNone/>
            </a:pPr>
            <a:endParaRPr lang="nl-NL" sz="2000" dirty="0" smtClean="0">
              <a:solidFill>
                <a:srgbClr val="031D3E"/>
              </a:solidFill>
              <a:latin typeface="+mj-lt"/>
            </a:endParaRPr>
          </a:p>
          <a:p>
            <a:pPr marL="0" indent="0">
              <a:buFont typeface="Arial"/>
              <a:buNone/>
            </a:pPr>
            <a:endParaRPr lang="nl-NL" sz="2000" dirty="0" smtClean="0">
              <a:solidFill>
                <a:srgbClr val="031D3E"/>
              </a:solidFill>
              <a:latin typeface="+mj-lt"/>
            </a:endParaRPr>
          </a:p>
          <a:p>
            <a:pPr marL="0" indent="0">
              <a:buFont typeface="Arial"/>
              <a:buNone/>
            </a:pPr>
            <a:endParaRPr lang="en-GB" sz="2000" dirty="0">
              <a:solidFill>
                <a:srgbClr val="031D3E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508269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nl-NL" sz="2000" dirty="0">
              <a:latin typeface="+mj-lt"/>
            </a:endParaRPr>
          </a:p>
          <a:p>
            <a:pPr marL="0" indent="0">
              <a:buNone/>
            </a:pPr>
            <a:endParaRPr lang="nl-NL" sz="2000" dirty="0" smtClean="0">
              <a:latin typeface="+mj-lt"/>
            </a:endParaRPr>
          </a:p>
          <a:p>
            <a:pPr marL="0" indent="0">
              <a:buNone/>
            </a:pPr>
            <a:endParaRPr lang="en-GB" sz="2000" dirty="0">
              <a:latin typeface="+mj-lt"/>
            </a:endParaRP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457200" y="106197"/>
            <a:ext cx="8686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dirty="0" smtClean="0">
                <a:solidFill>
                  <a:srgbClr val="031D3E"/>
                </a:solidFill>
              </a:rPr>
              <a:t>Indirect approach </a:t>
            </a:r>
            <a:r>
              <a:rPr lang="en-US" sz="1600" b="1" dirty="0" smtClean="0">
                <a:solidFill>
                  <a:srgbClr val="031D3E"/>
                </a:solidFill>
              </a:rPr>
              <a:t>(Carron &amp; Spink, 1993)</a:t>
            </a:r>
            <a:endParaRPr lang="en-US" sz="1600" b="1" dirty="0">
              <a:solidFill>
                <a:srgbClr val="031D3E"/>
              </a:solidFill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457200" y="1062159"/>
            <a:ext cx="8229600" cy="0"/>
          </a:xfrm>
          <a:prstGeom prst="line">
            <a:avLst/>
          </a:prstGeom>
          <a:ln>
            <a:solidFill>
              <a:srgbClr val="031D3E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Inhaltsplatzhalter 2"/>
          <p:cNvSpPr txBox="1">
            <a:spLocks/>
          </p:cNvSpPr>
          <p:nvPr/>
        </p:nvSpPr>
        <p:spPr>
          <a:xfrm>
            <a:off x="457200" y="979805"/>
            <a:ext cx="8229600" cy="4956968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endParaRPr lang="nl-NL" sz="2600" b="1" dirty="0">
              <a:solidFill>
                <a:srgbClr val="031D3E"/>
              </a:solidFill>
              <a:latin typeface="+mj-lt"/>
            </a:endParaRPr>
          </a:p>
          <a:p>
            <a:pPr marL="514350" indent="-514350">
              <a:buFont typeface="+mj-lt"/>
              <a:buAutoNum type="arabicPeriod"/>
            </a:pPr>
            <a:r>
              <a:rPr lang="nl-NL" b="1" dirty="0" smtClean="0">
                <a:solidFill>
                  <a:srgbClr val="031D3E"/>
                </a:solidFill>
                <a:latin typeface="+mj-lt"/>
              </a:rPr>
              <a:t>Introductory phase:</a:t>
            </a:r>
            <a:r>
              <a:rPr lang="nl-NL" dirty="0" smtClean="0">
                <a:solidFill>
                  <a:srgbClr val="031D3E"/>
                </a:solidFill>
                <a:latin typeface="+mj-lt"/>
              </a:rPr>
              <a:t> </a:t>
            </a:r>
            <a:r>
              <a:rPr lang="en-GB" dirty="0" smtClean="0">
                <a:solidFill>
                  <a:srgbClr val="031D3E"/>
                </a:solidFill>
                <a:latin typeface="+mj-lt"/>
              </a:rPr>
              <a:t>provide the rationale for the importance </a:t>
            </a:r>
            <a:r>
              <a:rPr lang="en-GB" dirty="0">
                <a:solidFill>
                  <a:srgbClr val="031D3E"/>
                </a:solidFill>
                <a:latin typeface="+mj-lt"/>
              </a:rPr>
              <a:t>of </a:t>
            </a:r>
            <a:r>
              <a:rPr lang="en-GB" dirty="0" smtClean="0">
                <a:solidFill>
                  <a:srgbClr val="031D3E"/>
                </a:solidFill>
                <a:latin typeface="+mj-lt"/>
              </a:rPr>
              <a:t>teambuilding along with the benefits </a:t>
            </a:r>
            <a:r>
              <a:rPr lang="en-GB" dirty="0">
                <a:solidFill>
                  <a:srgbClr val="031D3E"/>
                </a:solidFill>
                <a:latin typeface="+mj-lt"/>
              </a:rPr>
              <a:t>derived of a highly </a:t>
            </a:r>
            <a:r>
              <a:rPr lang="en-GB" dirty="0" smtClean="0">
                <a:solidFill>
                  <a:srgbClr val="031D3E"/>
                </a:solidFill>
                <a:latin typeface="+mj-lt"/>
              </a:rPr>
              <a:t>cohesive group (Carron et </a:t>
            </a:r>
            <a:r>
              <a:rPr lang="en-GB" dirty="0">
                <a:solidFill>
                  <a:srgbClr val="031D3E"/>
                </a:solidFill>
                <a:latin typeface="+mj-lt"/>
              </a:rPr>
              <a:t>al., 1997</a:t>
            </a:r>
            <a:r>
              <a:rPr lang="en-GB" dirty="0" smtClean="0">
                <a:solidFill>
                  <a:srgbClr val="031D3E"/>
                </a:solidFill>
                <a:latin typeface="+mj-lt"/>
              </a:rPr>
              <a:t>).</a:t>
            </a:r>
          </a:p>
          <a:p>
            <a:pPr marL="514350" indent="-514350">
              <a:buFont typeface="+mj-lt"/>
              <a:buAutoNum type="arabicPeriod"/>
            </a:pPr>
            <a:endParaRPr lang="en-GB" dirty="0">
              <a:solidFill>
                <a:srgbClr val="031D3E"/>
              </a:solidFill>
              <a:latin typeface="+mj-lt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>
                <a:solidFill>
                  <a:srgbClr val="031D3E"/>
                </a:solidFill>
                <a:latin typeface="+mj-lt"/>
              </a:rPr>
              <a:t>Conceptual stage:</a:t>
            </a:r>
            <a:r>
              <a:rPr lang="en-GB" dirty="0" smtClean="0">
                <a:solidFill>
                  <a:srgbClr val="031D3E"/>
                </a:solidFill>
                <a:latin typeface="+mj-lt"/>
              </a:rPr>
              <a:t> o</a:t>
            </a:r>
            <a:r>
              <a:rPr lang="nl-NL" dirty="0" smtClean="0">
                <a:solidFill>
                  <a:srgbClr val="031D3E"/>
                </a:solidFill>
                <a:latin typeface="+mj-lt"/>
              </a:rPr>
              <a:t>pportunityto explain the Carron and Spink teambuilding model in a simplified manner and focus of possible intervention is discussed.</a:t>
            </a:r>
          </a:p>
          <a:p>
            <a:pPr marL="514350" indent="-514350">
              <a:buFont typeface="+mj-lt"/>
              <a:buAutoNum type="arabicPeriod"/>
            </a:pPr>
            <a:endParaRPr lang="nl-NL" dirty="0" smtClean="0">
              <a:solidFill>
                <a:srgbClr val="031D3E"/>
              </a:solidFill>
              <a:latin typeface="+mj-lt"/>
            </a:endParaRPr>
          </a:p>
          <a:p>
            <a:pPr marL="514350" indent="-514350">
              <a:buFont typeface="+mj-lt"/>
              <a:buAutoNum type="arabicPeriod"/>
            </a:pPr>
            <a:r>
              <a:rPr lang="nl-NL" b="1" dirty="0" smtClean="0">
                <a:solidFill>
                  <a:srgbClr val="031D3E"/>
                </a:solidFill>
                <a:latin typeface="+mj-lt"/>
              </a:rPr>
              <a:t>Practical stage:</a:t>
            </a:r>
            <a:r>
              <a:rPr lang="nl-NL" dirty="0" smtClean="0">
                <a:solidFill>
                  <a:srgbClr val="031D3E"/>
                </a:solidFill>
                <a:latin typeface="+mj-lt"/>
              </a:rPr>
              <a:t> </a:t>
            </a:r>
            <a:r>
              <a:rPr lang="en-GB" dirty="0" smtClean="0">
                <a:solidFill>
                  <a:srgbClr val="031D3E"/>
                </a:solidFill>
                <a:latin typeface="+mj-lt"/>
              </a:rPr>
              <a:t>interactive </a:t>
            </a:r>
            <a:r>
              <a:rPr lang="en-GB" dirty="0">
                <a:solidFill>
                  <a:srgbClr val="031D3E"/>
                </a:solidFill>
                <a:latin typeface="+mj-lt"/>
              </a:rPr>
              <a:t>brainstorming </a:t>
            </a:r>
            <a:r>
              <a:rPr lang="en-GB" dirty="0" smtClean="0">
                <a:solidFill>
                  <a:srgbClr val="031D3E"/>
                </a:solidFill>
                <a:latin typeface="+mj-lt"/>
              </a:rPr>
              <a:t>session (with coach) </a:t>
            </a:r>
            <a:r>
              <a:rPr lang="en-GB" dirty="0">
                <a:solidFill>
                  <a:srgbClr val="031D3E"/>
                </a:solidFill>
                <a:latin typeface="+mj-lt"/>
              </a:rPr>
              <a:t>attempt to generate as many specific </a:t>
            </a:r>
            <a:r>
              <a:rPr lang="en-GB" dirty="0" smtClean="0">
                <a:solidFill>
                  <a:srgbClr val="031D3E"/>
                </a:solidFill>
                <a:latin typeface="+mj-lt"/>
              </a:rPr>
              <a:t>strategies </a:t>
            </a:r>
            <a:r>
              <a:rPr lang="en-GB" dirty="0">
                <a:solidFill>
                  <a:srgbClr val="031D3E"/>
                </a:solidFill>
                <a:latin typeface="+mj-lt"/>
              </a:rPr>
              <a:t>as possible to use for team building </a:t>
            </a:r>
            <a:r>
              <a:rPr lang="en-GB" dirty="0" smtClean="0">
                <a:solidFill>
                  <a:srgbClr val="031D3E"/>
                </a:solidFill>
                <a:latin typeface="+mj-lt"/>
              </a:rPr>
              <a:t>in </a:t>
            </a:r>
            <a:r>
              <a:rPr lang="en-GB" dirty="0">
                <a:solidFill>
                  <a:srgbClr val="031D3E"/>
                </a:solidFill>
                <a:latin typeface="+mj-lt"/>
              </a:rPr>
              <a:t>their </a:t>
            </a:r>
            <a:r>
              <a:rPr lang="en-GB" dirty="0" smtClean="0">
                <a:solidFill>
                  <a:srgbClr val="031D3E"/>
                </a:solidFill>
                <a:latin typeface="+mj-lt"/>
              </a:rPr>
              <a:t>group</a:t>
            </a:r>
          </a:p>
          <a:p>
            <a:pPr marL="514350" indent="-514350">
              <a:buFont typeface="+mj-lt"/>
              <a:buAutoNum type="arabicPeriod"/>
            </a:pPr>
            <a:endParaRPr lang="nl-NL" dirty="0">
              <a:solidFill>
                <a:srgbClr val="031D3E"/>
              </a:solidFill>
              <a:latin typeface="+mj-lt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b="1" dirty="0">
                <a:solidFill>
                  <a:srgbClr val="031D3E"/>
                </a:solidFill>
                <a:latin typeface="+mj-lt"/>
              </a:rPr>
              <a:t>Intervention </a:t>
            </a:r>
            <a:r>
              <a:rPr lang="en-GB" b="1" dirty="0" smtClean="0">
                <a:solidFill>
                  <a:srgbClr val="031D3E"/>
                </a:solidFill>
                <a:latin typeface="+mj-lt"/>
              </a:rPr>
              <a:t>stage:</a:t>
            </a:r>
            <a:r>
              <a:rPr lang="en-GB" dirty="0" smtClean="0">
                <a:solidFill>
                  <a:srgbClr val="031D3E"/>
                </a:solidFill>
                <a:latin typeface="+mj-lt"/>
              </a:rPr>
              <a:t> team </a:t>
            </a:r>
            <a:r>
              <a:rPr lang="en-GB" dirty="0">
                <a:solidFill>
                  <a:srgbClr val="031D3E"/>
                </a:solidFill>
                <a:latin typeface="+mj-lt"/>
              </a:rPr>
              <a:t>building </a:t>
            </a:r>
            <a:r>
              <a:rPr lang="en-GB" dirty="0" smtClean="0">
                <a:solidFill>
                  <a:srgbClr val="031D3E"/>
                </a:solidFill>
                <a:latin typeface="+mj-lt"/>
              </a:rPr>
              <a:t>protocols </a:t>
            </a:r>
            <a:r>
              <a:rPr lang="en-GB" dirty="0">
                <a:solidFill>
                  <a:srgbClr val="031D3E"/>
                </a:solidFill>
                <a:latin typeface="+mj-lt"/>
              </a:rPr>
              <a:t>are introduced and maintained by the </a:t>
            </a:r>
            <a:r>
              <a:rPr lang="en-GB" dirty="0" smtClean="0">
                <a:solidFill>
                  <a:srgbClr val="031D3E"/>
                </a:solidFill>
                <a:latin typeface="+mj-lt"/>
              </a:rPr>
              <a:t>coaches. Monitor use &amp; adherence.</a:t>
            </a:r>
          </a:p>
          <a:p>
            <a:pPr marL="0" indent="0">
              <a:buNone/>
            </a:pPr>
            <a:endParaRPr lang="nl-NL" sz="2000" dirty="0">
              <a:solidFill>
                <a:srgbClr val="031D3E"/>
              </a:solidFill>
              <a:latin typeface="+mj-lt"/>
            </a:endParaRPr>
          </a:p>
          <a:p>
            <a:pPr marL="0" indent="0">
              <a:buNone/>
            </a:pPr>
            <a:endParaRPr lang="nl-NL" sz="2000" dirty="0" smtClean="0">
              <a:solidFill>
                <a:srgbClr val="031D3E"/>
              </a:solidFill>
              <a:latin typeface="+mj-lt"/>
            </a:endParaRPr>
          </a:p>
          <a:p>
            <a:pPr marL="0" indent="0">
              <a:buFont typeface="Arial"/>
              <a:buNone/>
            </a:pPr>
            <a:endParaRPr lang="nl-NL" sz="2000" dirty="0" smtClean="0">
              <a:solidFill>
                <a:srgbClr val="031D3E"/>
              </a:solidFill>
              <a:latin typeface="+mj-lt"/>
            </a:endParaRPr>
          </a:p>
          <a:p>
            <a:pPr marL="0" indent="0">
              <a:buFont typeface="Arial"/>
              <a:buNone/>
            </a:pPr>
            <a:endParaRPr lang="nl-NL" sz="2000" dirty="0" smtClean="0">
              <a:solidFill>
                <a:srgbClr val="031D3E"/>
              </a:solidFill>
              <a:latin typeface="+mj-lt"/>
            </a:endParaRPr>
          </a:p>
          <a:p>
            <a:pPr marL="0" indent="0">
              <a:buFont typeface="Arial"/>
              <a:buNone/>
            </a:pPr>
            <a:endParaRPr lang="en-GB" sz="2000" dirty="0">
              <a:solidFill>
                <a:srgbClr val="031D3E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067317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 smtClean="0">
                <a:solidFill>
                  <a:srgbClr val="000000"/>
                </a:solidFill>
                <a:cs typeface="Arial"/>
              </a:rPr>
              <a:t>Research task: </a:t>
            </a:r>
            <a:br>
              <a:rPr lang="en-US" b="1" dirty="0" smtClean="0">
                <a:solidFill>
                  <a:srgbClr val="000000"/>
                </a:solidFill>
                <a:cs typeface="Arial"/>
              </a:rPr>
            </a:br>
            <a:r>
              <a:rPr lang="en-US" b="1" dirty="0" smtClean="0">
                <a:solidFill>
                  <a:srgbClr val="000000"/>
                </a:solidFill>
                <a:cs typeface="Arial"/>
              </a:rPr>
              <a:t>In groups… 30 minutes to examine the following.</a:t>
            </a:r>
            <a:br>
              <a:rPr lang="en-US" b="1" dirty="0" smtClean="0">
                <a:solidFill>
                  <a:srgbClr val="000000"/>
                </a:solidFill>
                <a:cs typeface="Arial"/>
              </a:rPr>
            </a:br>
            <a:r>
              <a:rPr lang="en-US" b="1" dirty="0" smtClean="0">
                <a:solidFill>
                  <a:srgbClr val="000000"/>
                </a:solidFill>
                <a:cs typeface="Arial"/>
              </a:rPr>
              <a:t>What is the relationship between cohesion and performance? </a:t>
            </a:r>
            <a:r>
              <a:rPr lang="en-US" b="1" dirty="0">
                <a:solidFill>
                  <a:srgbClr val="000000"/>
                </a:solidFill>
                <a:cs typeface="Arial"/>
              </a:rPr>
              <a:t/>
            </a:r>
            <a:br>
              <a:rPr lang="en-US" b="1" dirty="0">
                <a:solidFill>
                  <a:srgbClr val="000000"/>
                </a:solidFill>
                <a:cs typeface="Arial"/>
              </a:rPr>
            </a:br>
            <a:r>
              <a:rPr lang="en-US" b="1" dirty="0" smtClean="0">
                <a:solidFill>
                  <a:srgbClr val="000000"/>
                </a:solidFill>
                <a:cs typeface="Arial"/>
              </a:rPr>
              <a:t/>
            </a:r>
            <a:br>
              <a:rPr lang="en-US" b="1" dirty="0" smtClean="0">
                <a:solidFill>
                  <a:srgbClr val="000000"/>
                </a:solidFill>
                <a:cs typeface="Arial"/>
              </a:rPr>
            </a:br>
            <a:r>
              <a:rPr lang="en-GB" dirty="0"/>
              <a:t>Cohesion and Performance for Female and Male Sport </a:t>
            </a:r>
            <a:r>
              <a:rPr lang="en-GB" dirty="0" smtClean="0"/>
              <a:t>Teams (</a:t>
            </a:r>
            <a:r>
              <a:rPr lang="en-GB" dirty="0" err="1" smtClean="0"/>
              <a:t>Eys</a:t>
            </a:r>
            <a:r>
              <a:rPr lang="en-GB" dirty="0" smtClean="0"/>
              <a:t> et al., 2015)</a:t>
            </a:r>
            <a:r>
              <a:rPr lang="en-US" b="1" dirty="0" smtClean="0">
                <a:solidFill>
                  <a:srgbClr val="000000"/>
                </a:solidFill>
                <a:latin typeface="Arial"/>
                <a:cs typeface="Arial"/>
              </a:rPr>
              <a:t/>
            </a:r>
            <a:br>
              <a:rPr lang="en-US" b="1" dirty="0" smtClean="0">
                <a:solidFill>
                  <a:srgbClr val="000000"/>
                </a:solidFill>
                <a:latin typeface="Arial"/>
                <a:cs typeface="Arial"/>
              </a:rPr>
            </a:br>
            <a:endParaRPr lang="en-US" b="1" dirty="0">
              <a:solidFill>
                <a:srgbClr val="000000"/>
              </a:solidFill>
              <a:latin typeface="Arial"/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6110" y="3422073"/>
            <a:ext cx="7556313" cy="4144963"/>
          </a:xfrm>
        </p:spPr>
        <p:txBody>
          <a:bodyPr/>
          <a:lstStyle/>
          <a:p>
            <a:endParaRPr lang="en-US" dirty="0" smtClean="0"/>
          </a:p>
          <a:p>
            <a:pPr marL="0" indent="0">
              <a:buNone/>
            </a:pPr>
            <a:endParaRPr lang="en-US" dirty="0" smtClean="0"/>
          </a:p>
          <a:p>
            <a:r>
              <a:rPr lang="en-US" sz="2800" dirty="0" smtClean="0">
                <a:solidFill>
                  <a:srgbClr val="000000"/>
                </a:solidFill>
              </a:rPr>
              <a:t>What does the research suggest?</a:t>
            </a:r>
          </a:p>
          <a:p>
            <a:r>
              <a:rPr lang="en-US" sz="2800" dirty="0" smtClean="0">
                <a:solidFill>
                  <a:srgbClr val="000000"/>
                </a:solidFill>
              </a:rPr>
              <a:t>What are the issues with research in this area?</a:t>
            </a:r>
          </a:p>
          <a:p>
            <a:pPr marL="0" indent="0">
              <a:buNone/>
            </a:pPr>
            <a:endParaRPr lang="en-US" sz="28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8518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dvantage">
  <a:themeElements>
    <a:clrScheme name="Advantage">
      <a:dk1>
        <a:sysClr val="windowText" lastClr="000000"/>
      </a:dk1>
      <a:lt1>
        <a:sysClr val="window" lastClr="FFFFFF"/>
      </a:lt1>
      <a:dk2>
        <a:srgbClr val="2B142D"/>
      </a:dk2>
      <a:lt2>
        <a:srgbClr val="C3AFCC"/>
      </a:lt2>
      <a:accent1>
        <a:srgbClr val="663366"/>
      </a:accent1>
      <a:accent2>
        <a:srgbClr val="330F42"/>
      </a:accent2>
      <a:accent3>
        <a:srgbClr val="666699"/>
      </a:accent3>
      <a:accent4>
        <a:srgbClr val="999966"/>
      </a:accent4>
      <a:accent5>
        <a:srgbClr val="F7901E"/>
      </a:accent5>
      <a:accent6>
        <a:srgbClr val="A3A101"/>
      </a:accent6>
      <a:hlink>
        <a:srgbClr val="BC5FBC"/>
      </a:hlink>
      <a:folHlink>
        <a:srgbClr val="9775A7"/>
      </a:folHlink>
    </a:clrScheme>
    <a:fontScheme name="Advantage">
      <a:majorFont>
        <a:latin typeface="Rockwell"/>
        <a:ea typeface=""/>
        <a:cs typeface=""/>
        <a:font script="Jpan" typeface="ＭＳ ゴシック"/>
      </a:majorFont>
      <a:minorFont>
        <a:latin typeface="Rockwell"/>
        <a:ea typeface=""/>
        <a:cs typeface=""/>
        <a:font script="Jpan" typeface="ＭＳ ゴシック"/>
      </a:minorFont>
    </a:fontScheme>
    <a:fmtScheme name="Advantage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40000"/>
                <a:alpha val="100000"/>
                <a:satMod val="150000"/>
                <a:lumMod val="100000"/>
              </a:schemeClr>
            </a:gs>
            <a:gs pos="100000">
              <a:schemeClr val="phClr"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6000000" scaled="1"/>
        </a:gradFill>
        <a:gradFill rotWithShape="1">
          <a:gsLst>
            <a:gs pos="0">
              <a:schemeClr val="phClr">
                <a:shade val="40000"/>
                <a:alpha val="100000"/>
                <a:satMod val="150000"/>
                <a:lumMod val="100000"/>
              </a:schemeClr>
            </a:gs>
            <a:gs pos="100000">
              <a:schemeClr val="phClr"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FFFFFF">
                <a:alpha val="75000"/>
              </a:srgbClr>
            </a:innerShdw>
            <a:outerShdw blurRad="63500" dist="25400" dir="5400000" rotWithShape="0">
              <a:srgbClr val="808080">
                <a:alpha val="75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twoPt" dir="tl">
              <a:rot lat="0" lon="0" rev="4500000"/>
            </a:lightRig>
          </a:scene3d>
          <a:sp3d>
            <a:bevelT w="635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1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Advantage.thmx</Template>
  <TotalTime>352</TotalTime>
  <Words>1291</Words>
  <Application>Microsoft Office PowerPoint</Application>
  <PresentationFormat>On-screen Show (4:3)</PresentationFormat>
  <Paragraphs>229</Paragraphs>
  <Slides>37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6" baseType="lpstr">
      <vt:lpstr>ＭＳ ゴシック</vt:lpstr>
      <vt:lpstr>Arial</vt:lpstr>
      <vt:lpstr>Calibri</vt:lpstr>
      <vt:lpstr>Rockwell</vt:lpstr>
      <vt:lpstr>Symbol</vt:lpstr>
      <vt:lpstr>Tahoma</vt:lpstr>
      <vt:lpstr>Times New Roman</vt:lpstr>
      <vt:lpstr>Wingdings</vt:lpstr>
      <vt:lpstr>Advantage</vt:lpstr>
      <vt:lpstr>Team Cohesion</vt:lpstr>
      <vt:lpstr>Topics to be covered today…</vt:lpstr>
      <vt:lpstr>Is cohesion important?     Task: Examples of successful teams / with or without social cohesion?   </vt:lpstr>
      <vt:lpstr>Examples…</vt:lpstr>
      <vt:lpstr>Importance</vt:lpstr>
      <vt:lpstr>Re-cap: Definition of Group  Cohesion</vt:lpstr>
      <vt:lpstr>Characteristics of cohesion</vt:lpstr>
      <vt:lpstr>Conceptual framework of cohesion</vt:lpstr>
      <vt:lpstr>Why stick together?</vt:lpstr>
      <vt:lpstr>Why stick together?</vt:lpstr>
      <vt:lpstr>PowerPoint Presentation</vt:lpstr>
      <vt:lpstr>Conceptual framework cohesion</vt:lpstr>
      <vt:lpstr>Measurement…</vt:lpstr>
      <vt:lpstr>Other ways…</vt:lpstr>
      <vt:lpstr>Cohesion Practical Tasks…  </vt:lpstr>
      <vt:lpstr>Aims of the activities…</vt:lpstr>
      <vt:lpstr>Thinking about the Task…</vt:lpstr>
      <vt:lpstr>Introductory task: Towers of Hanoi</vt:lpstr>
      <vt:lpstr>How did your group work together?</vt:lpstr>
      <vt:lpstr>Group Effectiveness…</vt:lpstr>
      <vt:lpstr>Factors affecting performance</vt:lpstr>
      <vt:lpstr>Disadvantages of high levels of team cohesion</vt:lpstr>
      <vt:lpstr>So.....</vt:lpstr>
      <vt:lpstr>Great!</vt:lpstr>
      <vt:lpstr>Model of Cohesion  Carron &amp; Hausenblas, (1998) </vt:lpstr>
      <vt:lpstr>PowerPoint Presentation</vt:lpstr>
      <vt:lpstr>PowerPoint Presentation</vt:lpstr>
      <vt:lpstr> Team building strategies to improve cohesion</vt:lpstr>
      <vt:lpstr>Team building strategies</vt:lpstr>
      <vt:lpstr>PowerPoint Presentation</vt:lpstr>
      <vt:lpstr>PowerPoint Presentation</vt:lpstr>
      <vt:lpstr>PowerPoint Presentation</vt:lpstr>
      <vt:lpstr>Team building approaches</vt:lpstr>
      <vt:lpstr>PowerPoint Presentation</vt:lpstr>
      <vt:lpstr>PowerPoint Presentation</vt:lpstr>
      <vt:lpstr>PowerPoint Presentation</vt:lpstr>
      <vt:lpstr>Research task:  In groups… 30 minutes to examine the following. What is the relationship between cohesion and performance?   Cohesion and Performance for Female and Male Sport Teams (Eys et al., 2015) </vt:lpstr>
    </vt:vector>
  </TitlesOfParts>
  <Company>Trinity Saint David</Company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Team Cohesion</dc:title>
  <dc:creator>SHOE4</dc:creator>
  <cp:lastModifiedBy>Administrator</cp:lastModifiedBy>
  <cp:revision>33</cp:revision>
  <dcterms:created xsi:type="dcterms:W3CDTF">2016-02-01T17:46:30Z</dcterms:created>
  <dcterms:modified xsi:type="dcterms:W3CDTF">2022-12-05T19:06:02Z</dcterms:modified>
</cp:coreProperties>
</file>