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17"/>
  </p:notesMasterIdLst>
  <p:sldIdLst>
    <p:sldId id="279" r:id="rId2"/>
    <p:sldId id="280" r:id="rId3"/>
    <p:sldId id="281" r:id="rId4"/>
    <p:sldId id="264" r:id="rId5"/>
    <p:sldId id="284" r:id="rId6"/>
    <p:sldId id="285" r:id="rId7"/>
    <p:sldId id="282" r:id="rId8"/>
    <p:sldId id="283" r:id="rId9"/>
    <p:sldId id="268" r:id="rId10"/>
    <p:sldId id="270" r:id="rId11"/>
    <p:sldId id="272" r:id="rId12"/>
    <p:sldId id="274" r:id="rId13"/>
    <p:sldId id="276" r:id="rId14"/>
    <p:sldId id="277" r:id="rId15"/>
    <p:sldId id="278" r:id="rId1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ABE118D-5423-49AA-A4D0-D6163D87D2FA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427BA8C-B12E-4341-8974-0F761D7D99E2}" type="slidenum">
              <a:rPr lang="en-US" altLang="en-US"/>
              <a:pPr eaLnBrk="1" hangingPunct="1"/>
              <a:t>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263B661-EC90-48D3-A195-AFA047A9AB9C}" type="slidenum">
              <a:rPr lang="en-US" altLang="en-US"/>
              <a:pPr eaLnBrk="1" hangingPunct="1"/>
              <a:t>4</a:t>
            </a:fld>
            <a:endParaRPr lang="en-US" altLang="en-US"/>
          </a:p>
        </p:txBody>
      </p:sp>
      <p:sp>
        <p:nvSpPr>
          <p:cNvPr id="194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69814D5-4951-43E8-A7A3-B124D50ACFA8}" type="slidenum">
              <a:rPr lang="en-US" altLang="en-US"/>
              <a:pPr eaLnBrk="1" hangingPunct="1"/>
              <a:t>9</a:t>
            </a:fld>
            <a:endParaRPr lang="en-US" altLang="en-US"/>
          </a:p>
        </p:txBody>
      </p:sp>
      <p:sp>
        <p:nvSpPr>
          <p:cNvPr id="204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FD86B5A-476A-4773-9C74-9301C572492E}" type="slidenum">
              <a:rPr lang="en-US" altLang="en-US"/>
              <a:pPr eaLnBrk="1" hangingPunct="1"/>
              <a:t>10</a:t>
            </a:fld>
            <a:endParaRPr lang="en-US" altLang="en-US"/>
          </a:p>
        </p:txBody>
      </p:sp>
      <p:sp>
        <p:nvSpPr>
          <p:cNvPr id="215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1C80EB6-875E-461D-BBD1-0C315A1EE7B5}" type="slidenum">
              <a:rPr lang="en-US" altLang="en-US"/>
              <a:pPr eaLnBrk="1" hangingPunct="1"/>
              <a:t>11</a:t>
            </a:fld>
            <a:endParaRPr lang="en-US" altLang="en-US"/>
          </a:p>
        </p:txBody>
      </p:sp>
      <p:sp>
        <p:nvSpPr>
          <p:cNvPr id="2253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C4DB526-BF52-476C-8349-08F06E909DF9}" type="slidenum">
              <a:rPr lang="en-US" altLang="en-US"/>
              <a:pPr eaLnBrk="1" hangingPunct="1"/>
              <a:t>12</a:t>
            </a:fld>
            <a:endParaRPr lang="en-US" altLang="en-US"/>
          </a:p>
        </p:txBody>
      </p:sp>
      <p:sp>
        <p:nvSpPr>
          <p:cNvPr id="2355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FD4994C-D6F6-447C-8B9F-AA901C571FFE}" type="slidenum">
              <a:rPr lang="en-US" altLang="en-US"/>
              <a:pPr eaLnBrk="1" hangingPunct="1"/>
              <a:t>13</a:t>
            </a:fld>
            <a:endParaRPr lang="en-US" altLang="en-US"/>
          </a:p>
        </p:txBody>
      </p:sp>
      <p:sp>
        <p:nvSpPr>
          <p:cNvPr id="2457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A80C96C-DAB7-423A-8636-E88BBB4123DB}" type="slidenum">
              <a:rPr lang="en-US" altLang="en-US"/>
              <a:pPr eaLnBrk="1" hangingPunct="1"/>
              <a:t>14</a:t>
            </a:fld>
            <a:endParaRPr lang="en-US" altLang="en-US"/>
          </a:p>
        </p:txBody>
      </p:sp>
      <p:sp>
        <p:nvSpPr>
          <p:cNvPr id="2560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3D26840-B875-476B-B784-969AF020FE6D}" type="slidenum">
              <a:rPr lang="en-US" altLang="en-US"/>
              <a:pPr eaLnBrk="1" hangingPunct="1"/>
              <a:t>15</a:t>
            </a:fld>
            <a:endParaRPr lang="en-US" altLang="en-US"/>
          </a:p>
        </p:txBody>
      </p:sp>
      <p:sp>
        <p:nvSpPr>
          <p:cNvPr id="2662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latin typeface="Arial" charset="0"/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latin typeface="Arial" charset="0"/>
            </a:endParaRP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22A31DC-7419-4110-85A0-9B2723FFF016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1E8947-75AB-4276-97EB-FAD971D6FB1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957199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1D9D9AB-7C12-4451-AEFD-A9E0F3066D1A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DF578D-66BE-483A-B01E-E6232B62A62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0063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E3874F-3C57-4BF2-9D60-758FB8765EB3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5EA358-F0AE-400C-9F77-00DD647AE4D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8693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6FFE56-E73A-43B8-A9A9-53AB11B2A332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B1B6371-3BB2-4314-B451-55116C3D0C6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61077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92782D9-9A3F-475C-B7D9-C5031A9909EC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3FD06C-FD26-47B2-97AE-E67064F2A0F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9175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78433C4-9975-4A70-A21C-824828D6974A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AC8FE5D-5873-4E76-A384-A2B1F196109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78128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D435E0-353A-4888-8FAF-DD78D3F0FCDD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4ECAC0E-B1F5-42C5-9B72-ABE793845EA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1339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EDA410-F849-4217-B7BD-EAF0959B8D0A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A25FAFE-0E66-4114-9CC0-83170512929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768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C89013-B5CB-45F0-B8E8-8A01045775FB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3AA2BEB-EDC9-4180-82A6-815EFBAC33A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5371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CCFEB3-31AF-4D09-9179-7C8D56062CC7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7FB7EA9-6644-4178-835F-59CFABD062D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325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E779870-8970-4047-9F5C-FB6C951FECB6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9B167BC-F196-4F92-9A97-51E8E234C32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8833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latin typeface="Arial" charset="0"/>
            </a:endParaRP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542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427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42F2F2C7-F45D-4B32-B83C-E986067046BC}" type="datetime1">
              <a:rPr lang="en-US" altLang="en-US"/>
              <a:pPr/>
              <a:t>10/15/2019</a:t>
            </a:fld>
            <a:endParaRPr lang="en-US" altLang="en-US"/>
          </a:p>
        </p:txBody>
      </p:sp>
      <p:sp>
        <p:nvSpPr>
          <p:cNvPr id="5427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en-US" altLang="en-US"/>
          </a:p>
        </p:txBody>
      </p:sp>
      <p:sp>
        <p:nvSpPr>
          <p:cNvPr id="5427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8E90DF18-D7C4-4ADC-BFDA-096B26E2722C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>
                <a:latin typeface="Arial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4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4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42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42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/>
      <p:bldP spid="5427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2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427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2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427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2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427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2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427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27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5427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anose="05000000000000000000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ndtools.com/pages/article/newTMC_08.htm" TargetMode="External"/><Relationship Id="rId2" Type="http://schemas.openxmlformats.org/officeDocument/2006/relationships/hyperlink" Target="http://www.mindtools.com/pages/article/newTMC_05.ht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77B60956-5ACF-404C-B11D-17B88A2A05A6}" type="slidenum">
              <a:rPr lang="en-US" altLang="en-US"/>
              <a:pPr/>
              <a:t>1</a:t>
            </a:fld>
            <a:endParaRPr lang="en-US" alt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BUSINESS STRATEGY</a:t>
            </a:r>
            <a:endParaRPr lang="en-US" altLang="en-US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mtClean="0"/>
              <a:t>How do we compete?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15EF5BF3-D0F6-4906-A666-613C2EF9DCB6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Competitive Position or Stance</a:t>
            </a:r>
            <a:endParaRPr lang="en-US" altLang="en-US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business or businesses are we in?</a:t>
            </a:r>
          </a:p>
          <a:p>
            <a:pPr eaLnBrk="1" hangingPunct="1"/>
            <a:r>
              <a:rPr lang="en-GB" altLang="en-US" smtClean="0"/>
              <a:t>Who are our customers?</a:t>
            </a:r>
          </a:p>
          <a:p>
            <a:pPr eaLnBrk="1" hangingPunct="1"/>
            <a:r>
              <a:rPr lang="en-GB" altLang="en-US" smtClean="0"/>
              <a:t>How do we add value (by transforming resources into products that customers are prepared to pay for)</a:t>
            </a:r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1267AC05-880A-40E3-A716-C99CE1A3183F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Generic Competitive Strategies</a:t>
            </a:r>
            <a:endParaRPr lang="en-US" altLang="en-US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Universally applicable stances or positions</a:t>
            </a:r>
          </a:p>
          <a:p>
            <a:pPr eaLnBrk="1" hangingPunct="1"/>
            <a:r>
              <a:rPr lang="en-GB" altLang="en-US" smtClean="0"/>
              <a:t>Porter (1980,1985)</a:t>
            </a:r>
          </a:p>
          <a:p>
            <a:pPr eaLnBrk="1" hangingPunct="1"/>
            <a:r>
              <a:rPr lang="en-GB" altLang="en-US" smtClean="0"/>
              <a:t>Bowman (Faulkner and Bowman 1995)</a:t>
            </a:r>
          </a:p>
          <a:p>
            <a:pPr eaLnBrk="1" hangingPunct="1"/>
            <a:r>
              <a:rPr lang="en-GB" altLang="en-US" smtClean="0"/>
              <a:t>Treacy and Wiersema (1993)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Associated with the positioning school</a:t>
            </a:r>
            <a:endParaRPr lang="en-US" altLang="en-US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B47E026E-DFD3-4652-B13C-D89F273922E6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219075" y="381000"/>
            <a:ext cx="8924925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3000" b="1">
                <a:solidFill>
                  <a:srgbClr val="0066CC"/>
                </a:solidFill>
              </a:rPr>
              <a:t>Generic Strategies</a:t>
            </a:r>
            <a:br>
              <a:rPr lang="en-GB" altLang="en-US" sz="3000" b="1">
                <a:solidFill>
                  <a:srgbClr val="0066CC"/>
                </a:solidFill>
              </a:rPr>
            </a:br>
            <a:r>
              <a:rPr lang="en-GB" altLang="en-US" sz="3000" b="1">
                <a:solidFill>
                  <a:srgbClr val="0066CC"/>
                </a:solidFill>
              </a:rPr>
              <a:t>- How Organisations Compete</a:t>
            </a:r>
            <a:endParaRPr lang="en-GB" altLang="en-US" sz="3900" b="1">
              <a:solidFill>
                <a:srgbClr val="0066CC"/>
              </a:solidFill>
            </a:endParaRP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4648200" y="2562225"/>
            <a:ext cx="25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3822700" y="1412875"/>
            <a:ext cx="461645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3500" tIns="25400" rIns="63500" bIns="25400"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4000"/>
              </a:lnSpc>
              <a:spcBef>
                <a:spcPct val="47000"/>
              </a:spcBef>
            </a:pPr>
            <a:r>
              <a:rPr lang="en-GB" altLang="en-US" sz="2400" b="1">
                <a:solidFill>
                  <a:srgbClr val="FC0128"/>
                </a:solidFill>
                <a:latin typeface="Times New Roman" panose="02020603050405020304" pitchFamily="18" charset="0"/>
              </a:rPr>
              <a:t>Competitive Advantage</a:t>
            </a: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7989888" y="5853113"/>
            <a:ext cx="1154112" cy="18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GB" altLang="en-US" sz="1000" b="1">
                <a:latin typeface="Times New Roman" panose="02020603050405020304" pitchFamily="18" charset="0"/>
              </a:rPr>
              <a:t>(Porter M E, 1985)</a:t>
            </a: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3473450" y="2441575"/>
            <a:ext cx="4178300" cy="3492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51" name="Line 7"/>
          <p:cNvSpPr>
            <a:spLocks noChangeShapeType="1"/>
          </p:cNvSpPr>
          <p:nvPr/>
        </p:nvSpPr>
        <p:spPr bwMode="auto">
          <a:xfrm>
            <a:off x="5562600" y="2441575"/>
            <a:ext cx="0" cy="3492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3670300" y="3133725"/>
            <a:ext cx="173355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8000"/>
              </a:lnSpc>
            </a:pPr>
            <a:r>
              <a:rPr lang="en-GB" altLang="en-US" b="1">
                <a:latin typeface="Times New Roman" panose="02020603050405020304" pitchFamily="18" charset="0"/>
              </a:rPr>
              <a:t>Cost Leadership</a:t>
            </a:r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3975100" y="4810125"/>
            <a:ext cx="120015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8000"/>
              </a:lnSpc>
            </a:pPr>
            <a:r>
              <a:rPr lang="en-GB" altLang="en-US" b="1">
                <a:latin typeface="Times New Roman" panose="02020603050405020304" pitchFamily="18" charset="0"/>
              </a:rPr>
              <a:t>Cost Focus</a:t>
            </a:r>
          </a:p>
        </p:txBody>
      </p:sp>
      <p:sp>
        <p:nvSpPr>
          <p:cNvPr id="6154" name="Rectangle 10"/>
          <p:cNvSpPr>
            <a:spLocks noChangeArrowheads="1"/>
          </p:cNvSpPr>
          <p:nvPr/>
        </p:nvSpPr>
        <p:spPr bwMode="auto">
          <a:xfrm>
            <a:off x="5956300" y="3133725"/>
            <a:ext cx="1574800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8000"/>
              </a:lnSpc>
            </a:pPr>
            <a:r>
              <a:rPr lang="en-GB" altLang="en-US" b="1">
                <a:latin typeface="Times New Roman" panose="02020603050405020304" pitchFamily="18" charset="0"/>
              </a:rPr>
              <a:t>Differentiation</a:t>
            </a:r>
          </a:p>
        </p:txBody>
      </p:sp>
      <p:sp>
        <p:nvSpPr>
          <p:cNvPr id="6155" name="Rectangle 11"/>
          <p:cNvSpPr>
            <a:spLocks noChangeArrowheads="1"/>
          </p:cNvSpPr>
          <p:nvPr/>
        </p:nvSpPr>
        <p:spPr bwMode="auto">
          <a:xfrm>
            <a:off x="5880100" y="4810125"/>
            <a:ext cx="15748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8000"/>
              </a:lnSpc>
            </a:pPr>
            <a:r>
              <a:rPr lang="en-GB" altLang="en-US" b="1">
                <a:latin typeface="Times New Roman" panose="02020603050405020304" pitchFamily="18" charset="0"/>
              </a:rPr>
              <a:t>Differentiation</a:t>
            </a:r>
          </a:p>
          <a:p>
            <a:pPr>
              <a:lnSpc>
                <a:spcPct val="88000"/>
              </a:lnSpc>
            </a:pPr>
            <a:r>
              <a:rPr lang="en-GB" altLang="en-US" b="1">
                <a:latin typeface="Times New Roman" panose="02020603050405020304" pitchFamily="18" charset="0"/>
              </a:rPr>
              <a:t>      Focus</a:t>
            </a:r>
          </a:p>
        </p:txBody>
      </p:sp>
      <p:sp>
        <p:nvSpPr>
          <p:cNvPr id="6156" name="Rectangle 12"/>
          <p:cNvSpPr>
            <a:spLocks noChangeArrowheads="1"/>
          </p:cNvSpPr>
          <p:nvPr/>
        </p:nvSpPr>
        <p:spPr bwMode="auto">
          <a:xfrm>
            <a:off x="469900" y="3660775"/>
            <a:ext cx="1793875" cy="67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GB" altLang="en-US" sz="2400" b="1">
                <a:solidFill>
                  <a:srgbClr val="FC0128"/>
                </a:solidFill>
                <a:latin typeface="Times New Roman" panose="02020603050405020304" pitchFamily="18" charset="0"/>
              </a:rPr>
              <a:t>Competitive </a:t>
            </a:r>
          </a:p>
          <a:p>
            <a:pPr>
              <a:lnSpc>
                <a:spcPct val="85000"/>
              </a:lnSpc>
            </a:pPr>
            <a:r>
              <a:rPr lang="en-GB" altLang="en-US" sz="2400" b="1">
                <a:solidFill>
                  <a:srgbClr val="FC0128"/>
                </a:solidFill>
                <a:latin typeface="Times New Roman" panose="02020603050405020304" pitchFamily="18" charset="0"/>
              </a:rPr>
              <a:t>    Scope</a:t>
            </a:r>
          </a:p>
        </p:txBody>
      </p:sp>
      <p:sp>
        <p:nvSpPr>
          <p:cNvPr id="6157" name="Rectangle 13"/>
          <p:cNvSpPr>
            <a:spLocks noChangeArrowheads="1"/>
          </p:cNvSpPr>
          <p:nvPr/>
        </p:nvSpPr>
        <p:spPr bwMode="auto">
          <a:xfrm>
            <a:off x="1384300" y="2982913"/>
            <a:ext cx="1530350" cy="30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GB" altLang="en-US" sz="2000" b="1" i="1">
                <a:latin typeface="Times New Roman" panose="02020603050405020304" pitchFamily="18" charset="0"/>
              </a:rPr>
              <a:t>Broad Target</a:t>
            </a:r>
          </a:p>
        </p:txBody>
      </p:sp>
      <p:sp>
        <p:nvSpPr>
          <p:cNvPr id="6158" name="Rectangle 14"/>
          <p:cNvSpPr>
            <a:spLocks noChangeArrowheads="1"/>
          </p:cNvSpPr>
          <p:nvPr/>
        </p:nvSpPr>
        <p:spPr bwMode="auto">
          <a:xfrm>
            <a:off x="1136650" y="5135563"/>
            <a:ext cx="1685925" cy="30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GB" altLang="en-US" sz="2000" b="1" i="1">
                <a:latin typeface="Times New Roman" panose="02020603050405020304" pitchFamily="18" charset="0"/>
              </a:rPr>
              <a:t>Narrow Target</a:t>
            </a:r>
          </a:p>
        </p:txBody>
      </p:sp>
      <p:sp>
        <p:nvSpPr>
          <p:cNvPr id="6159" name="Line 15"/>
          <p:cNvSpPr>
            <a:spLocks noChangeShapeType="1"/>
          </p:cNvSpPr>
          <p:nvPr/>
        </p:nvSpPr>
        <p:spPr bwMode="auto">
          <a:xfrm>
            <a:off x="3473450" y="4149725"/>
            <a:ext cx="4178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60" name="Rectangle 16"/>
          <p:cNvSpPr>
            <a:spLocks noChangeArrowheads="1"/>
          </p:cNvSpPr>
          <p:nvPr/>
        </p:nvSpPr>
        <p:spPr bwMode="auto">
          <a:xfrm>
            <a:off x="3721100" y="1992313"/>
            <a:ext cx="1319213" cy="30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GB" altLang="en-US" sz="2000" b="1" i="1">
                <a:latin typeface="Times New Roman" panose="02020603050405020304" pitchFamily="18" charset="0"/>
              </a:rPr>
              <a:t>Lower Cost</a:t>
            </a:r>
          </a:p>
        </p:txBody>
      </p:sp>
      <p:sp>
        <p:nvSpPr>
          <p:cNvPr id="6161" name="Rectangle 17"/>
          <p:cNvSpPr>
            <a:spLocks noChangeArrowheads="1"/>
          </p:cNvSpPr>
          <p:nvPr/>
        </p:nvSpPr>
        <p:spPr bwMode="auto">
          <a:xfrm>
            <a:off x="5600700" y="1966913"/>
            <a:ext cx="1689100" cy="30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3500" tIns="25400" rIns="63500" bIns="2540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GB" altLang="en-US" sz="2000" b="1" i="1">
                <a:latin typeface="Times New Roman" panose="02020603050405020304" pitchFamily="18" charset="0"/>
              </a:rPr>
              <a:t>Differentiation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7325471F-F820-4EBC-91E7-1ED919976D41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0" smtClean="0"/>
              <a:t>Choosing the Right Generic Strategy</a:t>
            </a:r>
            <a:r>
              <a:rPr lang="en-GB" altLang="en-US" smtClean="0"/>
              <a:t> 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mtClean="0"/>
              <a:t>For each generic strategy organisations need to carry out a SWOT analysis.  This will inform the likely success of the strategy. </a:t>
            </a:r>
            <a:r>
              <a:rPr lang="en-GB" altLang="en-US" sz="1800" smtClean="0">
                <a:hlinkClick r:id="rId2"/>
              </a:rPr>
              <a:t>http://www.mindtools.com/pages/article/newTMC_05.htm</a:t>
            </a:r>
            <a:r>
              <a:rPr lang="en-GB" altLang="en-US" smtClean="0"/>
              <a:t> </a:t>
            </a:r>
          </a:p>
          <a:p>
            <a:r>
              <a:rPr lang="en-GB" altLang="en-US" smtClean="0"/>
              <a:t>Organisations should use Porter’s 5 forces to understand the nature of the business they are in. </a:t>
            </a:r>
            <a:r>
              <a:rPr lang="en-GB" altLang="en-US" sz="1800" smtClean="0">
                <a:hlinkClick r:id="rId3"/>
              </a:rPr>
              <a:t>http://www.mindtools.com/pages/article/newTMC_08.htm</a:t>
            </a:r>
            <a:r>
              <a:rPr lang="en-GB" altLang="en-US" smtClean="0"/>
              <a:t> 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EEB47E25-9F59-472A-9ACA-F0E747FA4372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Compare your SWOT with your 5 Forces analysis.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19263"/>
            <a:ext cx="8229600" cy="487838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100" smtClean="0"/>
              <a:t>Compare the SWOT Analyses of the viable strategic options with the results of your Five Forces analysis. For each strategic option, ask yourself how you could use that strategy to: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100" smtClean="0"/>
          </a:p>
          <a:p>
            <a:pPr>
              <a:lnSpc>
                <a:spcPct val="80000"/>
              </a:lnSpc>
            </a:pPr>
            <a:r>
              <a:rPr lang="en-GB" altLang="en-US" sz="2100" smtClean="0"/>
              <a:t>Reduce or manage supplier power.</a:t>
            </a:r>
            <a:br>
              <a:rPr lang="en-GB" altLang="en-US" sz="2100" smtClean="0"/>
            </a:br>
            <a:endParaRPr lang="en-GB" altLang="en-US" sz="2100" smtClean="0"/>
          </a:p>
          <a:p>
            <a:pPr>
              <a:lnSpc>
                <a:spcPct val="80000"/>
              </a:lnSpc>
            </a:pPr>
            <a:r>
              <a:rPr lang="en-GB" altLang="en-US" sz="2100" smtClean="0"/>
              <a:t>Reduce or manage buyer/customer power.</a:t>
            </a:r>
            <a:br>
              <a:rPr lang="en-GB" altLang="en-US" sz="2100" smtClean="0"/>
            </a:br>
            <a:endParaRPr lang="en-GB" altLang="en-US" sz="2100" smtClean="0"/>
          </a:p>
          <a:p>
            <a:pPr>
              <a:lnSpc>
                <a:spcPct val="80000"/>
              </a:lnSpc>
            </a:pPr>
            <a:r>
              <a:rPr lang="en-GB" altLang="en-US" sz="2100" smtClean="0"/>
              <a:t>Come out on top of the competitive rivalry.</a:t>
            </a:r>
            <a:br>
              <a:rPr lang="en-GB" altLang="en-US" sz="2100" smtClean="0"/>
            </a:br>
            <a:endParaRPr lang="en-GB" altLang="en-US" sz="2100" smtClean="0"/>
          </a:p>
          <a:p>
            <a:pPr>
              <a:lnSpc>
                <a:spcPct val="80000"/>
              </a:lnSpc>
            </a:pPr>
            <a:r>
              <a:rPr lang="en-GB" altLang="en-US" sz="2100" smtClean="0"/>
              <a:t>Reduce or eliminate the threat of substitution.</a:t>
            </a:r>
            <a:br>
              <a:rPr lang="en-GB" altLang="en-US" sz="2100" smtClean="0"/>
            </a:br>
            <a:endParaRPr lang="en-GB" altLang="en-US" sz="2100" smtClean="0"/>
          </a:p>
          <a:p>
            <a:pPr>
              <a:lnSpc>
                <a:spcPct val="80000"/>
              </a:lnSpc>
            </a:pPr>
            <a:r>
              <a:rPr lang="en-GB" altLang="en-US" sz="2100" smtClean="0"/>
              <a:t>Reduce or eliminate the threat of new entry.</a:t>
            </a:r>
          </a:p>
          <a:p>
            <a:pPr>
              <a:lnSpc>
                <a:spcPct val="80000"/>
              </a:lnSpc>
            </a:pPr>
            <a:endParaRPr lang="en-GB" altLang="en-US" sz="2100" smtClean="0"/>
          </a:p>
          <a:p>
            <a:pPr>
              <a:lnSpc>
                <a:spcPct val="80000"/>
              </a:lnSpc>
            </a:pPr>
            <a:r>
              <a:rPr lang="en-GB" altLang="en-US" sz="2100" smtClean="0"/>
              <a:t>Select the generic strategy that gives you the strongest set of options.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1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6E40546A-F340-43FA-921F-98B78916C87B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Scope</a:t>
            </a:r>
            <a:endParaRPr lang="en-US" altLang="en-US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How many market segments does the business serve?</a:t>
            </a:r>
          </a:p>
          <a:p>
            <a:pPr eaLnBrk="1" hangingPunct="1"/>
            <a:r>
              <a:rPr lang="en-GB" altLang="en-US" smtClean="0"/>
              <a:t>Niche or mass?</a:t>
            </a:r>
          </a:p>
          <a:p>
            <a:pPr eaLnBrk="1" hangingPunct="1"/>
            <a:r>
              <a:rPr lang="en-GB" altLang="en-US" smtClean="0"/>
              <a:t>Segments can be geographic, demographic, psychographic, behavioural</a:t>
            </a:r>
            <a:endParaRPr lang="en-US" altLang="en-US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51BC5509-7AD3-49C8-8C81-BBA3B9CC4DAF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Basis of Competitive Advantage</a:t>
            </a:r>
            <a:endParaRPr lang="en-US" altLang="en-US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600" smtClean="0"/>
              <a:t>Added value through price or non – price factors?</a:t>
            </a:r>
          </a:p>
          <a:p>
            <a:pPr eaLnBrk="1" hangingPunct="1"/>
            <a:r>
              <a:rPr lang="en-GB" altLang="en-US" sz="2600" smtClean="0"/>
              <a:t>Non – price elements could include:</a:t>
            </a:r>
          </a:p>
          <a:p>
            <a:pPr eaLnBrk="1" hangingPunct="1"/>
            <a:r>
              <a:rPr lang="en-GB" altLang="en-US" sz="2600" smtClean="0"/>
              <a:t>Functionality</a:t>
            </a:r>
          </a:p>
          <a:p>
            <a:pPr eaLnBrk="1" hangingPunct="1"/>
            <a:r>
              <a:rPr lang="en-GB" altLang="en-US" sz="2600" smtClean="0"/>
              <a:t>Appearance</a:t>
            </a:r>
          </a:p>
          <a:p>
            <a:pPr eaLnBrk="1" hangingPunct="1"/>
            <a:r>
              <a:rPr lang="en-GB" altLang="en-US" sz="2600" smtClean="0"/>
              <a:t>Quality</a:t>
            </a:r>
          </a:p>
          <a:p>
            <a:pPr eaLnBrk="1" hangingPunct="1"/>
            <a:r>
              <a:rPr lang="en-GB" altLang="en-US" sz="2600" smtClean="0"/>
              <a:t>Brand</a:t>
            </a:r>
          </a:p>
          <a:p>
            <a:pPr eaLnBrk="1" hangingPunct="1"/>
            <a:r>
              <a:rPr lang="en-GB" altLang="en-US" sz="2600" smtClean="0"/>
              <a:t>Information</a:t>
            </a:r>
          </a:p>
          <a:p>
            <a:pPr eaLnBrk="1" hangingPunct="1"/>
            <a:r>
              <a:rPr lang="en-GB" altLang="en-US" sz="2600" smtClean="0"/>
              <a:t>Convenience/location</a:t>
            </a:r>
            <a:endParaRPr lang="en-US" altLang="en-US" sz="260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54235C03-EA76-4E46-A5A1-A190D59990E3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595313" y="5922963"/>
            <a:ext cx="79517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 b="1"/>
              <a:t>The strategy clock: Bowman’s competitive strategy options</a:t>
            </a:r>
          </a:p>
        </p:txBody>
      </p:sp>
      <p:sp>
        <p:nvSpPr>
          <p:cNvPr id="9219" name="Oval 3"/>
          <p:cNvSpPr>
            <a:spLocks noChangeArrowheads="1"/>
          </p:cNvSpPr>
          <p:nvPr/>
        </p:nvSpPr>
        <p:spPr bwMode="auto">
          <a:xfrm rot="-2400000">
            <a:off x="4602163" y="3170238"/>
            <a:ext cx="2501900" cy="1139825"/>
          </a:xfrm>
          <a:prstGeom prst="ellipse">
            <a:avLst/>
          </a:prstGeom>
          <a:solidFill>
            <a:srgbClr val="E5EBFF"/>
          </a:solidFill>
          <a:ln w="12700">
            <a:solidFill>
              <a:srgbClr val="001A6B"/>
            </a:solidFill>
            <a:prstDash val="lgDash"/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2749550" y="1149350"/>
            <a:ext cx="5097463" cy="3644900"/>
          </a:xfrm>
          <a:prstGeom prst="rect">
            <a:avLst/>
          </a:prstGeom>
          <a:noFill/>
          <a:ln w="12700">
            <a:solidFill>
              <a:srgbClr val="001A6B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9221" name="Line 5"/>
          <p:cNvSpPr>
            <a:spLocks noChangeShapeType="1"/>
          </p:cNvSpPr>
          <p:nvPr/>
        </p:nvSpPr>
        <p:spPr bwMode="auto">
          <a:xfrm flipV="1">
            <a:off x="5105400" y="1735138"/>
            <a:ext cx="0" cy="1025525"/>
          </a:xfrm>
          <a:prstGeom prst="line">
            <a:avLst/>
          </a:prstGeom>
          <a:noFill/>
          <a:ln w="12700">
            <a:solidFill>
              <a:srgbClr val="001A6B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2" name="Line 6"/>
          <p:cNvSpPr>
            <a:spLocks noChangeShapeType="1"/>
          </p:cNvSpPr>
          <p:nvPr/>
        </p:nvSpPr>
        <p:spPr bwMode="auto">
          <a:xfrm flipV="1">
            <a:off x="5327650" y="1958975"/>
            <a:ext cx="469900" cy="882650"/>
          </a:xfrm>
          <a:prstGeom prst="line">
            <a:avLst/>
          </a:prstGeom>
          <a:noFill/>
          <a:ln w="12700">
            <a:solidFill>
              <a:srgbClr val="001A6B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3" name="Line 7"/>
          <p:cNvSpPr>
            <a:spLocks noChangeShapeType="1"/>
          </p:cNvSpPr>
          <p:nvPr/>
        </p:nvSpPr>
        <p:spPr bwMode="auto">
          <a:xfrm flipH="1">
            <a:off x="5403850" y="3009900"/>
            <a:ext cx="10541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4" name="Line 8"/>
          <p:cNvSpPr>
            <a:spLocks noChangeShapeType="1"/>
          </p:cNvSpPr>
          <p:nvPr/>
        </p:nvSpPr>
        <p:spPr bwMode="auto">
          <a:xfrm flipV="1">
            <a:off x="5105400" y="3335338"/>
            <a:ext cx="0" cy="1025525"/>
          </a:xfrm>
          <a:prstGeom prst="line">
            <a:avLst/>
          </a:prstGeom>
          <a:noFill/>
          <a:ln w="12700">
            <a:solidFill>
              <a:srgbClr val="001A6B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5" name="Line 9"/>
          <p:cNvSpPr>
            <a:spLocks noChangeShapeType="1"/>
          </p:cNvSpPr>
          <p:nvPr/>
        </p:nvSpPr>
        <p:spPr bwMode="auto">
          <a:xfrm flipH="1">
            <a:off x="3784600" y="3005138"/>
            <a:ext cx="1031875" cy="0"/>
          </a:xfrm>
          <a:prstGeom prst="line">
            <a:avLst/>
          </a:prstGeom>
          <a:noFill/>
          <a:ln w="12700">
            <a:solidFill>
              <a:srgbClr val="001A6B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6" name="Line 10"/>
          <p:cNvSpPr>
            <a:spLocks noChangeShapeType="1"/>
          </p:cNvSpPr>
          <p:nvPr/>
        </p:nvSpPr>
        <p:spPr bwMode="auto">
          <a:xfrm flipV="1">
            <a:off x="4281488" y="3260725"/>
            <a:ext cx="608012" cy="836613"/>
          </a:xfrm>
          <a:prstGeom prst="line">
            <a:avLst/>
          </a:prstGeom>
          <a:noFill/>
          <a:ln w="12700">
            <a:solidFill>
              <a:srgbClr val="001A6B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7" name="Line 11"/>
          <p:cNvSpPr>
            <a:spLocks noChangeShapeType="1"/>
          </p:cNvSpPr>
          <p:nvPr/>
        </p:nvSpPr>
        <p:spPr bwMode="auto">
          <a:xfrm>
            <a:off x="5316538" y="3249613"/>
            <a:ext cx="633412" cy="719137"/>
          </a:xfrm>
          <a:prstGeom prst="line">
            <a:avLst/>
          </a:prstGeom>
          <a:noFill/>
          <a:ln w="12700">
            <a:solidFill>
              <a:srgbClr val="001A6B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8" name="Line 12"/>
          <p:cNvSpPr>
            <a:spLocks noChangeShapeType="1"/>
          </p:cNvSpPr>
          <p:nvPr/>
        </p:nvSpPr>
        <p:spPr bwMode="auto">
          <a:xfrm>
            <a:off x="4264025" y="2130425"/>
            <a:ext cx="619125" cy="695325"/>
          </a:xfrm>
          <a:prstGeom prst="line">
            <a:avLst/>
          </a:prstGeom>
          <a:noFill/>
          <a:ln w="12700">
            <a:solidFill>
              <a:srgbClr val="001A6B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9" name="Rectangle 13"/>
          <p:cNvSpPr>
            <a:spLocks noChangeArrowheads="1"/>
          </p:cNvSpPr>
          <p:nvPr/>
        </p:nvSpPr>
        <p:spPr bwMode="auto">
          <a:xfrm>
            <a:off x="3500438" y="2833688"/>
            <a:ext cx="3905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 b="1"/>
              <a:t>2</a:t>
            </a:r>
          </a:p>
        </p:txBody>
      </p:sp>
      <p:sp>
        <p:nvSpPr>
          <p:cNvPr id="9230" name="Rectangle 14"/>
          <p:cNvSpPr>
            <a:spLocks noChangeArrowheads="1"/>
          </p:cNvSpPr>
          <p:nvPr/>
        </p:nvSpPr>
        <p:spPr bwMode="auto">
          <a:xfrm>
            <a:off x="4929188" y="1433513"/>
            <a:ext cx="3905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 b="1"/>
              <a:t>4</a:t>
            </a:r>
          </a:p>
        </p:txBody>
      </p:sp>
      <p:sp>
        <p:nvSpPr>
          <p:cNvPr id="9231" name="Rectangle 15"/>
          <p:cNvSpPr>
            <a:spLocks noChangeArrowheads="1"/>
          </p:cNvSpPr>
          <p:nvPr/>
        </p:nvSpPr>
        <p:spPr bwMode="auto">
          <a:xfrm>
            <a:off x="5734050" y="1662113"/>
            <a:ext cx="3905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 b="1"/>
              <a:t>5</a:t>
            </a:r>
          </a:p>
        </p:txBody>
      </p:sp>
      <p:sp>
        <p:nvSpPr>
          <p:cNvPr id="9232" name="Rectangle 16"/>
          <p:cNvSpPr>
            <a:spLocks noChangeArrowheads="1"/>
          </p:cNvSpPr>
          <p:nvPr/>
        </p:nvSpPr>
        <p:spPr bwMode="auto">
          <a:xfrm>
            <a:off x="3990975" y="1833563"/>
            <a:ext cx="3905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 b="1"/>
              <a:t>3</a:t>
            </a:r>
          </a:p>
        </p:txBody>
      </p:sp>
      <p:sp>
        <p:nvSpPr>
          <p:cNvPr id="9233" name="Rectangle 17"/>
          <p:cNvSpPr>
            <a:spLocks noChangeArrowheads="1"/>
          </p:cNvSpPr>
          <p:nvPr/>
        </p:nvSpPr>
        <p:spPr bwMode="auto">
          <a:xfrm>
            <a:off x="4033838" y="4052888"/>
            <a:ext cx="3905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 b="1"/>
              <a:t>1</a:t>
            </a:r>
          </a:p>
        </p:txBody>
      </p:sp>
      <p:sp>
        <p:nvSpPr>
          <p:cNvPr id="9234" name="Rectangle 18"/>
          <p:cNvSpPr>
            <a:spLocks noChangeArrowheads="1"/>
          </p:cNvSpPr>
          <p:nvPr/>
        </p:nvSpPr>
        <p:spPr bwMode="auto">
          <a:xfrm>
            <a:off x="4948238" y="4338638"/>
            <a:ext cx="3905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 b="1"/>
              <a:t>8</a:t>
            </a:r>
          </a:p>
        </p:txBody>
      </p:sp>
      <p:sp>
        <p:nvSpPr>
          <p:cNvPr id="9235" name="Rectangle 19"/>
          <p:cNvSpPr>
            <a:spLocks noChangeArrowheads="1"/>
          </p:cNvSpPr>
          <p:nvPr/>
        </p:nvSpPr>
        <p:spPr bwMode="auto">
          <a:xfrm>
            <a:off x="5938838" y="4033838"/>
            <a:ext cx="3905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 b="1"/>
              <a:t>7</a:t>
            </a:r>
          </a:p>
        </p:txBody>
      </p:sp>
      <p:sp>
        <p:nvSpPr>
          <p:cNvPr id="9236" name="Rectangle 20"/>
          <p:cNvSpPr>
            <a:spLocks noChangeArrowheads="1"/>
          </p:cNvSpPr>
          <p:nvPr/>
        </p:nvSpPr>
        <p:spPr bwMode="auto">
          <a:xfrm>
            <a:off x="6405563" y="2847975"/>
            <a:ext cx="3905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 b="1"/>
              <a:t>6</a:t>
            </a:r>
          </a:p>
        </p:txBody>
      </p:sp>
      <p:sp>
        <p:nvSpPr>
          <p:cNvPr id="9237" name="Rectangle 21"/>
          <p:cNvSpPr>
            <a:spLocks noChangeArrowheads="1"/>
          </p:cNvSpPr>
          <p:nvPr/>
        </p:nvSpPr>
        <p:spPr bwMode="auto">
          <a:xfrm>
            <a:off x="4333875" y="1181100"/>
            <a:ext cx="15335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/>
              <a:t>Differentiation</a:t>
            </a:r>
          </a:p>
        </p:txBody>
      </p:sp>
      <p:sp>
        <p:nvSpPr>
          <p:cNvPr id="9238" name="Rectangle 22"/>
          <p:cNvSpPr>
            <a:spLocks noChangeArrowheads="1"/>
          </p:cNvSpPr>
          <p:nvPr/>
        </p:nvSpPr>
        <p:spPr bwMode="auto">
          <a:xfrm>
            <a:off x="5943600" y="1509713"/>
            <a:ext cx="1423988" cy="57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/>
              <a:t>Focused differentiation</a:t>
            </a:r>
          </a:p>
        </p:txBody>
      </p:sp>
      <p:sp>
        <p:nvSpPr>
          <p:cNvPr id="9239" name="Rectangle 23"/>
          <p:cNvSpPr>
            <a:spLocks noChangeArrowheads="1"/>
          </p:cNvSpPr>
          <p:nvPr/>
        </p:nvSpPr>
        <p:spPr bwMode="auto">
          <a:xfrm>
            <a:off x="3186113" y="1614488"/>
            <a:ext cx="9239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/>
              <a:t>Hybrid</a:t>
            </a:r>
          </a:p>
        </p:txBody>
      </p:sp>
      <p:sp>
        <p:nvSpPr>
          <p:cNvPr id="9240" name="Rectangle 24"/>
          <p:cNvSpPr>
            <a:spLocks noChangeArrowheads="1"/>
          </p:cNvSpPr>
          <p:nvPr/>
        </p:nvSpPr>
        <p:spPr bwMode="auto">
          <a:xfrm>
            <a:off x="2890838" y="2716213"/>
            <a:ext cx="771525" cy="57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/>
              <a:t>Low Price</a:t>
            </a:r>
          </a:p>
        </p:txBody>
      </p:sp>
      <p:sp>
        <p:nvSpPr>
          <p:cNvPr id="9241" name="Rectangle 25"/>
          <p:cNvSpPr>
            <a:spLocks noChangeArrowheads="1"/>
          </p:cNvSpPr>
          <p:nvPr/>
        </p:nvSpPr>
        <p:spPr bwMode="auto">
          <a:xfrm>
            <a:off x="3205163" y="4271963"/>
            <a:ext cx="976312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/>
              <a:t>‘No frills’</a:t>
            </a:r>
          </a:p>
        </p:txBody>
      </p:sp>
      <p:sp>
        <p:nvSpPr>
          <p:cNvPr id="9242" name="Rectangle 26"/>
          <p:cNvSpPr>
            <a:spLocks noChangeArrowheads="1"/>
          </p:cNvSpPr>
          <p:nvPr/>
        </p:nvSpPr>
        <p:spPr bwMode="auto">
          <a:xfrm>
            <a:off x="6405563" y="3900488"/>
            <a:ext cx="16049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/>
              <a:t>Strategies destined for ultimate failure</a:t>
            </a:r>
          </a:p>
        </p:txBody>
      </p:sp>
      <p:sp>
        <p:nvSpPr>
          <p:cNvPr id="9243" name="Rectangle 27"/>
          <p:cNvSpPr>
            <a:spLocks noChangeArrowheads="1"/>
          </p:cNvSpPr>
          <p:nvPr/>
        </p:nvSpPr>
        <p:spPr bwMode="auto">
          <a:xfrm>
            <a:off x="1976438" y="1138238"/>
            <a:ext cx="77152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b="1"/>
              <a:t>High</a:t>
            </a:r>
          </a:p>
        </p:txBody>
      </p:sp>
      <p:sp>
        <p:nvSpPr>
          <p:cNvPr id="9244" name="Rectangle 28"/>
          <p:cNvSpPr>
            <a:spLocks noChangeArrowheads="1"/>
          </p:cNvSpPr>
          <p:nvPr/>
        </p:nvSpPr>
        <p:spPr bwMode="auto">
          <a:xfrm>
            <a:off x="1976438" y="4422775"/>
            <a:ext cx="7715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b="1"/>
              <a:t>Low</a:t>
            </a:r>
          </a:p>
        </p:txBody>
      </p:sp>
      <p:sp>
        <p:nvSpPr>
          <p:cNvPr id="9245" name="Rectangle 29"/>
          <p:cNvSpPr>
            <a:spLocks noChangeArrowheads="1"/>
          </p:cNvSpPr>
          <p:nvPr/>
        </p:nvSpPr>
        <p:spPr bwMode="auto">
          <a:xfrm>
            <a:off x="2652713" y="4786313"/>
            <a:ext cx="77152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b="1"/>
              <a:t>Low</a:t>
            </a:r>
          </a:p>
        </p:txBody>
      </p:sp>
      <p:sp>
        <p:nvSpPr>
          <p:cNvPr id="9246" name="Rectangle 30"/>
          <p:cNvSpPr>
            <a:spLocks noChangeArrowheads="1"/>
          </p:cNvSpPr>
          <p:nvPr/>
        </p:nvSpPr>
        <p:spPr bwMode="auto">
          <a:xfrm>
            <a:off x="7164388" y="4786313"/>
            <a:ext cx="77152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b="1"/>
              <a:t>High</a:t>
            </a:r>
          </a:p>
        </p:txBody>
      </p:sp>
      <p:sp>
        <p:nvSpPr>
          <p:cNvPr id="9247" name="Rectangle 31"/>
          <p:cNvSpPr>
            <a:spLocks noChangeArrowheads="1"/>
          </p:cNvSpPr>
          <p:nvPr/>
        </p:nvSpPr>
        <p:spPr bwMode="auto">
          <a:xfrm>
            <a:off x="909638" y="2433638"/>
            <a:ext cx="1762125" cy="100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2000" b="1"/>
              <a:t>PERCEIVED ADDED VALUE</a:t>
            </a:r>
          </a:p>
        </p:txBody>
      </p:sp>
      <p:sp>
        <p:nvSpPr>
          <p:cNvPr id="9248" name="Rectangle 32"/>
          <p:cNvSpPr>
            <a:spLocks noChangeArrowheads="1"/>
          </p:cNvSpPr>
          <p:nvPr/>
        </p:nvSpPr>
        <p:spPr bwMode="auto">
          <a:xfrm>
            <a:off x="4338638" y="5024438"/>
            <a:ext cx="1762125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2000" b="1"/>
              <a:t>PRICE</a:t>
            </a:r>
          </a:p>
        </p:txBody>
      </p:sp>
      <p:sp>
        <p:nvSpPr>
          <p:cNvPr id="9249" name="Oval 33"/>
          <p:cNvSpPr>
            <a:spLocks noChangeArrowheads="1"/>
          </p:cNvSpPr>
          <p:nvPr/>
        </p:nvSpPr>
        <p:spPr bwMode="auto">
          <a:xfrm>
            <a:off x="4806950" y="2749550"/>
            <a:ext cx="596900" cy="596900"/>
          </a:xfrm>
          <a:prstGeom prst="ellipse">
            <a:avLst/>
          </a:prstGeom>
          <a:solidFill>
            <a:srgbClr val="E5EBFF"/>
          </a:solidFill>
          <a:ln w="12700">
            <a:solidFill>
              <a:srgbClr val="001A6B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9A7CF8C9-A109-48DC-9A21-310E502179B7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781050" y="571500"/>
            <a:ext cx="3392488" cy="466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1952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1952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1952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1952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1952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1952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1952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1952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1952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 b="1"/>
              <a:t>Position</a:t>
            </a:r>
            <a:endParaRPr lang="en-GB" altLang="en-US" sz="1400"/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1	‘No frills’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2  Low price</a:t>
            </a:r>
            <a:br>
              <a:rPr lang="en-GB" altLang="en-US" sz="1400"/>
            </a:br>
            <a:endParaRPr lang="en-GB" altLang="en-US" sz="1400"/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3  Hybrid</a:t>
            </a:r>
            <a:br>
              <a:rPr lang="en-GB" altLang="en-US" sz="1400"/>
            </a:br>
            <a:endParaRPr lang="en-GB" altLang="en-US" sz="1400"/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4  Differentiation</a:t>
            </a:r>
            <a:br>
              <a:rPr lang="en-GB" altLang="en-US" sz="1400"/>
            </a:br>
            <a:r>
              <a:rPr lang="en-GB" altLang="en-US" sz="1400"/>
              <a:t>	a)  Without price premium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/>
            </a:r>
            <a:br>
              <a:rPr lang="en-GB" altLang="en-US" sz="1400"/>
            </a:br>
            <a:r>
              <a:rPr lang="en-GB" altLang="en-US" sz="1400"/>
              <a:t>	b)  With price premium</a:t>
            </a:r>
            <a:br>
              <a:rPr lang="en-GB" altLang="en-US" sz="1400"/>
            </a:br>
            <a:endParaRPr lang="en-GB" altLang="en-US" sz="1400"/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5  Focused differentiation</a:t>
            </a:r>
            <a:br>
              <a:rPr lang="en-GB" altLang="en-US" sz="1400"/>
            </a:br>
            <a:endParaRPr lang="en-GB" altLang="en-US" sz="1400"/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6  Increased price/standard value</a:t>
            </a:r>
            <a:br>
              <a:rPr lang="en-GB" altLang="en-US" sz="1400"/>
            </a:br>
            <a:endParaRPr lang="en-GB" altLang="en-US" sz="1400"/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7  Increased price/low value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8  Low value/standard price</a:t>
            </a: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4173538" y="581025"/>
            <a:ext cx="3451225" cy="466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 b="1"/>
              <a:t>Needs / risks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Likely to be segment specific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Risk of price war and low margins/need to be cost leader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Low cost base and reinvestment in low price and differentiation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/>
            </a:r>
            <a:br>
              <a:rPr lang="en-GB" altLang="en-US" sz="1400"/>
            </a:br>
            <a:r>
              <a:rPr lang="en-GB" altLang="en-US" sz="1400"/>
              <a:t>Perceived added value by user, yielding market share benefits 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Perceived added value sufficient to bear price premium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Perceived added value to a particular segment, warranting price premium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Higher margins if competitors do not follow/risk of losing market share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Only feasible in monopoly situation</a:t>
            </a:r>
          </a:p>
          <a:p>
            <a:pPr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400"/>
              <a:t>Loss of market share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682625" y="5487988"/>
            <a:ext cx="5197475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2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200"/>
              <a:t>Bowman uses the dimension ‘Perceived Use Value’</a:t>
            </a:r>
          </a:p>
        </p:txBody>
      </p:sp>
      <p:grpSp>
        <p:nvGrpSpPr>
          <p:cNvPr id="10245" name="Group 5"/>
          <p:cNvGrpSpPr>
            <a:grpSpLocks/>
          </p:cNvGrpSpPr>
          <p:nvPr/>
        </p:nvGrpSpPr>
        <p:grpSpPr bwMode="auto">
          <a:xfrm>
            <a:off x="7624763" y="1814513"/>
            <a:ext cx="209550" cy="2162175"/>
            <a:chOff x="4803" y="1143"/>
            <a:chExt cx="132" cy="1362"/>
          </a:xfrm>
        </p:grpSpPr>
        <p:sp>
          <p:nvSpPr>
            <p:cNvPr id="10252" name="Freeform 6"/>
            <p:cNvSpPr>
              <a:spLocks/>
            </p:cNvSpPr>
            <p:nvPr/>
          </p:nvSpPr>
          <p:spPr bwMode="auto">
            <a:xfrm>
              <a:off x="4803" y="1143"/>
              <a:ext cx="78" cy="1362"/>
            </a:xfrm>
            <a:custGeom>
              <a:avLst/>
              <a:gdLst>
                <a:gd name="T0" fmla="*/ 0 w 78"/>
                <a:gd name="T1" fmla="*/ 0 h 1362"/>
                <a:gd name="T2" fmla="*/ 77 w 78"/>
                <a:gd name="T3" fmla="*/ 0 h 1362"/>
                <a:gd name="T4" fmla="*/ 77 w 78"/>
                <a:gd name="T5" fmla="*/ 1361 h 1362"/>
                <a:gd name="T6" fmla="*/ 0 w 78"/>
                <a:gd name="T7" fmla="*/ 1361 h 136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78"/>
                <a:gd name="T13" fmla="*/ 0 h 1362"/>
                <a:gd name="T14" fmla="*/ 78 w 78"/>
                <a:gd name="T15" fmla="*/ 1362 h 1362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78" h="1362">
                  <a:moveTo>
                    <a:pt x="0" y="0"/>
                  </a:moveTo>
                  <a:lnTo>
                    <a:pt x="77" y="0"/>
                  </a:lnTo>
                  <a:lnTo>
                    <a:pt x="77" y="1361"/>
                  </a:lnTo>
                  <a:lnTo>
                    <a:pt x="0" y="1361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53" name="Line 7"/>
            <p:cNvSpPr>
              <a:spLocks noChangeShapeType="1"/>
            </p:cNvSpPr>
            <p:nvPr/>
          </p:nvSpPr>
          <p:spPr bwMode="auto">
            <a:xfrm>
              <a:off x="4895" y="1848"/>
              <a:ext cx="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246" name="Group 8"/>
          <p:cNvGrpSpPr>
            <a:grpSpLocks/>
          </p:cNvGrpSpPr>
          <p:nvPr/>
        </p:nvGrpSpPr>
        <p:grpSpPr bwMode="auto">
          <a:xfrm>
            <a:off x="7624763" y="4159250"/>
            <a:ext cx="187325" cy="973138"/>
            <a:chOff x="4803" y="2620"/>
            <a:chExt cx="118" cy="613"/>
          </a:xfrm>
        </p:grpSpPr>
        <p:sp>
          <p:nvSpPr>
            <p:cNvPr id="10250" name="Freeform 9"/>
            <p:cNvSpPr>
              <a:spLocks/>
            </p:cNvSpPr>
            <p:nvPr/>
          </p:nvSpPr>
          <p:spPr bwMode="auto">
            <a:xfrm>
              <a:off x="4803" y="2620"/>
              <a:ext cx="69" cy="613"/>
            </a:xfrm>
            <a:custGeom>
              <a:avLst/>
              <a:gdLst>
                <a:gd name="T0" fmla="*/ 0 w 69"/>
                <a:gd name="T1" fmla="*/ 0 h 613"/>
                <a:gd name="T2" fmla="*/ 68 w 69"/>
                <a:gd name="T3" fmla="*/ 0 h 613"/>
                <a:gd name="T4" fmla="*/ 68 w 69"/>
                <a:gd name="T5" fmla="*/ 612 h 613"/>
                <a:gd name="T6" fmla="*/ 0 w 69"/>
                <a:gd name="T7" fmla="*/ 612 h 613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69"/>
                <a:gd name="T13" fmla="*/ 0 h 613"/>
                <a:gd name="T14" fmla="*/ 69 w 69"/>
                <a:gd name="T15" fmla="*/ 613 h 613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69" h="613">
                  <a:moveTo>
                    <a:pt x="0" y="0"/>
                  </a:moveTo>
                  <a:lnTo>
                    <a:pt x="68" y="0"/>
                  </a:lnTo>
                  <a:lnTo>
                    <a:pt x="68" y="612"/>
                  </a:lnTo>
                  <a:lnTo>
                    <a:pt x="0" y="612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51" name="Line 10"/>
            <p:cNvSpPr>
              <a:spLocks noChangeShapeType="1"/>
            </p:cNvSpPr>
            <p:nvPr/>
          </p:nvSpPr>
          <p:spPr bwMode="auto">
            <a:xfrm>
              <a:off x="4884" y="2937"/>
              <a:ext cx="37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47" name="Rectangle 11"/>
          <p:cNvSpPr>
            <a:spLocks noChangeArrowheads="1"/>
          </p:cNvSpPr>
          <p:nvPr/>
        </p:nvSpPr>
        <p:spPr bwMode="auto">
          <a:xfrm rot="-5400000">
            <a:off x="6999287" y="2759076"/>
            <a:ext cx="2074863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200" b="1"/>
              <a:t>Differentiation</a:t>
            </a:r>
          </a:p>
        </p:txBody>
      </p:sp>
      <p:sp>
        <p:nvSpPr>
          <p:cNvPr id="10248" name="Rectangle 12"/>
          <p:cNvSpPr>
            <a:spLocks noChangeArrowheads="1"/>
          </p:cNvSpPr>
          <p:nvPr/>
        </p:nvSpPr>
        <p:spPr bwMode="auto">
          <a:xfrm rot="-5400000">
            <a:off x="7399338" y="4516438"/>
            <a:ext cx="1325562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200" b="1"/>
              <a:t>Likely failure</a:t>
            </a:r>
          </a:p>
        </p:txBody>
      </p:sp>
      <p:sp>
        <p:nvSpPr>
          <p:cNvPr id="10249" name="Rectangle 13"/>
          <p:cNvSpPr>
            <a:spLocks noChangeArrowheads="1"/>
          </p:cNvSpPr>
          <p:nvPr/>
        </p:nvSpPr>
        <p:spPr bwMode="auto">
          <a:xfrm>
            <a:off x="595313" y="5922963"/>
            <a:ext cx="79517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buClr>
                <a:schemeClr val="tx2"/>
              </a:buClr>
              <a:buSzPct val="65000"/>
              <a:buFont typeface="Wingdings" panose="05000000000000000000" pitchFamily="2" charset="2"/>
              <a:buNone/>
            </a:pPr>
            <a:r>
              <a:rPr lang="en-GB" altLang="en-US" sz="1600" b="1"/>
              <a:t>The strategy clock: Bowman’s competitive strategy options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4F15693F-D1F4-409A-A39D-5D04ECA3ED08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603250" y="511175"/>
            <a:ext cx="7924800" cy="5846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685800" y="3048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3000" b="1">
                <a:solidFill>
                  <a:srgbClr val="0066CC"/>
                </a:solidFill>
              </a:rPr>
              <a:t>LOW PRICE STRATEGIES COULD BE SUCCESSFUL IF:</a:t>
            </a:r>
            <a:endParaRPr lang="en-GB" altLang="en-US" sz="3900" b="1">
              <a:solidFill>
                <a:srgbClr val="0066CC"/>
              </a:solidFill>
            </a:endParaRP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685800" y="1524000"/>
            <a:ext cx="7761288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600"/>
              <a:t>The firm is the cost leader ... but is this sustainable?</a:t>
            </a:r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600"/>
              <a:t>All sources of cost advantages are exploited, developing competences in low cost management</a:t>
            </a:r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None/>
            </a:pPr>
            <a:r>
              <a:rPr lang="en-GB" altLang="en-US" sz="2600"/>
              <a:t>	... but the danger is a low (perceived) value product or service</a:t>
            </a:r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600"/>
              <a:t>A firm has cost advantage over competitors in a price sensitive market segment</a:t>
            </a:r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None/>
            </a:pPr>
            <a:r>
              <a:rPr lang="en-GB" altLang="en-US" sz="2600"/>
              <a:t>	... but this may mean focusing on that market segment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F5503EA9-60DE-40B9-B861-7A94E601E7BA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603250" y="511175"/>
            <a:ext cx="7924800" cy="5846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600" b="1">
                <a:solidFill>
                  <a:srgbClr val="0066CC"/>
                </a:solidFill>
              </a:rPr>
              <a:t>THE SUCCESS OF DIFFERENTIATION STRATEGIES DEPENDS ON</a:t>
            </a:r>
            <a:endParaRPr lang="en-GB" altLang="en-US" sz="3900" b="1">
              <a:solidFill>
                <a:srgbClr val="0066CC"/>
              </a:solidFill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682625" y="1990725"/>
            <a:ext cx="7761288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800"/>
              <a:t>Clear identification of </a:t>
            </a:r>
            <a:r>
              <a:rPr lang="en-GB" altLang="en-US" sz="2800" i="1"/>
              <a:t>who is the customer</a:t>
            </a:r>
            <a:endParaRPr lang="en-GB" altLang="en-US" sz="2800"/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800"/>
              <a:t>Understanding </a:t>
            </a:r>
            <a:r>
              <a:rPr lang="en-GB" altLang="en-US" sz="2800" i="1"/>
              <a:t>what is valued by the customer</a:t>
            </a:r>
            <a:endParaRPr lang="en-GB" altLang="en-US" sz="2800"/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800"/>
              <a:t>Clear identification of </a:t>
            </a:r>
            <a:r>
              <a:rPr lang="en-GB" altLang="en-US" sz="2800" i="1"/>
              <a:t>who the competitors </a:t>
            </a:r>
            <a:r>
              <a:rPr lang="en-GB" altLang="en-US" sz="2800"/>
              <a:t>are and the </a:t>
            </a:r>
            <a:r>
              <a:rPr lang="en-GB" altLang="en-US" sz="2800" i="1"/>
              <a:t>value</a:t>
            </a:r>
            <a:r>
              <a:rPr lang="en-GB" altLang="en-US" sz="2800"/>
              <a:t> </a:t>
            </a:r>
            <a:r>
              <a:rPr lang="en-GB" altLang="en-US" sz="2800" i="1"/>
              <a:t>they offer</a:t>
            </a:r>
            <a:endParaRPr lang="en-GB" altLang="en-US" sz="2800"/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800"/>
              <a:t>Bases of differentiation which are </a:t>
            </a:r>
            <a:r>
              <a:rPr lang="en-GB" altLang="en-US" sz="2800" i="1"/>
              <a:t>difficult to imitate</a:t>
            </a:r>
            <a:endParaRPr lang="en-GB" altLang="en-US" sz="2800"/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800"/>
              <a:t>The recognition that bases of </a:t>
            </a:r>
            <a:r>
              <a:rPr lang="en-GB" altLang="en-US" sz="2800" i="1"/>
              <a:t>differentiation may need to change</a:t>
            </a:r>
            <a:endParaRPr lang="en-GB" altLang="en-US" sz="3000" i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9C383C0E-0748-4E7E-95CA-141B2FB83D3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684213" y="476250"/>
            <a:ext cx="7924800" cy="5846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685800" y="228600"/>
            <a:ext cx="77724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3000" b="1">
                <a:solidFill>
                  <a:srgbClr val="0066CC"/>
                </a:solidFill>
              </a:rPr>
              <a:t>FOCUSED DIFFERENTIATION</a:t>
            </a:r>
            <a:endParaRPr lang="en-GB" altLang="en-US" sz="3900" b="1">
              <a:solidFill>
                <a:srgbClr val="0066CC"/>
              </a:solidFill>
            </a:endParaRP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685800" y="1066800"/>
            <a:ext cx="7761288" cy="524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300"/>
              <a:t>Global market developments increase the need for focus</a:t>
            </a:r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300"/>
              <a:t>Clear definition of market segments in terms of customers’ needs is required</a:t>
            </a:r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300"/>
              <a:t>Within a market segment, choices of strategic direction relate to competitors within that segment</a:t>
            </a:r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300"/>
              <a:t>Multi-focused strategies may be possible in some markets</a:t>
            </a:r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300"/>
              <a:t>New ventures started through focus strategies may be difficult to grow</a:t>
            </a:r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</a:pPr>
            <a:r>
              <a:rPr lang="en-GB" altLang="en-US" sz="2300"/>
              <a:t>Differences between segments may be eroded making bases of focus redundant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F0767EF3-2E11-4F38-92D1-8B08A8AB243D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Reading</a:t>
            </a:r>
            <a:endParaRPr lang="en-US" altLang="en-US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600" smtClean="0"/>
              <a:t>Haberberg and Rieple, pp 165-178</a:t>
            </a:r>
          </a:p>
          <a:p>
            <a:pPr eaLnBrk="1" hangingPunct="1"/>
            <a:r>
              <a:rPr lang="en-GB" altLang="en-US" sz="2600" smtClean="0"/>
              <a:t>Johnson, Scholes and Whittington 7e pp 242-252</a:t>
            </a:r>
          </a:p>
          <a:p>
            <a:pPr eaLnBrk="1" hangingPunct="1"/>
            <a:endParaRPr lang="en-GB" altLang="en-US" sz="2600" smtClean="0"/>
          </a:p>
          <a:p>
            <a:pPr eaLnBrk="1" hangingPunct="1"/>
            <a:r>
              <a:rPr lang="en-GB" altLang="en-US" sz="2600" smtClean="0"/>
              <a:t>Faulkner and Bowman (1995) The Essence of Corporate Strategy, Prentice Hall</a:t>
            </a:r>
          </a:p>
          <a:p>
            <a:pPr eaLnBrk="1" hangingPunct="1"/>
            <a:r>
              <a:rPr lang="en-GB" altLang="en-US" sz="2600" smtClean="0"/>
              <a:t>Porter (1980) Competitive Strategy, Free Press</a:t>
            </a:r>
          </a:p>
          <a:p>
            <a:pPr eaLnBrk="1" hangingPunct="1"/>
            <a:r>
              <a:rPr lang="en-GB" altLang="en-US" sz="2600" smtClean="0"/>
              <a:t>Porter (1985) Competitive Advantage, Free Press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260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fld id="{6A2BDF8B-167E-4A6D-92C3-17416F187451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Seminar Activity</a:t>
            </a:r>
            <a:endParaRPr lang="en-US" altLang="en-US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Research the following airlines and map them on Porter or Bowman (BA, Easyjet, Ryanair,  Maxjet, Flybe, Aer Lingus, Lufthansa, Air France).  Make any assumptions clear.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etwork">
  <a:themeElements>
    <a:clrScheme name="Network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Networ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117</TotalTime>
  <Words>603</Words>
  <Application>Microsoft Office PowerPoint</Application>
  <PresentationFormat>On-screen Show (4:3)</PresentationFormat>
  <Paragraphs>151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Wingdings</vt:lpstr>
      <vt:lpstr>Times New Roman</vt:lpstr>
      <vt:lpstr>Network</vt:lpstr>
      <vt:lpstr>BUSINESS STRATEGY</vt:lpstr>
      <vt:lpstr>Competitive Position or Stance</vt:lpstr>
      <vt:lpstr>Generic Competitive Strategies</vt:lpstr>
      <vt:lpstr>PowerPoint Presentation</vt:lpstr>
      <vt:lpstr>Choosing the Right Generic Strategy </vt:lpstr>
      <vt:lpstr>Compare your SWOT with your 5 Forces analysis.</vt:lpstr>
      <vt:lpstr>Scope</vt:lpstr>
      <vt:lpstr>Basis of Competitive Advantage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Reading</vt:lpstr>
      <vt:lpstr>Seminar Activity</vt:lpstr>
    </vt:vector>
  </TitlesOfParts>
  <Company>Pembrokeshire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STRATEGY</dc:title>
  <dc:creator>MIKE</dc:creator>
  <cp:lastModifiedBy>UWTSD</cp:lastModifiedBy>
  <cp:revision>11</cp:revision>
  <dcterms:created xsi:type="dcterms:W3CDTF">2007-10-08T16:49:11Z</dcterms:created>
  <dcterms:modified xsi:type="dcterms:W3CDTF">2019-10-15T15:20:44Z</dcterms:modified>
</cp:coreProperties>
</file>