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5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1688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749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4419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901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5563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2112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764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8108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06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667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7395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33045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3440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774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5599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8302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73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12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20" r:id="rId5"/>
    <p:sldLayoutId id="2147483821" r:id="rId6"/>
    <p:sldLayoutId id="2147483822" r:id="rId7"/>
    <p:sldLayoutId id="2147483823" r:id="rId8"/>
    <p:sldLayoutId id="2147483824" r:id="rId9"/>
    <p:sldLayoutId id="2147483825" r:id="rId10"/>
    <p:sldLayoutId id="2147483826" r:id="rId11"/>
    <p:sldLayoutId id="2147483827" r:id="rId12"/>
    <p:sldLayoutId id="2147483828" r:id="rId13"/>
    <p:sldLayoutId id="2147483829" r:id="rId14"/>
    <p:sldLayoutId id="2147483830" r:id="rId15"/>
    <p:sldLayoutId id="2147483831" r:id="rId16"/>
    <p:sldLayoutId id="214748383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ingflowers.com/" TargetMode="External"/><Relationship Id="rId2" Type="http://schemas.openxmlformats.org/officeDocument/2006/relationships/hyperlink" Target="https://www.britishfloristassociation.org/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Studocu.com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2140" y="622810"/>
            <a:ext cx="8427720" cy="3586798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"/>
              </a:rPr>
              <a:t>MODULE NAME :Problem solving and decision making </a:t>
            </a:r>
            <a:br>
              <a:rPr lang="en-GB" sz="2200" dirty="0">
                <a:latin typeface="A"/>
              </a:rPr>
            </a:br>
            <a:r>
              <a:rPr lang="en-GB" sz="2200" dirty="0">
                <a:latin typeface="A"/>
              </a:rPr>
              <a:t>MODULE CODE :LCLM4004</a:t>
            </a:r>
            <a:br>
              <a:rPr lang="en-GB" sz="2200" dirty="0">
                <a:latin typeface="A"/>
              </a:rPr>
            </a:br>
            <a:r>
              <a:rPr lang="en-GB" sz="2200" dirty="0">
                <a:latin typeface="A"/>
              </a:rPr>
              <a:t>STUDENT NAME :Leigha O’Reilly</a:t>
            </a:r>
            <a:br>
              <a:rPr lang="en-GB" sz="2200" dirty="0">
                <a:latin typeface="A"/>
              </a:rPr>
            </a:br>
            <a:r>
              <a:rPr lang="en-GB" sz="2200" dirty="0">
                <a:latin typeface="A"/>
              </a:rPr>
              <a:t>STUDENT ID :2438757</a:t>
            </a:r>
            <a:br>
              <a:rPr lang="en-GB" sz="2200" dirty="0">
                <a:latin typeface="A"/>
              </a:rPr>
            </a:br>
            <a:r>
              <a:rPr lang="en-GB" sz="2200" dirty="0">
                <a:latin typeface="A"/>
              </a:rPr>
              <a:t>LECTURER: Anita Nan</a:t>
            </a:r>
            <a:br>
              <a:rPr lang="en-GB" sz="2200" dirty="0">
                <a:latin typeface="A"/>
              </a:rPr>
            </a:br>
            <a:r>
              <a:rPr lang="en-GB" sz="2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322" y="675678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40975" y="1544358"/>
            <a:ext cx="7604044" cy="4092448"/>
          </a:xfrm>
        </p:spPr>
        <p:txBody>
          <a:bodyPr>
            <a:normAutofit/>
          </a:bodyPr>
          <a:lstStyle/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3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74EDC1-0B27-E5A8-F7C9-795E24DC05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227" y="4058181"/>
            <a:ext cx="2224734" cy="2224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064" y="917245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9714" y="1876833"/>
            <a:ext cx="10232571" cy="449144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Green haven florist small independent flower shop in Norwich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Known for bespoke floral designs and eco friendly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1111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Tools used: 5W2H method, PESTLE analysis and cause and effect diagram.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213" y="420633"/>
            <a:ext cx="8915399" cy="756339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Calibri" panose="020F050202020403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2277" y="1389888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Founded in:2016 in Norwich,UK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Owners: Liam and Priya Patel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Sells:bespoke flower arrangements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Independent flower shop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Eco-friendly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Sustainable ethos</a:t>
            </a:r>
          </a:p>
          <a:p>
            <a:pPr marL="342900" indent="-342900">
              <a:buFont typeface="Arial" charset="2"/>
              <a:buChar char="•"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7C1BFF-B4C4-2D77-3529-CDA224968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0112" y="648184"/>
            <a:ext cx="1985520" cy="1887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15609"/>
            <a:ext cx="8915399" cy="713232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Calibri" panose="020F050202020403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3249" y="1215674"/>
            <a:ext cx="9901504" cy="4870268"/>
          </a:xfrm>
        </p:spPr>
        <p:txBody>
          <a:bodyPr>
            <a:noAutofit/>
          </a:bodyPr>
          <a:lstStyle/>
          <a:p>
            <a:pPr algn="l"/>
            <a:r>
              <a:rPr lang="en-GB" sz="23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pPr algn="l"/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 </a:t>
            </a: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Liam and Priya Patel</a:t>
            </a:r>
          </a:p>
          <a:p>
            <a:pPr algn="l"/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What:own a bespoke flower arrangement shop </a:t>
            </a:r>
          </a:p>
          <a:p>
            <a:pPr algn="l"/>
            <a:r>
              <a:rPr lang="en-GB" sz="23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Where:Norwich,uk</a:t>
            </a:r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When:over the past 12 months decline in sales</a:t>
            </a:r>
            <a:endParaRPr lang="en-GB" sz="2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Why:online orders have increased slightly, reduced activity due to other business closures and two new competitors.</a:t>
            </a:r>
          </a:p>
          <a:p>
            <a:pPr algn="l"/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How:due to online sales, competition and not enough digital marketing.</a:t>
            </a:r>
          </a:p>
          <a:p>
            <a:pPr algn="l"/>
            <a:r>
              <a:rPr lang="en-GB" sz="2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much:30% decline in stores.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670" y="870857"/>
            <a:ext cx="9988449" cy="479400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Calibri" panose="020F0502020204030204" pitchFamily="34" charset="0"/>
              </a:rPr>
              <a:t>PESTLE ANALYSIS: Green Haven Florists</a:t>
            </a:r>
            <a:b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sz="3000" b="1" dirty="0">
              <a:latin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7677" y="984815"/>
            <a:ext cx="10830653" cy="6166417"/>
          </a:xfrm>
        </p:spPr>
        <p:txBody>
          <a:bodyPr>
            <a:noAutofit/>
          </a:bodyPr>
          <a:lstStyle/>
          <a:p>
            <a:pPr algn="l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trade rules can impact the cost and supply of imported flowers.(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Gov.uk, 202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laws on business operations, labour and environmental standards can affect how florist run. (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2025.)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Economic downturns can lower customer spending on non-essential items like flowers.(LivingFlowers, 2025)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Flower demands rises during holidays and special occasions.(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events can impact the types of flowers and arrangements in demand.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Growing interest in sustainable and locally sourced flowers influence buying choices.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2025.)</a:t>
            </a:r>
          </a:p>
        </p:txBody>
      </p:sp>
      <p:pic>
        <p:nvPicPr>
          <p:cNvPr id="6" name="Picture 5" descr="Wedding Pictures Wedding Photos: Wedding Flowers Photos, Wedding ...">
            <a:extLst>
              <a:ext uri="{FF2B5EF4-FFF2-40B4-BE49-F238E27FC236}">
                <a16:creationId xmlns:a16="http://schemas.microsoft.com/office/drawing/2014/main" id="{1E68DB9D-DF1F-A9D2-6450-66E3867FDF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8588" y="3181528"/>
            <a:ext cx="1329742" cy="17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481" y="917506"/>
            <a:ext cx="9117475" cy="754206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Calibri" panose="020F0502020204030204" pitchFamily="34" charset="0"/>
              </a:rPr>
              <a:t>PESTLE ANALYSIS: Green Haven Florists</a:t>
            </a:r>
            <a:br>
              <a:rPr lang="en-GB" sz="3000" dirty="0">
                <a:solidFill>
                  <a:srgbClr val="000000"/>
                </a:solidFill>
                <a:latin typeface="Calibri" panose="020F0502020204030204" pitchFamily="34" charset="0"/>
              </a:rPr>
            </a:br>
            <a:endParaRPr lang="en-GB" sz="3000" dirty="0">
              <a:latin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910" y="1673318"/>
            <a:ext cx="9634011" cy="3777622"/>
          </a:xfrm>
        </p:spPr>
        <p:txBody>
          <a:bodyPr>
            <a:noAutofit/>
          </a:bodyPr>
          <a:lstStyle/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Growth in online shopping means florist need strong digital presence.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Technology ensures flowers stay fresh and high quality during transport.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2025.)</a:t>
            </a:r>
            <a:endParaRPr lang="en-GB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Florist must follow health and safety rules when handling and selling flowers.(British florist association,2025)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Regulations protect both the quality of products and customer safety.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Studocu,2025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Climate change affects flower growth and supply levels.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Shifts in weather patterns can impact availability and price.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  <p:pic>
        <p:nvPicPr>
          <p:cNvPr id="4" name="Picture 3" descr="Ex Libris Mrs. Librarian">
            <a:extLst>
              <a:ext uri="{FF2B5EF4-FFF2-40B4-BE49-F238E27FC236}">
                <a16:creationId xmlns:a16="http://schemas.microsoft.com/office/drawing/2014/main" id="{63E198B0-65EC-CB3B-1D13-2F8D2FC774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0646" y="1364432"/>
            <a:ext cx="754206" cy="754206"/>
          </a:xfrm>
          <a:prstGeom prst="rect">
            <a:avLst/>
          </a:prstGeom>
        </p:spPr>
      </p:pic>
      <p:pic>
        <p:nvPicPr>
          <p:cNvPr id="5" name="Picture 4" descr="Free vector graphic: Recycling, Environment, Green - Free Image on ...">
            <a:extLst>
              <a:ext uri="{FF2B5EF4-FFF2-40B4-BE49-F238E27FC236}">
                <a16:creationId xmlns:a16="http://schemas.microsoft.com/office/drawing/2014/main" id="{E9874C34-D253-B01B-A2E2-940CA4A174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9395" y="4810495"/>
            <a:ext cx="1361121" cy="128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5" y="1660406"/>
            <a:ext cx="10087707" cy="255355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Calibri" panose="020F0502020204030204" pitchFamily="34" charset="0"/>
              </a:rPr>
              <a:t>Cause and effect analysis: Fishbone diagram</a:t>
            </a:r>
            <a:endParaRPr lang="en-US" sz="3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US" sz="3000" dirty="0">
              <a:latin typeface="Calibri" panose="020F0502020204030204" pitchFamily="34" charset="0"/>
            </a:endParaRPr>
          </a:p>
        </p:txBody>
      </p:sp>
      <p:sp>
        <p:nvSpPr>
          <p:cNvPr id="42" name="Triangle 41">
            <a:extLst>
              <a:ext uri="{FF2B5EF4-FFF2-40B4-BE49-F238E27FC236}">
                <a16:creationId xmlns:a16="http://schemas.microsoft.com/office/drawing/2014/main" id="{DD8F6F37-2540-D418-F2AD-CE01CA7E30AC}"/>
              </a:ext>
            </a:extLst>
          </p:cNvPr>
          <p:cNvSpPr/>
          <p:nvPr/>
        </p:nvSpPr>
        <p:spPr>
          <a:xfrm rot="5400000">
            <a:off x="9852016" y="2728624"/>
            <a:ext cx="1649558" cy="1913788"/>
          </a:xfrm>
          <a:prstGeom prst="triangle">
            <a:avLst>
              <a:gd name="adj" fmla="val 486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30% decline in sales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Alternative Process 45">
            <a:extLst>
              <a:ext uri="{FF2B5EF4-FFF2-40B4-BE49-F238E27FC236}">
                <a16:creationId xmlns:a16="http://schemas.microsoft.com/office/drawing/2014/main" id="{8BFE70A2-9BAA-C037-F318-643A44419F2E}"/>
              </a:ext>
            </a:extLst>
          </p:cNvPr>
          <p:cNvSpPr/>
          <p:nvPr/>
        </p:nvSpPr>
        <p:spPr>
          <a:xfrm>
            <a:off x="1191131" y="1206149"/>
            <a:ext cx="1955164" cy="739299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Man(People)</a:t>
            </a:r>
            <a:endParaRPr lang="en-US" dirty="0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9245D663-0586-B211-6705-1CCE35EC107D}"/>
              </a:ext>
            </a:extLst>
          </p:cNvPr>
          <p:cNvSpPr/>
          <p:nvPr/>
        </p:nvSpPr>
        <p:spPr>
          <a:xfrm>
            <a:off x="1680433" y="4035541"/>
            <a:ext cx="1679903" cy="47475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</a:t>
            </a:r>
            <a:endParaRPr lang="en-US" dirty="0"/>
          </a:p>
        </p:txBody>
      </p: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8F0DE06D-248F-2589-1C59-99B791A9B910}"/>
              </a:ext>
            </a:extLst>
          </p:cNvPr>
          <p:cNvSpPr/>
          <p:nvPr/>
        </p:nvSpPr>
        <p:spPr>
          <a:xfrm>
            <a:off x="5346661" y="4998461"/>
            <a:ext cx="2228193" cy="63048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  <a:endParaRPr lang="en-US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996025C7-8BEA-6BB0-338A-EF026FD2FEF2}"/>
              </a:ext>
            </a:extLst>
          </p:cNvPr>
          <p:cNvSpPr/>
          <p:nvPr/>
        </p:nvSpPr>
        <p:spPr>
          <a:xfrm>
            <a:off x="6104239" y="1418433"/>
            <a:ext cx="1935923" cy="7379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 </a:t>
            </a:r>
            <a:endParaRPr lang="en-US" dirty="0"/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B53C3CBD-5717-E0C0-AD54-2C64C29FAAA0}"/>
              </a:ext>
            </a:extLst>
          </p:cNvPr>
          <p:cNvCxnSpPr>
            <a:cxnSpLocks/>
          </p:cNvCxnSpPr>
          <p:nvPr/>
        </p:nvCxnSpPr>
        <p:spPr>
          <a:xfrm>
            <a:off x="2744411" y="1993575"/>
            <a:ext cx="1216480" cy="16877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915F42-9E46-051F-806B-B5D850355ECB}"/>
              </a:ext>
            </a:extLst>
          </p:cNvPr>
          <p:cNvCxnSpPr>
            <a:cxnSpLocks/>
            <a:stCxn id="47" idx="3"/>
          </p:cNvCxnSpPr>
          <p:nvPr/>
        </p:nvCxnSpPr>
        <p:spPr>
          <a:xfrm flipV="1">
            <a:off x="3360336" y="3681361"/>
            <a:ext cx="600555" cy="591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31E18DE-76F0-67C6-054C-4F36E3195CBC}"/>
              </a:ext>
            </a:extLst>
          </p:cNvPr>
          <p:cNvCxnSpPr>
            <a:cxnSpLocks/>
          </p:cNvCxnSpPr>
          <p:nvPr/>
        </p:nvCxnSpPr>
        <p:spPr>
          <a:xfrm>
            <a:off x="7217624" y="2156408"/>
            <a:ext cx="930495" cy="14892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8AC6B6F-EA30-FB82-79D8-10DE3EF17425}"/>
              </a:ext>
            </a:extLst>
          </p:cNvPr>
          <p:cNvCxnSpPr>
            <a:cxnSpLocks/>
          </p:cNvCxnSpPr>
          <p:nvPr/>
        </p:nvCxnSpPr>
        <p:spPr>
          <a:xfrm flipV="1">
            <a:off x="7217624" y="3645655"/>
            <a:ext cx="930495" cy="14786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FC7F454A-0787-D75F-94AB-F2AC6F93D4C7}"/>
              </a:ext>
            </a:extLst>
          </p:cNvPr>
          <p:cNvSpPr txBox="1"/>
          <p:nvPr/>
        </p:nvSpPr>
        <p:spPr>
          <a:xfrm>
            <a:off x="778348" y="1915761"/>
            <a:ext cx="261659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skills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 team means lack of time for online promotion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formal customer feedback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5BBFD67-4B47-9502-F8FD-306DF7E105D1}"/>
              </a:ext>
            </a:extLst>
          </p:cNvPr>
          <p:cNvSpPr txBox="1"/>
          <p:nvPr/>
        </p:nvSpPr>
        <p:spPr>
          <a:xfrm>
            <a:off x="558311" y="4510294"/>
            <a:ext cx="371391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clear strategy to adapt to online competition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 financial planning for rising costs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Slow response to market changes.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BEA0C60-CD9C-3BB5-6798-D8BCAB84B63A}"/>
              </a:ext>
            </a:extLst>
          </p:cNvPr>
          <p:cNvSpPr txBox="1"/>
          <p:nvPr/>
        </p:nvSpPr>
        <p:spPr>
          <a:xfrm>
            <a:off x="7467501" y="4436539"/>
            <a:ext cx="26857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 social media engagement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local advertising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Inconsistent online presence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B1B88FD-E01C-2003-9EDF-A897959CF498}"/>
              </a:ext>
            </a:extLst>
          </p:cNvPr>
          <p:cNvSpPr txBox="1"/>
          <p:nvPr/>
        </p:nvSpPr>
        <p:spPr>
          <a:xfrm>
            <a:off x="8119759" y="1417744"/>
            <a:ext cx="29542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Old website hard to update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proper online system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Doesn’t use data or software to track sales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360" y="-46428"/>
            <a:ext cx="8915399" cy="1358020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4361" y="1348740"/>
            <a:ext cx="8915399" cy="41605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Green Haven Florist affected by economic, technological and social changes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Rising costs, weak online marketing and strong competitors impacting sales.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Needs stronger digital presence and improved delivery services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Focus on sustainability can be used as key selling point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Adapting strategy will help business recover and remain competitive </a:t>
            </a:r>
          </a:p>
        </p:txBody>
      </p:sp>
      <p:pic>
        <p:nvPicPr>
          <p:cNvPr id="5" name="Picture 4" descr="Clipart - Social Media Tree">
            <a:extLst>
              <a:ext uri="{FF2B5EF4-FFF2-40B4-BE49-F238E27FC236}">
                <a16:creationId xmlns:a16="http://schemas.microsoft.com/office/drawing/2014/main" id="{237F1E26-AE63-0A90-CF6F-E379BE5D0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870"/>
            <a:ext cx="2011881" cy="1300362"/>
          </a:xfrm>
          <a:prstGeom prst="rect">
            <a:avLst/>
          </a:prstGeom>
        </p:spPr>
      </p:pic>
      <p:pic>
        <p:nvPicPr>
          <p:cNvPr id="6" name="Picture 5" descr="Signs,shipping,packaging,fragile,this side up - free photo from needpix.com">
            <a:extLst>
              <a:ext uri="{FF2B5EF4-FFF2-40B4-BE49-F238E27FC236}">
                <a16:creationId xmlns:a16="http://schemas.microsoft.com/office/drawing/2014/main" id="{8B6923F6-F1AA-4FFA-A277-7361296765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5954" y="5132812"/>
            <a:ext cx="2426046" cy="172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8547" y="501754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8547" y="1562477"/>
            <a:ext cx="9914905" cy="4517136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British florist Association(2024)uk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Floristry industry insights. Available at: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2"/>
              </a:rPr>
              <a:t>https://www.britishfloristassociation.org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2"/>
              </a:rPr>
              <a:t>/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(Accessed: 13 October 2025).</a:t>
            </a:r>
          </a:p>
          <a:p>
            <a:pPr algn="l"/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Gov.uk. (2024)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UK trade and investment policy.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Available at:https://www.gov.uk/government/policies/</a:t>
            </a:r>
            <a:r>
              <a:rPr lang="en-GB" dirty="0" err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tradeandinvestment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(Accessed 13 October 2025).</a:t>
            </a:r>
          </a:p>
          <a:p>
            <a:pPr algn="l"/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Living flowers.(2024) 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Trends in sustainable and seasonal floristry.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Available at: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3"/>
              </a:rPr>
              <a:t>https://</a:t>
            </a:r>
            <a:r>
              <a:rPr lang="en-GB" dirty="0" err="1">
                <a:solidFill>
                  <a:srgbClr val="111111"/>
                </a:solidFill>
                <a:latin typeface="Arial"/>
                <a:ea typeface="Roboto"/>
                <a:cs typeface="Roboto"/>
                <a:hlinkClick r:id="rId3"/>
              </a:rPr>
              <a:t>www.livingflowers.com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3"/>
              </a:rPr>
              <a:t>/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(Accessed 13 October 2025).</a:t>
            </a:r>
          </a:p>
          <a:p>
            <a:pPr algn="l"/>
            <a:r>
              <a:rPr lang="en-GB" dirty="0" err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Studocu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. (2025)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PESTLE analysis of Green Haven Florist.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Available at: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4"/>
              </a:rPr>
              <a:t>https://</a:t>
            </a:r>
            <a:r>
              <a:rPr lang="en-GB" dirty="0" err="1">
                <a:solidFill>
                  <a:srgbClr val="111111"/>
                </a:solidFill>
                <a:latin typeface="Arial"/>
                <a:ea typeface="Roboto"/>
                <a:cs typeface="Roboto"/>
                <a:hlinkClick r:id="rId4"/>
              </a:rPr>
              <a:t>www.Studocu.com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  <a:hlinkClick r:id="rId4"/>
              </a:rPr>
              <a:t>/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(Accessed 13</a:t>
            </a:r>
            <a:r>
              <a:rPr lang="en-GB" baseline="30000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October 2025).</a:t>
            </a:r>
          </a:p>
          <a:p>
            <a:pPr algn="l"/>
            <a:r>
              <a:rPr lang="en-GB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All images are from Microsoft PowerPoint stock images (accessed November 2025</a:t>
            </a:r>
            <a:r>
              <a:rPr lang="en-GB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).</a:t>
            </a:r>
          </a:p>
          <a:p>
            <a:pPr algn="l"/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algn="l"/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algn="l"/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pPr algn="l"/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4953" y="709311"/>
            <a:ext cx="5248144" cy="69337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GB" sz="5400" b="1" dirty="0"/>
              <a:t>?</a:t>
            </a:r>
            <a:r>
              <a:rPr lang="en-US" sz="5400" dirty="0"/>
              <a:t> </a:t>
            </a:r>
          </a:p>
        </p:txBody>
      </p:sp>
      <p:pic>
        <p:nvPicPr>
          <p:cNvPr id="3" name="Picture 2" descr="Thank You Daisies Free Stock Photo - Public Domain Pictures">
            <a:extLst>
              <a:ext uri="{FF2B5EF4-FFF2-40B4-BE49-F238E27FC236}">
                <a16:creationId xmlns:a16="http://schemas.microsoft.com/office/drawing/2014/main" id="{3BD2A844-0F45-B70F-66A5-AF962F3E7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5703" y="3102069"/>
            <a:ext cx="3775381" cy="2904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Organic</vt:lpstr>
      <vt:lpstr>MODULE NAME :Problem solving and decision making  MODULE CODE :LCLM4004 STUDENT NAME :Leigha O’Reilly STUDENT ID :2438757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:problem  MODULE CODE  STUDENT NAME  STUDENT ID  LECTURER Assignment 1: Presentation</dc:title>
  <dc:creator>Anita Nan</dc:creator>
  <cp:lastModifiedBy>Leigha Mary-Louise O'Reilly (2438757)</cp:lastModifiedBy>
  <cp:revision>96</cp:revision>
  <dcterms:created xsi:type="dcterms:W3CDTF">2024-10-08T15:58:04Z</dcterms:created>
  <dcterms:modified xsi:type="dcterms:W3CDTF">2025-11-08T09:33:35Z</dcterms:modified>
</cp:coreProperties>
</file>