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8"/>
  </p:notesMasterIdLst>
  <p:sldIdLst>
    <p:sldId id="761" r:id="rId3"/>
    <p:sldId id="893" r:id="rId4"/>
    <p:sldId id="943" r:id="rId5"/>
    <p:sldId id="898" r:id="rId6"/>
    <p:sldId id="900" r:id="rId7"/>
    <p:sldId id="901" r:id="rId9"/>
    <p:sldId id="956" r:id="rId10"/>
    <p:sldId id="957" r:id="rId11"/>
    <p:sldId id="958" r:id="rId12"/>
    <p:sldId id="903" r:id="rId13"/>
    <p:sldId id="904" r:id="rId14"/>
    <p:sldId id="942" r:id="rId15"/>
    <p:sldId id="906" r:id="rId16"/>
    <p:sldId id="905" r:id="rId17"/>
    <p:sldId id="964" r:id="rId18"/>
  </p:sldIdLst>
  <p:sldSz cx="12192000" cy="6858000"/>
  <p:notesSz cx="6858000" cy="9144000"/>
  <p:custDataLst>
    <p:tags r:id="rId23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46" userDrawn="1">
          <p15:clr>
            <a:srgbClr val="A4A3A4"/>
          </p15:clr>
        </p15:guide>
        <p15:guide id="2" pos="3838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win10" initials="w" lastIdx="8" clrIdx="0"/>
  <p:cmAuthor id="0" name="luo" initials="l" lastIdx="17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9805"/>
    <a:srgbClr val="143F2B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246"/>
        <p:guide pos="383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3" Type="http://schemas.openxmlformats.org/officeDocument/2006/relationships/tags" Target="tags/tag121.xml"/><Relationship Id="rId22" Type="http://schemas.openxmlformats.org/officeDocument/2006/relationships/commentAuthors" Target="commentAuthors.xml"/><Relationship Id="rId21" Type="http://schemas.openxmlformats.org/officeDocument/2006/relationships/tableStyles" Target="tableStyles.xml"/><Relationship Id="rId20" Type="http://schemas.openxmlformats.org/officeDocument/2006/relationships/viewProps" Target="viewProps.xml"/><Relationship Id="rId2" Type="http://schemas.openxmlformats.org/officeDocument/2006/relationships/theme" Target="theme/theme1.xml"/><Relationship Id="rId19" Type="http://schemas.openxmlformats.org/officeDocument/2006/relationships/presProps" Target="presProps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64.xml"/><Relationship Id="rId2" Type="http://schemas.openxmlformats.org/officeDocument/2006/relationships/image" Target="../media/image1.png"/><Relationship Id="rId1" Type="http://schemas.openxmlformats.org/officeDocument/2006/relationships/tags" Target="../tags/tag63.xml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73.xml"/><Relationship Id="rId8" Type="http://schemas.openxmlformats.org/officeDocument/2006/relationships/tags" Target="../tags/tag72.xml"/><Relationship Id="rId7" Type="http://schemas.openxmlformats.org/officeDocument/2006/relationships/tags" Target="../tags/tag71.xml"/><Relationship Id="rId6" Type="http://schemas.openxmlformats.org/officeDocument/2006/relationships/tags" Target="../tags/tag70.xml"/><Relationship Id="rId5" Type="http://schemas.openxmlformats.org/officeDocument/2006/relationships/tags" Target="../tags/tag69.xml"/><Relationship Id="rId4" Type="http://schemas.openxmlformats.org/officeDocument/2006/relationships/tags" Target="../tags/tag68.xml"/><Relationship Id="rId3" Type="http://schemas.openxmlformats.org/officeDocument/2006/relationships/tags" Target="../tags/tag67.xml"/><Relationship Id="rId2" Type="http://schemas.openxmlformats.org/officeDocument/2006/relationships/tags" Target="../tags/tag66.xml"/><Relationship Id="rId15" Type="http://schemas.openxmlformats.org/officeDocument/2006/relationships/slideLayout" Target="../slideLayouts/slideLayout1.xml"/><Relationship Id="rId14" Type="http://schemas.openxmlformats.org/officeDocument/2006/relationships/tags" Target="../tags/tag78.xml"/><Relationship Id="rId13" Type="http://schemas.openxmlformats.org/officeDocument/2006/relationships/tags" Target="../tags/tag77.xml"/><Relationship Id="rId12" Type="http://schemas.openxmlformats.org/officeDocument/2006/relationships/tags" Target="../tags/tag76.xml"/><Relationship Id="rId11" Type="http://schemas.openxmlformats.org/officeDocument/2006/relationships/tags" Target="../tags/tag75.xml"/><Relationship Id="rId10" Type="http://schemas.openxmlformats.org/officeDocument/2006/relationships/tags" Target="../tags/tag74.xml"/><Relationship Id="rId1" Type="http://schemas.openxmlformats.org/officeDocument/2006/relationships/tags" Target="../tags/tag65.xml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82.xml"/><Relationship Id="rId3" Type="http://schemas.openxmlformats.org/officeDocument/2006/relationships/tags" Target="../tags/tag81.xml"/><Relationship Id="rId2" Type="http://schemas.openxmlformats.org/officeDocument/2006/relationships/tags" Target="../tags/tag80.xml"/><Relationship Id="rId1" Type="http://schemas.openxmlformats.org/officeDocument/2006/relationships/tags" Target="../tags/tag79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image" Target="../media/image3.jpeg"/><Relationship Id="rId8" Type="http://schemas.openxmlformats.org/officeDocument/2006/relationships/tags" Target="../tags/tag89.xml"/><Relationship Id="rId7" Type="http://schemas.openxmlformats.org/officeDocument/2006/relationships/tags" Target="../tags/tag88.xml"/><Relationship Id="rId6" Type="http://schemas.openxmlformats.org/officeDocument/2006/relationships/tags" Target="../tags/tag87.xml"/><Relationship Id="rId5" Type="http://schemas.openxmlformats.org/officeDocument/2006/relationships/tags" Target="../tags/tag86.xml"/><Relationship Id="rId4" Type="http://schemas.openxmlformats.org/officeDocument/2006/relationships/tags" Target="../tags/tag85.xml"/><Relationship Id="rId3" Type="http://schemas.openxmlformats.org/officeDocument/2006/relationships/image" Target="../media/image2.png"/><Relationship Id="rId2" Type="http://schemas.openxmlformats.org/officeDocument/2006/relationships/tags" Target="../tags/tag84.xml"/><Relationship Id="rId16" Type="http://schemas.openxmlformats.org/officeDocument/2006/relationships/slideLayout" Target="../slideLayouts/slideLayout2.xml"/><Relationship Id="rId15" Type="http://schemas.openxmlformats.org/officeDocument/2006/relationships/tags" Target="../tags/tag95.xml"/><Relationship Id="rId14" Type="http://schemas.openxmlformats.org/officeDocument/2006/relationships/tags" Target="../tags/tag94.xml"/><Relationship Id="rId13" Type="http://schemas.openxmlformats.org/officeDocument/2006/relationships/tags" Target="../tags/tag93.xml"/><Relationship Id="rId12" Type="http://schemas.openxmlformats.org/officeDocument/2006/relationships/tags" Target="../tags/tag92.xml"/><Relationship Id="rId11" Type="http://schemas.openxmlformats.org/officeDocument/2006/relationships/tags" Target="../tags/tag91.xml"/><Relationship Id="rId10" Type="http://schemas.openxmlformats.org/officeDocument/2006/relationships/tags" Target="../tags/tag90.xml"/><Relationship Id="rId1" Type="http://schemas.openxmlformats.org/officeDocument/2006/relationships/tags" Target="../tags/tag83.xml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98.xml"/><Relationship Id="rId2" Type="http://schemas.openxmlformats.org/officeDocument/2006/relationships/tags" Target="../tags/tag97.xml"/><Relationship Id="rId1" Type="http://schemas.openxmlformats.org/officeDocument/2006/relationships/tags" Target="../tags/tag9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00.xml"/><Relationship Id="rId1" Type="http://schemas.openxmlformats.org/officeDocument/2006/relationships/tags" Target="../tags/tag9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1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3.xml"/><Relationship Id="rId3" Type="http://schemas.openxmlformats.org/officeDocument/2006/relationships/slideLayout" Target="../slideLayouts/slideLayout2.xml"/><Relationship Id="rId2" Type="http://schemas.openxmlformats.org/officeDocument/2006/relationships/tags" Target="../tags/tag103.xml"/><Relationship Id="rId1" Type="http://schemas.openxmlformats.org/officeDocument/2006/relationships/tags" Target="../tags/tag102.xml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4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108.xml"/><Relationship Id="rId4" Type="http://schemas.openxmlformats.org/officeDocument/2006/relationships/tags" Target="../tags/tag107.xml"/><Relationship Id="rId3" Type="http://schemas.openxmlformats.org/officeDocument/2006/relationships/tags" Target="../tags/tag106.xml"/><Relationship Id="rId2" Type="http://schemas.openxmlformats.org/officeDocument/2006/relationships/tags" Target="../tags/tag105.xml"/><Relationship Id="rId1" Type="http://schemas.openxmlformats.org/officeDocument/2006/relationships/tags" Target="../tags/tag104.xml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11.xml"/><Relationship Id="rId2" Type="http://schemas.openxmlformats.org/officeDocument/2006/relationships/tags" Target="../tags/tag110.xml"/><Relationship Id="rId1" Type="http://schemas.openxmlformats.org/officeDocument/2006/relationships/tags" Target="../tags/tag10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13.xml"/><Relationship Id="rId1" Type="http://schemas.openxmlformats.org/officeDocument/2006/relationships/tags" Target="../tags/tag1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4.xml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17.xml"/><Relationship Id="rId2" Type="http://schemas.openxmlformats.org/officeDocument/2006/relationships/tags" Target="../tags/tag116.xml"/><Relationship Id="rId1" Type="http://schemas.openxmlformats.org/officeDocument/2006/relationships/tags" Target="../tags/tag1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19.xml"/><Relationship Id="rId1" Type="http://schemas.openxmlformats.org/officeDocument/2006/relationships/tags" Target="../tags/tag1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1" Type="http://schemas.openxmlformats.org/officeDocument/2006/relationships/tags" Target="../tags/tag1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1334770" y="2350135"/>
            <a:ext cx="1019873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en-US" altLang="zh-CN" sz="2800" b="1">
                <a:latin typeface="Comic Sans MS" panose="030F0702030302020204" charset="0"/>
                <a:cs typeface="Comic Sans MS" panose="030F0702030302020204" charset="0"/>
              </a:rPr>
              <a:t>A Comparative Study on English Classroom Anxiety between Flipped Classroom and Traditional Classroom for Non-English Major Students in a Chinese University</a:t>
            </a:r>
            <a:endParaRPr lang="en-US" altLang="zh-CN" sz="2800" b="1">
              <a:latin typeface="Comic Sans MS" panose="030F0702030302020204" charset="0"/>
              <a:cs typeface="Comic Sans MS" panose="030F0702030302020204" charset="0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8450" y="170180"/>
            <a:ext cx="11599545" cy="1450975"/>
          </a:xfrm>
          <a:prstGeom prst="rect">
            <a:avLst/>
          </a:prstGeom>
        </p:spPr>
      </p:pic>
      <p:sp>
        <p:nvSpPr>
          <p:cNvPr id="14" name="文本框 13"/>
          <p:cNvSpPr txBox="1"/>
          <p:nvPr>
            <p:custDataLst>
              <p:tags r:id="rId3"/>
            </p:custDataLst>
          </p:nvPr>
        </p:nvSpPr>
        <p:spPr>
          <a:xfrm>
            <a:off x="3919855" y="5503545"/>
            <a:ext cx="404495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Shan Long-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2124946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April 13th, 2023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298450" y="1621155"/>
            <a:ext cx="50800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0"/>
            <a:r>
              <a:rPr lang="en-US" sz="2400" i="1" u="sng">
                <a:latin typeface="Arial" panose="020B0604020202020204" pitchFamily="34" charset="0"/>
                <a:cs typeface="Times New Roman" panose="02020603050405020304" charset="0"/>
              </a:rPr>
              <a:t>Mini Research Project Proposal</a:t>
            </a:r>
            <a:endParaRPr lang="en-US" altLang="en-US" sz="2400" i="1" u="sng">
              <a:latin typeface="Arial" panose="020B0604020202020204" pitchFamily="3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4274820" y="433070"/>
            <a:ext cx="38658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000" b="1">
                <a:latin typeface="Comic Sans MS" panose="030F0702030302020204" charset="0"/>
                <a:cs typeface="Comic Sans MS" panose="030F0702030302020204" charset="0"/>
              </a:rPr>
              <a:t>OVERVIEW</a:t>
            </a:r>
            <a:endParaRPr lang="en-US" altLang="zh-CN" sz="4000" b="1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098760" y="1503146"/>
            <a:ext cx="42277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1"/>
            <a:r>
              <a:rPr lang="en-US" altLang="zh-CN" sz="3200">
                <a:latin typeface="Comic Sans MS" panose="030F0702030302020204" charset="0"/>
                <a:cs typeface="Comic Sans MS" panose="030F0702030302020204" charset="0"/>
              </a:rPr>
              <a:t>Objectives</a:t>
            </a:r>
            <a:endParaRPr lang="en-US" altLang="zh-CN" sz="32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1002030" y="2576846"/>
            <a:ext cx="901309" cy="820337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>
                <a:solidFill>
                  <a:schemeClr val="bg2"/>
                </a:solidFill>
                <a:uFillTx/>
              </a:rPr>
              <a:t>02</a:t>
            </a:r>
            <a:endParaRPr lang="en-US" altLang="zh-CN" sz="2400" b="1">
              <a:solidFill>
                <a:schemeClr val="bg2"/>
              </a:solidFill>
              <a:uFillTx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-3543935" y="257683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-4985385" y="228155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-6426835" y="228155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endParaRPr lang="zh-CN" altLang="en-US"/>
          </a:p>
        </p:txBody>
      </p:sp>
      <p:sp>
        <p:nvSpPr>
          <p:cNvPr id="17" name="椭圆 16"/>
          <p:cNvSpPr/>
          <p:nvPr>
            <p:custDataLst>
              <p:tags r:id="rId1"/>
            </p:custDataLst>
          </p:nvPr>
        </p:nvSpPr>
        <p:spPr>
          <a:xfrm>
            <a:off x="1002030" y="1395674"/>
            <a:ext cx="875242" cy="7966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>
                <a:solidFill>
                  <a:schemeClr val="bg2"/>
                </a:solidFill>
                <a:uFillTx/>
              </a:rPr>
              <a:t>01</a:t>
            </a:r>
            <a:endParaRPr lang="en-US" altLang="zh-CN" sz="2400" b="1">
              <a:solidFill>
                <a:schemeClr val="bg2"/>
              </a:solidFill>
              <a:uFillTx/>
            </a:endParaRPr>
          </a:p>
        </p:txBody>
      </p:sp>
      <p:sp>
        <p:nvSpPr>
          <p:cNvPr id="18" name="文本框 17"/>
          <p:cNvSpPr txBox="1"/>
          <p:nvPr>
            <p:custDataLst>
              <p:tags r:id="rId2"/>
            </p:custDataLst>
          </p:nvPr>
        </p:nvSpPr>
        <p:spPr>
          <a:xfrm>
            <a:off x="2121535" y="2502535"/>
            <a:ext cx="453390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1"/>
            <a:r>
              <a:rPr lang="en-US" altLang="zh-CN" sz="3200">
                <a:latin typeface="Comic Sans MS" panose="030F0702030302020204" charset="0"/>
                <a:cs typeface="Comic Sans MS" panose="030F0702030302020204" charset="0"/>
              </a:rPr>
              <a:t>Rationale &amp; Main Conceptual Themes</a:t>
            </a:r>
            <a:endParaRPr lang="en-US" altLang="zh-CN" sz="32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9" name="椭圆 18"/>
          <p:cNvSpPr/>
          <p:nvPr>
            <p:custDataLst>
              <p:tags r:id="rId3"/>
            </p:custDataLst>
          </p:nvPr>
        </p:nvSpPr>
        <p:spPr>
          <a:xfrm>
            <a:off x="1002030" y="3782004"/>
            <a:ext cx="875242" cy="7966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>
                <a:solidFill>
                  <a:schemeClr val="bg2"/>
                </a:solidFill>
                <a:uFillTx/>
              </a:rPr>
              <a:t>03</a:t>
            </a:r>
            <a:endParaRPr lang="en-US" altLang="zh-CN" sz="2400" b="1">
              <a:solidFill>
                <a:schemeClr val="bg2"/>
              </a:solidFill>
              <a:uFillTx/>
            </a:endParaRPr>
          </a:p>
        </p:txBody>
      </p:sp>
      <p:sp>
        <p:nvSpPr>
          <p:cNvPr id="20" name="文本框 19"/>
          <p:cNvSpPr txBox="1"/>
          <p:nvPr>
            <p:custDataLst>
              <p:tags r:id="rId4"/>
            </p:custDataLst>
          </p:nvPr>
        </p:nvSpPr>
        <p:spPr>
          <a:xfrm>
            <a:off x="2121620" y="3888841"/>
            <a:ext cx="42277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1"/>
            <a:r>
              <a:rPr lang="en-US" altLang="zh-CN" sz="3200">
                <a:latin typeface="Comic Sans MS" panose="030F0702030302020204" charset="0"/>
                <a:cs typeface="Comic Sans MS" panose="030F0702030302020204" charset="0"/>
              </a:rPr>
              <a:t>Evidence</a:t>
            </a:r>
            <a:endParaRPr lang="en-US" altLang="zh-CN" sz="32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21" name="椭圆 20"/>
          <p:cNvSpPr/>
          <p:nvPr>
            <p:custDataLst>
              <p:tags r:id="rId5"/>
            </p:custDataLst>
          </p:nvPr>
        </p:nvSpPr>
        <p:spPr>
          <a:xfrm>
            <a:off x="1002030" y="4963176"/>
            <a:ext cx="901309" cy="820337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>
                <a:solidFill>
                  <a:schemeClr val="bg2"/>
                </a:solidFill>
                <a:uFillTx/>
              </a:rPr>
              <a:t>04</a:t>
            </a:r>
            <a:endParaRPr lang="en-US" altLang="zh-CN" sz="2400" b="1">
              <a:solidFill>
                <a:schemeClr val="bg2"/>
              </a:solidFill>
              <a:uFillTx/>
            </a:endParaRPr>
          </a:p>
        </p:txBody>
      </p:sp>
      <p:sp>
        <p:nvSpPr>
          <p:cNvPr id="22" name="文本框 21"/>
          <p:cNvSpPr txBox="1"/>
          <p:nvPr>
            <p:custDataLst>
              <p:tags r:id="rId6"/>
            </p:custDataLst>
          </p:nvPr>
        </p:nvSpPr>
        <p:spPr>
          <a:xfrm>
            <a:off x="2098760" y="5082006"/>
            <a:ext cx="42277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1"/>
            <a:r>
              <a:rPr lang="en-US" altLang="zh-CN" sz="3200">
                <a:latin typeface="Comic Sans MS" panose="030F0702030302020204" charset="0"/>
                <a:cs typeface="Comic Sans MS" panose="030F0702030302020204" charset="0"/>
              </a:rPr>
              <a:t>Methods</a:t>
            </a:r>
            <a:endParaRPr lang="en-US" altLang="zh-CN" sz="32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23" name="椭圆 22"/>
          <p:cNvSpPr/>
          <p:nvPr>
            <p:custDataLst>
              <p:tags r:id="rId7"/>
            </p:custDataLst>
          </p:nvPr>
        </p:nvSpPr>
        <p:spPr>
          <a:xfrm>
            <a:off x="7078980" y="1461151"/>
            <a:ext cx="901309" cy="820337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>
                <a:solidFill>
                  <a:schemeClr val="bg2"/>
                </a:solidFill>
                <a:uFillTx/>
              </a:rPr>
              <a:t>05</a:t>
            </a:r>
            <a:endParaRPr lang="en-US" altLang="zh-CN" sz="2400" b="1">
              <a:solidFill>
                <a:schemeClr val="bg2"/>
              </a:solidFill>
              <a:uFillTx/>
            </a:endParaRPr>
          </a:p>
        </p:txBody>
      </p:sp>
      <p:sp>
        <p:nvSpPr>
          <p:cNvPr id="24" name="文本框 23"/>
          <p:cNvSpPr txBox="1"/>
          <p:nvPr>
            <p:custDataLst>
              <p:tags r:id="rId8"/>
            </p:custDataLst>
          </p:nvPr>
        </p:nvSpPr>
        <p:spPr>
          <a:xfrm>
            <a:off x="8140785" y="1503146"/>
            <a:ext cx="42277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1"/>
            <a:r>
              <a:rPr lang="en-US" altLang="zh-CN" sz="3200">
                <a:latin typeface="Comic Sans MS" panose="030F0702030302020204" charset="0"/>
                <a:cs typeface="Comic Sans MS" panose="030F0702030302020204" charset="0"/>
              </a:rPr>
              <a:t>Settings</a:t>
            </a:r>
            <a:endParaRPr lang="en-US" altLang="zh-CN" sz="32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25" name="椭圆 24"/>
          <p:cNvSpPr/>
          <p:nvPr>
            <p:custDataLst>
              <p:tags r:id="rId9"/>
            </p:custDataLst>
          </p:nvPr>
        </p:nvSpPr>
        <p:spPr>
          <a:xfrm>
            <a:off x="7078980" y="2602809"/>
            <a:ext cx="875242" cy="7966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>
                <a:solidFill>
                  <a:schemeClr val="bg2"/>
                </a:solidFill>
                <a:uFillTx/>
              </a:rPr>
              <a:t>06</a:t>
            </a:r>
            <a:endParaRPr lang="en-US" altLang="zh-CN" sz="2400" b="1">
              <a:solidFill>
                <a:schemeClr val="bg2"/>
              </a:solidFill>
              <a:uFillTx/>
            </a:endParaRPr>
          </a:p>
        </p:txBody>
      </p:sp>
      <p:sp>
        <p:nvSpPr>
          <p:cNvPr id="26" name="文本框 25"/>
          <p:cNvSpPr txBox="1"/>
          <p:nvPr>
            <p:custDataLst>
              <p:tags r:id="rId10"/>
            </p:custDataLst>
          </p:nvPr>
        </p:nvSpPr>
        <p:spPr>
          <a:xfrm>
            <a:off x="8140785" y="2502636"/>
            <a:ext cx="422779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1"/>
            <a:r>
              <a:rPr lang="en-US" altLang="zh-CN" sz="3200">
                <a:latin typeface="Comic Sans MS" panose="030F0702030302020204" charset="0"/>
                <a:cs typeface="Comic Sans MS" panose="030F0702030302020204" charset="0"/>
              </a:rPr>
              <a:t>Ethical Considerations</a:t>
            </a:r>
            <a:endParaRPr lang="en-US" altLang="zh-CN" sz="32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27" name="椭圆 26"/>
          <p:cNvSpPr/>
          <p:nvPr>
            <p:custDataLst>
              <p:tags r:id="rId11"/>
            </p:custDataLst>
          </p:nvPr>
        </p:nvSpPr>
        <p:spPr>
          <a:xfrm>
            <a:off x="7052945" y="3888756"/>
            <a:ext cx="901309" cy="820337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>
                <a:solidFill>
                  <a:schemeClr val="bg2"/>
                </a:solidFill>
                <a:uFillTx/>
              </a:rPr>
              <a:t>07</a:t>
            </a:r>
            <a:endParaRPr lang="en-US" altLang="zh-CN" sz="2400" b="1">
              <a:solidFill>
                <a:schemeClr val="bg2"/>
              </a:solidFill>
              <a:uFillTx/>
            </a:endParaRPr>
          </a:p>
        </p:txBody>
      </p:sp>
      <p:sp>
        <p:nvSpPr>
          <p:cNvPr id="29" name="文本框 28"/>
          <p:cNvSpPr txBox="1"/>
          <p:nvPr>
            <p:custDataLst>
              <p:tags r:id="rId12"/>
            </p:custDataLst>
          </p:nvPr>
        </p:nvSpPr>
        <p:spPr>
          <a:xfrm>
            <a:off x="8140785" y="3994886"/>
            <a:ext cx="42277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1"/>
            <a:r>
              <a:rPr lang="en-US" altLang="zh-CN" sz="3200">
                <a:latin typeface="Comic Sans MS" panose="030F0702030302020204" charset="0"/>
                <a:cs typeface="Comic Sans MS" panose="030F0702030302020204" charset="0"/>
              </a:rPr>
              <a:t>Data Analysis</a:t>
            </a:r>
            <a:endParaRPr lang="en-US" altLang="zh-CN" sz="32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30" name="椭圆 29"/>
          <p:cNvSpPr/>
          <p:nvPr>
            <p:custDataLst>
              <p:tags r:id="rId13"/>
            </p:custDataLst>
          </p:nvPr>
        </p:nvSpPr>
        <p:spPr>
          <a:xfrm>
            <a:off x="7105015" y="4986599"/>
            <a:ext cx="875242" cy="7966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400" b="1">
                <a:solidFill>
                  <a:schemeClr val="bg2"/>
                </a:solidFill>
                <a:uFillTx/>
              </a:rPr>
              <a:t>08</a:t>
            </a:r>
            <a:endParaRPr lang="en-US" altLang="zh-CN" sz="2400" b="1">
              <a:solidFill>
                <a:schemeClr val="bg2"/>
              </a:solidFill>
              <a:uFillTx/>
            </a:endParaRPr>
          </a:p>
        </p:txBody>
      </p:sp>
      <p:sp>
        <p:nvSpPr>
          <p:cNvPr id="32" name="文本框 31"/>
          <p:cNvSpPr txBox="1"/>
          <p:nvPr>
            <p:custDataLst>
              <p:tags r:id="rId14"/>
            </p:custDataLst>
          </p:nvPr>
        </p:nvSpPr>
        <p:spPr>
          <a:xfrm>
            <a:off x="8140785" y="5082006"/>
            <a:ext cx="42277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1"/>
            <a:r>
              <a:rPr lang="en-US" altLang="zh-CN" sz="3200">
                <a:latin typeface="Comic Sans MS" panose="030F0702030302020204" charset="0"/>
                <a:cs typeface="Comic Sans MS" panose="030F0702030302020204" charset="0"/>
              </a:rPr>
              <a:t>Timetable</a:t>
            </a:r>
            <a:endParaRPr lang="en-US" altLang="zh-CN" sz="3200"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>
            <p:custDataLst>
              <p:tags r:id="rId1"/>
            </p:custDataLst>
          </p:nvPr>
        </p:nvSpPr>
        <p:spPr>
          <a:xfrm>
            <a:off x="3837940" y="671830"/>
            <a:ext cx="4516120" cy="70675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p>
            <a:pPr algn="ctr"/>
            <a:r>
              <a:rPr lang="en-US" altLang="zh-CN" sz="40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Objectives</a:t>
            </a:r>
            <a:endParaRPr lang="en-US" altLang="zh-CN" sz="4000" b="1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774065" y="1689100"/>
            <a:ext cx="10871835" cy="13500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0" indent="0" fontAlgn="auto">
              <a:lnSpc>
                <a:spcPct val="150000"/>
              </a:lnSpc>
              <a:buNone/>
            </a:pP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* </a:t>
            </a:r>
            <a:r>
              <a:rPr lang="en-US" altLang="zh-CN" sz="2400" dirty="0"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To </a:t>
            </a:r>
            <a:r>
              <a:rPr lang="en-US" altLang="zh-CN" sz="2400" b="1" dirty="0">
                <a:solidFill>
                  <a:srgbClr val="FF0000"/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conduct</a:t>
            </a:r>
            <a:r>
              <a:rPr lang="en-US" altLang="zh-CN" sz="2400" dirty="0"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 a comprehensive and unbiased comparison of learner anxiety levels between the flipped and traditional English classroom models</a:t>
            </a:r>
            <a:r>
              <a:rPr lang="en-US" altLang="zh-CN" sz="2400" dirty="0"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;</a:t>
            </a:r>
            <a:endParaRPr lang="en-US" altLang="zh-CN" sz="2400" dirty="0"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774065" y="3349625"/>
            <a:ext cx="11299825" cy="13500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0" indent="0" fontAlgn="auto">
              <a:lnSpc>
                <a:spcPct val="150000"/>
              </a:lnSpc>
              <a:buNone/>
            </a:pP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*</a:t>
            </a:r>
            <a:r>
              <a:rPr lang="en-US" altLang="zh-CN" sz="2400" dirty="0"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  To </a:t>
            </a:r>
            <a:r>
              <a:rPr lang="en-US" altLang="zh-CN" sz="2400" b="1" dirty="0">
                <a:solidFill>
                  <a:srgbClr val="FF0000"/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compare and analyze</a:t>
            </a:r>
            <a:r>
              <a:rPr lang="en-US" altLang="zh-CN" sz="2400" dirty="0"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 the similarities and differences of students’ anxiety levels in flipped and traditional college English classrooms;</a:t>
            </a:r>
            <a:endParaRPr lang="en-US" altLang="zh-CN" sz="2400" dirty="0"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774065" y="5010150"/>
            <a:ext cx="11299825" cy="13500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0" indent="0" fontAlgn="auto">
              <a:lnSpc>
                <a:spcPct val="150000"/>
              </a:lnSpc>
              <a:buNone/>
            </a:pP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*</a:t>
            </a:r>
            <a:r>
              <a:rPr lang="en-US" altLang="zh-CN" sz="2400" dirty="0"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  To </a:t>
            </a:r>
            <a:r>
              <a:rPr lang="en-US" altLang="zh-CN" sz="2400" b="1" dirty="0">
                <a:solidFill>
                  <a:srgbClr val="FF0000"/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facilitate</a:t>
            </a:r>
            <a:r>
              <a:rPr lang="en-US" altLang="zh-CN" sz="2400" dirty="0"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 the improvement and enhancement of flipped classroom pedagogy, and to </a:t>
            </a:r>
            <a:r>
              <a:rPr lang="en-US" altLang="zh-CN" sz="2400" b="1" dirty="0">
                <a:solidFill>
                  <a:srgbClr val="FF0000"/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activate</a:t>
            </a:r>
            <a:r>
              <a:rPr lang="en-US" altLang="zh-CN" sz="2400" dirty="0"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 learners’ positive emotions in foreign language learning.</a:t>
            </a:r>
            <a:endParaRPr lang="zh-CN" altLang="en-US" sz="2400" dirty="0"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>
            <p:custDataLst>
              <p:tags r:id="rId1"/>
            </p:custDataLst>
          </p:nvPr>
        </p:nvSpPr>
        <p:spPr>
          <a:xfrm>
            <a:off x="1306195" y="129540"/>
            <a:ext cx="9724390" cy="70675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p>
            <a:pPr algn="ctr">
              <a:buClrTx/>
              <a:buSzTx/>
              <a:buFontTx/>
            </a:pPr>
            <a:r>
              <a:rPr lang="en-US" altLang="zh-CN" sz="40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  <a:sym typeface="+mn-ea"/>
              </a:rPr>
              <a:t>Rationale and main conceptual themes</a:t>
            </a:r>
            <a:endParaRPr lang="en-US" altLang="zh-CN" sz="4000" b="1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pic>
        <p:nvPicPr>
          <p:cNvPr id="2" name="图片 1" descr="picture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l="6746" t="30375" r="7470" b="31875"/>
          <a:stretch>
            <a:fillRect/>
          </a:stretch>
        </p:blipFill>
        <p:spPr>
          <a:xfrm>
            <a:off x="0" y="836295"/>
            <a:ext cx="3967480" cy="734695"/>
          </a:xfrm>
          <a:prstGeom prst="rect">
            <a:avLst/>
          </a:prstGeom>
        </p:spPr>
      </p:pic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245745" y="1978025"/>
            <a:ext cx="2958465" cy="5219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p>
            <a:r>
              <a:rPr lang="en-US" altLang="zh-CN" sz="2800"/>
              <a:t>Literature review</a:t>
            </a:r>
            <a:endParaRPr lang="en-US" altLang="zh-CN" sz="2800"/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167005" y="5125720"/>
            <a:ext cx="3407410" cy="5219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p>
            <a:r>
              <a:rPr lang="en-US" altLang="zh-CN" sz="2800"/>
              <a:t>Practical experience</a:t>
            </a:r>
            <a:endParaRPr lang="en-US" altLang="zh-CN" sz="2800"/>
          </a:p>
        </p:txBody>
      </p:sp>
      <p:sp>
        <p:nvSpPr>
          <p:cNvPr id="13" name="左大括号 12"/>
          <p:cNvSpPr/>
          <p:nvPr>
            <p:custDataLst>
              <p:tags r:id="rId6"/>
            </p:custDataLst>
          </p:nvPr>
        </p:nvSpPr>
        <p:spPr>
          <a:xfrm>
            <a:off x="3830955" y="4139565"/>
            <a:ext cx="215900" cy="2493645"/>
          </a:xfrm>
          <a:prstGeom prst="leftBrace">
            <a:avLst/>
          </a:prstGeom>
          <a:ln w="28575" cmpd="sng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4046855" y="4139565"/>
            <a:ext cx="134493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macro </a:t>
            </a:r>
            <a:endParaRPr lang="en-US" altLang="zh-CN" sz="32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00" name="图片 99"/>
          <p:cNvPicPr/>
          <p:nvPr>
            <p:custDataLst>
              <p:tags r:id="rId8"/>
            </p:custDataLst>
          </p:nvPr>
        </p:nvPicPr>
        <p:blipFill>
          <a:blip r:embed="rId9"/>
          <a:srcRect l="21307" t="9255" r="23031" b="11331"/>
          <a:stretch>
            <a:fillRect/>
          </a:stretch>
        </p:blipFill>
        <p:spPr>
          <a:xfrm>
            <a:off x="5391785" y="3295015"/>
            <a:ext cx="1755140" cy="2016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文本框 10"/>
          <p:cNvSpPr txBox="1"/>
          <p:nvPr>
            <p:custDataLst>
              <p:tags r:id="rId10"/>
            </p:custDataLst>
          </p:nvPr>
        </p:nvSpPr>
        <p:spPr>
          <a:xfrm>
            <a:off x="5391785" y="4038600"/>
            <a:ext cx="1873250" cy="13843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/>
            <a:r>
              <a:rPr lang="zh-CN" altLang="en-US"/>
              <a:t> </a:t>
            </a:r>
            <a:r>
              <a:rPr lang="zh-CN" altLang="en-US">
                <a:solidFill>
                  <a:schemeClr val="bg2"/>
                </a:solidFill>
              </a:rPr>
              <a:t>Guidelines for </a:t>
            </a:r>
            <a:endParaRPr lang="zh-CN" altLang="en-US">
              <a:solidFill>
                <a:schemeClr val="bg2"/>
              </a:solidFill>
            </a:endParaRPr>
          </a:p>
          <a:p>
            <a:pPr algn="ctr"/>
            <a:r>
              <a:rPr lang="zh-CN" altLang="en-US">
                <a:solidFill>
                  <a:schemeClr val="bg2"/>
                </a:solidFill>
              </a:rPr>
              <a:t>College English Teaching</a:t>
            </a:r>
            <a:r>
              <a:rPr lang="en-US" altLang="zh-CN">
                <a:solidFill>
                  <a:schemeClr val="bg2"/>
                </a:solidFill>
              </a:rPr>
              <a:t> </a:t>
            </a:r>
            <a:endParaRPr lang="en-US" altLang="zh-CN">
              <a:solidFill>
                <a:schemeClr val="bg2"/>
              </a:solidFill>
            </a:endParaRPr>
          </a:p>
          <a:p>
            <a:pPr algn="ctr"/>
            <a:r>
              <a:rPr lang="en-US" altLang="zh-CN">
                <a:solidFill>
                  <a:schemeClr val="bg2"/>
                </a:solidFill>
              </a:rPr>
              <a:t>(2020 version)</a:t>
            </a:r>
            <a:endParaRPr lang="en-US" altLang="zh-CN">
              <a:solidFill>
                <a:schemeClr val="bg2"/>
              </a:solidFill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3280410" y="157099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400">
                <a:latin typeface="Comic Sans MS" panose="030F0702030302020204" charset="0"/>
                <a:cs typeface="Comic Sans MS" panose="030F0702030302020204" charset="0"/>
                <a:sym typeface="+mn-ea"/>
              </a:rPr>
              <a:t>learners</a:t>
            </a:r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  <a:sym typeface="+mn-ea"/>
              </a:rPr>
              <a:t>’</a:t>
            </a:r>
            <a:r>
              <a:rPr lang="zh-CN" altLang="en-US" sz="2400">
                <a:latin typeface="Comic Sans MS" panose="030F0702030302020204" charset="0"/>
                <a:cs typeface="Comic Sans MS" panose="030F0702030302020204" charset="0"/>
                <a:sym typeface="+mn-ea"/>
              </a:rPr>
              <a:t> language </a:t>
            </a:r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  <a:sym typeface="+mn-ea"/>
              </a:rPr>
              <a:t>proficiency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280410" y="221615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2400">
                <a:latin typeface="Comic Sans MS" panose="030F0702030302020204" charset="0"/>
                <a:cs typeface="Comic Sans MS" panose="030F0702030302020204" charset="0"/>
                <a:sym typeface="+mn-ea"/>
              </a:rPr>
              <a:t>learning motivation</a:t>
            </a:r>
            <a:endParaRPr lang="zh-CN" altLang="en-US" sz="2400">
              <a:latin typeface="Comic Sans MS" panose="030F0702030302020204" charset="0"/>
              <a:cs typeface="Comic Sans MS" panose="030F0702030302020204" charset="0"/>
              <a:sym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8247380" y="1762760"/>
            <a:ext cx="3081655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800">
                <a:solidFill>
                  <a:srgbClr val="FF0000"/>
                </a:solidFill>
                <a:latin typeface="Comic Sans MS" panose="030F0702030302020204" charset="0"/>
                <a:cs typeface="Comic Sans MS" panose="030F0702030302020204" charset="0"/>
                <a:sym typeface="+mn-ea"/>
              </a:rPr>
              <a:t>Few relevant empirical studies</a:t>
            </a:r>
            <a:endParaRPr lang="en-US" altLang="zh-CN" sz="2800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1"/>
            </p:custDataLst>
          </p:nvPr>
        </p:nvSpPr>
        <p:spPr>
          <a:xfrm>
            <a:off x="4046855" y="6001385"/>
            <a:ext cx="122301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</a:t>
            </a:r>
            <a:r>
              <a:rPr lang="en-US" altLang="zh-CN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cro </a:t>
            </a:r>
            <a:endParaRPr lang="en-US" altLang="zh-CN" sz="32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5480050" y="5647690"/>
            <a:ext cx="682625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Course Offering Information (2 periods/week)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8" name="左大括号 17"/>
          <p:cNvSpPr/>
          <p:nvPr>
            <p:custDataLst>
              <p:tags r:id="rId12"/>
            </p:custDataLst>
          </p:nvPr>
        </p:nvSpPr>
        <p:spPr>
          <a:xfrm rot="10800000" flipH="1">
            <a:off x="5391785" y="5830570"/>
            <a:ext cx="87630" cy="858520"/>
          </a:xfrm>
          <a:prstGeom prst="leftBrace">
            <a:avLst/>
          </a:prstGeom>
          <a:ln w="28575" cmpd="sng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9" name="左大括号 18"/>
          <p:cNvSpPr/>
          <p:nvPr>
            <p:custDataLst>
              <p:tags r:id="rId13"/>
            </p:custDataLst>
          </p:nvPr>
        </p:nvSpPr>
        <p:spPr>
          <a:xfrm>
            <a:off x="-635" y="2387600"/>
            <a:ext cx="246380" cy="2923540"/>
          </a:xfrm>
          <a:prstGeom prst="leftBrace">
            <a:avLst/>
          </a:prstGeom>
          <a:ln w="28575" cmpd="sng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4"/>
            </p:custDataLst>
          </p:nvPr>
        </p:nvSpPr>
        <p:spPr>
          <a:xfrm>
            <a:off x="5601335" y="6332855"/>
            <a:ext cx="637984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400">
                <a:latin typeface="Comic Sans MS" panose="030F0702030302020204" charset="0"/>
                <a:cs typeface="Comic Sans MS" panose="030F0702030302020204" charset="0"/>
              </a:rPr>
              <a:t>Target students ( characteristics &amp; needs)</a:t>
            </a:r>
            <a:endParaRPr lang="en-US" altLang="zh-CN" sz="24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7146925" y="3295015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0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E</a:t>
            </a:r>
            <a:r>
              <a:rPr lang="zh-CN" altLang="en-US" sz="20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stablish a teaching model</a:t>
            </a:r>
            <a:endParaRPr lang="zh-CN" altLang="en-US" sz="2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5"/>
            </p:custDataLst>
          </p:nvPr>
        </p:nvSpPr>
        <p:spPr>
          <a:xfrm>
            <a:off x="7146925" y="3808730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0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online and offline hybrid courses</a:t>
            </a:r>
            <a:endParaRPr lang="zh-CN" altLang="en-US" sz="2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7146925" y="4322445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0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various evaluation methods and tools</a:t>
            </a:r>
            <a:endParaRPr lang="en-US" altLang="zh-CN" sz="2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948930" y="4716780"/>
            <a:ext cx="308165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800">
                <a:solidFill>
                  <a:srgbClr val="FF0000"/>
                </a:solidFill>
                <a:latin typeface="Comic Sans MS" panose="030F0702030302020204" charset="0"/>
                <a:cs typeface="Comic Sans MS" panose="030F0702030302020204" charset="0"/>
                <a:sym typeface="+mn-ea"/>
              </a:rPr>
              <a:t>Challenges</a:t>
            </a:r>
            <a:endParaRPr lang="en-US" altLang="zh-CN" sz="2800">
              <a:solidFill>
                <a:srgbClr val="FF0000"/>
              </a:solidFill>
              <a:latin typeface="Comic Sans MS" panose="030F0702030302020204" charset="0"/>
              <a:cs typeface="Comic Sans MS" panose="030F070203030202020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5" grpId="1"/>
      <p:bldP spid="5" grpId="0"/>
      <p:bldP spid="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>
            <p:custDataLst>
              <p:tags r:id="rId1"/>
            </p:custDataLst>
          </p:nvPr>
        </p:nvSpPr>
        <p:spPr>
          <a:xfrm>
            <a:off x="1143000" y="582295"/>
            <a:ext cx="9926320" cy="70675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p>
            <a:pPr algn="ctr">
              <a:buClrTx/>
              <a:buSzTx/>
              <a:buFontTx/>
            </a:pPr>
            <a:r>
              <a:rPr lang="en-US" altLang="zh-CN" sz="40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  <a:sym typeface="+mn-ea"/>
              </a:rPr>
              <a:t>Rationale and main conceptual themes</a:t>
            </a:r>
            <a:endParaRPr lang="en-US" altLang="zh-CN" sz="4000" b="1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27175" y="2907030"/>
            <a:ext cx="904748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en-US" sz="2800" b="1">
                <a:latin typeface="Times New Roman" panose="02020603050405020304" charset="0"/>
              </a:rPr>
              <a:t>Theoretical basis:</a:t>
            </a:r>
            <a:r>
              <a:rPr lang="en-US" sz="2800">
                <a:latin typeface="Times New Roman" panose="02020603050405020304" charset="0"/>
              </a:rPr>
              <a:t> Krashen’s Affective Filter Hypothesis </a:t>
            </a:r>
            <a:endParaRPr lang="en-US" altLang="en-US" sz="2800">
              <a:latin typeface="Times New Roman" panose="02020603050405020304" charset="0"/>
            </a:endParaRPr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1527175" y="3618230"/>
            <a:ext cx="10166985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en-US" sz="2800" b="1">
                <a:latin typeface="Times New Roman" panose="02020603050405020304" charset="0"/>
              </a:rPr>
              <a:t>Main conceptual strands:</a:t>
            </a:r>
            <a:r>
              <a:rPr lang="en-US" sz="2800">
                <a:latin typeface="Times New Roman" panose="02020603050405020304" charset="0"/>
              </a:rPr>
              <a:t> </a:t>
            </a:r>
            <a:endParaRPr lang="en-US" sz="2800">
              <a:latin typeface="Times New Roman" panose="02020603050405020304" charset="0"/>
            </a:endParaRPr>
          </a:p>
          <a:p>
            <a:pPr indent="0"/>
            <a:r>
              <a:rPr lang="en-US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*</a:t>
            </a:r>
            <a:r>
              <a:rPr lang="en-US" altLang="en-US" sz="2800">
                <a:latin typeface="Times New Roman" panose="02020603050405020304" charset="0"/>
              </a:rPr>
              <a:t>  Traditional classroom and college English learning</a:t>
            </a:r>
            <a:endParaRPr lang="en-US" altLang="en-US" sz="2800">
              <a:latin typeface="Times New Roman" panose="02020603050405020304" charset="0"/>
            </a:endParaRPr>
          </a:p>
          <a:p>
            <a:pPr indent="0"/>
            <a:r>
              <a:rPr lang="en-US" altLang="en-US" sz="28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* </a:t>
            </a:r>
            <a:r>
              <a:rPr lang="en-US" altLang="en-US" sz="2800">
                <a:latin typeface="Times New Roman" panose="02020603050405020304" charset="0"/>
                <a:sym typeface="+mn-ea"/>
              </a:rPr>
              <a:t>Flipped classroom and college English learning</a:t>
            </a:r>
            <a:endParaRPr lang="en-US" altLang="en-US" sz="2800">
              <a:latin typeface="Times New Roman" panose="02020603050405020304" charset="0"/>
              <a:sym typeface="+mn-ea"/>
            </a:endParaRPr>
          </a:p>
          <a:p>
            <a:pPr indent="0"/>
            <a:r>
              <a:rPr lang="en-US" altLang="en-US" sz="28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*</a:t>
            </a:r>
            <a:r>
              <a:rPr lang="en-US" altLang="en-US" sz="2800">
                <a:latin typeface="Times New Roman" panose="02020603050405020304" charset="0"/>
              </a:rPr>
              <a:t>  Anxiety in Foreign Language Learning(Definition &amp; Classification)</a:t>
            </a:r>
            <a:endParaRPr lang="en-US" altLang="en-US" sz="2800">
              <a:latin typeface="Times New Roman" panose="02020603050405020304" charset="0"/>
            </a:endParaRPr>
          </a:p>
          <a:p>
            <a:pPr algn="l">
              <a:buClrTx/>
              <a:buSzTx/>
              <a:buNone/>
            </a:pPr>
            <a:r>
              <a:rPr lang="en-US" altLang="en-US" sz="28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* </a:t>
            </a:r>
            <a:r>
              <a:rPr lang="en-US" altLang="en-US" sz="2800">
                <a:latin typeface="Times New Roman" panose="02020603050405020304" charset="0"/>
                <a:sym typeface="+mn-ea"/>
              </a:rPr>
              <a:t>Foreign Language Anxiety and Language Proficiency</a:t>
            </a:r>
            <a:endParaRPr lang="en-US" altLang="en-US" sz="2800">
              <a:latin typeface="Times New Roman" panose="02020603050405020304" charset="0"/>
              <a:sym typeface="+mn-ea"/>
            </a:endParaRPr>
          </a:p>
          <a:p>
            <a:pPr algn="l">
              <a:buClrTx/>
              <a:buSzTx/>
              <a:buNone/>
            </a:pPr>
            <a:r>
              <a:rPr lang="en-US" altLang="en-US" sz="2800">
                <a:latin typeface="Times New Roman" panose="02020603050405020304" charset="0"/>
                <a:sym typeface="+mn-ea"/>
              </a:rPr>
              <a:t>*  Foreign Language Anxiety and learning motivation</a:t>
            </a:r>
            <a:endParaRPr lang="en-US" altLang="en-US" sz="2800">
              <a:latin typeface="Times New Roman" panose="02020603050405020304" charset="0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448945" y="1719580"/>
            <a:ext cx="59944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>
                <a:sym typeface="+mn-ea"/>
              </a:rPr>
              <a:t> </a:t>
            </a:r>
            <a:r>
              <a:rPr lang="en-US" altLang="zh-CN" sz="3600" b="1" spc="3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lt"/>
                <a:ea typeface="+mj-ea"/>
                <a:cs typeface="+mj-cs"/>
                <a:sym typeface="+mn-ea"/>
              </a:rPr>
              <a:t>Flipped Classroom</a:t>
            </a:r>
            <a:endParaRPr lang="en-US" altLang="zh-CN" sz="3600" b="1" spc="3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lt"/>
              <a:ea typeface="+mj-ea"/>
              <a:cs typeface="+mj-cs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27015" y="1510665"/>
            <a:ext cx="6367145" cy="1063625"/>
          </a:xfrm>
        </p:spPr>
        <p:txBody>
          <a:bodyPr>
            <a:normAutofit fontScale="90000"/>
          </a:bodyPr>
          <a:p>
            <a:r>
              <a:rPr lang="en-US" altLang="zh-CN">
                <a:sym typeface="+mn-ea"/>
              </a:rPr>
              <a:t> </a:t>
            </a:r>
            <a:r>
              <a:rPr lang="en-US" altLang="zh-CN" i="1">
                <a:solidFill>
                  <a:srgbClr val="FF0000"/>
                </a:solidFill>
                <a:sym typeface="+mn-ea"/>
              </a:rPr>
              <a:t>VS.</a:t>
            </a:r>
            <a:r>
              <a:rPr lang="en-US" altLang="zh-CN">
                <a:sym typeface="+mn-ea"/>
              </a:rPr>
              <a:t>Traditional Classroom</a:t>
            </a:r>
            <a:r>
              <a:rPr lang="en-US" altLang="zh-CN" i="1">
                <a:sym typeface="+mn-ea"/>
              </a:rPr>
              <a:t> </a:t>
            </a:r>
            <a:endParaRPr lang="en-US" altLang="zh-CN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>
            <p:custDataLst>
              <p:tags r:id="rId1"/>
            </p:custDataLst>
          </p:nvPr>
        </p:nvSpPr>
        <p:spPr>
          <a:xfrm>
            <a:off x="3837940" y="582295"/>
            <a:ext cx="4516120" cy="70675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p>
            <a:pPr algn="ctr"/>
            <a:r>
              <a:rPr lang="en-US" altLang="zh-CN" sz="40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Evidence</a:t>
            </a:r>
            <a:endParaRPr lang="en-US" altLang="zh-CN" sz="4000" b="1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00" name="文本框 99"/>
          <p:cNvSpPr txBox="1"/>
          <p:nvPr>
            <p:custDataLst>
              <p:tags r:id="rId2"/>
            </p:custDataLst>
          </p:nvPr>
        </p:nvSpPr>
        <p:spPr>
          <a:xfrm>
            <a:off x="685800" y="1629410"/>
            <a:ext cx="11506200" cy="44964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indent="304800" algn="l">
              <a:lnSpc>
                <a:spcPct val="150000"/>
              </a:lnSpc>
            </a:pPr>
            <a:r>
              <a:rPr lang="en-US" sz="2400" b="1" i="1" u="sng">
                <a:latin typeface="Times New Roman" panose="02020603050405020304" charset="0"/>
                <a:sym typeface="+mn-ea"/>
              </a:rPr>
              <a:t>Students:</a:t>
            </a:r>
            <a:endParaRPr lang="en-US" sz="2400" b="1" i="1" u="sng">
              <a:latin typeface="Times New Roman" panose="02020603050405020304" charset="0"/>
              <a:sym typeface="+mn-ea"/>
            </a:endParaRPr>
          </a:p>
          <a:p>
            <a:pPr indent="304800" algn="l">
              <a:lnSpc>
                <a:spcPct val="150000"/>
              </a:lnSpc>
            </a:pPr>
            <a:r>
              <a:rPr lang="en-US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*</a:t>
            </a:r>
            <a:r>
              <a:rPr lang="en-US" sz="2400" b="0">
                <a:latin typeface="Times New Roman" panose="02020603050405020304" charset="0"/>
              </a:rPr>
              <a:t>  </a:t>
            </a:r>
            <a:r>
              <a:rPr lang="en-US" sz="2400" b="0">
                <a:solidFill>
                  <a:srgbClr val="FF0000"/>
                </a:solidFill>
                <a:latin typeface="Times New Roman" panose="02020603050405020304" charset="0"/>
              </a:rPr>
              <a:t>Questionnaire</a:t>
            </a:r>
            <a:r>
              <a:rPr lang="en-US" sz="2400" b="0">
                <a:latin typeface="Times New Roman" panose="02020603050405020304" charset="0"/>
              </a:rPr>
              <a:t>: modifed by Foreign Language Class Room Anxiety Scale </a:t>
            </a:r>
            <a:r>
              <a:rPr lang="en-US" sz="2400">
                <a:latin typeface="Times New Roman" panose="02020603050405020304" charset="0"/>
                <a:sym typeface="+mn-ea"/>
              </a:rPr>
              <a:t>(FLCAS)</a:t>
            </a:r>
            <a:endParaRPr lang="en-US" sz="2400" b="0">
              <a:latin typeface="Times New Roman" panose="02020603050405020304" charset="0"/>
            </a:endParaRPr>
          </a:p>
          <a:p>
            <a:pPr indent="304800" algn="l">
              <a:lnSpc>
                <a:spcPct val="150000"/>
              </a:lnSpc>
            </a:pPr>
            <a:r>
              <a:rPr lang="en-US" sz="2400" b="0">
                <a:latin typeface="Times New Roman" panose="02020603050405020304" charset="0"/>
              </a:rPr>
              <a:t>    </a:t>
            </a:r>
            <a:r>
              <a:rPr lang="en-US" sz="2400">
                <a:latin typeface="Times New Roman" panose="02020603050405020304" charset="0"/>
                <a:sym typeface="+mn-ea"/>
              </a:rPr>
              <a:t>(Horwitz et al.,1986)</a:t>
            </a:r>
            <a:r>
              <a:rPr lang="en-US" sz="2400" b="0">
                <a:latin typeface="Times New Roman" panose="02020603050405020304" charset="0"/>
              </a:rPr>
              <a:t>  </a:t>
            </a:r>
            <a:endParaRPr lang="en-US" sz="2400" b="0">
              <a:latin typeface="Times New Roman" panose="02020603050405020304" charset="0"/>
            </a:endParaRPr>
          </a:p>
          <a:p>
            <a:pPr indent="304800" algn="l">
              <a:lnSpc>
                <a:spcPct val="150000"/>
              </a:lnSpc>
            </a:pPr>
            <a:r>
              <a:rPr lang="en-US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*</a:t>
            </a:r>
            <a:r>
              <a:rPr lang="en-US" sz="2400">
                <a:latin typeface="Times New Roman" panose="02020603050405020304" charset="0"/>
                <a:sym typeface="+mn-ea"/>
              </a:rPr>
              <a:t>  Semi-structured 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sym typeface="+mn-ea"/>
              </a:rPr>
              <a:t>interview</a:t>
            </a:r>
            <a:r>
              <a:rPr lang="en-US" sz="2400">
                <a:latin typeface="Times New Roman" panose="02020603050405020304" charset="0"/>
                <a:sym typeface="+mn-ea"/>
              </a:rPr>
              <a:t> (30mins; selected students)</a:t>
            </a:r>
            <a:endParaRPr lang="en-US" sz="2400">
              <a:latin typeface="Times New Roman" panose="02020603050405020304" charset="0"/>
              <a:sym typeface="+mn-ea"/>
            </a:endParaRPr>
          </a:p>
          <a:p>
            <a:pPr indent="304800" algn="l">
              <a:lnSpc>
                <a:spcPct val="150000"/>
              </a:lnSpc>
            </a:pPr>
            <a:r>
              <a:rPr lang="en-US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*</a:t>
            </a:r>
            <a:r>
              <a:rPr lang="en-US" sz="2400" b="0">
                <a:latin typeface="Times New Roman" panose="02020603050405020304" charset="0"/>
              </a:rPr>
              <a:t>  College English</a:t>
            </a:r>
            <a:r>
              <a:rPr lang="en-US" sz="2400" b="0">
                <a:solidFill>
                  <a:srgbClr val="FF0000"/>
                </a:solidFill>
                <a:latin typeface="Times New Roman" panose="02020603050405020304" charset="0"/>
              </a:rPr>
              <a:t> Test</a:t>
            </a:r>
            <a:r>
              <a:rPr lang="en-US" sz="2400" b="0">
                <a:latin typeface="Times New Roman" panose="02020603050405020304" charset="0"/>
              </a:rPr>
              <a:t>- Band 4</a:t>
            </a:r>
            <a:endParaRPr lang="en-US" sz="2400" b="0">
              <a:latin typeface="Times New Roman" panose="02020603050405020304" charset="0"/>
            </a:endParaRPr>
          </a:p>
          <a:p>
            <a:pPr indent="304800" algn="l">
              <a:lnSpc>
                <a:spcPct val="150000"/>
              </a:lnSpc>
            </a:pPr>
            <a:r>
              <a:rPr lang="en-US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* 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sym typeface="+mn-ea"/>
              </a:rPr>
              <a:t>Motivational preferences</a:t>
            </a:r>
            <a:r>
              <a:rPr lang="en-US" sz="2400">
                <a:latin typeface="Times New Roman" panose="02020603050405020304" charset="0"/>
                <a:sym typeface="+mn-ea"/>
              </a:rPr>
              <a:t> (instrumental motivation &amp; integrative motivation)</a:t>
            </a:r>
            <a:endParaRPr lang="en-US" sz="2400">
              <a:latin typeface="Times New Roman" panose="02020603050405020304" charset="0"/>
              <a:sym typeface="+mn-ea"/>
            </a:endParaRPr>
          </a:p>
          <a:p>
            <a:pPr indent="304800" algn="l">
              <a:lnSpc>
                <a:spcPct val="150000"/>
              </a:lnSpc>
            </a:pPr>
            <a:r>
              <a:rPr lang="en-US" sz="2400" b="1" i="1" u="sng">
                <a:latin typeface="Times New Roman" panose="02020603050405020304" charset="0"/>
                <a:sym typeface="+mn-ea"/>
              </a:rPr>
              <a:t>Te</a:t>
            </a:r>
            <a:r>
              <a:rPr lang="en-US" sz="2400" b="1" i="1" u="sng">
                <a:latin typeface="Times New Roman" panose="02020603050405020304" charset="0"/>
                <a:sym typeface="+mn-ea"/>
              </a:rPr>
              <a:t>achers:</a:t>
            </a:r>
            <a:endParaRPr lang="en-US" sz="2400" u="sng">
              <a:latin typeface="Times New Roman" panose="02020603050405020304" charset="0"/>
              <a:sym typeface="+mn-ea"/>
            </a:endParaRPr>
          </a:p>
          <a:p>
            <a:pPr indent="304800" algn="l">
              <a:lnSpc>
                <a:spcPct val="150000"/>
              </a:lnSpc>
            </a:pPr>
            <a:r>
              <a:rPr lang="en-US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* 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sym typeface="+mn-ea"/>
              </a:rPr>
              <a:t>Interview </a:t>
            </a:r>
            <a:r>
              <a:rPr lang="en-US" sz="240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(seminar; selected teachers from the experimental group)</a:t>
            </a:r>
            <a:endParaRPr lang="en-US" altLang="zh-CN" sz="2400" b="0">
              <a:solidFill>
                <a:schemeClr val="tx1"/>
              </a:solidFill>
              <a:latin typeface="Times New Roman" panose="02020603050405020304" charset="0"/>
              <a:sym typeface="+mn-e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>
            <p:custDataLst>
              <p:tags r:id="rId1"/>
            </p:custDataLst>
          </p:nvPr>
        </p:nvSpPr>
        <p:spPr>
          <a:xfrm>
            <a:off x="3837940" y="582295"/>
            <a:ext cx="4516120" cy="70675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p>
            <a:pPr algn="ctr"/>
            <a:r>
              <a:rPr lang="en-US" altLang="zh-CN" sz="40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Methods</a:t>
            </a:r>
            <a:endParaRPr lang="en-US" altLang="zh-CN" sz="4000" b="1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854710" y="1401445"/>
            <a:ext cx="1040701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indent="0" fontAlgn="auto">
              <a:lnSpc>
                <a:spcPct val="150000"/>
              </a:lnSpc>
              <a:buNone/>
            </a:pPr>
            <a:r>
              <a:rPr lang="en-US" altLang="zh-CN" sz="2400" dirty="0"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RQ1.  Do variations in classroom type, language proficiency, and learning motivation contribute to differences in classroom anxiety levels among learners?</a:t>
            </a:r>
            <a:endParaRPr lang="en-US" altLang="zh-CN" sz="2400" dirty="0"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15950" y="4751705"/>
            <a:ext cx="795528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304800" algn="l">
              <a:lnSpc>
                <a:spcPct val="150000"/>
              </a:lnSpc>
            </a:pPr>
            <a:r>
              <a:rPr lang="en-US" sz="2400">
                <a:latin typeface="Times New Roman" panose="02020603050405020304" charset="0"/>
                <a:sym typeface="+mn-ea"/>
              </a:rPr>
              <a:t>Semi-structured 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sym typeface="+mn-ea"/>
              </a:rPr>
              <a:t>interview</a:t>
            </a:r>
            <a:r>
              <a:rPr lang="en-US" sz="2400">
                <a:latin typeface="Times New Roman" panose="02020603050405020304" charset="0"/>
                <a:sym typeface="+mn-ea"/>
              </a:rPr>
              <a:t> (30mins; selected students)</a:t>
            </a:r>
            <a:endParaRPr lang="en-US" altLang="en-US" sz="2400">
              <a:latin typeface="Times New Roman" panose="02020603050405020304" charset="0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15950" y="6143625"/>
            <a:ext cx="997077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304800" algn="l">
              <a:lnSpc>
                <a:spcPct val="150000"/>
              </a:lnSpc>
            </a:pP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sym typeface="+mn-ea"/>
              </a:rPr>
              <a:t>Motivational preferences</a:t>
            </a:r>
            <a:r>
              <a:rPr lang="en-US" sz="2400">
                <a:latin typeface="Times New Roman" panose="02020603050405020304" charset="0"/>
                <a:sym typeface="+mn-ea"/>
              </a:rPr>
              <a:t> (instrumental motivation &amp; integrative motivation)</a:t>
            </a:r>
            <a:endParaRPr lang="en-US" altLang="en-US" sz="2400">
              <a:latin typeface="Times New Roman" panose="02020603050405020304" charset="0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15950" y="4049395"/>
            <a:ext cx="888619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304800" algn="l">
              <a:lnSpc>
                <a:spcPct val="150000"/>
              </a:lnSpc>
            </a:pP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sym typeface="+mn-ea"/>
              </a:rPr>
              <a:t>Interview </a:t>
            </a:r>
            <a:r>
              <a:rPr lang="en-US" sz="2400">
                <a:latin typeface="Times New Roman" panose="02020603050405020304" charset="0"/>
                <a:sym typeface="+mn-ea"/>
              </a:rPr>
              <a:t>(seminar; selected teachers from the experimental group)</a:t>
            </a:r>
            <a:endParaRPr lang="en-US" altLang="en-US" sz="2400">
              <a:latin typeface="Times New Roman" panose="02020603050405020304" charset="0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15950" y="542544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304800" algn="l">
              <a:lnSpc>
                <a:spcPct val="150000"/>
              </a:lnSpc>
            </a:pPr>
            <a:r>
              <a:rPr lang="en-US" sz="2400">
                <a:latin typeface="Times New Roman" panose="02020603050405020304" charset="0"/>
                <a:sym typeface="+mn-ea"/>
              </a:rPr>
              <a:t>College English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sym typeface="+mn-ea"/>
              </a:rPr>
              <a:t> Test</a:t>
            </a:r>
            <a:r>
              <a:rPr lang="en-US" sz="2400">
                <a:latin typeface="Times New Roman" panose="02020603050405020304" charset="0"/>
                <a:sym typeface="+mn-ea"/>
              </a:rPr>
              <a:t>- Band 4</a:t>
            </a:r>
            <a:endParaRPr lang="en-US" altLang="en-US" sz="2400">
              <a:latin typeface="Times New Roman" panose="02020603050405020304" charset="0"/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15950" y="2850515"/>
            <a:ext cx="1064577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304800" algn="l">
              <a:lnSpc>
                <a:spcPct val="150000"/>
              </a:lnSpc>
            </a:pP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sym typeface="+mn-ea"/>
              </a:rPr>
              <a:t>Questionnaire</a:t>
            </a:r>
            <a:r>
              <a:rPr lang="en-US" sz="2400">
                <a:latin typeface="Times New Roman" panose="02020603050405020304" charset="0"/>
                <a:sym typeface="+mn-ea"/>
              </a:rPr>
              <a:t>: modifed by Foreign Language Class Room Anxiety Scale </a:t>
            </a:r>
            <a:r>
              <a:rPr lang="en-US" sz="2400">
                <a:latin typeface="Times New Roman" panose="02020603050405020304" charset="0"/>
                <a:sym typeface="+mn-ea"/>
              </a:rPr>
              <a:t>(FLCAS)</a:t>
            </a:r>
            <a:endParaRPr lang="en-US" sz="2400" b="0">
              <a:latin typeface="Times New Roman" panose="02020603050405020304" charset="0"/>
            </a:endParaRPr>
          </a:p>
          <a:p>
            <a:pPr indent="304800" algn="l">
              <a:lnSpc>
                <a:spcPct val="150000"/>
              </a:lnSpc>
            </a:pPr>
            <a:r>
              <a:rPr lang="en-US" sz="2400">
                <a:latin typeface="Times New Roman" panose="02020603050405020304" charset="0"/>
                <a:sym typeface="+mn-ea"/>
              </a:rPr>
              <a:t>    </a:t>
            </a:r>
            <a:r>
              <a:rPr lang="en-US" sz="2400">
                <a:latin typeface="Times New Roman" panose="02020603050405020304" charset="0"/>
                <a:sym typeface="+mn-ea"/>
              </a:rPr>
              <a:t>(Horwitz et al.,1986)</a:t>
            </a:r>
            <a:r>
              <a:rPr lang="en-US" sz="2400">
                <a:latin typeface="Times New Roman" panose="02020603050405020304" charset="0"/>
                <a:sym typeface="+mn-ea"/>
              </a:rPr>
              <a:t>  </a:t>
            </a:r>
            <a:endParaRPr lang="en-US" altLang="en-US" sz="2400">
              <a:latin typeface="Times New Roman" panose="02020603050405020304" charset="0"/>
              <a:sym typeface="+mn-ea"/>
            </a:endParaRPr>
          </a:p>
        </p:txBody>
      </p:sp>
      <p:sp>
        <p:nvSpPr>
          <p:cNvPr id="12" name="左大括号 11"/>
          <p:cNvSpPr/>
          <p:nvPr/>
        </p:nvSpPr>
        <p:spPr>
          <a:xfrm>
            <a:off x="366395" y="4299585"/>
            <a:ext cx="488315" cy="980440"/>
          </a:xfrm>
          <a:prstGeom prst="leftBrac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>
            <p:custDataLst>
              <p:tags r:id="rId1"/>
            </p:custDataLst>
          </p:nvPr>
        </p:nvSpPr>
        <p:spPr>
          <a:xfrm>
            <a:off x="3837940" y="582295"/>
            <a:ext cx="4516120" cy="70675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p>
            <a:pPr algn="ctr"/>
            <a:r>
              <a:rPr lang="en-US" altLang="zh-CN" sz="40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Methods</a:t>
            </a:r>
            <a:endParaRPr lang="en-US" altLang="zh-CN" sz="4000" b="1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705485" y="1583690"/>
            <a:ext cx="1078039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fontAlgn="auto">
              <a:lnSpc>
                <a:spcPct val="150000"/>
              </a:lnSpc>
              <a:buNone/>
            </a:pPr>
            <a:r>
              <a:rPr lang="en-US" altLang="zh-CN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RQ2. How does the level of anxiety of learners in flipped English classroom compare to that of traditional classroom in a university setting?</a:t>
            </a:r>
            <a:endParaRPr lang="en-US" altLang="zh-CN" sz="2400" dirty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281430" y="4570730"/>
            <a:ext cx="945070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304800" algn="l">
              <a:lnSpc>
                <a:spcPct val="150000"/>
              </a:lnSpc>
              <a:buClrTx/>
              <a:buSzTx/>
              <a:buNone/>
            </a:pPr>
            <a:r>
              <a:rPr lang="en-US" sz="2400" b="0">
                <a:solidFill>
                  <a:srgbClr val="FF0000"/>
                </a:solidFill>
                <a:latin typeface="Times New Roman" panose="02020603050405020304" charset="0"/>
              </a:rPr>
              <a:t> Five-level classification</a:t>
            </a:r>
            <a:r>
              <a:rPr lang="en-US" sz="2400" b="0">
                <a:latin typeface="Times New Roman" panose="02020603050405020304" charset="0"/>
              </a:rPr>
              <a:t> (</a:t>
            </a:r>
            <a:r>
              <a:rPr lang="en-US" sz="2400">
                <a:latin typeface="Times New Roman" panose="02020603050405020304" charset="0"/>
                <a:sym typeface="+mn-ea"/>
              </a:rPr>
              <a:t>Krinis,1991):      </a:t>
            </a:r>
            <a:endParaRPr lang="en-US" sz="2400">
              <a:latin typeface="Times New Roman" panose="02020603050405020304" charset="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93165" y="3077210"/>
            <a:ext cx="1080135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304800" algn="l">
              <a:lnSpc>
                <a:spcPct val="150000"/>
              </a:lnSpc>
            </a:pP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sym typeface="+mn-ea"/>
              </a:rPr>
              <a:t>Questionnaire</a:t>
            </a:r>
            <a:r>
              <a:rPr lang="en-US" sz="2400">
                <a:latin typeface="Times New Roman" panose="02020603050405020304" charset="0"/>
                <a:sym typeface="+mn-ea"/>
              </a:rPr>
              <a:t>: modifed by Foreign Language Class Room Anxiety Scale </a:t>
            </a:r>
            <a:r>
              <a:rPr lang="en-US" sz="2400">
                <a:latin typeface="Times New Roman" panose="02020603050405020304" charset="0"/>
                <a:sym typeface="+mn-ea"/>
              </a:rPr>
              <a:t>(FLCAS)</a:t>
            </a:r>
            <a:endParaRPr lang="en-US" sz="2400" b="0">
              <a:latin typeface="Times New Roman" panose="02020603050405020304" charset="0"/>
            </a:endParaRPr>
          </a:p>
          <a:p>
            <a:pPr indent="304800" algn="l">
              <a:lnSpc>
                <a:spcPct val="150000"/>
              </a:lnSpc>
            </a:pPr>
            <a:r>
              <a:rPr lang="en-US" sz="2400">
                <a:latin typeface="Times New Roman" panose="02020603050405020304" charset="0"/>
                <a:sym typeface="+mn-ea"/>
              </a:rPr>
              <a:t>    </a:t>
            </a:r>
            <a:r>
              <a:rPr lang="en-US" sz="2400">
                <a:latin typeface="Times New Roman" panose="02020603050405020304" charset="0"/>
                <a:sym typeface="+mn-ea"/>
              </a:rPr>
              <a:t>(Horwitz et al.,1986)</a:t>
            </a:r>
            <a:r>
              <a:rPr lang="en-US" sz="2400">
                <a:latin typeface="Times New Roman" panose="02020603050405020304" charset="0"/>
                <a:sym typeface="+mn-ea"/>
              </a:rPr>
              <a:t>  </a:t>
            </a:r>
            <a:endParaRPr lang="en-US" altLang="en-US" sz="2400">
              <a:latin typeface="Times New Roman" panose="02020603050405020304" charset="0"/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605915" y="551053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2400">
                <a:latin typeface="Times New Roman" panose="02020603050405020304" charset="0"/>
                <a:sym typeface="+mn-ea"/>
              </a:rPr>
              <a:t>“low anxiety” to “high anxiety”</a:t>
            </a:r>
            <a:endParaRPr lang="en-US" altLang="en-US" sz="2400">
              <a:latin typeface="Times New Roman" panose="02020603050405020304" charset="0"/>
              <a:sym typeface="+mn-e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>
            <p:custDataLst>
              <p:tags r:id="rId1"/>
            </p:custDataLst>
          </p:nvPr>
        </p:nvSpPr>
        <p:spPr>
          <a:xfrm>
            <a:off x="3837940" y="582295"/>
            <a:ext cx="4516120" cy="70675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p>
            <a:pPr algn="ctr"/>
            <a:r>
              <a:rPr lang="en-US" altLang="zh-CN" sz="40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Methods</a:t>
            </a:r>
            <a:endParaRPr lang="en-US" altLang="zh-CN" sz="4000" b="1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705485" y="1583690"/>
            <a:ext cx="1078039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0" indent="0" fontAlgn="auto">
              <a:lnSpc>
                <a:spcPct val="150000"/>
              </a:lnSpc>
              <a:buNone/>
            </a:pPr>
            <a:r>
              <a:rPr lang="en-US" altLang="zh-CN" sz="2400" dirty="0"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RQ3. What are the main sources of classroom anxiety in flipped and traditional college English classrooms?</a:t>
            </a:r>
            <a:endParaRPr lang="en-US" altLang="zh-CN" sz="2400" dirty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807085" y="2997835"/>
            <a:ext cx="1080135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304800" algn="l">
              <a:lnSpc>
                <a:spcPct val="150000"/>
              </a:lnSpc>
            </a:pP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sym typeface="+mn-ea"/>
              </a:rPr>
              <a:t>Questionnaire</a:t>
            </a:r>
            <a:r>
              <a:rPr lang="en-US" sz="2400">
                <a:latin typeface="Times New Roman" panose="02020603050405020304" charset="0"/>
                <a:sym typeface="+mn-ea"/>
              </a:rPr>
              <a:t>: modifed by Foreign Language Class Room Anxiety Scale </a:t>
            </a:r>
            <a:r>
              <a:rPr lang="en-US" sz="2400">
                <a:latin typeface="Times New Roman" panose="02020603050405020304" charset="0"/>
                <a:sym typeface="+mn-ea"/>
              </a:rPr>
              <a:t>(FLCAS)</a:t>
            </a:r>
            <a:endParaRPr lang="en-US" sz="2400" b="0">
              <a:latin typeface="Times New Roman" panose="02020603050405020304" charset="0"/>
            </a:endParaRPr>
          </a:p>
          <a:p>
            <a:pPr indent="304800" algn="l">
              <a:lnSpc>
                <a:spcPct val="150000"/>
              </a:lnSpc>
            </a:pPr>
            <a:r>
              <a:rPr lang="en-US" sz="2400">
                <a:latin typeface="Times New Roman" panose="02020603050405020304" charset="0"/>
                <a:sym typeface="+mn-ea"/>
              </a:rPr>
              <a:t>    </a:t>
            </a:r>
            <a:r>
              <a:rPr lang="en-US" sz="2400">
                <a:latin typeface="Times New Roman" panose="02020603050405020304" charset="0"/>
                <a:sym typeface="+mn-ea"/>
              </a:rPr>
              <a:t>(Horwitz et al.,1986)</a:t>
            </a:r>
            <a:r>
              <a:rPr lang="en-US" sz="2400">
                <a:latin typeface="Times New Roman" panose="02020603050405020304" charset="0"/>
                <a:sym typeface="+mn-ea"/>
              </a:rPr>
              <a:t>  </a:t>
            </a:r>
            <a:endParaRPr lang="en-US" altLang="en-US" sz="2400">
              <a:latin typeface="Times New Roman" panose="02020603050405020304" charset="0"/>
              <a:sym typeface="+mn-ea"/>
            </a:endParaRPr>
          </a:p>
        </p:txBody>
      </p:sp>
      <p:sp>
        <p:nvSpPr>
          <p:cNvPr id="12" name="左大括号 11"/>
          <p:cNvSpPr/>
          <p:nvPr/>
        </p:nvSpPr>
        <p:spPr>
          <a:xfrm>
            <a:off x="705485" y="4599305"/>
            <a:ext cx="488315" cy="1075055"/>
          </a:xfrm>
          <a:prstGeom prst="leftBrac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941705" y="4273550"/>
            <a:ext cx="888619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304800" algn="l">
              <a:lnSpc>
                <a:spcPct val="150000"/>
              </a:lnSpc>
            </a:pP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sym typeface="+mn-ea"/>
              </a:rPr>
              <a:t>Interview </a:t>
            </a:r>
            <a:r>
              <a:rPr lang="en-US" sz="2400">
                <a:latin typeface="Times New Roman" panose="02020603050405020304" charset="0"/>
                <a:sym typeface="+mn-ea"/>
              </a:rPr>
              <a:t>(seminar; selected teachers from the experimental group)</a:t>
            </a:r>
            <a:endParaRPr lang="en-US" altLang="en-US" sz="2400">
              <a:latin typeface="Times New Roman" panose="02020603050405020304" charset="0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941705" y="5245100"/>
            <a:ext cx="795528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304800" algn="l">
              <a:lnSpc>
                <a:spcPct val="150000"/>
              </a:lnSpc>
            </a:pPr>
            <a:r>
              <a:rPr lang="en-US" sz="2400">
                <a:latin typeface="Times New Roman" panose="02020603050405020304" charset="0"/>
                <a:sym typeface="+mn-ea"/>
              </a:rPr>
              <a:t>Semi-structured 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sym typeface="+mn-ea"/>
              </a:rPr>
              <a:t>interview</a:t>
            </a:r>
            <a:r>
              <a:rPr lang="en-US" sz="2400">
                <a:latin typeface="Times New Roman" panose="02020603050405020304" charset="0"/>
                <a:sym typeface="+mn-ea"/>
              </a:rPr>
              <a:t> (30mins; selected students)</a:t>
            </a:r>
            <a:endParaRPr lang="en-US" altLang="en-US" sz="2400">
              <a:latin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>
            <p:custDataLst>
              <p:tags r:id="rId1"/>
            </p:custDataLst>
          </p:nvPr>
        </p:nvSpPr>
        <p:spPr>
          <a:xfrm>
            <a:off x="3411855" y="582295"/>
            <a:ext cx="5560060" cy="70675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p>
            <a:pPr algn="ctr"/>
            <a:r>
              <a:rPr lang="en-US" altLang="zh-CN" sz="40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Settings </a:t>
            </a:r>
            <a:endParaRPr lang="en-US" altLang="zh-CN" sz="4000" b="1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75690" y="1717040"/>
            <a:ext cx="8930640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 sz="2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Target students: </a:t>
            </a:r>
            <a:r>
              <a:rPr lang="en-US" altLang="zh-CN" sz="2800">
                <a:sym typeface="+mn-ea"/>
              </a:rPr>
              <a:t>Non-English majors; Sophomore</a:t>
            </a:r>
            <a:endParaRPr lang="en-US" altLang="zh-CN" sz="2800"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075690" y="2601595"/>
            <a:ext cx="10666095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 sz="2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Compulsory course: </a:t>
            </a:r>
            <a:r>
              <a:rPr lang="en-US" altLang="zh-CN" sz="2800">
                <a:sym typeface="+mn-ea"/>
              </a:rPr>
              <a:t>College English; 2 periods/ week;16weeks </a:t>
            </a:r>
            <a:endParaRPr lang="en-US" altLang="zh-CN" sz="2800"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1075690" y="3465830"/>
            <a:ext cx="10666095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 sz="2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Elective courses: </a:t>
            </a:r>
            <a:r>
              <a:rPr lang="en-US" altLang="zh-CN" sz="2800" i="1">
                <a:sym typeface="+mn-ea"/>
              </a:rPr>
              <a:t>Advanced English Reading and Writing Course;</a:t>
            </a:r>
            <a:r>
              <a:rPr lang="en-US" altLang="zh-CN" sz="2800">
                <a:sym typeface="+mn-ea"/>
              </a:rPr>
              <a:t> </a:t>
            </a:r>
            <a:r>
              <a:rPr lang="en-US" altLang="zh-CN" sz="2800" i="1">
                <a:sym typeface="+mn-ea"/>
              </a:rPr>
              <a:t>Business English;Children’s Literature</a:t>
            </a:r>
            <a:endParaRPr lang="en-US" altLang="zh-CN" sz="2800" i="1">
              <a:sym typeface="+mn-ea"/>
            </a:endParaRPr>
          </a:p>
        </p:txBody>
      </p:sp>
      <p:sp>
        <p:nvSpPr>
          <p:cNvPr id="7" name="Oval 3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164330" y="3486785"/>
            <a:ext cx="7577455" cy="810895"/>
          </a:xfrm>
          <a:prstGeom prst="ellipse">
            <a:avLst/>
          </a:prstGeom>
          <a:noFill/>
          <a:ln w="38100" algn="ctr">
            <a:solidFill>
              <a:srgbClr val="CC0000"/>
            </a:solidFill>
            <a:round/>
          </a:ln>
          <a:effectLst>
            <a:outerShdw dist="53882" dir="2700000" algn="ctr" rotWithShape="0">
              <a:srgbClr val="C0C0C0">
                <a:alpha val="80000"/>
              </a:srgbClr>
            </a:outerShdw>
          </a:effectLst>
        </p:spPr>
        <p:txBody>
          <a:bodyPr wrap="none" anchor="ctr"/>
          <a:p>
            <a:pPr algn="ctr">
              <a:buFontTx/>
              <a:buNone/>
            </a:pP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7861935" y="4560570"/>
            <a:ext cx="36322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 </a:t>
            </a:r>
            <a:r>
              <a:rPr lang="zh-CN" altLang="en-US" sz="2800">
                <a:solidFill>
                  <a:srgbClr val="FF0000"/>
                </a:solidFill>
              </a:rPr>
              <a:t>Experimental group</a:t>
            </a:r>
            <a:endParaRPr lang="zh-CN" altLang="en-US" sz="2800">
              <a:solidFill>
                <a:srgbClr val="FF0000"/>
              </a:solidFill>
            </a:endParaRPr>
          </a:p>
        </p:txBody>
      </p:sp>
      <p:cxnSp>
        <p:nvCxnSpPr>
          <p:cNvPr id="9" name="直接箭头连接符 8"/>
          <p:cNvCxnSpPr/>
          <p:nvPr/>
        </p:nvCxnSpPr>
        <p:spPr>
          <a:xfrm>
            <a:off x="9491345" y="4314190"/>
            <a:ext cx="11430" cy="363220"/>
          </a:xfrm>
          <a:prstGeom prst="straightConnector1">
            <a:avLst/>
          </a:prstGeom>
          <a:ln>
            <a:tailEnd type="arrow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2" name="左大括号 11"/>
          <p:cNvSpPr/>
          <p:nvPr/>
        </p:nvSpPr>
        <p:spPr>
          <a:xfrm rot="16200000">
            <a:off x="3990975" y="3770630"/>
            <a:ext cx="488315" cy="2463800"/>
          </a:xfrm>
          <a:prstGeom prst="leftBrac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3003550" y="5330190"/>
            <a:ext cx="25317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 </a:t>
            </a:r>
            <a:r>
              <a:rPr lang="zh-CN" altLang="en-US" sz="2800">
                <a:solidFill>
                  <a:srgbClr val="FF0000"/>
                </a:solidFill>
              </a:rPr>
              <a:t>Control group</a:t>
            </a:r>
            <a:endParaRPr lang="zh-CN" altLang="en-US" sz="280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ldLvl="0" animBg="1"/>
      <p:bldP spid="8" grpId="0"/>
      <p:bldP spid="8" grpId="1"/>
      <p:bldP spid="12" grpId="0" animBg="1"/>
      <p:bldP spid="12" grpId="1" animBg="1"/>
      <p:bldP spid="14" grpId="0"/>
      <p:bldP spid="14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>
            <p:custDataLst>
              <p:tags r:id="rId1"/>
            </p:custDataLst>
          </p:nvPr>
        </p:nvSpPr>
        <p:spPr>
          <a:xfrm>
            <a:off x="3411855" y="582295"/>
            <a:ext cx="5560060" cy="70675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p>
            <a:pPr algn="ctr"/>
            <a:r>
              <a:rPr lang="en-US" altLang="zh-CN" sz="40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Ethical considerations</a:t>
            </a:r>
            <a:endParaRPr lang="en-US" altLang="zh-CN" sz="4000" b="1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370965" y="2058670"/>
            <a:ext cx="3996055" cy="8642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3200">
                <a:latin typeface="Comic Sans MS" panose="030F0702030302020204" charset="0"/>
                <a:cs typeface="Comic Sans MS" panose="030F0702030302020204" charset="0"/>
              </a:rPr>
              <a:t>Informed Consent</a:t>
            </a:r>
            <a:endParaRPr lang="en-US" altLang="zh-CN" sz="32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465080" y="3944356"/>
            <a:ext cx="58425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Comic Sans MS" panose="030F0702030302020204" charset="0"/>
                <a:cs typeface="Comic Sans MS" panose="030F0702030302020204" charset="0"/>
              </a:rPr>
              <a:t>Protection of Participants</a:t>
            </a:r>
            <a:endParaRPr lang="en-US" altLang="zh-CN" sz="32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6990715" y="2990850"/>
            <a:ext cx="5213985" cy="64071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3200">
                <a:latin typeface="Comic Sans MS" panose="030F0702030302020204" charset="0"/>
                <a:cs typeface="Comic Sans MS" panose="030F0702030302020204" charset="0"/>
              </a:rPr>
              <a:t>Data Management</a:t>
            </a:r>
            <a:endParaRPr lang="en-US" altLang="zh-CN" sz="32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370981" y="3093028"/>
            <a:ext cx="57049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Comic Sans MS" panose="030F0702030302020204" charset="0"/>
                <a:cs typeface="Comic Sans MS" panose="030F0702030302020204" charset="0"/>
              </a:rPr>
              <a:t>Respect for Participants</a:t>
            </a:r>
            <a:endParaRPr lang="en-US" altLang="zh-CN" sz="32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6990850" y="1957901"/>
            <a:ext cx="4152262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Comic Sans MS" panose="030F0702030302020204" charset="0"/>
                <a:cs typeface="Comic Sans MS" panose="030F0702030302020204" charset="0"/>
              </a:rPr>
              <a:t>Confidentiality</a:t>
            </a:r>
            <a:endParaRPr lang="en-US" altLang="zh-CN" sz="320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7181215" y="4004310"/>
            <a:ext cx="312991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en-US" altLang="zh-CN" sz="3200" b="0">
                <a:latin typeface="Comic Sans MS" panose="030F0702030302020204" charset="0"/>
                <a:cs typeface="Comic Sans MS" panose="030F0702030302020204" charset="0"/>
              </a:rPr>
              <a:t>Ethical Review</a:t>
            </a:r>
            <a:endParaRPr lang="en-US" altLang="zh-CN" sz="3200" b="0"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181215" y="4796155"/>
            <a:ext cx="3701415" cy="92837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p>
            <a:pPr indent="0"/>
            <a:r>
              <a:rPr lang="en-US" altLang="zh-CN" sz="3200">
                <a:latin typeface="Comic Sans MS" panose="030F0702030302020204" charset="0"/>
                <a:cs typeface="Comic Sans MS" panose="030F0702030302020204" charset="0"/>
              </a:rPr>
              <a:t>Anticipated Risks</a:t>
            </a:r>
            <a:endParaRPr lang="en-US" altLang="zh-CN" sz="3200">
              <a:latin typeface="Comic Sans MS" panose="030F0702030302020204" charset="0"/>
              <a:cs typeface="Comic Sans MS" panose="030F070203030202020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>
            <p:custDataLst>
              <p:tags r:id="rId1"/>
            </p:custDataLst>
          </p:nvPr>
        </p:nvSpPr>
        <p:spPr>
          <a:xfrm>
            <a:off x="3411855" y="582295"/>
            <a:ext cx="5560060" cy="70675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p>
            <a:pPr algn="ctr"/>
            <a:r>
              <a:rPr lang="en-US" altLang="zh-CN" sz="40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Data Analysis</a:t>
            </a:r>
            <a:endParaRPr lang="en-US" altLang="zh-CN" sz="4000" b="1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685800" y="1882140"/>
            <a:ext cx="1143698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p>
            <a:pPr indent="0">
              <a:lnSpc>
                <a:spcPct val="150000"/>
              </a:lnSpc>
            </a:pPr>
            <a:r>
              <a:rPr lang="en-US" b="0">
                <a:solidFill>
                  <a:srgbClr val="374151"/>
                </a:solidFill>
                <a:latin typeface="Segoe UI" panose="020B0502040204020203" charset="0"/>
                <a:ea typeface="宋体" panose="02010600030101010101" pitchFamily="2" charset="-122"/>
              </a:rPr>
              <a:t> </a:t>
            </a:r>
            <a:r>
              <a:rPr lang="en-US" sz="2400" b="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egoe UI" panose="020B0502040204020203" charset="0"/>
                <a:ea typeface="宋体" panose="02010600030101010101" pitchFamily="2" charset="-122"/>
              </a:rPr>
              <a:t>Questionnaire: </a:t>
            </a:r>
            <a:r>
              <a:rPr lang="en-US" sz="24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egoe UI" panose="020B0502040204020203" charset="0"/>
                <a:ea typeface="宋体" panose="02010600030101010101" pitchFamily="2" charset="-122"/>
                <a:sym typeface="+mn-ea"/>
              </a:rPr>
              <a:t>SPSS Statistics 28</a:t>
            </a:r>
            <a:r>
              <a:rPr lang="en-US" sz="2400" b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egoe UI" panose="020B0502040204020203" charset="0"/>
                <a:ea typeface="宋体" panose="02010600030101010101" pitchFamily="2" charset="-122"/>
              </a:rPr>
              <a:t> ---factor analysis, regression analysis, and correlation analysis;</a:t>
            </a:r>
            <a:endParaRPr lang="zh-CN" altLang="en-US" sz="2400" b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egoe UI" panose="020B0502040204020203" charset="0"/>
              <a:ea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54380" y="3450590"/>
            <a:ext cx="1030287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>
              <a:lnSpc>
                <a:spcPct val="150000"/>
              </a:lnSpc>
            </a:pPr>
            <a:r>
              <a:rPr lang="en-US" sz="2400" b="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egoe UI" panose="020B0502040204020203" charset="0"/>
                <a:ea typeface="宋体" panose="02010600030101010101" pitchFamily="2" charset="-122"/>
              </a:rPr>
              <a:t>Exam scores (CET-4): </a:t>
            </a:r>
            <a:r>
              <a:rPr lang="en-US" sz="2400" b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egoe UI" panose="020B0502040204020203" charset="0"/>
                <a:ea typeface="宋体" panose="02010600030101010101" pitchFamily="2" charset="-122"/>
              </a:rPr>
              <a:t> statistical methods ---the mean, standard deviation, and distribution;</a:t>
            </a:r>
            <a:endParaRPr lang="zh-CN" altLang="en-US" sz="2400" b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egoe UI" panose="020B0502040204020203" charset="0"/>
              <a:ea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54380" y="5019040"/>
            <a:ext cx="1020508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>
                <a:solidFill>
                  <a:srgbClr val="374151"/>
                </a:solidFill>
                <a:latin typeface="Segoe UI" panose="020B0502040204020203" charset="0"/>
                <a:ea typeface="宋体" panose="02010600030101010101" pitchFamily="2" charset="-122"/>
                <a:sym typeface="+mn-ea"/>
              </a:rPr>
              <a:t> </a:t>
            </a:r>
            <a:r>
              <a:rPr lang="en-US" sz="24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egoe UI" panose="020B0502040204020203" charset="0"/>
                <a:ea typeface="宋体" panose="02010600030101010101" pitchFamily="2" charset="-122"/>
                <a:sym typeface="+mn-ea"/>
              </a:rPr>
              <a:t>Interview: </a:t>
            </a:r>
            <a:r>
              <a:rPr 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egoe UI" panose="020B0502040204020203" charset="0"/>
                <a:ea typeface="宋体" panose="02010600030101010101" pitchFamily="2" charset="-122"/>
                <a:sym typeface="+mn-ea"/>
              </a:rPr>
              <a:t>Nvivo---thematic analysis, content analysis, discourse analysis.</a:t>
            </a:r>
            <a:endParaRPr lang="zh-CN" altLang="en-US" sz="24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egoe UI" panose="020B0502040204020203" charset="0"/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>
            <p:custDataLst>
              <p:tags r:id="rId1"/>
            </p:custDataLst>
          </p:nvPr>
        </p:nvSpPr>
        <p:spPr>
          <a:xfrm>
            <a:off x="3411855" y="582295"/>
            <a:ext cx="5560060" cy="70675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p>
            <a:pPr algn="ctr"/>
            <a:r>
              <a:rPr lang="en-US" altLang="zh-CN" sz="40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Data Analysis</a:t>
            </a:r>
            <a:endParaRPr lang="en-US" altLang="zh-CN" sz="4000" b="1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848485" y="2400935"/>
            <a:ext cx="861631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</a:rPr>
              <a:t>Table 2</a:t>
            </a:r>
            <a:r>
              <a:rPr lang="en-US" altLang="zh-CN" sz="2400"/>
              <a:t>---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zh-CN" altLang="en-US" sz="2400"/>
              <a:t>Classroom Anxiety in Different Classroom Types,</a:t>
            </a:r>
            <a:endParaRPr lang="zh-CN" altLang="en-US" sz="2400"/>
          </a:p>
          <a:p>
            <a:pPr>
              <a:lnSpc>
                <a:spcPct val="150000"/>
              </a:lnSpc>
            </a:pPr>
            <a:r>
              <a:rPr lang="zh-CN" altLang="en-US" sz="2400"/>
              <a:t> </a:t>
            </a:r>
            <a:r>
              <a:rPr lang="en-US" altLang="zh-CN" sz="2400"/>
              <a:t>          </a:t>
            </a:r>
            <a:r>
              <a:rPr lang="zh-CN" altLang="en-US" sz="2400"/>
              <a:t> </a:t>
            </a:r>
            <a:r>
              <a:rPr lang="en-US" altLang="zh-CN" sz="2400"/>
              <a:t>    </a:t>
            </a:r>
            <a:r>
              <a:rPr lang="zh-CN" altLang="en-US" sz="2400"/>
              <a:t>Motivation Types and English Proficiency Levels</a:t>
            </a:r>
            <a:endParaRPr lang="zh-CN" altLang="en-US" sz="2400"/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1848485" y="3759835"/>
            <a:ext cx="793369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</a:rPr>
              <a:t>Table 3</a:t>
            </a:r>
            <a:r>
              <a:rPr lang="en-US" altLang="zh-CN" sz="2400"/>
              <a:t>---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zh-CN" altLang="en-US" sz="2400"/>
              <a:t>Distribution of learners</a:t>
            </a:r>
            <a:r>
              <a:rPr lang="en-US" altLang="zh-CN" sz="2400"/>
              <a:t>’</a:t>
            </a:r>
            <a:r>
              <a:rPr lang="zh-CN" altLang="en-US" sz="2400"/>
              <a:t> anxiety levels in flipped</a:t>
            </a:r>
            <a:endParaRPr lang="zh-CN" altLang="en-US" sz="2400"/>
          </a:p>
          <a:p>
            <a:pPr>
              <a:lnSpc>
                <a:spcPct val="150000"/>
              </a:lnSpc>
            </a:pPr>
            <a:r>
              <a:rPr lang="zh-CN" altLang="en-US" sz="2400"/>
              <a:t> </a:t>
            </a:r>
            <a:r>
              <a:rPr lang="en-US" altLang="zh-CN" sz="2400"/>
              <a:t>              </a:t>
            </a:r>
            <a:r>
              <a:rPr lang="zh-CN" altLang="en-US" sz="2400"/>
              <a:t> and traditional classrooms</a:t>
            </a:r>
            <a:endParaRPr lang="zh-CN" altLang="en-US" sz="2400"/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1848485" y="5198110"/>
            <a:ext cx="902017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</a:rPr>
              <a:t>Table 4</a:t>
            </a:r>
            <a:r>
              <a:rPr lang="en-US" altLang="zh-CN" sz="2400"/>
              <a:t>---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sz="2400"/>
              <a:t>Comparison of anxiety object and anxiety level</a:t>
            </a:r>
            <a:r>
              <a:rPr lang="en-US" sz="2400"/>
              <a:t> </a:t>
            </a:r>
            <a:endParaRPr lang="en-US" sz="2400"/>
          </a:p>
          <a:p>
            <a:pPr>
              <a:lnSpc>
                <a:spcPct val="150000"/>
              </a:lnSpc>
            </a:pPr>
            <a:r>
              <a:rPr lang="en-US" sz="2400"/>
              <a:t>                (based on FLACS)</a:t>
            </a:r>
            <a:endParaRPr lang="en-US" sz="2400"/>
          </a:p>
        </p:txBody>
      </p:sp>
      <p:sp>
        <p:nvSpPr>
          <p:cNvPr id="8" name="文本框 7"/>
          <p:cNvSpPr txBox="1"/>
          <p:nvPr/>
        </p:nvSpPr>
        <p:spPr>
          <a:xfrm>
            <a:off x="1848485" y="178054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400">
                <a:solidFill>
                  <a:srgbClr val="FF0000"/>
                </a:solidFill>
              </a:rPr>
              <a:t>Table 1</a:t>
            </a:r>
            <a:r>
              <a:rPr lang="en-US" altLang="zh-CN" sz="2400"/>
              <a:t>--- </a:t>
            </a:r>
            <a:r>
              <a:rPr lang="zh-CN" altLang="en-US" sz="2400"/>
              <a:t>List of Survey Participants</a:t>
            </a:r>
            <a:endParaRPr lang="zh-CN" altLang="en-US" sz="24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>
            <p:custDataLst>
              <p:tags r:id="rId1"/>
            </p:custDataLst>
          </p:nvPr>
        </p:nvSpPr>
        <p:spPr>
          <a:xfrm>
            <a:off x="4038600" y="582295"/>
            <a:ext cx="3688715" cy="70675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p>
            <a:pPr algn="ctr"/>
            <a:r>
              <a:rPr lang="en-US" altLang="zh-CN" sz="4000" b="1">
                <a:solidFill>
                  <a:schemeClr val="bg1"/>
                </a:solidFill>
                <a:latin typeface="Comic Sans MS" panose="030F0702030302020204" charset="0"/>
                <a:cs typeface="Comic Sans MS" panose="030F0702030302020204" charset="0"/>
              </a:rPr>
              <a:t>Timetable</a:t>
            </a:r>
            <a:endParaRPr lang="en-US" altLang="zh-CN" sz="4000" b="1">
              <a:solidFill>
                <a:schemeClr val="bg1"/>
              </a:solidFill>
              <a:latin typeface="Comic Sans MS" panose="030F0702030302020204" charset="0"/>
              <a:cs typeface="Comic Sans MS" panose="030F0702030302020204" charset="0"/>
            </a:endParaRPr>
          </a:p>
        </p:txBody>
      </p:sp>
      <p:graphicFrame>
        <p:nvGraphicFramePr>
          <p:cNvPr id="7" name="表格 6"/>
          <p:cNvGraphicFramePr/>
          <p:nvPr>
            <p:custDataLst>
              <p:tags r:id="rId2"/>
            </p:custDataLst>
          </p:nvPr>
        </p:nvGraphicFramePr>
        <p:xfrm>
          <a:off x="1790065" y="1815465"/>
          <a:ext cx="8611870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05935"/>
                <a:gridCol w="4305935"/>
              </a:tblGrid>
              <a:tr h="4572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2800"/>
                        <a:t>Stage Name</a:t>
                      </a:r>
                      <a:endParaRPr lang="en-US" altLang="zh-CN" sz="2800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2800"/>
                        <a:t>Time Frame</a:t>
                      </a:r>
                      <a:endParaRPr lang="en-US" altLang="zh-CN" sz="2800"/>
                    </a:p>
                  </a:txBody>
                  <a:tcPr/>
                </a:tc>
              </a:tr>
              <a:tr h="457200"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2800"/>
                        <a:t>Planning</a:t>
                      </a:r>
                      <a:endParaRPr lang="en-US" altLang="zh-CN" sz="2800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2800"/>
                        <a:t>3 months</a:t>
                      </a:r>
                      <a:endParaRPr lang="en-US" altLang="zh-CN" sz="2800"/>
                    </a:p>
                  </a:txBody>
                  <a:tcPr/>
                </a:tc>
              </a:tr>
              <a:tr h="457200"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2800"/>
                        <a:t>Date Collection</a:t>
                      </a:r>
                      <a:endParaRPr lang="en-US" altLang="zh-CN" sz="2800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2800"/>
                        <a:t>1 month</a:t>
                      </a:r>
                      <a:endParaRPr lang="en-US" altLang="zh-CN" sz="2800"/>
                    </a:p>
                  </a:txBody>
                  <a:tcPr/>
                </a:tc>
              </a:tr>
              <a:tr h="457200"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2800"/>
                        <a:t>Date Analysis</a:t>
                      </a:r>
                      <a:endParaRPr lang="en-US" altLang="zh-CN" sz="2800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2800"/>
                        <a:t> 2 months</a:t>
                      </a:r>
                      <a:endParaRPr lang="en-US" altLang="zh-CN" sz="2800"/>
                    </a:p>
                  </a:txBody>
                  <a:tcPr/>
                </a:tc>
              </a:tr>
              <a:tr h="454660"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2800"/>
                        <a:t>Results and Discussion</a:t>
                      </a:r>
                      <a:endParaRPr lang="en-US" altLang="zh-CN" sz="2800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2800"/>
                        <a:t>1 month</a:t>
                      </a:r>
                      <a:endParaRPr lang="en-US" altLang="zh-CN" sz="2800"/>
                    </a:p>
                  </a:txBody>
                  <a:tcPr/>
                </a:tc>
              </a:tr>
              <a:tr h="457200"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2800"/>
                        <a:t>Writing</a:t>
                      </a:r>
                      <a:endParaRPr lang="en-US" altLang="zh-CN" sz="2800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2800"/>
                        <a:t>2 months</a:t>
                      </a:r>
                      <a:endParaRPr lang="en-US" altLang="zh-CN" sz="2800"/>
                    </a:p>
                  </a:txBody>
                  <a:tcPr/>
                </a:tc>
              </a:tr>
              <a:tr h="457200"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2800"/>
                        <a:t>Submission</a:t>
                      </a:r>
                      <a:endParaRPr lang="en-US" altLang="zh-CN" sz="2800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2800"/>
                        <a:t>2 weeks</a:t>
                      </a:r>
                      <a:endParaRPr lang="en-US" altLang="zh-CN" sz="280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7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42950" y="593090"/>
            <a:ext cx="10123170" cy="5469255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UNIT_TABLE_BEAUTIFY" val="smartTable{73d1f4d3-cbce-49bb-8664-64783a02d0a7}"/>
  <p:tag name="TABLE_ENDDRAG_ORIGIN_RECT" val="678*277"/>
  <p:tag name="TABLE_ENDDRAG_RECT" val="144*180*678*277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DOCER_TEMPLATE_OPEN_ONCE_MARK" val="1"/>
  <p:tag name="COMMONDATA" val="eyJoZGlkIjoiZTA4NzIyN2MxYTlmMzQ1NGE2MjU5NWRkMjhlOGMxYTAifQ=="/>
  <p:tag name="KSO_WPP_MARK_KEY" val="ec2f4d08-c5d7-49b9-bb38-2e2a91530aa9"/>
</p:tagLst>
</file>

<file path=ppt/theme/theme1.xml><?xml version="1.0" encoding="utf-8"?>
<a:theme xmlns:a="http://schemas.openxmlformats.org/drawingml/2006/main" name="Office 主题​​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4346</Words>
  <Application>WPS 演示</Application>
  <PresentationFormat>宽屏</PresentationFormat>
  <Paragraphs>223</Paragraphs>
  <Slides>15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15</vt:i4>
      </vt:variant>
    </vt:vector>
  </HeadingPairs>
  <TitlesOfParts>
    <vt:vector size="26" baseType="lpstr">
      <vt:lpstr>Arial</vt:lpstr>
      <vt:lpstr>宋体</vt:lpstr>
      <vt:lpstr>Wingdings</vt:lpstr>
      <vt:lpstr>Wingdings</vt:lpstr>
      <vt:lpstr>Comic Sans MS</vt:lpstr>
      <vt:lpstr>Times New Roman</vt:lpstr>
      <vt:lpstr>Segoe UI</vt:lpstr>
      <vt:lpstr>微软雅黑</vt:lpstr>
      <vt:lpstr>Arial Unicode MS</vt:lpstr>
      <vt:lpstr>Calibri</vt:lpstr>
      <vt:lpstr>Office 主题​​</vt:lpstr>
      <vt:lpstr>PowerPoint 演示文稿</vt:lpstr>
      <vt:lpstr>PowerPoint 演示文稿</vt:lpstr>
      <vt:lpstr>PowerPoint 演示文稿</vt:lpstr>
      <vt:lpstr>PowerPoint 演示文稿</vt:lpstr>
      <vt:lpstr> VS.Traditional Classroom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伯恩</cp:lastModifiedBy>
  <cp:revision>309</cp:revision>
  <dcterms:created xsi:type="dcterms:W3CDTF">2019-06-19T02:08:00Z</dcterms:created>
  <dcterms:modified xsi:type="dcterms:W3CDTF">2023-04-13T18:50:21Z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2052-11.1.0.14036</vt:lpwstr>
  </property>
  <property fmtid="{D5CDD505-2E9C-101B-9397-08002B2CF9AE}" pid="3" name="ICV">
    <vt:lpwstr>A4B4297508C54A73ADE8B9573FE82670</vt:lpwstr>
  </property>
  <property fmtid="{D5CDD505-2E9C-101B-9397-08002B2CF9AE}" pid="4" name="commondata">
    <vt:lpwstr>eyJoZGlkIjoiZTA4NzIyN2MxYTlmMzQ1NGE2MjU5NWRkMjhlOGMxYTAifQ==</vt:lpwstr>
  </property>
</Properties>
</file>