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11" d="100"/>
          <a:sy n="111" d="100"/>
        </p:scale>
        <p:origin x="-800" y="-18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5B5A0C-6DB8-4F42-9CB9-739F9C5DCDB4}" type="datetimeFigureOut">
              <a:rPr lang="en-IN" smtClean="0"/>
              <a:t>23-05-2023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55CA79-5DED-4CDB-A094-F097539A0A30}" type="slidenum">
              <a:rPr lang="en-IN" smtClean="0"/>
              <a:t>‹#›</a:t>
            </a:fld>
            <a:endParaRPr lang="en-IN"/>
          </a:p>
        </p:txBody>
      </p:sp>
    </p:spTree>
    <p:extLst>
      <p:ext uri="{BB962C8B-B14F-4D97-AF65-F5344CB8AC3E}">
        <p14:creationId xmlns:p14="http://schemas.microsoft.com/office/powerpoint/2010/main" val="4292992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Double Tree and sibling brand "Hilton Hotels &amp; Resorts" compete in a full-service segment. Double Tree is renowned for their chipped chocolate cookies, which are one of their several distinctive items (</a:t>
            </a:r>
            <a:r>
              <a:rPr lang="en-GB" sz="1800" dirty="0">
                <a:solidFill>
                  <a:srgbClr val="222222"/>
                </a:solidFill>
                <a:effectLst/>
                <a:latin typeface="Arial" panose="020B0604020202020204" pitchFamily="34" charset="0"/>
                <a:ea typeface="Calibri" panose="020F0502020204030204" pitchFamily="34" charset="0"/>
              </a:rPr>
              <a:t>Couch, 2019</a:t>
            </a:r>
            <a:r>
              <a:rPr lang="en-US" dirty="0"/>
              <a:t>).</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2</a:t>
            </a:fld>
            <a:endParaRPr lang="en-IN"/>
          </a:p>
        </p:txBody>
      </p:sp>
    </p:spTree>
    <p:extLst>
      <p:ext uri="{BB962C8B-B14F-4D97-AF65-F5344CB8AC3E}">
        <p14:creationId xmlns:p14="http://schemas.microsoft.com/office/powerpoint/2010/main" val="3849834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Double Tree is a premium hotel brand that serves to high-end guests. As a result, the concentration is on high-learning and wealthy society members, as well as business visitors from urban/city  whom are able to afford the brand's luxury services (</a:t>
            </a:r>
            <a:r>
              <a:rPr lang="en-GB" sz="1200" dirty="0">
                <a:solidFill>
                  <a:srgbClr val="222222"/>
                </a:solidFill>
                <a:effectLst/>
                <a:latin typeface="Arial" panose="020B0604020202020204" pitchFamily="34" charset="0"/>
                <a:ea typeface="Calibri" panose="020F0502020204030204" pitchFamily="34" charset="0"/>
              </a:rPr>
              <a:t>Peng and Chen, 2019</a:t>
            </a:r>
            <a:r>
              <a:rPr lang="en-IN" dirty="0"/>
              <a:t>)</a:t>
            </a:r>
            <a:r>
              <a:rPr lang="en-US" dirty="0"/>
              <a:t>)</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3</a:t>
            </a:fld>
            <a:endParaRPr lang="en-IN"/>
          </a:p>
        </p:txBody>
      </p:sp>
    </p:spTree>
    <p:extLst>
      <p:ext uri="{BB962C8B-B14F-4D97-AF65-F5344CB8AC3E}">
        <p14:creationId xmlns:p14="http://schemas.microsoft.com/office/powerpoint/2010/main" val="1319823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responsibilities of the person in charge of guest service are to help guests with the check-in and check-out processes, to offer them with information on hotel facilities, and to welcome visitors throughout their time at the hotel in a mindful, polite, and courteous manner (</a:t>
            </a:r>
            <a:r>
              <a:rPr lang="en-GB" sz="1200" dirty="0">
                <a:effectLst/>
                <a:latin typeface="Calibri" panose="020F0502020204030204" pitchFamily="34" charset="0"/>
                <a:ea typeface="Calibri" panose="020F0502020204030204" pitchFamily="34" charset="0"/>
                <a:cs typeface="Times New Roman" panose="02020603050405020304" pitchFamily="18" charset="0"/>
              </a:rPr>
              <a:t>Lin,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Yeongbae</a:t>
            </a:r>
            <a:r>
              <a:rPr lang="en-GB" sz="1200" dirty="0">
                <a:effectLst/>
                <a:latin typeface="Calibri" panose="020F0502020204030204" pitchFamily="34" charset="0"/>
                <a:ea typeface="Calibri" panose="020F0502020204030204" pitchFamily="34" charset="0"/>
                <a:cs typeface="Times New Roman" panose="02020603050405020304" pitchFamily="18" charset="0"/>
              </a:rPr>
              <a:t> Choe, 2022</a:t>
            </a:r>
            <a:r>
              <a:rPr lang="en-IN" dirty="0"/>
              <a:t>)</a:t>
            </a:r>
            <a:r>
              <a:rPr lang="en-US" dirty="0"/>
              <a:t>).</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4</a:t>
            </a:fld>
            <a:endParaRPr lang="en-IN"/>
          </a:p>
        </p:txBody>
      </p:sp>
    </p:spTree>
    <p:extLst>
      <p:ext uri="{BB962C8B-B14F-4D97-AF65-F5344CB8AC3E}">
        <p14:creationId xmlns:p14="http://schemas.microsoft.com/office/powerpoint/2010/main" val="3473885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organization's services and facilities are shown to range from luxurious lodging to cuisine buffet and entertainment venues as demanded by the guests. The services were created with an eye towards American aesthetics (</a:t>
            </a:r>
            <a:r>
              <a:rPr lang="en-GB" sz="1200" dirty="0" err="1">
                <a:solidFill>
                  <a:srgbClr val="222222"/>
                </a:solidFill>
                <a:effectLst/>
                <a:latin typeface="Arial" panose="020B0604020202020204" pitchFamily="34" charset="0"/>
                <a:ea typeface="Calibri" panose="020F0502020204030204" pitchFamily="34" charset="0"/>
              </a:rPr>
              <a:t>Niemelä</a:t>
            </a:r>
            <a:r>
              <a:rPr lang="en-GB" sz="1200" dirty="0">
                <a:solidFill>
                  <a:srgbClr val="222222"/>
                </a:solidFill>
                <a:effectLst/>
                <a:latin typeface="Arial" panose="020B0604020202020204" pitchFamily="34" charset="0"/>
                <a:ea typeface="Calibri" panose="020F0502020204030204" pitchFamily="34" charset="0"/>
              </a:rPr>
              <a:t>,  2019</a:t>
            </a:r>
            <a:r>
              <a:rPr lang="en-IN" dirty="0"/>
              <a:t>)</a:t>
            </a:r>
            <a:r>
              <a:rPr lang="en-US" dirty="0"/>
              <a:t>). </a:t>
            </a:r>
          </a:p>
          <a:p>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5</a:t>
            </a:fld>
            <a:endParaRPr lang="en-IN"/>
          </a:p>
        </p:txBody>
      </p:sp>
    </p:spTree>
    <p:extLst>
      <p:ext uri="{BB962C8B-B14F-4D97-AF65-F5344CB8AC3E}">
        <p14:creationId xmlns:p14="http://schemas.microsoft.com/office/powerpoint/2010/main" val="1660760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vital in terms of effectively creating relationships with people staying there, especially networks of support. It also aids in meeting guest needs and generating a positive public opinion or perception of the company's name (</a:t>
            </a:r>
            <a:r>
              <a:rPr lang="en-GB" sz="1800" dirty="0" err="1">
                <a:solidFill>
                  <a:srgbClr val="222222"/>
                </a:solidFill>
                <a:effectLst/>
                <a:latin typeface="Arial" panose="020B0604020202020204" pitchFamily="34" charset="0"/>
                <a:ea typeface="Calibri" panose="020F0502020204030204" pitchFamily="34" charset="0"/>
              </a:rPr>
              <a:t>Koc</a:t>
            </a:r>
            <a:r>
              <a:rPr lang="en-GB" sz="1800" dirty="0">
                <a:solidFill>
                  <a:srgbClr val="222222"/>
                </a:solidFill>
                <a:effectLst/>
                <a:latin typeface="Arial" panose="020B0604020202020204" pitchFamily="34" charset="0"/>
                <a:ea typeface="Calibri" panose="020F0502020204030204" pitchFamily="34" charset="0"/>
              </a:rPr>
              <a:t>, 2019</a:t>
            </a:r>
            <a:r>
              <a:rPr lang="en-US" dirty="0"/>
              <a:t>). </a:t>
            </a:r>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8</a:t>
            </a:fld>
            <a:endParaRPr lang="en-IN"/>
          </a:p>
        </p:txBody>
      </p:sp>
    </p:spTree>
    <p:extLst>
      <p:ext uri="{BB962C8B-B14F-4D97-AF65-F5344CB8AC3E}">
        <p14:creationId xmlns:p14="http://schemas.microsoft.com/office/powerpoint/2010/main" val="1413656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 businesses like Double Tree concentrate on leveraging modern technology to improve and innovate the experience for customers by </a:t>
            </a:r>
            <a:r>
              <a:rPr lang="en-US" dirty="0" err="1"/>
              <a:t>utilising</a:t>
            </a:r>
            <a:r>
              <a:rPr lang="en-US" dirty="0"/>
              <a:t> digital technology. Mobile applications, autonomous billing and checkouts and check ins, virtual room assistants, and additional amenities are examples of this. Furthermore, by assessing consumer wants, guests tend to add additional amenities and </a:t>
            </a:r>
            <a:r>
              <a:rPr lang="en-US" dirty="0" err="1"/>
              <a:t>customisation</a:t>
            </a:r>
            <a:r>
              <a:rPr lang="en-US" dirty="0"/>
              <a:t> in order to exceed the needs of guests (</a:t>
            </a:r>
            <a:r>
              <a:rPr lang="en-GB" sz="1200" dirty="0">
                <a:solidFill>
                  <a:srgbClr val="222222"/>
                </a:solidFill>
                <a:effectLst/>
                <a:latin typeface="Arial" panose="020B0604020202020204" pitchFamily="34" charset="0"/>
                <a:ea typeface="Calibri" panose="020F0502020204030204" pitchFamily="34" charset="0"/>
              </a:rPr>
              <a:t>Baek, et al, 2020</a:t>
            </a:r>
            <a:r>
              <a:rPr lang="en-US" dirty="0"/>
              <a:t> ).</a:t>
            </a:r>
          </a:p>
          <a:p>
            <a:endParaRPr lang="en-IN" dirty="0"/>
          </a:p>
        </p:txBody>
      </p:sp>
      <p:sp>
        <p:nvSpPr>
          <p:cNvPr id="4" name="Slide Number Placeholder 3"/>
          <p:cNvSpPr>
            <a:spLocks noGrp="1"/>
          </p:cNvSpPr>
          <p:nvPr>
            <p:ph type="sldNum" sz="quarter" idx="5"/>
          </p:nvPr>
        </p:nvSpPr>
        <p:spPr/>
        <p:txBody>
          <a:bodyPr/>
          <a:lstStyle/>
          <a:p>
            <a:fld id="{1855CA79-5DED-4CDB-A094-F097539A0A30}" type="slidenum">
              <a:rPr lang="en-IN" smtClean="0"/>
              <a:t>9</a:t>
            </a:fld>
            <a:endParaRPr lang="en-IN"/>
          </a:p>
        </p:txBody>
      </p:sp>
    </p:spTree>
    <p:extLst>
      <p:ext uri="{BB962C8B-B14F-4D97-AF65-F5344CB8AC3E}">
        <p14:creationId xmlns:p14="http://schemas.microsoft.com/office/powerpoint/2010/main" val="21553435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262FD40-3EE2-43ED-B858-4CF9AF88E961}" type="datetimeFigureOut">
              <a:rPr lang="en-IN" smtClean="0"/>
              <a:t>23-05-2023</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DEF057B-0DDE-404F-954E-1C29E64A7FC8}" type="slidenum">
              <a:rPr lang="en-IN" smtClean="0"/>
              <a:t>‹#›</a:t>
            </a:fld>
            <a:endParaRPr lang="en-IN"/>
          </a:p>
        </p:txBody>
      </p:sp>
    </p:spTree>
    <p:extLst>
      <p:ext uri="{BB962C8B-B14F-4D97-AF65-F5344CB8AC3E}">
        <p14:creationId xmlns:p14="http://schemas.microsoft.com/office/powerpoint/2010/main" val="35214805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62FD40-3EE2-43ED-B858-4CF9AF88E961}" type="datetimeFigureOut">
              <a:rPr lang="en-IN" smtClean="0"/>
              <a:t>23-05-2023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23903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262FD40-3EE2-43ED-B858-4CF9AF88E961}" type="datetimeFigureOut">
              <a:rPr lang="en-IN" smtClean="0"/>
              <a:t>23-05-2023</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324170326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62FD40-3EE2-43ED-B858-4CF9AF88E961}" type="datetimeFigureOut">
              <a:rPr lang="en-IN" smtClean="0"/>
              <a:t>23-05-2023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2627795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62FD40-3EE2-43ED-B858-4CF9AF88E961}" type="datetimeFigureOut">
              <a:rPr lang="en-IN" smtClean="0"/>
              <a:t>23-05-2023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3848473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62FD40-3EE2-43ED-B858-4CF9AF88E961}" type="datetimeFigureOut">
              <a:rPr lang="en-IN" smtClean="0"/>
              <a:t>23-05-2023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4007284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62FD40-3EE2-43ED-B858-4CF9AF88E961}" type="datetimeFigureOut">
              <a:rPr lang="en-IN" smtClean="0"/>
              <a:t>23-05-2023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1291936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262FD40-3EE2-43ED-B858-4CF9AF88E961}" type="datetimeFigureOut">
              <a:rPr lang="en-IN" smtClean="0"/>
              <a:t>23-05-2023</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DEF057B-0DDE-404F-954E-1C29E64A7FC8}"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1376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262FD40-3EE2-43ED-B858-4CF9AF88E961}" type="datetimeFigureOut">
              <a:rPr lang="en-IN" smtClean="0"/>
              <a:t>23-05-2023</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DEF057B-0DDE-404F-954E-1C29E64A7FC8}"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96701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2FD40-3EE2-43ED-B858-4CF9AF88E961}" type="datetimeFigureOut">
              <a:rPr lang="en-IN" smtClean="0"/>
              <a:t>23-05-2023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4140492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2FD40-3EE2-43ED-B858-4CF9AF88E961}" type="datetimeFigureOut">
              <a:rPr lang="en-IN" smtClean="0"/>
              <a:t>23-05-2023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EF057B-0DDE-404F-954E-1C29E64A7FC8}" type="slidenum">
              <a:rPr lang="en-IN" smtClean="0"/>
              <a:t>‹#›</a:t>
            </a:fld>
            <a:endParaRPr lang="en-IN"/>
          </a:p>
        </p:txBody>
      </p:sp>
    </p:spTree>
    <p:extLst>
      <p:ext uri="{BB962C8B-B14F-4D97-AF65-F5344CB8AC3E}">
        <p14:creationId xmlns:p14="http://schemas.microsoft.com/office/powerpoint/2010/main" val="509707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262FD40-3EE2-43ED-B858-4CF9AF88E961}" type="datetimeFigureOut">
              <a:rPr lang="en-IN" smtClean="0"/>
              <a:t>23-05-2023</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DEF057B-0DDE-404F-954E-1C29E64A7FC8}" type="slidenum">
              <a:rPr lang="en-IN" smtClean="0"/>
              <a:t>‹#›</a:t>
            </a:fld>
            <a:endParaRPr lang="en-IN"/>
          </a:p>
        </p:txBody>
      </p:sp>
    </p:spTree>
    <p:extLst>
      <p:ext uri="{BB962C8B-B14F-4D97-AF65-F5344CB8AC3E}">
        <p14:creationId xmlns:p14="http://schemas.microsoft.com/office/powerpoint/2010/main" val="308857786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44597-429B-F8A5-C4FD-9C985A9790B9}"/>
              </a:ext>
            </a:extLst>
          </p:cNvPr>
          <p:cNvSpPr>
            <a:spLocks noGrp="1"/>
          </p:cNvSpPr>
          <p:nvPr>
            <p:ph type="ctrTitle"/>
          </p:nvPr>
        </p:nvSpPr>
        <p:spPr/>
        <p:txBody>
          <a:bodyPr/>
          <a:lstStyle/>
          <a:p>
            <a:r>
              <a:rPr lang="en-IN" dirty="0"/>
              <a:t>Double Tree by Hilton </a:t>
            </a:r>
          </a:p>
        </p:txBody>
      </p:sp>
      <p:sp>
        <p:nvSpPr>
          <p:cNvPr id="3" name="Subtitle 2">
            <a:extLst>
              <a:ext uri="{FF2B5EF4-FFF2-40B4-BE49-F238E27FC236}">
                <a16:creationId xmlns:a16="http://schemas.microsoft.com/office/drawing/2014/main" id="{9109F8D9-9D65-EC82-4017-884D2AFE7DE3}"/>
              </a:ext>
            </a:extLst>
          </p:cNvPr>
          <p:cNvSpPr>
            <a:spLocks noGrp="1"/>
          </p:cNvSpPr>
          <p:nvPr>
            <p:ph type="subTitle" idx="1"/>
          </p:nvPr>
        </p:nvSpPr>
        <p:spPr/>
        <p:txBody>
          <a:bodyPr>
            <a:normAutofit fontScale="25000" lnSpcReduction="20000"/>
          </a:bodyPr>
          <a:lstStyle/>
          <a:p>
            <a:r>
              <a:rPr lang="en-IN" sz="3000" dirty="0" err="1"/>
              <a:t>Oladipupo</a:t>
            </a:r>
            <a:r>
              <a:rPr lang="en-IN" sz="3000" dirty="0"/>
              <a:t> Fabode </a:t>
            </a:r>
          </a:p>
          <a:p>
            <a:r>
              <a:rPr lang="en-IN" sz="3000" dirty="0"/>
              <a:t>2207288</a:t>
            </a:r>
          </a:p>
          <a:p>
            <a:r>
              <a:rPr lang="en-IN" sz="3000" dirty="0"/>
              <a:t>Hospitality and Guest Service Module </a:t>
            </a:r>
          </a:p>
          <a:p>
            <a:r>
              <a:rPr lang="en-IN" sz="3000" dirty="0"/>
              <a:t>(BMIH4003)</a:t>
            </a:r>
          </a:p>
          <a:p>
            <a:r>
              <a:rPr lang="en-IN" sz="3000" dirty="0"/>
              <a:t>Kathryn Flynn</a:t>
            </a:r>
          </a:p>
          <a:p>
            <a:endParaRPr lang="en-IN" dirty="0"/>
          </a:p>
        </p:txBody>
      </p:sp>
    </p:spTree>
    <p:extLst>
      <p:ext uri="{BB962C8B-B14F-4D97-AF65-F5344CB8AC3E}">
        <p14:creationId xmlns:p14="http://schemas.microsoft.com/office/powerpoint/2010/main" val="2240497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17C1-3E4D-AD4F-36E0-0219C926EA4C}"/>
              </a:ext>
            </a:extLst>
          </p:cNvPr>
          <p:cNvSpPr>
            <a:spLocks noGrp="1"/>
          </p:cNvSpPr>
          <p:nvPr>
            <p:ph type="title"/>
          </p:nvPr>
        </p:nvSpPr>
        <p:spPr/>
        <p:txBody>
          <a:bodyPr/>
          <a:lstStyle/>
          <a:p>
            <a:r>
              <a:rPr lang="en-IN" dirty="0"/>
              <a:t>Introducing the brand </a:t>
            </a:r>
          </a:p>
        </p:txBody>
      </p:sp>
      <p:sp>
        <p:nvSpPr>
          <p:cNvPr id="3" name="Content Placeholder 2">
            <a:extLst>
              <a:ext uri="{FF2B5EF4-FFF2-40B4-BE49-F238E27FC236}">
                <a16:creationId xmlns:a16="http://schemas.microsoft.com/office/drawing/2014/main" id="{7409B125-7ECE-BE35-6DA1-3351F62BB8FA}"/>
              </a:ext>
            </a:extLst>
          </p:cNvPr>
          <p:cNvSpPr>
            <a:spLocks noGrp="1"/>
          </p:cNvSpPr>
          <p:nvPr>
            <p:ph idx="1"/>
          </p:nvPr>
        </p:nvSpPr>
        <p:spPr>
          <a:xfrm>
            <a:off x="1066800" y="2103120"/>
            <a:ext cx="5187043" cy="4248694"/>
          </a:xfrm>
        </p:spPr>
        <p:txBody>
          <a:bodyPr>
            <a:normAutofit fontScale="92500" lnSpcReduction="10000"/>
          </a:bodyPr>
          <a:lstStyle/>
          <a:p>
            <a:r>
              <a:rPr lang="en-IN" dirty="0"/>
              <a:t>The American chain of hotels Double Tree is managed by the corporation Hilton worldwide. </a:t>
            </a:r>
          </a:p>
          <a:p>
            <a:r>
              <a:rPr lang="en-IN" dirty="0"/>
              <a:t>Established in 1969</a:t>
            </a:r>
          </a:p>
          <a:p>
            <a:r>
              <a:rPr lang="en-IN" dirty="0"/>
              <a:t>Headquarters: McLean, Virginia, United States of America (USA)</a:t>
            </a:r>
          </a:p>
          <a:p>
            <a:r>
              <a:rPr lang="en-IN" dirty="0"/>
              <a:t>No of properties: 587 (</a:t>
            </a:r>
            <a:r>
              <a:rPr lang="en-GB" sz="1800" dirty="0">
                <a:solidFill>
                  <a:srgbClr val="222222"/>
                </a:solidFill>
                <a:effectLst/>
                <a:latin typeface="Arial" panose="020B0604020202020204" pitchFamily="34" charset="0"/>
                <a:ea typeface="Calibri" panose="020F0502020204030204" pitchFamily="34" charset="0"/>
              </a:rPr>
              <a:t>Couch, 2019</a:t>
            </a:r>
            <a:r>
              <a:rPr lang="en-IN" dirty="0"/>
              <a:t>)</a:t>
            </a:r>
          </a:p>
          <a:p>
            <a:r>
              <a:rPr lang="en-IN" dirty="0"/>
              <a:t>No of rooms worldwide: 136,700</a:t>
            </a:r>
          </a:p>
          <a:p>
            <a:r>
              <a:rPr lang="en-IN" dirty="0"/>
              <a:t>No of countries: 47</a:t>
            </a:r>
          </a:p>
          <a:p>
            <a:r>
              <a:rPr lang="en-US" dirty="0"/>
              <a:t>Double Tree and sibling brand "Hilton Hotels &amp; Resorts" compete in a full-service segment. Double Tree is renowned for their chipped chocolate cookies, which are one of their several distinctive items (</a:t>
            </a:r>
            <a:r>
              <a:rPr lang="en-GB" sz="2800" dirty="0">
                <a:solidFill>
                  <a:srgbClr val="222222"/>
                </a:solidFill>
                <a:effectLst/>
                <a:latin typeface="Arial" panose="020B0604020202020204" pitchFamily="34" charset="0"/>
                <a:ea typeface="Calibri" panose="020F0502020204030204" pitchFamily="34" charset="0"/>
              </a:rPr>
              <a:t>Couch, 2019</a:t>
            </a:r>
            <a:r>
              <a:rPr lang="en-US" dirty="0"/>
              <a:t>).</a:t>
            </a:r>
            <a:endParaRPr lang="en-IN" dirty="0"/>
          </a:p>
          <a:p>
            <a:endParaRPr lang="en-IN" dirty="0"/>
          </a:p>
        </p:txBody>
      </p:sp>
      <p:pic>
        <p:nvPicPr>
          <p:cNvPr id="4" name="Picture 3">
            <a:extLst>
              <a:ext uri="{FF2B5EF4-FFF2-40B4-BE49-F238E27FC236}">
                <a16:creationId xmlns:a16="http://schemas.microsoft.com/office/drawing/2014/main" id="{156CC5CF-2634-59B7-EC33-5EA9E28CEE5E}"/>
              </a:ext>
            </a:extLst>
          </p:cNvPr>
          <p:cNvPicPr>
            <a:picLocks noChangeAspect="1"/>
          </p:cNvPicPr>
          <p:nvPr/>
        </p:nvPicPr>
        <p:blipFill>
          <a:blip r:embed="rId3"/>
          <a:stretch>
            <a:fillRect/>
          </a:stretch>
        </p:blipFill>
        <p:spPr>
          <a:xfrm>
            <a:off x="7315200" y="2103120"/>
            <a:ext cx="3810000" cy="3810000"/>
          </a:xfrm>
          <a:prstGeom prst="rect">
            <a:avLst/>
          </a:prstGeom>
        </p:spPr>
      </p:pic>
    </p:spTree>
    <p:extLst>
      <p:ext uri="{BB962C8B-B14F-4D97-AF65-F5344CB8AC3E}">
        <p14:creationId xmlns:p14="http://schemas.microsoft.com/office/powerpoint/2010/main" val="2923423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58EF4-E161-7AB0-D577-D8CB8DC0775F}"/>
              </a:ext>
            </a:extLst>
          </p:cNvPr>
          <p:cNvSpPr>
            <a:spLocks noGrp="1"/>
          </p:cNvSpPr>
          <p:nvPr>
            <p:ph type="title"/>
          </p:nvPr>
        </p:nvSpPr>
        <p:spPr/>
        <p:txBody>
          <a:bodyPr/>
          <a:lstStyle/>
          <a:p>
            <a:r>
              <a:rPr lang="en-IN" dirty="0"/>
              <a:t>Identification of the consumers </a:t>
            </a:r>
          </a:p>
        </p:txBody>
      </p:sp>
      <p:sp>
        <p:nvSpPr>
          <p:cNvPr id="3" name="Content Placeholder 2">
            <a:extLst>
              <a:ext uri="{FF2B5EF4-FFF2-40B4-BE49-F238E27FC236}">
                <a16:creationId xmlns:a16="http://schemas.microsoft.com/office/drawing/2014/main" id="{37453D13-179A-5ED6-5091-C793121AD6B2}"/>
              </a:ext>
            </a:extLst>
          </p:cNvPr>
          <p:cNvSpPr>
            <a:spLocks noGrp="1"/>
          </p:cNvSpPr>
          <p:nvPr>
            <p:ph idx="1"/>
          </p:nvPr>
        </p:nvSpPr>
        <p:spPr>
          <a:xfrm>
            <a:off x="647272" y="1684962"/>
            <a:ext cx="4053082" cy="3634736"/>
          </a:xfrm>
        </p:spPr>
        <p:txBody>
          <a:bodyPr>
            <a:normAutofit fontScale="55000" lnSpcReduction="20000"/>
          </a:bodyPr>
          <a:lstStyle/>
          <a:p>
            <a:r>
              <a:rPr lang="en-IN" dirty="0"/>
              <a:t>As a premium brand Double Tree concentrates on niche clientele. </a:t>
            </a:r>
          </a:p>
          <a:p>
            <a:r>
              <a:rPr lang="en-IN" dirty="0"/>
              <a:t>The segmentation is done considering following elements;</a:t>
            </a:r>
          </a:p>
          <a:p>
            <a:r>
              <a:rPr lang="en-IN" dirty="0"/>
              <a:t>Demographics: Targeted customers include people having high income source and comes from rich and affluent class of society </a:t>
            </a:r>
          </a:p>
          <a:p>
            <a:r>
              <a:rPr lang="en-IN" dirty="0"/>
              <a:t>Psychographics: Target includes those who prefer higher standard of life style</a:t>
            </a:r>
          </a:p>
          <a:p>
            <a:r>
              <a:rPr lang="en-IN" dirty="0"/>
              <a:t>Behavioural: Customers have positive perception to brand and prefer differentiated services</a:t>
            </a:r>
          </a:p>
          <a:p>
            <a:r>
              <a:rPr lang="en-IN" dirty="0"/>
              <a:t>Geographical: Targeted groups are from urban and city areas (</a:t>
            </a:r>
            <a:r>
              <a:rPr lang="en-GB" sz="1800" dirty="0">
                <a:solidFill>
                  <a:srgbClr val="222222"/>
                </a:solidFill>
                <a:effectLst/>
                <a:latin typeface="Arial" panose="020B0604020202020204" pitchFamily="34" charset="0"/>
                <a:ea typeface="Calibri" panose="020F0502020204030204" pitchFamily="34" charset="0"/>
              </a:rPr>
              <a:t>Peng and Chen, 2019</a:t>
            </a:r>
            <a:r>
              <a:rPr lang="en-IN" dirty="0"/>
              <a:t>)</a:t>
            </a:r>
          </a:p>
          <a:p>
            <a:r>
              <a:rPr lang="en-US" dirty="0"/>
              <a:t>Double Tree is a premium hotel brand that serves to high-end guests. As a result, the concentration is on high-learning and wealthy society members, as well as business visitors from urban/city  whom are able to afford the brand's luxury services (</a:t>
            </a:r>
            <a:r>
              <a:rPr lang="en-GB" sz="1800" dirty="0">
                <a:solidFill>
                  <a:srgbClr val="222222"/>
                </a:solidFill>
                <a:effectLst/>
                <a:latin typeface="Arial" panose="020B0604020202020204" pitchFamily="34" charset="0"/>
                <a:ea typeface="Calibri" panose="020F0502020204030204" pitchFamily="34" charset="0"/>
              </a:rPr>
              <a:t>Peng and Chen, 2019</a:t>
            </a:r>
            <a:r>
              <a:rPr lang="en-IN" dirty="0"/>
              <a:t>)</a:t>
            </a:r>
            <a:r>
              <a:rPr lang="en-US" dirty="0"/>
              <a:t>)</a:t>
            </a:r>
            <a:endParaRPr lang="en-IN" dirty="0"/>
          </a:p>
          <a:p>
            <a:r>
              <a:rPr lang="en-US" dirty="0"/>
              <a:t>— DoubleTree by Hilton, one of ten brands from Hilton Worldwide, is tapping into the social media trend, allowing travelers to post their own videos and tips while also helping them plan and book trips. (J, Crooker, 2013)</a:t>
            </a:r>
            <a:endParaRPr lang="en-IN" dirty="0"/>
          </a:p>
        </p:txBody>
      </p:sp>
      <p:pic>
        <p:nvPicPr>
          <p:cNvPr id="4" name="Picture 3">
            <a:extLst>
              <a:ext uri="{FF2B5EF4-FFF2-40B4-BE49-F238E27FC236}">
                <a16:creationId xmlns:a16="http://schemas.microsoft.com/office/drawing/2014/main" id="{21AE5D34-9B2D-714C-8BF6-69E66A0B5406}"/>
              </a:ext>
            </a:extLst>
          </p:cNvPr>
          <p:cNvPicPr>
            <a:picLocks noChangeAspect="1"/>
          </p:cNvPicPr>
          <p:nvPr/>
        </p:nvPicPr>
        <p:blipFill>
          <a:blip r:embed="rId3"/>
          <a:stretch>
            <a:fillRect/>
          </a:stretch>
        </p:blipFill>
        <p:spPr>
          <a:xfrm>
            <a:off x="6666193" y="2103119"/>
            <a:ext cx="4564184" cy="3872678"/>
          </a:xfrm>
          <a:prstGeom prst="rect">
            <a:avLst/>
          </a:prstGeom>
        </p:spPr>
      </p:pic>
    </p:spTree>
    <p:extLst>
      <p:ext uri="{BB962C8B-B14F-4D97-AF65-F5344CB8AC3E}">
        <p14:creationId xmlns:p14="http://schemas.microsoft.com/office/powerpoint/2010/main" val="448110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C8894-41DA-EBD7-9C74-961DE2AE21B9}"/>
              </a:ext>
            </a:extLst>
          </p:cNvPr>
          <p:cNvSpPr>
            <a:spLocks noGrp="1"/>
          </p:cNvSpPr>
          <p:nvPr>
            <p:ph type="title"/>
          </p:nvPr>
        </p:nvSpPr>
        <p:spPr/>
        <p:txBody>
          <a:bodyPr>
            <a:normAutofit fontScale="90000"/>
          </a:bodyPr>
          <a:lstStyle/>
          <a:p>
            <a:r>
              <a:rPr lang="en-IN" dirty="0"/>
              <a:t>Role and function of guest services </a:t>
            </a:r>
          </a:p>
        </p:txBody>
      </p:sp>
      <p:sp>
        <p:nvSpPr>
          <p:cNvPr id="3" name="Content Placeholder 2">
            <a:extLst>
              <a:ext uri="{FF2B5EF4-FFF2-40B4-BE49-F238E27FC236}">
                <a16:creationId xmlns:a16="http://schemas.microsoft.com/office/drawing/2014/main" id="{7CC0FCB8-2671-21CF-6BE3-FA244D1B9C2A}"/>
              </a:ext>
            </a:extLst>
          </p:cNvPr>
          <p:cNvSpPr>
            <a:spLocks noGrp="1"/>
          </p:cNvSpPr>
          <p:nvPr>
            <p:ph idx="1"/>
          </p:nvPr>
        </p:nvSpPr>
        <p:spPr>
          <a:xfrm>
            <a:off x="1066800" y="2103119"/>
            <a:ext cx="3968839" cy="4220407"/>
          </a:xfrm>
        </p:spPr>
        <p:txBody>
          <a:bodyPr>
            <a:normAutofit fontScale="92500" lnSpcReduction="10000"/>
          </a:bodyPr>
          <a:lstStyle/>
          <a:p>
            <a:r>
              <a:rPr lang="en-IN" dirty="0"/>
              <a:t>Accommodating and welcoming visitors and guests </a:t>
            </a:r>
          </a:p>
          <a:p>
            <a:r>
              <a:rPr lang="en-IN" dirty="0"/>
              <a:t>Providing service information </a:t>
            </a:r>
          </a:p>
          <a:p>
            <a:r>
              <a:rPr lang="en-IN" dirty="0"/>
              <a:t>Cater to guest requests and satisfaction(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Lin,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Yeongbae</a:t>
            </a:r>
            <a:r>
              <a:rPr lang="en-GB" sz="1800" dirty="0">
                <a:effectLst/>
                <a:latin typeface="Calibri" panose="020F0502020204030204" pitchFamily="34" charset="0"/>
                <a:ea typeface="Calibri" panose="020F0502020204030204" pitchFamily="34" charset="0"/>
                <a:cs typeface="Times New Roman" panose="02020603050405020304" pitchFamily="18" charset="0"/>
              </a:rPr>
              <a:t> Choe, 2022</a:t>
            </a:r>
            <a:r>
              <a:rPr lang="en-IN" dirty="0"/>
              <a:t>)</a:t>
            </a:r>
          </a:p>
          <a:p>
            <a:r>
              <a:rPr lang="en-US" dirty="0"/>
              <a:t>The primary responsibilities of the person in charge of guest service are to help guests with the check-in and check-out processes, to offer them with information on hotel facilities, and to welcome visitors throughout their time at the hotel in a mindful, polite, and courteous manner (</a:t>
            </a:r>
            <a:r>
              <a:rPr lang="en-GB" sz="1800" dirty="0">
                <a:effectLst/>
                <a:latin typeface="Calibri" panose="020F0502020204030204" pitchFamily="34" charset="0"/>
                <a:ea typeface="Calibri" panose="020F0502020204030204" pitchFamily="34" charset="0"/>
                <a:cs typeface="Times New Roman" panose="02020603050405020304" pitchFamily="18" charset="0"/>
              </a:rPr>
              <a:t>Lin,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Yeongbae</a:t>
            </a:r>
            <a:r>
              <a:rPr lang="en-GB" sz="1800" dirty="0">
                <a:effectLst/>
                <a:latin typeface="Calibri" panose="020F0502020204030204" pitchFamily="34" charset="0"/>
                <a:ea typeface="Calibri" panose="020F0502020204030204" pitchFamily="34" charset="0"/>
                <a:cs typeface="Times New Roman" panose="02020603050405020304" pitchFamily="18" charset="0"/>
              </a:rPr>
              <a:t> Choe, 2022</a:t>
            </a:r>
            <a:r>
              <a:rPr lang="en-IN" dirty="0"/>
              <a:t>)</a:t>
            </a:r>
            <a:r>
              <a:rPr lang="en-US" dirty="0"/>
              <a:t>).</a:t>
            </a:r>
            <a:endParaRPr lang="en-IN" dirty="0"/>
          </a:p>
          <a:p>
            <a:endParaRPr lang="en-IN" dirty="0"/>
          </a:p>
        </p:txBody>
      </p:sp>
      <p:pic>
        <p:nvPicPr>
          <p:cNvPr id="4" name="Picture 3">
            <a:extLst>
              <a:ext uri="{FF2B5EF4-FFF2-40B4-BE49-F238E27FC236}">
                <a16:creationId xmlns:a16="http://schemas.microsoft.com/office/drawing/2014/main" id="{045845F1-06D4-2F04-A004-B26F3E285FE5}"/>
              </a:ext>
            </a:extLst>
          </p:cNvPr>
          <p:cNvPicPr>
            <a:picLocks noChangeAspect="1"/>
          </p:cNvPicPr>
          <p:nvPr/>
        </p:nvPicPr>
        <p:blipFill>
          <a:blip r:embed="rId3"/>
          <a:stretch>
            <a:fillRect/>
          </a:stretch>
        </p:blipFill>
        <p:spPr>
          <a:xfrm>
            <a:off x="5326380" y="2014194"/>
            <a:ext cx="6217920" cy="4220407"/>
          </a:xfrm>
          <a:prstGeom prst="rect">
            <a:avLst/>
          </a:prstGeom>
        </p:spPr>
      </p:pic>
    </p:spTree>
    <p:extLst>
      <p:ext uri="{BB962C8B-B14F-4D97-AF65-F5344CB8AC3E}">
        <p14:creationId xmlns:p14="http://schemas.microsoft.com/office/powerpoint/2010/main" val="3829460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DB4F3-B8AD-FAB9-8862-9C196989C61B}"/>
              </a:ext>
            </a:extLst>
          </p:cNvPr>
          <p:cNvSpPr>
            <a:spLocks noGrp="1"/>
          </p:cNvSpPr>
          <p:nvPr>
            <p:ph type="title"/>
          </p:nvPr>
        </p:nvSpPr>
        <p:spPr/>
        <p:txBody>
          <a:bodyPr/>
          <a:lstStyle/>
          <a:p>
            <a:r>
              <a:rPr lang="en-IN" dirty="0"/>
              <a:t>Nature of services in Double Tree</a:t>
            </a:r>
          </a:p>
        </p:txBody>
      </p:sp>
      <p:sp>
        <p:nvSpPr>
          <p:cNvPr id="3" name="Content Placeholder 2">
            <a:extLst>
              <a:ext uri="{FF2B5EF4-FFF2-40B4-BE49-F238E27FC236}">
                <a16:creationId xmlns:a16="http://schemas.microsoft.com/office/drawing/2014/main" id="{DDD4474E-4E3A-3EBB-6A8C-7B7D2A5D57B5}"/>
              </a:ext>
            </a:extLst>
          </p:cNvPr>
          <p:cNvSpPr>
            <a:spLocks noGrp="1"/>
          </p:cNvSpPr>
          <p:nvPr>
            <p:ph idx="1"/>
          </p:nvPr>
        </p:nvSpPr>
        <p:spPr>
          <a:xfrm>
            <a:off x="1066800" y="2103119"/>
            <a:ext cx="5398394" cy="4220407"/>
          </a:xfrm>
        </p:spPr>
        <p:txBody>
          <a:bodyPr>
            <a:normAutofit lnSpcReduction="10000"/>
          </a:bodyPr>
          <a:lstStyle/>
          <a:p>
            <a:r>
              <a:rPr lang="en-IN" dirty="0"/>
              <a:t>Luxury and customisable services for each guests </a:t>
            </a:r>
          </a:p>
          <a:p>
            <a:r>
              <a:rPr lang="en-US" dirty="0"/>
              <a:t>Accommodation, dining, bar, entertainment, and additional luxurious amenities such as fitness, as well as gatherings and conferences, are all available. </a:t>
            </a:r>
            <a:endParaRPr lang="en-IN" dirty="0"/>
          </a:p>
          <a:p>
            <a:r>
              <a:rPr lang="en-IN" dirty="0"/>
              <a:t>Hilton Honours loyalty program is also applicable at Double Tree (</a:t>
            </a:r>
            <a:r>
              <a:rPr lang="en-GB" sz="1800" dirty="0" err="1">
                <a:solidFill>
                  <a:srgbClr val="222222"/>
                </a:solidFill>
                <a:effectLst/>
                <a:latin typeface="Arial" panose="020B0604020202020204" pitchFamily="34" charset="0"/>
                <a:ea typeface="Calibri" panose="020F0502020204030204" pitchFamily="34" charset="0"/>
              </a:rPr>
              <a:t>Niemelä</a:t>
            </a:r>
            <a:r>
              <a:rPr lang="en-GB" sz="1800" dirty="0">
                <a:solidFill>
                  <a:srgbClr val="222222"/>
                </a:solidFill>
                <a:effectLst/>
                <a:latin typeface="Arial" panose="020B0604020202020204" pitchFamily="34" charset="0"/>
                <a:ea typeface="Calibri" panose="020F0502020204030204" pitchFamily="34" charset="0"/>
              </a:rPr>
              <a:t>,  2019</a:t>
            </a:r>
            <a:r>
              <a:rPr lang="en-IN" dirty="0"/>
              <a:t>)</a:t>
            </a:r>
          </a:p>
          <a:p>
            <a:r>
              <a:rPr lang="en-US" dirty="0"/>
              <a:t>The </a:t>
            </a:r>
            <a:r>
              <a:rPr lang="en-US" dirty="0" err="1"/>
              <a:t>organisation's</a:t>
            </a:r>
            <a:r>
              <a:rPr lang="en-US" dirty="0"/>
              <a:t> services and facilities are shown to range from luxurious lodging to cuisine buffet and entertainment venues as demanded by the guests. The services were created with an eye towards American aesthetics (</a:t>
            </a:r>
            <a:r>
              <a:rPr lang="en-GB" sz="1800" dirty="0" err="1">
                <a:solidFill>
                  <a:srgbClr val="222222"/>
                </a:solidFill>
                <a:effectLst/>
                <a:latin typeface="Arial" panose="020B0604020202020204" pitchFamily="34" charset="0"/>
                <a:ea typeface="Calibri" panose="020F0502020204030204" pitchFamily="34" charset="0"/>
              </a:rPr>
              <a:t>Niemelä</a:t>
            </a:r>
            <a:r>
              <a:rPr lang="en-GB" sz="1800" dirty="0">
                <a:solidFill>
                  <a:srgbClr val="222222"/>
                </a:solidFill>
                <a:effectLst/>
                <a:latin typeface="Arial" panose="020B0604020202020204" pitchFamily="34" charset="0"/>
                <a:ea typeface="Calibri" panose="020F0502020204030204" pitchFamily="34" charset="0"/>
              </a:rPr>
              <a:t>,  2019</a:t>
            </a:r>
            <a:r>
              <a:rPr lang="en-IN" dirty="0"/>
              <a:t>)</a:t>
            </a:r>
            <a:r>
              <a:rPr lang="en-US" dirty="0"/>
              <a:t>. </a:t>
            </a:r>
          </a:p>
          <a:p>
            <a:endParaRPr lang="en-IN" dirty="0"/>
          </a:p>
        </p:txBody>
      </p:sp>
      <p:pic>
        <p:nvPicPr>
          <p:cNvPr id="4" name="Picture 3">
            <a:extLst>
              <a:ext uri="{FF2B5EF4-FFF2-40B4-BE49-F238E27FC236}">
                <a16:creationId xmlns:a16="http://schemas.microsoft.com/office/drawing/2014/main" id="{AC7CC9D9-92B4-6232-4DB3-D254323B11F3}"/>
              </a:ext>
            </a:extLst>
          </p:cNvPr>
          <p:cNvPicPr>
            <a:picLocks noChangeAspect="1"/>
          </p:cNvPicPr>
          <p:nvPr/>
        </p:nvPicPr>
        <p:blipFill>
          <a:blip r:embed="rId3"/>
          <a:stretch>
            <a:fillRect/>
          </a:stretch>
        </p:blipFill>
        <p:spPr>
          <a:xfrm>
            <a:off x="7023109" y="2183801"/>
            <a:ext cx="4666868" cy="3706011"/>
          </a:xfrm>
          <a:prstGeom prst="rect">
            <a:avLst/>
          </a:prstGeom>
        </p:spPr>
      </p:pic>
    </p:spTree>
    <p:extLst>
      <p:ext uri="{BB962C8B-B14F-4D97-AF65-F5344CB8AC3E}">
        <p14:creationId xmlns:p14="http://schemas.microsoft.com/office/powerpoint/2010/main" val="1632670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CE3DD-C98B-EEAE-BF8F-6018498E5721}"/>
              </a:ext>
            </a:extLst>
          </p:cNvPr>
          <p:cNvSpPr>
            <a:spLocks noGrp="1"/>
          </p:cNvSpPr>
          <p:nvPr>
            <p:ph type="title"/>
          </p:nvPr>
        </p:nvSpPr>
        <p:spPr/>
        <p:txBody>
          <a:bodyPr/>
          <a:lstStyle/>
          <a:p>
            <a:r>
              <a:rPr lang="en-IN" dirty="0"/>
              <a:t>Scope of services in Double Tree</a:t>
            </a:r>
          </a:p>
        </p:txBody>
      </p:sp>
      <p:sp>
        <p:nvSpPr>
          <p:cNvPr id="3" name="Content Placeholder 2">
            <a:extLst>
              <a:ext uri="{FF2B5EF4-FFF2-40B4-BE49-F238E27FC236}">
                <a16:creationId xmlns:a16="http://schemas.microsoft.com/office/drawing/2014/main" id="{56A6DA29-4786-C9C5-2BCA-EA4DDC96FBD6}"/>
              </a:ext>
            </a:extLst>
          </p:cNvPr>
          <p:cNvSpPr>
            <a:spLocks noGrp="1"/>
          </p:cNvSpPr>
          <p:nvPr>
            <p:ph idx="1"/>
          </p:nvPr>
        </p:nvSpPr>
        <p:spPr>
          <a:xfrm>
            <a:off x="1066800" y="2103119"/>
            <a:ext cx="5898776" cy="4459045"/>
          </a:xfrm>
        </p:spPr>
        <p:txBody>
          <a:bodyPr/>
          <a:lstStyle/>
          <a:p>
            <a:r>
              <a:rPr lang="en-IN" dirty="0"/>
              <a:t>Fulling niche clientele demands in context of hospitality sector</a:t>
            </a:r>
          </a:p>
          <a:p>
            <a:r>
              <a:rPr lang="en-IN" dirty="0"/>
              <a:t>Ensuring that services helps in withholding the high recognition and image associated with brand of Double Tree and Hilton</a:t>
            </a:r>
          </a:p>
          <a:p>
            <a:r>
              <a:rPr lang="en-US" dirty="0"/>
              <a:t>In the future, there will be several prospects for innovation in services and diversification (</a:t>
            </a:r>
            <a:r>
              <a:rPr lang="en-GB" sz="1800" dirty="0">
                <a:solidFill>
                  <a:srgbClr val="222222"/>
                </a:solidFill>
                <a:effectLst/>
                <a:latin typeface="Arial" panose="020B0604020202020204" pitchFamily="34" charset="0"/>
                <a:ea typeface="Calibri" panose="020F0502020204030204" pitchFamily="34" charset="0"/>
              </a:rPr>
              <a:t>Du, et al, 2020</a:t>
            </a:r>
            <a:r>
              <a:rPr lang="en-US" dirty="0"/>
              <a:t>). </a:t>
            </a:r>
            <a:endParaRPr lang="en-IN" dirty="0"/>
          </a:p>
        </p:txBody>
      </p:sp>
      <p:pic>
        <p:nvPicPr>
          <p:cNvPr id="4" name="Picture 3">
            <a:extLst>
              <a:ext uri="{FF2B5EF4-FFF2-40B4-BE49-F238E27FC236}">
                <a16:creationId xmlns:a16="http://schemas.microsoft.com/office/drawing/2014/main" id="{7E923A28-D1A9-2F50-13D4-8B7583938874}"/>
              </a:ext>
            </a:extLst>
          </p:cNvPr>
          <p:cNvPicPr>
            <a:picLocks noChangeAspect="1"/>
          </p:cNvPicPr>
          <p:nvPr/>
        </p:nvPicPr>
        <p:blipFill>
          <a:blip r:embed="rId2"/>
          <a:stretch>
            <a:fillRect/>
          </a:stretch>
        </p:blipFill>
        <p:spPr>
          <a:xfrm>
            <a:off x="6965576" y="2528494"/>
            <a:ext cx="4159624" cy="3608294"/>
          </a:xfrm>
          <a:prstGeom prst="rect">
            <a:avLst/>
          </a:prstGeom>
        </p:spPr>
      </p:pic>
    </p:spTree>
    <p:extLst>
      <p:ext uri="{BB962C8B-B14F-4D97-AF65-F5344CB8AC3E}">
        <p14:creationId xmlns:p14="http://schemas.microsoft.com/office/powerpoint/2010/main" val="1234812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5D4B7-D016-AA5B-9EF3-3DCE36228462}"/>
              </a:ext>
            </a:extLst>
          </p:cNvPr>
          <p:cNvSpPr>
            <a:spLocks noGrp="1"/>
          </p:cNvSpPr>
          <p:nvPr>
            <p:ph type="title"/>
          </p:nvPr>
        </p:nvSpPr>
        <p:spPr/>
        <p:txBody>
          <a:bodyPr>
            <a:normAutofit fontScale="90000"/>
          </a:bodyPr>
          <a:lstStyle/>
          <a:p>
            <a:r>
              <a:rPr lang="en-IN" dirty="0"/>
              <a:t>Function/role of services in Double Tree </a:t>
            </a:r>
          </a:p>
        </p:txBody>
      </p:sp>
      <p:sp>
        <p:nvSpPr>
          <p:cNvPr id="3" name="Content Placeholder 2">
            <a:extLst>
              <a:ext uri="{FF2B5EF4-FFF2-40B4-BE49-F238E27FC236}">
                <a16:creationId xmlns:a16="http://schemas.microsoft.com/office/drawing/2014/main" id="{4D2CEF6F-D3F9-3A22-3946-FC96F6C8849F}"/>
              </a:ext>
            </a:extLst>
          </p:cNvPr>
          <p:cNvSpPr>
            <a:spLocks noGrp="1"/>
          </p:cNvSpPr>
          <p:nvPr>
            <p:ph idx="1"/>
          </p:nvPr>
        </p:nvSpPr>
        <p:spPr>
          <a:xfrm>
            <a:off x="1066800" y="2103120"/>
            <a:ext cx="5468471" cy="4351468"/>
          </a:xfrm>
        </p:spPr>
        <p:txBody>
          <a:bodyPr/>
          <a:lstStyle/>
          <a:p>
            <a:r>
              <a:rPr lang="en-IN" dirty="0"/>
              <a:t>Ensuring guests demands are met</a:t>
            </a:r>
          </a:p>
          <a:p>
            <a:r>
              <a:rPr lang="en-IN" dirty="0"/>
              <a:t>Leaving positive brand image and perception among guests (</a:t>
            </a:r>
            <a:r>
              <a:rPr lang="en-GB" sz="1800" dirty="0">
                <a:effectLst/>
                <a:latin typeface="Calibri" panose="020F0502020204030204" pitchFamily="34" charset="0"/>
                <a:ea typeface="Calibri" panose="020F0502020204030204" pitchFamily="34" charset="0"/>
                <a:cs typeface="Times New Roman" panose="02020603050405020304" pitchFamily="18" charset="0"/>
              </a:rPr>
              <a:t>Ali, B.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t>
            </a:r>
            <a:r>
              <a:rPr lang="en-IN" dirty="0"/>
              <a:t>)</a:t>
            </a:r>
          </a:p>
          <a:p>
            <a:r>
              <a:rPr lang="en-IN" dirty="0"/>
              <a:t>Ensuring that the services are differentiated from the competitions that exist in the market </a:t>
            </a:r>
          </a:p>
          <a:p>
            <a:endParaRPr lang="en-IN" dirty="0"/>
          </a:p>
        </p:txBody>
      </p:sp>
      <p:pic>
        <p:nvPicPr>
          <p:cNvPr id="4" name="Picture 3">
            <a:extLst>
              <a:ext uri="{FF2B5EF4-FFF2-40B4-BE49-F238E27FC236}">
                <a16:creationId xmlns:a16="http://schemas.microsoft.com/office/drawing/2014/main" id="{57357D25-4DB7-9D3B-2324-1E589B2D83EE}"/>
              </a:ext>
            </a:extLst>
          </p:cNvPr>
          <p:cNvPicPr>
            <a:picLocks noChangeAspect="1"/>
          </p:cNvPicPr>
          <p:nvPr/>
        </p:nvPicPr>
        <p:blipFill>
          <a:blip r:embed="rId2"/>
          <a:stretch>
            <a:fillRect/>
          </a:stretch>
        </p:blipFill>
        <p:spPr>
          <a:xfrm>
            <a:off x="6535271" y="2670937"/>
            <a:ext cx="5075591" cy="3385970"/>
          </a:xfrm>
          <a:prstGeom prst="rect">
            <a:avLst/>
          </a:prstGeom>
        </p:spPr>
      </p:pic>
    </p:spTree>
    <p:extLst>
      <p:ext uri="{BB962C8B-B14F-4D97-AF65-F5344CB8AC3E}">
        <p14:creationId xmlns:p14="http://schemas.microsoft.com/office/powerpoint/2010/main" val="2584525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A348F-BE2D-E6D4-E1B2-79D70BE1AFC4}"/>
              </a:ext>
            </a:extLst>
          </p:cNvPr>
          <p:cNvSpPr>
            <a:spLocks noGrp="1"/>
          </p:cNvSpPr>
          <p:nvPr>
            <p:ph type="title"/>
          </p:nvPr>
        </p:nvSpPr>
        <p:spPr/>
        <p:txBody>
          <a:bodyPr/>
          <a:lstStyle/>
          <a:p>
            <a:r>
              <a:rPr lang="en-IN" dirty="0"/>
              <a:t>Importance of hospitality </a:t>
            </a:r>
          </a:p>
        </p:txBody>
      </p:sp>
      <p:sp>
        <p:nvSpPr>
          <p:cNvPr id="3" name="Content Placeholder 2">
            <a:extLst>
              <a:ext uri="{FF2B5EF4-FFF2-40B4-BE49-F238E27FC236}">
                <a16:creationId xmlns:a16="http://schemas.microsoft.com/office/drawing/2014/main" id="{E3356A08-0F3D-4A9E-FF12-B5DABBD6C08F}"/>
              </a:ext>
            </a:extLst>
          </p:cNvPr>
          <p:cNvSpPr>
            <a:spLocks noGrp="1"/>
          </p:cNvSpPr>
          <p:nvPr>
            <p:ph idx="1"/>
          </p:nvPr>
        </p:nvSpPr>
        <p:spPr>
          <a:xfrm>
            <a:off x="1066800" y="2103119"/>
            <a:ext cx="6355976" cy="4485939"/>
          </a:xfrm>
        </p:spPr>
        <p:txBody>
          <a:bodyPr/>
          <a:lstStyle/>
          <a:p>
            <a:r>
              <a:rPr lang="en-US" dirty="0"/>
              <a:t>Aids in the development of relationships with visitors </a:t>
            </a:r>
          </a:p>
          <a:p>
            <a:r>
              <a:rPr lang="en-US" dirty="0"/>
              <a:t>Aids in the development of a support network </a:t>
            </a:r>
          </a:p>
          <a:p>
            <a:r>
              <a:rPr lang="en-US" dirty="0"/>
              <a:t>Allows for the identification and fulfilment of guest needs and expectations. </a:t>
            </a:r>
          </a:p>
          <a:p>
            <a:r>
              <a:rPr lang="en-US" dirty="0"/>
              <a:t>Enhance the brand's image (</a:t>
            </a:r>
            <a:r>
              <a:rPr lang="en-GB" sz="1800" dirty="0" err="1">
                <a:solidFill>
                  <a:srgbClr val="222222"/>
                </a:solidFill>
                <a:effectLst/>
                <a:latin typeface="Arial" panose="020B0604020202020204" pitchFamily="34" charset="0"/>
                <a:ea typeface="Calibri" panose="020F0502020204030204" pitchFamily="34" charset="0"/>
              </a:rPr>
              <a:t>Koc</a:t>
            </a:r>
            <a:r>
              <a:rPr lang="en-GB" sz="1800" dirty="0">
                <a:solidFill>
                  <a:srgbClr val="222222"/>
                </a:solidFill>
                <a:effectLst/>
                <a:latin typeface="Arial" panose="020B0604020202020204" pitchFamily="34" charset="0"/>
                <a:ea typeface="Calibri" panose="020F0502020204030204" pitchFamily="34" charset="0"/>
              </a:rPr>
              <a:t>, 2019</a:t>
            </a:r>
            <a:r>
              <a:rPr lang="en-US" dirty="0"/>
              <a:t>)</a:t>
            </a:r>
          </a:p>
          <a:p>
            <a:r>
              <a:rPr lang="en-US" dirty="0"/>
              <a:t>Hospitality is vital in terms of effectively creating relationships with people staying there, especially networks of support. It also aids in meeting guest needs and generating a positive public opinion or perception of the company's name (</a:t>
            </a:r>
            <a:r>
              <a:rPr lang="en-GB" sz="2800" dirty="0" err="1">
                <a:solidFill>
                  <a:srgbClr val="222222"/>
                </a:solidFill>
                <a:effectLst/>
                <a:latin typeface="Arial" panose="020B0604020202020204" pitchFamily="34" charset="0"/>
                <a:ea typeface="Calibri" panose="020F0502020204030204" pitchFamily="34" charset="0"/>
              </a:rPr>
              <a:t>Koc</a:t>
            </a:r>
            <a:r>
              <a:rPr lang="en-GB" sz="2800" dirty="0">
                <a:solidFill>
                  <a:srgbClr val="222222"/>
                </a:solidFill>
                <a:effectLst/>
                <a:latin typeface="Arial" panose="020B0604020202020204" pitchFamily="34" charset="0"/>
                <a:ea typeface="Calibri" panose="020F0502020204030204" pitchFamily="34" charset="0"/>
              </a:rPr>
              <a:t>, 2019</a:t>
            </a:r>
            <a:r>
              <a:rPr lang="en-US" dirty="0"/>
              <a:t>). </a:t>
            </a:r>
            <a:endParaRPr lang="en-IN" dirty="0"/>
          </a:p>
          <a:p>
            <a:endParaRPr lang="en-US" dirty="0"/>
          </a:p>
          <a:p>
            <a:pPr marL="0" indent="0">
              <a:buNone/>
            </a:pPr>
            <a:endParaRPr lang="en-IN" dirty="0"/>
          </a:p>
        </p:txBody>
      </p:sp>
      <p:pic>
        <p:nvPicPr>
          <p:cNvPr id="4" name="Picture 3">
            <a:extLst>
              <a:ext uri="{FF2B5EF4-FFF2-40B4-BE49-F238E27FC236}">
                <a16:creationId xmlns:a16="http://schemas.microsoft.com/office/drawing/2014/main" id="{1850EC29-5DFE-1FF3-18AC-B7886CE7D981}"/>
              </a:ext>
            </a:extLst>
          </p:cNvPr>
          <p:cNvPicPr>
            <a:picLocks noChangeAspect="1"/>
          </p:cNvPicPr>
          <p:nvPr/>
        </p:nvPicPr>
        <p:blipFill>
          <a:blip r:embed="rId3"/>
          <a:stretch>
            <a:fillRect/>
          </a:stretch>
        </p:blipFill>
        <p:spPr>
          <a:xfrm>
            <a:off x="7077707" y="3243607"/>
            <a:ext cx="4047493" cy="2697654"/>
          </a:xfrm>
          <a:prstGeom prst="rect">
            <a:avLst/>
          </a:prstGeom>
        </p:spPr>
      </p:pic>
    </p:spTree>
    <p:extLst>
      <p:ext uri="{BB962C8B-B14F-4D97-AF65-F5344CB8AC3E}">
        <p14:creationId xmlns:p14="http://schemas.microsoft.com/office/powerpoint/2010/main" val="767188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B7BD28-9474-3DBB-D316-814A6410B48E}"/>
              </a:ext>
            </a:extLst>
          </p:cNvPr>
          <p:cNvPicPr>
            <a:picLocks noChangeAspect="1"/>
          </p:cNvPicPr>
          <p:nvPr/>
        </p:nvPicPr>
        <p:blipFill>
          <a:blip r:embed="rId3"/>
          <a:stretch>
            <a:fillRect/>
          </a:stretch>
        </p:blipFill>
        <p:spPr>
          <a:xfrm>
            <a:off x="7430934" y="4572133"/>
            <a:ext cx="4602466" cy="1880313"/>
          </a:xfrm>
          <a:prstGeom prst="rect">
            <a:avLst/>
          </a:prstGeom>
        </p:spPr>
      </p:pic>
      <p:sp>
        <p:nvSpPr>
          <p:cNvPr id="2" name="Title 1">
            <a:extLst>
              <a:ext uri="{FF2B5EF4-FFF2-40B4-BE49-F238E27FC236}">
                <a16:creationId xmlns:a16="http://schemas.microsoft.com/office/drawing/2014/main" id="{5791F00E-47A4-F117-E030-319861807553}"/>
              </a:ext>
            </a:extLst>
          </p:cNvPr>
          <p:cNvSpPr>
            <a:spLocks noGrp="1"/>
          </p:cNvSpPr>
          <p:nvPr>
            <p:ph type="title"/>
          </p:nvPr>
        </p:nvSpPr>
        <p:spPr/>
        <p:txBody>
          <a:bodyPr>
            <a:normAutofit fontScale="90000"/>
          </a:bodyPr>
          <a:lstStyle/>
          <a:p>
            <a:r>
              <a:rPr lang="en-IN" dirty="0"/>
              <a:t>Ways to exceed and meet the guest expectations at the Hotel </a:t>
            </a:r>
          </a:p>
        </p:txBody>
      </p:sp>
      <p:sp>
        <p:nvSpPr>
          <p:cNvPr id="3" name="Content Placeholder 2">
            <a:extLst>
              <a:ext uri="{FF2B5EF4-FFF2-40B4-BE49-F238E27FC236}">
                <a16:creationId xmlns:a16="http://schemas.microsoft.com/office/drawing/2014/main" id="{220106CD-8CF2-F96F-7E7D-956DF3AC4DDD}"/>
              </a:ext>
            </a:extLst>
          </p:cNvPr>
          <p:cNvSpPr>
            <a:spLocks noGrp="1"/>
          </p:cNvSpPr>
          <p:nvPr>
            <p:ph idx="1"/>
          </p:nvPr>
        </p:nvSpPr>
        <p:spPr>
          <a:xfrm>
            <a:off x="1066800" y="2103120"/>
            <a:ext cx="7216588" cy="4112286"/>
          </a:xfrm>
        </p:spPr>
        <p:txBody>
          <a:bodyPr>
            <a:normAutofit lnSpcReduction="10000"/>
          </a:bodyPr>
          <a:lstStyle/>
          <a:p>
            <a:r>
              <a:rPr lang="en-IN" dirty="0"/>
              <a:t>Service innovation through digital technology</a:t>
            </a:r>
          </a:p>
          <a:p>
            <a:r>
              <a:rPr lang="en-IN" dirty="0"/>
              <a:t>Use AI to predict changes in guest demands and fulfil them </a:t>
            </a:r>
          </a:p>
          <a:p>
            <a:r>
              <a:rPr lang="en-US" dirty="0"/>
              <a:t>Make guests feel cherished by using personalization or customization (</a:t>
            </a:r>
            <a:r>
              <a:rPr lang="en-GB" sz="1800" dirty="0">
                <a:solidFill>
                  <a:srgbClr val="222222"/>
                </a:solidFill>
                <a:effectLst/>
                <a:latin typeface="Arial" panose="020B0604020202020204" pitchFamily="34" charset="0"/>
                <a:ea typeface="Calibri" panose="020F0502020204030204" pitchFamily="34" charset="0"/>
              </a:rPr>
              <a:t>Baek, et al, 2020</a:t>
            </a:r>
            <a:r>
              <a:rPr lang="en-US" dirty="0"/>
              <a:t>). </a:t>
            </a:r>
          </a:p>
          <a:p>
            <a:r>
              <a:rPr lang="en-IN" dirty="0"/>
              <a:t>Collecting and responding to the guest feedbacks </a:t>
            </a:r>
          </a:p>
          <a:p>
            <a:r>
              <a:rPr lang="en-US" dirty="0"/>
              <a:t>Hotel businesses like Double Tree concentrate on leveraging modern technology to improve and innovate the experience for customers by </a:t>
            </a:r>
            <a:r>
              <a:rPr lang="en-US" dirty="0" err="1"/>
              <a:t>utilising</a:t>
            </a:r>
            <a:r>
              <a:rPr lang="en-US" dirty="0"/>
              <a:t> digital technology. Mobile applications, autonomous billing and checkouts and check ins, virtual room assistants, and additional amenities are examples of this. Furthermore, by assessing consumer wants, guests tend to add additional amenities and </a:t>
            </a:r>
            <a:r>
              <a:rPr lang="en-US" dirty="0" err="1"/>
              <a:t>customisation</a:t>
            </a:r>
            <a:r>
              <a:rPr lang="en-US" dirty="0"/>
              <a:t> in order to exceed the needs of guests (</a:t>
            </a:r>
            <a:r>
              <a:rPr lang="en-GB" sz="1800" dirty="0">
                <a:solidFill>
                  <a:srgbClr val="222222"/>
                </a:solidFill>
                <a:effectLst/>
                <a:latin typeface="Arial" panose="020B0604020202020204" pitchFamily="34" charset="0"/>
                <a:ea typeface="Calibri" panose="020F0502020204030204" pitchFamily="34" charset="0"/>
              </a:rPr>
              <a:t>Baek, et al, 2020</a:t>
            </a:r>
            <a:r>
              <a:rPr lang="en-US" dirty="0"/>
              <a:t> ).</a:t>
            </a:r>
          </a:p>
          <a:p>
            <a:endParaRPr lang="en-IN" dirty="0"/>
          </a:p>
        </p:txBody>
      </p:sp>
    </p:spTree>
    <p:extLst>
      <p:ext uri="{BB962C8B-B14F-4D97-AF65-F5344CB8AC3E}">
        <p14:creationId xmlns:p14="http://schemas.microsoft.com/office/powerpoint/2010/main" val="3646623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8BCF9-C4B9-4799-9E0E-E192ED5BD465}"/>
              </a:ext>
            </a:extLst>
          </p:cNvPr>
          <p:cNvSpPr>
            <a:spLocks noGrp="1"/>
          </p:cNvSpPr>
          <p:nvPr>
            <p:ph type="title"/>
          </p:nvPr>
        </p:nvSpPr>
        <p:spPr/>
        <p:txBody>
          <a:bodyPr/>
          <a:lstStyle/>
          <a:p>
            <a:r>
              <a:rPr lang="en-IN" dirty="0"/>
              <a:t>Conclusion </a:t>
            </a:r>
          </a:p>
        </p:txBody>
      </p:sp>
      <p:sp>
        <p:nvSpPr>
          <p:cNvPr id="3" name="Content Placeholder 2">
            <a:extLst>
              <a:ext uri="{FF2B5EF4-FFF2-40B4-BE49-F238E27FC236}">
                <a16:creationId xmlns:a16="http://schemas.microsoft.com/office/drawing/2014/main" id="{1580BB93-FF13-426A-1EDC-B068AC807F33}"/>
              </a:ext>
            </a:extLst>
          </p:cNvPr>
          <p:cNvSpPr>
            <a:spLocks noGrp="1"/>
          </p:cNvSpPr>
          <p:nvPr>
            <p:ph idx="1"/>
          </p:nvPr>
        </p:nvSpPr>
        <p:spPr/>
        <p:txBody>
          <a:bodyPr/>
          <a:lstStyle/>
          <a:p>
            <a:r>
              <a:rPr lang="en-US" dirty="0"/>
              <a:t>Double Tree  has proven profitable by providing premium services to guests all around the world. </a:t>
            </a:r>
          </a:p>
          <a:p>
            <a:r>
              <a:rPr lang="en-US" dirty="0"/>
              <a:t>It is also critical for the company to continue developing and inventing services in order keep being successful in the market (</a:t>
            </a:r>
            <a:r>
              <a:rPr lang="en-GB" sz="1800" dirty="0" err="1">
                <a:solidFill>
                  <a:srgbClr val="222222"/>
                </a:solidFill>
                <a:effectLst/>
                <a:latin typeface="Arial" panose="020B0604020202020204" pitchFamily="34" charset="0"/>
                <a:ea typeface="Calibri" panose="020F0502020204030204" pitchFamily="34" charset="0"/>
              </a:rPr>
              <a:t>Alnawas</a:t>
            </a:r>
            <a:r>
              <a:rPr lang="en-GB" sz="1800" dirty="0">
                <a:solidFill>
                  <a:srgbClr val="222222"/>
                </a:solidFill>
                <a:effectLst/>
                <a:latin typeface="Arial" panose="020B0604020202020204" pitchFamily="34" charset="0"/>
                <a:ea typeface="Calibri" panose="020F0502020204030204" pitchFamily="34" charset="0"/>
              </a:rPr>
              <a:t> and Hemsley-Brown,2019</a:t>
            </a:r>
            <a:r>
              <a:rPr lang="en-US" dirty="0"/>
              <a:t>). </a:t>
            </a:r>
          </a:p>
          <a:p>
            <a:endParaRPr lang="en-IN" dirty="0"/>
          </a:p>
        </p:txBody>
      </p:sp>
    </p:spTree>
    <p:extLst>
      <p:ext uri="{BB962C8B-B14F-4D97-AF65-F5344CB8AC3E}">
        <p14:creationId xmlns:p14="http://schemas.microsoft.com/office/powerpoint/2010/main" val="732262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E79AC-07CE-6AE3-B4EA-C76A9CA341F8}"/>
              </a:ext>
            </a:extLst>
          </p:cNvPr>
          <p:cNvSpPr>
            <a:spLocks noGrp="1"/>
          </p:cNvSpPr>
          <p:nvPr>
            <p:ph type="title"/>
          </p:nvPr>
        </p:nvSpPr>
        <p:spPr/>
        <p:txBody>
          <a:bodyPr/>
          <a:lstStyle/>
          <a:p>
            <a:endParaRPr lang="en-IN"/>
          </a:p>
        </p:txBody>
      </p:sp>
      <p:pic>
        <p:nvPicPr>
          <p:cNvPr id="4" name="Picture 3">
            <a:extLst>
              <a:ext uri="{FF2B5EF4-FFF2-40B4-BE49-F238E27FC236}">
                <a16:creationId xmlns:a16="http://schemas.microsoft.com/office/drawing/2014/main" id="{F3034565-5487-131F-768D-E8D4483F091C}"/>
              </a:ext>
            </a:extLst>
          </p:cNvPr>
          <p:cNvPicPr>
            <a:picLocks noChangeAspect="1"/>
          </p:cNvPicPr>
          <p:nvPr/>
        </p:nvPicPr>
        <p:blipFill>
          <a:blip r:embed="rId2"/>
          <a:stretch>
            <a:fillRect/>
          </a:stretch>
        </p:blipFill>
        <p:spPr>
          <a:xfrm>
            <a:off x="2232212" y="2724150"/>
            <a:ext cx="8202706" cy="2869826"/>
          </a:xfrm>
          <a:prstGeom prst="rect">
            <a:avLst/>
          </a:prstGeom>
        </p:spPr>
      </p:pic>
    </p:spTree>
    <p:extLst>
      <p:ext uri="{BB962C8B-B14F-4D97-AF65-F5344CB8AC3E}">
        <p14:creationId xmlns:p14="http://schemas.microsoft.com/office/powerpoint/2010/main" val="3068952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90E0C-727B-45A5-2CB7-9CADEC0C99EE}"/>
              </a:ext>
            </a:extLst>
          </p:cNvPr>
          <p:cNvSpPr>
            <a:spLocks noGrp="1"/>
          </p:cNvSpPr>
          <p:nvPr>
            <p:ph type="title"/>
          </p:nvPr>
        </p:nvSpPr>
        <p:spPr/>
        <p:txBody>
          <a:bodyPr/>
          <a:lstStyle/>
          <a:p>
            <a:r>
              <a:rPr lang="en-IN" dirty="0"/>
              <a:t>References </a:t>
            </a:r>
          </a:p>
        </p:txBody>
      </p:sp>
      <p:sp>
        <p:nvSpPr>
          <p:cNvPr id="3" name="Content Placeholder 2">
            <a:extLst>
              <a:ext uri="{FF2B5EF4-FFF2-40B4-BE49-F238E27FC236}">
                <a16:creationId xmlns:a16="http://schemas.microsoft.com/office/drawing/2014/main" id="{3626753A-B541-A1ED-D31D-057BDE3CD31B}"/>
              </a:ext>
            </a:extLst>
          </p:cNvPr>
          <p:cNvSpPr>
            <a:spLocks noGrp="1"/>
          </p:cNvSpPr>
          <p:nvPr>
            <p:ph idx="1"/>
          </p:nvPr>
        </p:nvSpPr>
        <p:spPr/>
        <p:txBody>
          <a:bodyPr>
            <a:normAutofit fontScale="62500" lnSpcReduction="20000"/>
          </a:bodyPr>
          <a:lstStyle/>
          <a:p>
            <a:pPr marL="228600"/>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IN" sz="1800" dirty="0">
                <a:effectLst/>
                <a:latin typeface="Times New Roman" panose="02020603050405020304" pitchFamily="18" charset="0"/>
                <a:ea typeface="Times New Roman" panose="02020603050405020304" pitchFamily="18" charset="0"/>
              </a:rPr>
              <a:t>Ali, B.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(2021) ‘Hotel Service Quality: The Impact of Service Quality on Customer Satisfaction in Hospitality’, </a:t>
            </a:r>
            <a:r>
              <a:rPr lang="en-IN" sz="1800" i="1" dirty="0">
                <a:effectLst/>
                <a:latin typeface="Times New Roman" panose="02020603050405020304" pitchFamily="18" charset="0"/>
                <a:ea typeface="Times New Roman" panose="02020603050405020304" pitchFamily="18" charset="0"/>
              </a:rPr>
              <a:t>International Journal of Engineering, Business And Management(IJEBM),</a:t>
            </a:r>
            <a:r>
              <a:rPr lang="en-IN" sz="1800" dirty="0">
                <a:effectLst/>
                <a:latin typeface="Times New Roman" panose="02020603050405020304" pitchFamily="18" charset="0"/>
                <a:ea typeface="Times New Roman" panose="02020603050405020304" pitchFamily="18" charset="0"/>
              </a:rPr>
              <a:t> 5(3), pp. 14–28. doi:10.22161/ijebm.5.3.2. </a:t>
            </a:r>
          </a:p>
          <a:p>
            <a:pPr marL="228600"/>
            <a:r>
              <a:rPr lang="en-IN" sz="1800" dirty="0" err="1">
                <a:solidFill>
                  <a:srgbClr val="222222"/>
                </a:solidFill>
                <a:effectLst/>
                <a:latin typeface="Arial" panose="020B0604020202020204" pitchFamily="34" charset="0"/>
                <a:ea typeface="Times New Roman" panose="02020603050405020304" pitchFamily="18" charset="0"/>
              </a:rPr>
              <a:t>Alnawas</a:t>
            </a:r>
            <a:r>
              <a:rPr lang="en-IN" sz="1800" dirty="0">
                <a:solidFill>
                  <a:srgbClr val="222222"/>
                </a:solidFill>
                <a:effectLst/>
                <a:latin typeface="Arial" panose="020B0604020202020204" pitchFamily="34" charset="0"/>
                <a:ea typeface="Times New Roman" panose="02020603050405020304" pitchFamily="18" charset="0"/>
              </a:rPr>
              <a:t>, I. and Hemsley-Brown, J., 2019. Examining the key dimensions of customer experience quality in the hotel industry. </a:t>
            </a:r>
            <a:r>
              <a:rPr lang="en-IN" sz="1800" i="1" dirty="0">
                <a:effectLst/>
                <a:latin typeface="Times New Roman" panose="02020603050405020304" pitchFamily="18" charset="0"/>
                <a:ea typeface="Times New Roman" panose="02020603050405020304" pitchFamily="18" charset="0"/>
              </a:rPr>
              <a:t>Journal of </a:t>
            </a:r>
            <a:r>
              <a:rPr lang="en-IN" sz="1800" i="1" dirty="0" err="1">
                <a:effectLst/>
                <a:latin typeface="Times New Roman" panose="02020603050405020304" pitchFamily="18" charset="0"/>
                <a:ea typeface="Times New Roman" panose="02020603050405020304" pitchFamily="18" charset="0"/>
              </a:rPr>
              <a:t>Hospi</a:t>
            </a:r>
            <a:endParaRPr lang="en-IN" sz="1800" dirty="0">
              <a:effectLst/>
              <a:latin typeface="Times New Roman" panose="02020603050405020304" pitchFamily="18" charset="0"/>
              <a:ea typeface="Times New Roman" panose="02020603050405020304" pitchFamily="18" charset="0"/>
            </a:endParaRPr>
          </a:p>
          <a:p>
            <a:pPr marL="228600"/>
            <a:r>
              <a:rPr lang="en-IN" sz="1800" dirty="0">
                <a:solidFill>
                  <a:srgbClr val="222222"/>
                </a:solidFill>
                <a:effectLst/>
                <a:latin typeface="Arial" panose="020B0604020202020204" pitchFamily="34" charset="0"/>
                <a:ea typeface="Times New Roman" panose="02020603050405020304" pitchFamily="18" charset="0"/>
              </a:rPr>
              <a:t>Baek, J., Choe, Y. and Ok, C.M., 2020. Determinants of hotel guests’ service experiences: an examination of differences between lifestyle and traditional hotels. </a:t>
            </a:r>
            <a:r>
              <a:rPr lang="en-IN" sz="1800" i="1" dirty="0">
                <a:effectLst/>
                <a:latin typeface="Times New Roman" panose="02020603050405020304" pitchFamily="18" charset="0"/>
                <a:ea typeface="Times New Roman" panose="02020603050405020304" pitchFamily="18" charset="0"/>
              </a:rPr>
              <a:t>Journal of Hospitality Marketing &amp; Management</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29</a:t>
            </a:r>
            <a:r>
              <a:rPr lang="en-IN" sz="1800" dirty="0">
                <a:effectLst/>
                <a:latin typeface="Times New Roman" panose="02020603050405020304" pitchFamily="18" charset="0"/>
                <a:ea typeface="Times New Roman" panose="02020603050405020304" pitchFamily="18" charset="0"/>
              </a:rPr>
              <a:t>(1), pp.88-105.</a:t>
            </a:r>
          </a:p>
          <a:p>
            <a:pPr marL="228600"/>
            <a:r>
              <a:rPr lang="en-US" b="0" i="0" dirty="0">
                <a:solidFill>
                  <a:srgbClr val="222222"/>
                </a:solidFill>
                <a:effectLst/>
                <a:latin typeface="Arial" panose="020B0604020202020204" pitchFamily="34" charset="0"/>
              </a:rPr>
              <a:t>Crocker, J., 2013. Going places with DoubleTree by Hilton: Digital engagement in the travel market.</a:t>
            </a:r>
            <a:endParaRPr lang="en-IN" sz="1800" dirty="0">
              <a:effectLst/>
              <a:latin typeface="Times New Roman" panose="02020603050405020304" pitchFamily="18" charset="0"/>
              <a:ea typeface="Times New Roman" panose="02020603050405020304" pitchFamily="18" charset="0"/>
            </a:endParaRPr>
          </a:p>
          <a:p>
            <a:pPr marL="228600">
              <a:lnSpc>
                <a:spcPct val="107000"/>
              </a:lnSpc>
              <a:spcAft>
                <a:spcPts val="800"/>
              </a:spcAft>
            </a:pP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Couch, L., 2019. American Society of Parasitologists One Hundred and Ninth Annual Council Meeting 11 July 2019 Doubletree by Hilton, Rochester, Minnesota.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Parasitology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105</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(6), pp.964-993.</a:t>
            </a:r>
          </a:p>
          <a:p>
            <a:pPr marL="228600"/>
            <a:r>
              <a:rPr lang="en-IN" sz="1800" dirty="0">
                <a:solidFill>
                  <a:srgbClr val="222222"/>
                </a:solidFill>
                <a:effectLst/>
                <a:latin typeface="Arial" panose="020B0604020202020204" pitchFamily="34" charset="0"/>
                <a:ea typeface="Times New Roman" panose="02020603050405020304" pitchFamily="18" charset="0"/>
              </a:rPr>
              <a:t>Du, T., Zhang, C. and Wang, M., 2020, November. Customer Satisfaction: What Should Business Hotels Care About?. In </a:t>
            </a:r>
            <a:r>
              <a:rPr lang="en-IN" sz="1800" i="1" dirty="0">
                <a:effectLst/>
                <a:latin typeface="Times New Roman" panose="02020603050405020304" pitchFamily="18" charset="0"/>
                <a:ea typeface="Times New Roman" panose="02020603050405020304" pitchFamily="18" charset="0"/>
              </a:rPr>
              <a:t>2020 2nd International Conference on Economic Management and Cultural Industry (ICEMCI 2020)</a:t>
            </a:r>
            <a:r>
              <a:rPr lang="en-IN" sz="1800" dirty="0">
                <a:effectLst/>
                <a:latin typeface="Times New Roman" panose="02020603050405020304" pitchFamily="18" charset="0"/>
                <a:ea typeface="Times New Roman" panose="02020603050405020304" pitchFamily="18" charset="0"/>
              </a:rPr>
              <a:t> (pp. 387-390). Atlantis Press.</a:t>
            </a:r>
          </a:p>
          <a:p>
            <a:pPr marL="228600"/>
            <a:r>
              <a:rPr lang="en-IN" sz="1800" dirty="0" err="1">
                <a:solidFill>
                  <a:srgbClr val="222222"/>
                </a:solidFill>
                <a:effectLst/>
                <a:latin typeface="Arial" panose="020B0604020202020204" pitchFamily="34" charset="0"/>
                <a:ea typeface="Times New Roman" panose="02020603050405020304" pitchFamily="18" charset="0"/>
              </a:rPr>
              <a:t>Koc</a:t>
            </a:r>
            <a:r>
              <a:rPr lang="en-IN" sz="1800" dirty="0">
                <a:solidFill>
                  <a:srgbClr val="222222"/>
                </a:solidFill>
                <a:effectLst/>
                <a:latin typeface="Arial" panose="020B0604020202020204" pitchFamily="34" charset="0"/>
                <a:ea typeface="Times New Roman" panose="02020603050405020304" pitchFamily="18" charset="0"/>
              </a:rPr>
              <a:t>, E., 2019. Service failures and recovery in hospitality and tourism: A review of literature and recommendations for future research. </a:t>
            </a:r>
            <a:r>
              <a:rPr lang="en-IN" sz="1800" i="1" dirty="0">
                <a:effectLst/>
                <a:latin typeface="Times New Roman" panose="02020603050405020304" pitchFamily="18" charset="0"/>
                <a:ea typeface="Times New Roman" panose="02020603050405020304" pitchFamily="18" charset="0"/>
              </a:rPr>
              <a:t>Journal of Hospitality Marketing &amp; Management</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28</a:t>
            </a:r>
            <a:r>
              <a:rPr lang="en-IN" sz="1800" dirty="0">
                <a:effectLst/>
                <a:latin typeface="Times New Roman" panose="02020603050405020304" pitchFamily="18" charset="0"/>
                <a:ea typeface="Times New Roman" panose="02020603050405020304" pitchFamily="18" charset="0"/>
              </a:rPr>
              <a:t>(5), pp.513-537.</a:t>
            </a:r>
          </a:p>
          <a:p>
            <a:pPr marL="228600"/>
            <a:r>
              <a:rPr lang="en-IN" sz="1800" dirty="0">
                <a:effectLst/>
                <a:latin typeface="Times New Roman" panose="02020603050405020304" pitchFamily="18" charset="0"/>
                <a:ea typeface="Times New Roman" panose="02020603050405020304" pitchFamily="18" charset="0"/>
              </a:rPr>
              <a:t>Lin, Y. and </a:t>
            </a:r>
            <a:r>
              <a:rPr lang="en-IN" sz="1800" dirty="0" err="1">
                <a:effectLst/>
                <a:latin typeface="Times New Roman" panose="02020603050405020304" pitchFamily="18" charset="0"/>
                <a:ea typeface="Times New Roman" panose="02020603050405020304" pitchFamily="18" charset="0"/>
              </a:rPr>
              <a:t>Yeongbae</a:t>
            </a:r>
            <a:r>
              <a:rPr lang="en-IN" sz="1800" dirty="0">
                <a:effectLst/>
                <a:latin typeface="Times New Roman" panose="02020603050405020304" pitchFamily="18" charset="0"/>
                <a:ea typeface="Times New Roman" panose="02020603050405020304" pitchFamily="18" charset="0"/>
              </a:rPr>
              <a:t> Choe, Y.C, 2022 </a:t>
            </a:r>
            <a:r>
              <a:rPr lang="en-IN" sz="1800" i="1" dirty="0">
                <a:effectLst/>
                <a:latin typeface="Times New Roman" panose="02020603050405020304" pitchFamily="18" charset="0"/>
                <a:ea typeface="Times New Roman" panose="02020603050405020304" pitchFamily="18" charset="0"/>
              </a:rPr>
              <a:t>Impact of Luxury Hotel Customer Experience on Brand Love and Customer Citizenship </a:t>
            </a:r>
            <a:r>
              <a:rPr lang="en-IN" sz="1800" i="1" dirty="0" err="1">
                <a:effectLst/>
                <a:latin typeface="Times New Roman" panose="02020603050405020304" pitchFamily="18" charset="0"/>
                <a:ea typeface="Times New Roman" panose="02020603050405020304" pitchFamily="18" charset="0"/>
              </a:rPr>
              <a:t>Behavior</a:t>
            </a:r>
            <a:r>
              <a:rPr lang="en-IN" sz="1800" dirty="0">
                <a:effectLst/>
                <a:latin typeface="Times New Roman" panose="02020603050405020304" pitchFamily="18" charset="0"/>
                <a:ea typeface="Times New Roman" panose="02020603050405020304" pitchFamily="18" charset="0"/>
              </a:rPr>
              <a:t> [Preprint]. </a:t>
            </a:r>
            <a:r>
              <a:rPr lang="en-IN" sz="1800" dirty="0" err="1">
                <a:effectLst/>
                <a:latin typeface="Times New Roman" panose="02020603050405020304" pitchFamily="18" charset="0"/>
                <a:ea typeface="Times New Roman" panose="02020603050405020304" pitchFamily="18" charset="0"/>
              </a:rPr>
              <a:t>doi:https</a:t>
            </a:r>
            <a:r>
              <a:rPr lang="en-IN" sz="1800" dirty="0">
                <a:effectLst/>
                <a:latin typeface="Times New Roman" panose="02020603050405020304" pitchFamily="18" charset="0"/>
                <a:ea typeface="Times New Roman" panose="02020603050405020304" pitchFamily="18" charset="0"/>
              </a:rPr>
              <a:t>://doi.org/ 10.3390/su142113899. </a:t>
            </a:r>
          </a:p>
          <a:p>
            <a:pPr marL="228600"/>
            <a:r>
              <a:rPr lang="en-IN" sz="1800" dirty="0" err="1">
                <a:solidFill>
                  <a:srgbClr val="222222"/>
                </a:solidFill>
                <a:effectLst/>
                <a:latin typeface="Arial" panose="020B0604020202020204" pitchFamily="34" charset="0"/>
                <a:ea typeface="Times New Roman" panose="02020603050405020304" pitchFamily="18" charset="0"/>
              </a:rPr>
              <a:t>Niemelä</a:t>
            </a:r>
            <a:r>
              <a:rPr lang="en-IN" sz="1800" dirty="0">
                <a:solidFill>
                  <a:srgbClr val="222222"/>
                </a:solidFill>
                <a:effectLst/>
                <a:latin typeface="Arial" panose="020B0604020202020204" pitchFamily="34" charset="0"/>
                <a:ea typeface="Times New Roman" panose="02020603050405020304" pitchFamily="18" charset="0"/>
              </a:rPr>
              <a:t>, M., 2019. Brand management strategies of hotel chain sub-brands Sheraton Marriott and DoubleTree by Hilton.</a:t>
            </a:r>
            <a:endParaRPr lang="en-IN" sz="1800" dirty="0">
              <a:effectLst/>
              <a:latin typeface="Times New Roman" panose="02020603050405020304" pitchFamily="18" charset="0"/>
              <a:ea typeface="Times New Roman" panose="02020603050405020304" pitchFamily="18" charset="0"/>
            </a:endParaRPr>
          </a:p>
          <a:p>
            <a:pPr marL="228600">
              <a:lnSpc>
                <a:spcPct val="107000"/>
              </a:lnSpc>
              <a:spcAft>
                <a:spcPts val="800"/>
              </a:spcAft>
            </a:pP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Peng, N. and Chen, A., 2019. Examining consumers’ luxury hotel stay repurchase intentions-incorporating a luxury hotel brand attachment variable into a luxury consumption value model.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Contemporary Hospitality Management</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228600">
              <a:lnSpc>
                <a:spcPct val="107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7000559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1772</TotalTime>
  <Words>1526</Words>
  <Application>Microsoft Office PowerPoint</Application>
  <PresentationFormat>Widescreen</PresentationFormat>
  <Paragraphs>81</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Garamond</vt:lpstr>
      <vt:lpstr>Times New Roman</vt:lpstr>
      <vt:lpstr>Savon</vt:lpstr>
      <vt:lpstr>Double Tree by Hilton </vt:lpstr>
      <vt:lpstr>Introducing the brand </vt:lpstr>
      <vt:lpstr>Identification of the consumers </vt:lpstr>
      <vt:lpstr>Role and function of guest services </vt:lpstr>
      <vt:lpstr>Nature of services in Double Tree</vt:lpstr>
      <vt:lpstr>Scope of services in Double Tree</vt:lpstr>
      <vt:lpstr>Function/role of services in Double Tree </vt:lpstr>
      <vt:lpstr>Importance of hospitality </vt:lpstr>
      <vt:lpstr>Ways to exceed and meet the guest expectations at the Hotel </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Double Tree by Hilton </dc:title>
  <dc:creator>Sayantan Roy Chowdhury</dc:creator>
  <cp:lastModifiedBy>Margaret Fabode (Staff)</cp:lastModifiedBy>
  <cp:revision>5</cp:revision>
  <dcterms:created xsi:type="dcterms:W3CDTF">2023-05-20T12:44:06Z</dcterms:created>
  <dcterms:modified xsi:type="dcterms:W3CDTF">2023-05-24T11:06:28Z</dcterms:modified>
</cp:coreProperties>
</file>