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2" r:id="rId3"/>
    <p:sldId id="257" r:id="rId4"/>
    <p:sldId id="265" r:id="rId5"/>
    <p:sldId id="258" r:id="rId6"/>
    <p:sldId id="259" r:id="rId7"/>
    <p:sldId id="260" r:id="rId8"/>
    <p:sldId id="261"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4660"/>
  </p:normalViewPr>
  <p:slideViewPr>
    <p:cSldViewPr snapToGrid="0">
      <p:cViewPr varScale="1">
        <p:scale>
          <a:sx n="59" d="100"/>
          <a:sy n="59" d="100"/>
        </p:scale>
        <p:origin x="9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6898F-89AD-4C1F-830D-2CABDC53C4D0}"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A59B0-7731-4381-B1DA-9F5CFF668973}" type="slidenum">
              <a:rPr lang="en-GB" smtClean="0"/>
              <a:t>‹#›</a:t>
            </a:fld>
            <a:endParaRPr lang="en-GB"/>
          </a:p>
        </p:txBody>
      </p:sp>
    </p:spTree>
    <p:extLst>
      <p:ext uri="{BB962C8B-B14F-4D97-AF65-F5344CB8AC3E}">
        <p14:creationId xmlns:p14="http://schemas.microsoft.com/office/powerpoint/2010/main" val="901816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BA73D-FB6F-C806-B254-42CA64551B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9B52A4-D1CA-6018-4145-3CCB68E8FC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1A69E3-2BB5-D94D-A32A-190A28697183}"/>
              </a:ext>
            </a:extLst>
          </p:cNvPr>
          <p:cNvSpPr>
            <a:spLocks noGrp="1"/>
          </p:cNvSpPr>
          <p:nvPr>
            <p:ph type="dt" sz="half" idx="10"/>
          </p:nvPr>
        </p:nvSpPr>
        <p:spPr/>
        <p:txBody>
          <a:bodyPr/>
          <a:lstStyle/>
          <a:p>
            <a:fld id="{802325B6-93A4-4841-BB7C-1C942628682E}" type="datetime1">
              <a:rPr lang="en-GB" smtClean="0"/>
              <a:t>07/11/2025</a:t>
            </a:fld>
            <a:endParaRPr lang="en-GB"/>
          </a:p>
        </p:txBody>
      </p:sp>
      <p:sp>
        <p:nvSpPr>
          <p:cNvPr id="5" name="Footer Placeholder 4">
            <a:extLst>
              <a:ext uri="{FF2B5EF4-FFF2-40B4-BE49-F238E27FC236}">
                <a16:creationId xmlns:a16="http://schemas.microsoft.com/office/drawing/2014/main" id="{C349AF98-3998-5E70-08B5-7DD7EEBC08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55D1A-DECD-8597-0AC9-4CFA51EDA7D5}"/>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1871459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47282-536A-7E14-6BA7-F3A863AA91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95227B-A720-E1EB-80F3-2D412BB134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BA636-4DF9-9AD8-573E-21AB22E254F6}"/>
              </a:ext>
            </a:extLst>
          </p:cNvPr>
          <p:cNvSpPr>
            <a:spLocks noGrp="1"/>
          </p:cNvSpPr>
          <p:nvPr>
            <p:ph type="dt" sz="half" idx="10"/>
          </p:nvPr>
        </p:nvSpPr>
        <p:spPr/>
        <p:txBody>
          <a:bodyPr/>
          <a:lstStyle/>
          <a:p>
            <a:fld id="{92EBACF7-59C3-46B7-A49F-230BBA332CA1}" type="datetime1">
              <a:rPr lang="en-GB" smtClean="0"/>
              <a:t>07/11/2025</a:t>
            </a:fld>
            <a:endParaRPr lang="en-GB"/>
          </a:p>
        </p:txBody>
      </p:sp>
      <p:sp>
        <p:nvSpPr>
          <p:cNvPr id="5" name="Footer Placeholder 4">
            <a:extLst>
              <a:ext uri="{FF2B5EF4-FFF2-40B4-BE49-F238E27FC236}">
                <a16:creationId xmlns:a16="http://schemas.microsoft.com/office/drawing/2014/main" id="{C4BD4FBC-0781-9504-807A-A5814E80B4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A7D4ED-8E67-D379-D5D3-0ECE5D4FCC9B}"/>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3545399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E9FCB-6269-8BDF-2CA9-F418AD6942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B4AF08-61CD-F975-BE26-FD7186B2B9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60A894-4146-6920-9866-168B04766B1A}"/>
              </a:ext>
            </a:extLst>
          </p:cNvPr>
          <p:cNvSpPr>
            <a:spLocks noGrp="1"/>
          </p:cNvSpPr>
          <p:nvPr>
            <p:ph type="dt" sz="half" idx="10"/>
          </p:nvPr>
        </p:nvSpPr>
        <p:spPr/>
        <p:txBody>
          <a:bodyPr/>
          <a:lstStyle/>
          <a:p>
            <a:fld id="{FF0B6A4D-8927-4E7E-88E6-85997566ACFC}" type="datetime1">
              <a:rPr lang="en-GB" smtClean="0"/>
              <a:t>07/11/2025</a:t>
            </a:fld>
            <a:endParaRPr lang="en-GB"/>
          </a:p>
        </p:txBody>
      </p:sp>
      <p:sp>
        <p:nvSpPr>
          <p:cNvPr id="5" name="Footer Placeholder 4">
            <a:extLst>
              <a:ext uri="{FF2B5EF4-FFF2-40B4-BE49-F238E27FC236}">
                <a16:creationId xmlns:a16="http://schemas.microsoft.com/office/drawing/2014/main" id="{143A5EA9-E7DB-A951-112A-C2CF14DC87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935077-F1AE-F248-369D-35616C6E3B5D}"/>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208927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8E4F6-BDB4-C9EF-1E71-9CFB9776CE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B7398D-267C-0C2E-E50F-C86B41C62E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3EBABC-9915-3030-7E8E-583BDD174A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499AD2-2CFE-2A49-4078-1686663A8ECA}"/>
              </a:ext>
            </a:extLst>
          </p:cNvPr>
          <p:cNvSpPr>
            <a:spLocks noGrp="1"/>
          </p:cNvSpPr>
          <p:nvPr>
            <p:ph type="dt" sz="half" idx="10"/>
          </p:nvPr>
        </p:nvSpPr>
        <p:spPr/>
        <p:txBody>
          <a:bodyPr/>
          <a:lstStyle/>
          <a:p>
            <a:fld id="{D31C8CF0-CF8C-4956-BA78-0F58240A6544}" type="datetime1">
              <a:rPr lang="en-GB" smtClean="0"/>
              <a:t>07/11/2025</a:t>
            </a:fld>
            <a:endParaRPr lang="en-GB"/>
          </a:p>
        </p:txBody>
      </p:sp>
      <p:sp>
        <p:nvSpPr>
          <p:cNvPr id="6" name="Footer Placeholder 5">
            <a:extLst>
              <a:ext uri="{FF2B5EF4-FFF2-40B4-BE49-F238E27FC236}">
                <a16:creationId xmlns:a16="http://schemas.microsoft.com/office/drawing/2014/main" id="{D91AC235-4978-EE6A-C018-DA5F4897F7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D8808C-EBA6-2581-FE1B-682DB33C402E}"/>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1086591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96DF2-166C-2035-294D-61BD3A1FBC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9DC8B4-4914-68BB-8B42-904283C8EA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A6CB3D-62B0-3345-78EF-04FA5285C0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60E8BB-6607-2E8E-535B-E4B680E4AA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A7F312-8E8A-7AE9-8136-B118BF22AC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F5218B-E8BB-F0F2-0563-B50EDCE49CF5}"/>
              </a:ext>
            </a:extLst>
          </p:cNvPr>
          <p:cNvSpPr>
            <a:spLocks noGrp="1"/>
          </p:cNvSpPr>
          <p:nvPr>
            <p:ph type="dt" sz="half" idx="10"/>
          </p:nvPr>
        </p:nvSpPr>
        <p:spPr/>
        <p:txBody>
          <a:bodyPr/>
          <a:lstStyle/>
          <a:p>
            <a:fld id="{1208C803-9D66-448F-B628-C687F6B9A72C}" type="datetime1">
              <a:rPr lang="en-GB" smtClean="0"/>
              <a:t>07/11/2025</a:t>
            </a:fld>
            <a:endParaRPr lang="en-GB"/>
          </a:p>
        </p:txBody>
      </p:sp>
      <p:sp>
        <p:nvSpPr>
          <p:cNvPr id="8" name="Footer Placeholder 7">
            <a:extLst>
              <a:ext uri="{FF2B5EF4-FFF2-40B4-BE49-F238E27FC236}">
                <a16:creationId xmlns:a16="http://schemas.microsoft.com/office/drawing/2014/main" id="{F6C18BDF-BAC8-0519-DD55-D14FDCA201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4BA2C5-772B-FB65-4ED3-EC9BFC2B93B6}"/>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1733325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675F9-1B46-EC94-BF15-1D99CF7991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388862-3D50-83AB-5E61-38DB0ABAEA41}"/>
              </a:ext>
            </a:extLst>
          </p:cNvPr>
          <p:cNvSpPr>
            <a:spLocks noGrp="1"/>
          </p:cNvSpPr>
          <p:nvPr>
            <p:ph type="dt" sz="half" idx="10"/>
          </p:nvPr>
        </p:nvSpPr>
        <p:spPr/>
        <p:txBody>
          <a:bodyPr/>
          <a:lstStyle/>
          <a:p>
            <a:fld id="{F2B70027-1A35-4C71-B260-14F99D2DCCCB}" type="datetime1">
              <a:rPr lang="en-GB" smtClean="0"/>
              <a:t>07/11/2025</a:t>
            </a:fld>
            <a:endParaRPr lang="en-GB"/>
          </a:p>
        </p:txBody>
      </p:sp>
      <p:sp>
        <p:nvSpPr>
          <p:cNvPr id="4" name="Footer Placeholder 3">
            <a:extLst>
              <a:ext uri="{FF2B5EF4-FFF2-40B4-BE49-F238E27FC236}">
                <a16:creationId xmlns:a16="http://schemas.microsoft.com/office/drawing/2014/main" id="{C71A9501-27E1-3B80-1463-F52C746561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AAC99C-293C-DE10-44AA-D9A02D2C6D80}"/>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289834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93A5A-5F3D-3CAE-681F-611D000B3A62}"/>
              </a:ext>
            </a:extLst>
          </p:cNvPr>
          <p:cNvSpPr>
            <a:spLocks noGrp="1"/>
          </p:cNvSpPr>
          <p:nvPr>
            <p:ph type="dt" sz="half" idx="10"/>
          </p:nvPr>
        </p:nvSpPr>
        <p:spPr/>
        <p:txBody>
          <a:bodyPr/>
          <a:lstStyle/>
          <a:p>
            <a:fld id="{1427F84E-145B-42DF-83F2-7EE98EB9FD69}" type="datetime1">
              <a:rPr lang="en-GB" smtClean="0"/>
              <a:t>07/11/2025</a:t>
            </a:fld>
            <a:endParaRPr lang="en-GB"/>
          </a:p>
        </p:txBody>
      </p:sp>
      <p:sp>
        <p:nvSpPr>
          <p:cNvPr id="3" name="Footer Placeholder 2">
            <a:extLst>
              <a:ext uri="{FF2B5EF4-FFF2-40B4-BE49-F238E27FC236}">
                <a16:creationId xmlns:a16="http://schemas.microsoft.com/office/drawing/2014/main" id="{5E5321B3-2DB3-49AB-0702-2B41A40D26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BBD1A9-5818-B061-B2C6-1CAF95204D26}"/>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17280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2CC4-BE0E-4523-B2CB-A62E11E6A8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FCDC10-476F-19ED-6E68-A963B9FD99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DAC36E-D235-5241-1AAC-49766AF633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D116B4-5C74-E4B5-3E7E-1581F7B779AF}"/>
              </a:ext>
            </a:extLst>
          </p:cNvPr>
          <p:cNvSpPr>
            <a:spLocks noGrp="1"/>
          </p:cNvSpPr>
          <p:nvPr>
            <p:ph type="dt" sz="half" idx="10"/>
          </p:nvPr>
        </p:nvSpPr>
        <p:spPr/>
        <p:txBody>
          <a:bodyPr/>
          <a:lstStyle/>
          <a:p>
            <a:fld id="{E042B3C6-80AF-40F3-BB28-5426DD8E2689}" type="datetime1">
              <a:rPr lang="en-GB" smtClean="0"/>
              <a:t>07/11/2025</a:t>
            </a:fld>
            <a:endParaRPr lang="en-GB"/>
          </a:p>
        </p:txBody>
      </p:sp>
      <p:sp>
        <p:nvSpPr>
          <p:cNvPr id="6" name="Footer Placeholder 5">
            <a:extLst>
              <a:ext uri="{FF2B5EF4-FFF2-40B4-BE49-F238E27FC236}">
                <a16:creationId xmlns:a16="http://schemas.microsoft.com/office/drawing/2014/main" id="{001F97E8-8962-50E2-F532-6FB00DA004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13458F-5312-F2D2-AF80-1ED7E43CFDAE}"/>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98716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010AA-5CB0-7B28-0A7D-4C56C2BB2D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DB0F58-C09A-7A47-AF1F-A8EF2A06D3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107C1B-7D1D-ECE9-77AC-1FD6379E98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66F2F1-CF6A-64F2-0304-22511885AC03}"/>
              </a:ext>
            </a:extLst>
          </p:cNvPr>
          <p:cNvSpPr>
            <a:spLocks noGrp="1"/>
          </p:cNvSpPr>
          <p:nvPr>
            <p:ph type="dt" sz="half" idx="10"/>
          </p:nvPr>
        </p:nvSpPr>
        <p:spPr/>
        <p:txBody>
          <a:bodyPr/>
          <a:lstStyle/>
          <a:p>
            <a:fld id="{CC526231-C266-41CC-A5CD-31726E65975C}" type="datetime1">
              <a:rPr lang="en-GB" smtClean="0"/>
              <a:t>07/11/2025</a:t>
            </a:fld>
            <a:endParaRPr lang="en-GB"/>
          </a:p>
        </p:txBody>
      </p:sp>
      <p:sp>
        <p:nvSpPr>
          <p:cNvPr id="6" name="Footer Placeholder 5">
            <a:extLst>
              <a:ext uri="{FF2B5EF4-FFF2-40B4-BE49-F238E27FC236}">
                <a16:creationId xmlns:a16="http://schemas.microsoft.com/office/drawing/2014/main" id="{111039D4-47C4-7A7C-FACD-783F24574D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8384D3-2FD4-DA17-62E4-40E65B179601}"/>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3388475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BA4CF-BAE5-8865-4950-ED6757E651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FB0C7D-55D9-D1BC-BB14-C2853CCD57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44730C-8B51-C861-0363-26E900274374}"/>
              </a:ext>
            </a:extLst>
          </p:cNvPr>
          <p:cNvSpPr>
            <a:spLocks noGrp="1"/>
          </p:cNvSpPr>
          <p:nvPr>
            <p:ph type="dt" sz="half" idx="10"/>
          </p:nvPr>
        </p:nvSpPr>
        <p:spPr/>
        <p:txBody>
          <a:bodyPr/>
          <a:lstStyle/>
          <a:p>
            <a:fld id="{863B3E06-9EC8-4826-846D-F995A0B1DD2D}" type="datetime1">
              <a:rPr lang="en-GB" smtClean="0"/>
              <a:t>07/11/2025</a:t>
            </a:fld>
            <a:endParaRPr lang="en-GB"/>
          </a:p>
        </p:txBody>
      </p:sp>
      <p:sp>
        <p:nvSpPr>
          <p:cNvPr id="5" name="Footer Placeholder 4">
            <a:extLst>
              <a:ext uri="{FF2B5EF4-FFF2-40B4-BE49-F238E27FC236}">
                <a16:creationId xmlns:a16="http://schemas.microsoft.com/office/drawing/2014/main" id="{47786D1F-3F2D-6840-A170-629D89ADF8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734C27-4FBE-809E-E17B-B2622C7152D5}"/>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4265658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B6FAB5-7F90-71B4-81C5-C489B501B9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22D477-5F5F-AC75-D5DF-11EE34ABC1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1716E6-2CF4-B318-8C24-8E8F50E301E6}"/>
              </a:ext>
            </a:extLst>
          </p:cNvPr>
          <p:cNvSpPr>
            <a:spLocks noGrp="1"/>
          </p:cNvSpPr>
          <p:nvPr>
            <p:ph type="dt" sz="half" idx="10"/>
          </p:nvPr>
        </p:nvSpPr>
        <p:spPr/>
        <p:txBody>
          <a:bodyPr/>
          <a:lstStyle/>
          <a:p>
            <a:fld id="{BE42FAF2-EE9F-4BD5-92E1-85F02A8D8D55}" type="datetime1">
              <a:rPr lang="en-GB" smtClean="0"/>
              <a:t>07/11/2025</a:t>
            </a:fld>
            <a:endParaRPr lang="en-GB"/>
          </a:p>
        </p:txBody>
      </p:sp>
      <p:sp>
        <p:nvSpPr>
          <p:cNvPr id="5" name="Footer Placeholder 4">
            <a:extLst>
              <a:ext uri="{FF2B5EF4-FFF2-40B4-BE49-F238E27FC236}">
                <a16:creationId xmlns:a16="http://schemas.microsoft.com/office/drawing/2014/main" id="{EAB4964B-87CC-E09A-50CD-D2831F51F7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0772C8-FF23-EF07-39D6-AD01EE58E3D0}"/>
              </a:ext>
            </a:extLst>
          </p:cNvPr>
          <p:cNvSpPr>
            <a:spLocks noGrp="1"/>
          </p:cNvSpPr>
          <p:nvPr>
            <p:ph type="sldNum" sz="quarter" idx="12"/>
          </p:nvPr>
        </p:nvSpPr>
        <p:spPr/>
        <p:txBody>
          <a:bodyPr/>
          <a:lstStyle/>
          <a:p>
            <a:fld id="{6D03D66A-6244-46E1-BC98-8F23406C157E}" type="slidenum">
              <a:rPr lang="en-GB" smtClean="0"/>
              <a:t>‹#›</a:t>
            </a:fld>
            <a:endParaRPr lang="en-GB"/>
          </a:p>
        </p:txBody>
      </p:sp>
    </p:spTree>
    <p:extLst>
      <p:ext uri="{BB962C8B-B14F-4D97-AF65-F5344CB8AC3E}">
        <p14:creationId xmlns:p14="http://schemas.microsoft.com/office/powerpoint/2010/main" val="454113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8092D7-B471-5A41-D2C8-9CFDC9E90B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F1C8BD-937B-5258-9D4C-6982F5FFC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94A4E9-44E7-E023-67FE-BC22996915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4B18015-848E-46EC-8B85-E380A36585F8}" type="datetime1">
              <a:rPr lang="en-GB" smtClean="0"/>
              <a:t>07/11/2025</a:t>
            </a:fld>
            <a:endParaRPr lang="en-GB"/>
          </a:p>
        </p:txBody>
      </p:sp>
      <p:sp>
        <p:nvSpPr>
          <p:cNvPr id="5" name="Footer Placeholder 4">
            <a:extLst>
              <a:ext uri="{FF2B5EF4-FFF2-40B4-BE49-F238E27FC236}">
                <a16:creationId xmlns:a16="http://schemas.microsoft.com/office/drawing/2014/main" id="{3D02F839-87D4-05BD-C6A6-8E4DDC2296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B37FC9-C495-6655-4800-1B657BFF4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03D66A-6244-46E1-BC98-8F23406C157E}" type="slidenum">
              <a:rPr lang="en-GB" smtClean="0"/>
              <a:t>‹#›</a:t>
            </a:fld>
            <a:endParaRPr lang="en-GB"/>
          </a:p>
        </p:txBody>
      </p:sp>
    </p:spTree>
    <p:extLst>
      <p:ext uri="{BB962C8B-B14F-4D97-AF65-F5344CB8AC3E}">
        <p14:creationId xmlns:p14="http://schemas.microsoft.com/office/powerpoint/2010/main" val="2170569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7CD0-1508-EC1F-1648-0DA4845DDE0A}"/>
              </a:ext>
            </a:extLst>
          </p:cNvPr>
          <p:cNvSpPr>
            <a:spLocks noGrp="1"/>
          </p:cNvSpPr>
          <p:nvPr>
            <p:ph type="ctrTitle"/>
          </p:nvPr>
        </p:nvSpPr>
        <p:spPr>
          <a:xfrm>
            <a:off x="1524000" y="1122363"/>
            <a:ext cx="9144000" cy="1087437"/>
          </a:xfrm>
        </p:spPr>
        <p:txBody>
          <a:bodyPr>
            <a:normAutofit fontScale="90000"/>
          </a:bodyPr>
          <a:lstStyle/>
          <a:p>
            <a:r>
              <a:rPr lang="en-GB" sz="4800" dirty="0"/>
              <a:t>Professional development within health and social care </a:t>
            </a:r>
          </a:p>
        </p:txBody>
      </p:sp>
      <p:sp>
        <p:nvSpPr>
          <p:cNvPr id="3" name="Subtitle 2">
            <a:extLst>
              <a:ext uri="{FF2B5EF4-FFF2-40B4-BE49-F238E27FC236}">
                <a16:creationId xmlns:a16="http://schemas.microsoft.com/office/drawing/2014/main" id="{DBF4C37D-175A-8976-44A5-AC297DAD90FC}"/>
              </a:ext>
            </a:extLst>
          </p:cNvPr>
          <p:cNvSpPr>
            <a:spLocks noGrp="1"/>
          </p:cNvSpPr>
          <p:nvPr>
            <p:ph type="subTitle" idx="1"/>
          </p:nvPr>
        </p:nvSpPr>
        <p:spPr>
          <a:xfrm>
            <a:off x="1524000" y="2449286"/>
            <a:ext cx="9144000" cy="2808514"/>
          </a:xfrm>
        </p:spPr>
        <p:txBody>
          <a:bodyPr>
            <a:normAutofit fontScale="85000" lnSpcReduction="20000"/>
          </a:bodyPr>
          <a:lstStyle/>
          <a:p>
            <a:r>
              <a:rPr lang="en-GB" sz="4400" dirty="0"/>
              <a:t>Name: Dimple Fernandes </a:t>
            </a:r>
          </a:p>
          <a:p>
            <a:r>
              <a:rPr lang="en-GB" sz="4400" dirty="0"/>
              <a:t>Student ID:2427621</a:t>
            </a:r>
          </a:p>
          <a:p>
            <a:r>
              <a:rPr lang="en-GB" sz="4400" dirty="0"/>
              <a:t>Module code:LCH54009</a:t>
            </a:r>
          </a:p>
          <a:p>
            <a:r>
              <a:rPr lang="en-GB" sz="4400" dirty="0"/>
              <a:t>LECTURER NAME: Arif Ahmed</a:t>
            </a:r>
          </a:p>
          <a:p>
            <a:r>
              <a:rPr lang="en-GB" sz="4400" dirty="0"/>
              <a:t>Assignment title: self awareness</a:t>
            </a:r>
          </a:p>
          <a:p>
            <a:endParaRPr lang="en-GB" sz="4400" dirty="0"/>
          </a:p>
        </p:txBody>
      </p:sp>
      <p:sp>
        <p:nvSpPr>
          <p:cNvPr id="4" name="Footer Placeholder 3">
            <a:extLst>
              <a:ext uri="{FF2B5EF4-FFF2-40B4-BE49-F238E27FC236}">
                <a16:creationId xmlns:a16="http://schemas.microsoft.com/office/drawing/2014/main" id="{414A182B-02E7-CE40-93DB-6A675E33E6D2}"/>
              </a:ext>
            </a:extLst>
          </p:cNvPr>
          <p:cNvSpPr>
            <a:spLocks noGrp="1"/>
          </p:cNvSpPr>
          <p:nvPr>
            <p:ph type="ftr" sz="quarter" idx="11"/>
          </p:nvPr>
        </p:nvSpPr>
        <p:spPr/>
        <p:txBody>
          <a:bodyPr/>
          <a:lstStyle/>
          <a:p>
            <a:r>
              <a:rPr lang="en-GB" dirty="0"/>
              <a:t>1</a:t>
            </a:r>
          </a:p>
        </p:txBody>
      </p:sp>
      <p:sp>
        <p:nvSpPr>
          <p:cNvPr id="5" name="Slide Number Placeholder 4">
            <a:extLst>
              <a:ext uri="{FF2B5EF4-FFF2-40B4-BE49-F238E27FC236}">
                <a16:creationId xmlns:a16="http://schemas.microsoft.com/office/drawing/2014/main" id="{6D575EFE-0DBB-7A86-846B-8176DE0ED366}"/>
              </a:ext>
            </a:extLst>
          </p:cNvPr>
          <p:cNvSpPr>
            <a:spLocks noGrp="1"/>
          </p:cNvSpPr>
          <p:nvPr>
            <p:ph type="sldNum" sz="quarter" idx="12"/>
          </p:nvPr>
        </p:nvSpPr>
        <p:spPr/>
        <p:txBody>
          <a:bodyPr/>
          <a:lstStyle/>
          <a:p>
            <a:fld id="{6D03D66A-6244-46E1-BC98-8F23406C157E}" type="slidenum">
              <a:rPr lang="en-GB" smtClean="0"/>
              <a:t>1</a:t>
            </a:fld>
            <a:endParaRPr lang="en-GB"/>
          </a:p>
        </p:txBody>
      </p:sp>
    </p:spTree>
    <p:extLst>
      <p:ext uri="{BB962C8B-B14F-4D97-AF65-F5344CB8AC3E}">
        <p14:creationId xmlns:p14="http://schemas.microsoft.com/office/powerpoint/2010/main" val="4208858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8AFF1-A80F-E9D5-F1A0-E96FED295B1F}"/>
              </a:ext>
            </a:extLst>
          </p:cNvPr>
          <p:cNvSpPr>
            <a:spLocks noGrp="1"/>
          </p:cNvSpPr>
          <p:nvPr>
            <p:ph type="title"/>
          </p:nvPr>
        </p:nvSpPr>
        <p:spPr>
          <a:xfrm>
            <a:off x="793662" y="386930"/>
            <a:ext cx="10066122" cy="1298448"/>
          </a:xfrm>
        </p:spPr>
        <p:txBody>
          <a:bodyPr anchor="b">
            <a:normAutofit/>
          </a:bodyPr>
          <a:lstStyle/>
          <a:p>
            <a:r>
              <a:rPr lang="en-GB" sz="4800" dirty="0"/>
              <a:t>Introduction </a:t>
            </a:r>
          </a:p>
        </p:txBody>
      </p:sp>
      <p:sp>
        <p:nvSpPr>
          <p:cNvPr id="1039" name="Rectangle 103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9CCC89-754B-368A-6A3C-1F0286675ED6}"/>
              </a:ext>
            </a:extLst>
          </p:cNvPr>
          <p:cNvSpPr>
            <a:spLocks noGrp="1"/>
          </p:cNvSpPr>
          <p:nvPr>
            <p:ph idx="1"/>
          </p:nvPr>
        </p:nvSpPr>
        <p:spPr>
          <a:xfrm>
            <a:off x="793661" y="2599509"/>
            <a:ext cx="4530898" cy="3639450"/>
          </a:xfrm>
        </p:spPr>
        <p:txBody>
          <a:bodyPr anchor="ctr">
            <a:normAutofit/>
          </a:bodyPr>
          <a:lstStyle/>
          <a:p>
            <a:r>
              <a:rPr lang="en-GB" sz="1700" dirty="0"/>
              <a:t>I chose nursing as the preferred career because I love helping others and making a useful difference in their lives. Nursing is the perfect blend of compassion and practical skills I need to offer supportive care when people are at their most in need. I am humbled by the chance to deliver holistic, patient </a:t>
            </a:r>
            <a:r>
              <a:rPr lang="en-GB" sz="1700" dirty="0" err="1"/>
              <a:t>centered</a:t>
            </a:r>
            <a:r>
              <a:rPr lang="en-GB" sz="1700" dirty="0"/>
              <a:t> care and be part of a team that promotes health, dignity, and recuperation. It also provides for never-ending growth and dissemination. While nursing appears to be a perfect job, it has several advantages for various individuals.</a:t>
            </a:r>
          </a:p>
          <a:p>
            <a:pPr marL="0" indent="0">
              <a:buNone/>
            </a:pPr>
            <a:endParaRPr lang="en-GB" sz="1700" dirty="0"/>
          </a:p>
        </p:txBody>
      </p:sp>
      <p:pic>
        <p:nvPicPr>
          <p:cNvPr id="1026" name="Picture 2">
            <a:extLst>
              <a:ext uri="{FF2B5EF4-FFF2-40B4-BE49-F238E27FC236}">
                <a16:creationId xmlns:a16="http://schemas.microsoft.com/office/drawing/2014/main" id="{F4A91D64-31C8-EDD4-EDA7-CBC9E3F0D8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928191"/>
            <a:ext cx="5150277" cy="2826371"/>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F711C2E0-50CD-85C1-2009-6EAC16F36769}"/>
              </a:ext>
            </a:extLst>
          </p:cNvPr>
          <p:cNvSpPr>
            <a:spLocks noGrp="1"/>
          </p:cNvSpPr>
          <p:nvPr>
            <p:ph type="ftr" sz="quarter" idx="11"/>
          </p:nvPr>
        </p:nvSpPr>
        <p:spPr/>
        <p:txBody>
          <a:bodyPr/>
          <a:lstStyle/>
          <a:p>
            <a:r>
              <a:rPr lang="en-GB" dirty="0"/>
              <a:t>2</a:t>
            </a:r>
          </a:p>
        </p:txBody>
      </p:sp>
      <p:sp>
        <p:nvSpPr>
          <p:cNvPr id="5" name="Slide Number Placeholder 4">
            <a:extLst>
              <a:ext uri="{FF2B5EF4-FFF2-40B4-BE49-F238E27FC236}">
                <a16:creationId xmlns:a16="http://schemas.microsoft.com/office/drawing/2014/main" id="{09C96AE6-2ECB-7218-935E-FB7FD7628E6C}"/>
              </a:ext>
            </a:extLst>
          </p:cNvPr>
          <p:cNvSpPr>
            <a:spLocks noGrp="1"/>
          </p:cNvSpPr>
          <p:nvPr>
            <p:ph type="sldNum" sz="quarter" idx="12"/>
          </p:nvPr>
        </p:nvSpPr>
        <p:spPr/>
        <p:txBody>
          <a:bodyPr/>
          <a:lstStyle/>
          <a:p>
            <a:fld id="{6D03D66A-6244-46E1-BC98-8F23406C157E}" type="slidenum">
              <a:rPr lang="en-GB" smtClean="0"/>
              <a:t>2</a:t>
            </a:fld>
            <a:endParaRPr lang="en-GB"/>
          </a:p>
        </p:txBody>
      </p:sp>
    </p:spTree>
    <p:extLst>
      <p:ext uri="{BB962C8B-B14F-4D97-AF65-F5344CB8AC3E}">
        <p14:creationId xmlns:p14="http://schemas.microsoft.com/office/powerpoint/2010/main" val="156409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A2099-2A83-114A-185C-51880AF12AA9}"/>
              </a:ext>
            </a:extLst>
          </p:cNvPr>
          <p:cNvSpPr>
            <a:spLocks noGrp="1"/>
          </p:cNvSpPr>
          <p:nvPr>
            <p:ph type="title"/>
          </p:nvPr>
        </p:nvSpPr>
        <p:spPr>
          <a:xfrm>
            <a:off x="686834" y="1153572"/>
            <a:ext cx="3200400" cy="4461163"/>
          </a:xfrm>
        </p:spPr>
        <p:txBody>
          <a:bodyPr>
            <a:normAutofit/>
          </a:bodyPr>
          <a:lstStyle/>
          <a:p>
            <a:r>
              <a:rPr lang="en-GB">
                <a:solidFill>
                  <a:srgbClr val="FFFFFF"/>
                </a:solidFill>
              </a:rPr>
              <a:t>Strengths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EED75E-0AD2-B4CF-07AB-AC20332BD5C1}"/>
              </a:ext>
            </a:extLst>
          </p:cNvPr>
          <p:cNvSpPr>
            <a:spLocks noGrp="1"/>
          </p:cNvSpPr>
          <p:nvPr>
            <p:ph idx="1"/>
          </p:nvPr>
        </p:nvSpPr>
        <p:spPr>
          <a:xfrm>
            <a:off x="4447308" y="591344"/>
            <a:ext cx="6906491" cy="5585619"/>
          </a:xfrm>
        </p:spPr>
        <p:txBody>
          <a:bodyPr anchor="ctr">
            <a:normAutofit/>
          </a:bodyPr>
          <a:lstStyle/>
          <a:p>
            <a:r>
              <a:rPr lang="en-GB" sz="2200" dirty="0"/>
              <a:t>Strong communication and interpersonal skills</a:t>
            </a:r>
          </a:p>
          <a:p>
            <a:r>
              <a:rPr lang="en-GB" sz="2200" dirty="0"/>
              <a:t>Empathy and compassion towards patients</a:t>
            </a:r>
          </a:p>
          <a:p>
            <a:r>
              <a:rPr lang="en-GB" sz="2200" dirty="0"/>
              <a:t>Ability to work well as part of a team of diverse disciplines</a:t>
            </a:r>
          </a:p>
          <a:p>
            <a:r>
              <a:rPr lang="en-GB" sz="2200" dirty="0"/>
              <a:t>Organised and capable of prioritising under pressure</a:t>
            </a:r>
          </a:p>
          <a:p>
            <a:r>
              <a:rPr lang="en-GB" sz="2200" dirty="0"/>
              <a:t>Commitment to the profession's ethical standards and life-long learning</a:t>
            </a:r>
          </a:p>
          <a:p>
            <a:r>
              <a:rPr lang="en-GB" sz="2200" dirty="0"/>
              <a:t>“I am a student nurse and feel my biggest strengths are communication, empathy and being able to relate to patients/families. Good team-work and organisation skills allow me to complete any tasks in an effective manner, particularly whilst on clinical placement. I'm also committed to ongoing learning and high professional standards.”</a:t>
            </a:r>
          </a:p>
          <a:p>
            <a:pPr marL="0" indent="0">
              <a:buNone/>
            </a:pPr>
            <a:endParaRPr lang="en-GB" sz="2200" dirty="0"/>
          </a:p>
        </p:txBody>
      </p:sp>
      <p:sp>
        <p:nvSpPr>
          <p:cNvPr id="4" name="Footer Placeholder 3">
            <a:extLst>
              <a:ext uri="{FF2B5EF4-FFF2-40B4-BE49-F238E27FC236}">
                <a16:creationId xmlns:a16="http://schemas.microsoft.com/office/drawing/2014/main" id="{C6F9C8E1-8AA9-E320-0EFD-E54420D8CEC6}"/>
              </a:ext>
            </a:extLst>
          </p:cNvPr>
          <p:cNvSpPr>
            <a:spLocks noGrp="1"/>
          </p:cNvSpPr>
          <p:nvPr>
            <p:ph type="ftr" sz="quarter" idx="11"/>
          </p:nvPr>
        </p:nvSpPr>
        <p:spPr/>
        <p:txBody>
          <a:bodyPr/>
          <a:lstStyle/>
          <a:p>
            <a:r>
              <a:rPr lang="en-GB" dirty="0"/>
              <a:t>3</a:t>
            </a:r>
          </a:p>
        </p:txBody>
      </p:sp>
      <p:sp>
        <p:nvSpPr>
          <p:cNvPr id="5" name="Slide Number Placeholder 4">
            <a:extLst>
              <a:ext uri="{FF2B5EF4-FFF2-40B4-BE49-F238E27FC236}">
                <a16:creationId xmlns:a16="http://schemas.microsoft.com/office/drawing/2014/main" id="{77EF75F5-CD1C-871D-295E-9049982BC333}"/>
              </a:ext>
            </a:extLst>
          </p:cNvPr>
          <p:cNvSpPr>
            <a:spLocks noGrp="1"/>
          </p:cNvSpPr>
          <p:nvPr>
            <p:ph type="sldNum" sz="quarter" idx="12"/>
          </p:nvPr>
        </p:nvSpPr>
        <p:spPr/>
        <p:txBody>
          <a:bodyPr/>
          <a:lstStyle/>
          <a:p>
            <a:fld id="{6D03D66A-6244-46E1-BC98-8F23406C157E}" type="slidenum">
              <a:rPr lang="en-GB" smtClean="0"/>
              <a:t>3</a:t>
            </a:fld>
            <a:endParaRPr lang="en-GB"/>
          </a:p>
        </p:txBody>
      </p:sp>
    </p:spTree>
    <p:extLst>
      <p:ext uri="{BB962C8B-B14F-4D97-AF65-F5344CB8AC3E}">
        <p14:creationId xmlns:p14="http://schemas.microsoft.com/office/powerpoint/2010/main" val="1869800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BB174-68B6-33B5-75B5-63B3972A75C3}"/>
              </a:ext>
            </a:extLst>
          </p:cNvPr>
          <p:cNvSpPr>
            <a:spLocks noGrp="1"/>
          </p:cNvSpPr>
          <p:nvPr>
            <p:ph type="title"/>
          </p:nvPr>
        </p:nvSpPr>
        <p:spPr>
          <a:xfrm>
            <a:off x="761803" y="350196"/>
            <a:ext cx="4646904" cy="1624520"/>
          </a:xfrm>
        </p:spPr>
        <p:txBody>
          <a:bodyPr anchor="ctr">
            <a:normAutofit/>
          </a:bodyPr>
          <a:lstStyle/>
          <a:p>
            <a:r>
              <a:rPr lang="en-GB" sz="2800"/>
              <a:t>why is a swot analysis and why is it important to your personal and professional development </a:t>
            </a:r>
          </a:p>
        </p:txBody>
      </p:sp>
      <p:sp>
        <p:nvSpPr>
          <p:cNvPr id="3" name="Content Placeholder 2">
            <a:extLst>
              <a:ext uri="{FF2B5EF4-FFF2-40B4-BE49-F238E27FC236}">
                <a16:creationId xmlns:a16="http://schemas.microsoft.com/office/drawing/2014/main" id="{D7107180-5A10-70D0-0704-999BC07924AD}"/>
              </a:ext>
            </a:extLst>
          </p:cNvPr>
          <p:cNvSpPr>
            <a:spLocks noGrp="1"/>
          </p:cNvSpPr>
          <p:nvPr>
            <p:ph idx="1"/>
          </p:nvPr>
        </p:nvSpPr>
        <p:spPr>
          <a:xfrm>
            <a:off x="761802" y="2743200"/>
            <a:ext cx="4646905" cy="3613149"/>
          </a:xfrm>
        </p:spPr>
        <p:txBody>
          <a:bodyPr anchor="ctr">
            <a:normAutofit/>
          </a:bodyPr>
          <a:lstStyle/>
          <a:p>
            <a:pPr marL="0" indent="0">
              <a:buNone/>
            </a:pPr>
            <a:r>
              <a:rPr lang="en-GB" sz="1700" dirty="0"/>
              <a:t>A SWOT analysis is a systematic method of assessing your Strengths, Weaknesses, Opportunities, and Threats. Strengths refer to your internal positive characteristics, meaning what you are doing well. Weaknesses are areas in which you could improve or develop further. Opportunities entails external factors or possibilities for expansion and progress. Threats: External obstacles that could stymie your development. A SWOT analysis is frequently used in business and education but is also a helpful self-evaluation method for individuals planning personal and professional growth.</a:t>
            </a:r>
          </a:p>
          <a:p>
            <a:pPr marL="0" indent="0">
              <a:buNone/>
            </a:pPr>
            <a:endParaRPr lang="en-GB" sz="1700" dirty="0"/>
          </a:p>
        </p:txBody>
      </p:sp>
      <p:pic>
        <p:nvPicPr>
          <p:cNvPr id="5" name="Picture 4" descr="Wood human figure">
            <a:extLst>
              <a:ext uri="{FF2B5EF4-FFF2-40B4-BE49-F238E27FC236}">
                <a16:creationId xmlns:a16="http://schemas.microsoft.com/office/drawing/2014/main" id="{D11906AA-A1B6-79BE-19FB-48FBE4728ECF}"/>
              </a:ext>
            </a:extLst>
          </p:cNvPr>
          <p:cNvPicPr>
            <a:picLocks noChangeAspect="1"/>
          </p:cNvPicPr>
          <p:nvPr/>
        </p:nvPicPr>
        <p:blipFill>
          <a:blip r:embed="rId2"/>
          <a:srcRect r="40599" b="-2"/>
          <a:stretch>
            <a:fillRect/>
          </a:stretch>
        </p:blipFill>
        <p:spPr>
          <a:xfrm>
            <a:off x="6096000" y="1"/>
            <a:ext cx="6102825" cy="6858000"/>
          </a:xfrm>
          <a:prstGeom prst="rect">
            <a:avLst/>
          </a:prstGeom>
        </p:spPr>
      </p:pic>
      <p:sp>
        <p:nvSpPr>
          <p:cNvPr id="4" name="Footer Placeholder 3">
            <a:extLst>
              <a:ext uri="{FF2B5EF4-FFF2-40B4-BE49-F238E27FC236}">
                <a16:creationId xmlns:a16="http://schemas.microsoft.com/office/drawing/2014/main" id="{F1887A73-FB09-50A8-9AAD-C1817DC58785}"/>
              </a:ext>
            </a:extLst>
          </p:cNvPr>
          <p:cNvSpPr>
            <a:spLocks noGrp="1"/>
          </p:cNvSpPr>
          <p:nvPr>
            <p:ph type="ftr" sz="quarter" idx="11"/>
          </p:nvPr>
        </p:nvSpPr>
        <p:spPr/>
        <p:txBody>
          <a:bodyPr/>
          <a:lstStyle/>
          <a:p>
            <a:r>
              <a:rPr lang="en-GB" dirty="0"/>
              <a:t>4</a:t>
            </a:r>
          </a:p>
        </p:txBody>
      </p:sp>
      <p:sp>
        <p:nvSpPr>
          <p:cNvPr id="6" name="Slide Number Placeholder 5">
            <a:extLst>
              <a:ext uri="{FF2B5EF4-FFF2-40B4-BE49-F238E27FC236}">
                <a16:creationId xmlns:a16="http://schemas.microsoft.com/office/drawing/2014/main" id="{908DF3EB-8C4C-3A7A-041A-6CB3478C0A41}"/>
              </a:ext>
            </a:extLst>
          </p:cNvPr>
          <p:cNvSpPr>
            <a:spLocks noGrp="1"/>
          </p:cNvSpPr>
          <p:nvPr>
            <p:ph type="sldNum" sz="quarter" idx="12"/>
          </p:nvPr>
        </p:nvSpPr>
        <p:spPr/>
        <p:txBody>
          <a:bodyPr/>
          <a:lstStyle/>
          <a:p>
            <a:fld id="{6D03D66A-6244-46E1-BC98-8F23406C157E}" type="slidenum">
              <a:rPr lang="en-GB" smtClean="0"/>
              <a:t>4</a:t>
            </a:fld>
            <a:endParaRPr lang="en-GB"/>
          </a:p>
        </p:txBody>
      </p:sp>
    </p:spTree>
    <p:extLst>
      <p:ext uri="{BB962C8B-B14F-4D97-AF65-F5344CB8AC3E}">
        <p14:creationId xmlns:p14="http://schemas.microsoft.com/office/powerpoint/2010/main" val="1537002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5E334-C65A-8D8C-D8FC-A00D9035F797}"/>
              </a:ext>
            </a:extLst>
          </p:cNvPr>
          <p:cNvSpPr>
            <a:spLocks noGrp="1"/>
          </p:cNvSpPr>
          <p:nvPr>
            <p:ph type="title"/>
          </p:nvPr>
        </p:nvSpPr>
        <p:spPr>
          <a:xfrm>
            <a:off x="686834" y="1153572"/>
            <a:ext cx="3200400" cy="4461163"/>
          </a:xfrm>
        </p:spPr>
        <p:txBody>
          <a:bodyPr>
            <a:normAutofit/>
          </a:bodyPr>
          <a:lstStyle/>
          <a:p>
            <a:r>
              <a:rPr lang="en-GB">
                <a:solidFill>
                  <a:srgbClr val="FFFFFF"/>
                </a:solidFill>
              </a:rPr>
              <a:t>weakness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8950F2-727D-38E1-69A2-9830B524D6B1}"/>
              </a:ext>
            </a:extLst>
          </p:cNvPr>
          <p:cNvSpPr>
            <a:spLocks noGrp="1"/>
          </p:cNvSpPr>
          <p:nvPr>
            <p:ph idx="1"/>
          </p:nvPr>
        </p:nvSpPr>
        <p:spPr>
          <a:xfrm>
            <a:off x="4447308" y="591344"/>
            <a:ext cx="6906491" cy="5585619"/>
          </a:xfrm>
        </p:spPr>
        <p:txBody>
          <a:bodyPr anchor="ctr">
            <a:normAutofit/>
          </a:bodyPr>
          <a:lstStyle/>
          <a:p>
            <a:r>
              <a:rPr lang="en-GB" sz="2200" dirty="0"/>
              <a:t>Restricted practice experience in complicated care centres</a:t>
            </a:r>
          </a:p>
          <a:p>
            <a:r>
              <a:rPr lang="en-GB" sz="2200" dirty="0"/>
              <a:t>Are occasionally insecure when deciding on a course of treatment</a:t>
            </a:r>
          </a:p>
          <a:p>
            <a:r>
              <a:rPr lang="en-GB" sz="2200" dirty="0"/>
              <a:t>Desired increase in technical skills (</a:t>
            </a:r>
            <a:r>
              <a:rPr lang="en-GB" sz="2200" dirty="0" err="1"/>
              <a:t>eg</a:t>
            </a:r>
            <a:r>
              <a:rPr lang="en-GB" sz="2200" dirty="0"/>
              <a:t>, knowledge about electronic health records)</a:t>
            </a:r>
          </a:p>
          <a:p>
            <a:r>
              <a:rPr lang="en-GB" sz="2200" dirty="0"/>
              <a:t>(Sometimes have a bad time balancing work &amp; life during placements)</a:t>
            </a:r>
          </a:p>
          <a:p>
            <a:r>
              <a:rPr lang="en-GB" sz="2200" dirty="0"/>
              <a:t>“My challenges include lack of exposure and experience in a clinical environment and confidence to make decisions, particularly in situations I am not familiar with. And I'd like to fortify my digital and technological nursing abilities. Juggling my time effectively between study, placements and personal life is another aspect that I am improving.</a:t>
            </a:r>
          </a:p>
          <a:p>
            <a:endParaRPr lang="en-GB" sz="2200" dirty="0"/>
          </a:p>
        </p:txBody>
      </p:sp>
      <p:sp>
        <p:nvSpPr>
          <p:cNvPr id="4" name="Footer Placeholder 3">
            <a:extLst>
              <a:ext uri="{FF2B5EF4-FFF2-40B4-BE49-F238E27FC236}">
                <a16:creationId xmlns:a16="http://schemas.microsoft.com/office/drawing/2014/main" id="{ED04F564-7F55-4E19-A4F3-7AD840B0FE93}"/>
              </a:ext>
            </a:extLst>
          </p:cNvPr>
          <p:cNvSpPr>
            <a:spLocks noGrp="1"/>
          </p:cNvSpPr>
          <p:nvPr>
            <p:ph type="ftr" sz="quarter" idx="11"/>
          </p:nvPr>
        </p:nvSpPr>
        <p:spPr/>
        <p:txBody>
          <a:bodyPr/>
          <a:lstStyle/>
          <a:p>
            <a:r>
              <a:rPr lang="en-GB" dirty="0"/>
              <a:t>5</a:t>
            </a:r>
          </a:p>
        </p:txBody>
      </p:sp>
      <p:sp>
        <p:nvSpPr>
          <p:cNvPr id="5" name="Slide Number Placeholder 4">
            <a:extLst>
              <a:ext uri="{FF2B5EF4-FFF2-40B4-BE49-F238E27FC236}">
                <a16:creationId xmlns:a16="http://schemas.microsoft.com/office/drawing/2014/main" id="{4D531B17-7E1F-0637-F18B-5FF5CEAE461F}"/>
              </a:ext>
            </a:extLst>
          </p:cNvPr>
          <p:cNvSpPr>
            <a:spLocks noGrp="1"/>
          </p:cNvSpPr>
          <p:nvPr>
            <p:ph type="sldNum" sz="quarter" idx="12"/>
          </p:nvPr>
        </p:nvSpPr>
        <p:spPr/>
        <p:txBody>
          <a:bodyPr/>
          <a:lstStyle/>
          <a:p>
            <a:fld id="{6D03D66A-6244-46E1-BC98-8F23406C157E}" type="slidenum">
              <a:rPr lang="en-GB" smtClean="0"/>
              <a:t>5</a:t>
            </a:fld>
            <a:endParaRPr lang="en-GB"/>
          </a:p>
        </p:txBody>
      </p:sp>
    </p:spTree>
    <p:extLst>
      <p:ext uri="{BB962C8B-B14F-4D97-AF65-F5344CB8AC3E}">
        <p14:creationId xmlns:p14="http://schemas.microsoft.com/office/powerpoint/2010/main" val="3267655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0E324-C912-F37B-6A30-163929F12D85}"/>
              </a:ext>
            </a:extLst>
          </p:cNvPr>
          <p:cNvSpPr>
            <a:spLocks noGrp="1"/>
          </p:cNvSpPr>
          <p:nvPr>
            <p:ph type="title"/>
          </p:nvPr>
        </p:nvSpPr>
        <p:spPr>
          <a:xfrm>
            <a:off x="589560" y="856180"/>
            <a:ext cx="4560584" cy="1128068"/>
          </a:xfrm>
        </p:spPr>
        <p:txBody>
          <a:bodyPr anchor="ctr">
            <a:normAutofit/>
          </a:bodyPr>
          <a:lstStyle/>
          <a:p>
            <a:r>
              <a:rPr lang="en-GB" sz="4000"/>
              <a:t>Opportunities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15F953-1AF5-2FD2-D0AB-93B009EE67CF}"/>
              </a:ext>
            </a:extLst>
          </p:cNvPr>
          <p:cNvSpPr>
            <a:spLocks noGrp="1"/>
          </p:cNvSpPr>
          <p:nvPr>
            <p:ph idx="1"/>
          </p:nvPr>
        </p:nvSpPr>
        <p:spPr>
          <a:xfrm>
            <a:off x="590719" y="2330505"/>
            <a:ext cx="4559425" cy="3979585"/>
          </a:xfrm>
        </p:spPr>
        <p:txBody>
          <a:bodyPr anchor="ctr">
            <a:normAutofit/>
          </a:bodyPr>
          <a:lstStyle/>
          <a:p>
            <a:r>
              <a:rPr lang="en-GB" sz="1600" dirty="0"/>
              <a:t>NHS/ University led training including CPD, mentoring schemes</a:t>
            </a:r>
          </a:p>
          <a:p>
            <a:r>
              <a:rPr lang="en-GB" sz="1600" dirty="0"/>
              <a:t>Increasing Demand for UK Registered Nurses (NMC, 2023)</a:t>
            </a:r>
          </a:p>
          <a:p>
            <a:r>
              <a:rPr lang="en-GB" sz="1600" dirty="0"/>
              <a:t>Career pathways Available areas for clinical specialisation (e.g. mental health, community, paediatrics)</a:t>
            </a:r>
          </a:p>
          <a:p>
            <a:r>
              <a:rPr lang="en-GB" sz="1600" dirty="0"/>
              <a:t>“Nursing has tremendously developed in terms of opportunities. I can build up that expertise, and become a specialist, by studying through NHS or university CPD courses. Nurses are in high demand all over the UK and so have job security and clear career progression. Additionally, </a:t>
            </a:r>
          </a:p>
          <a:p>
            <a:pPr marL="0" indent="0">
              <a:buNone/>
            </a:pPr>
            <a:endParaRPr lang="en-GB" sz="16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678EAD74-4D35-83B8-97B0-0F997A391C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820" r="15323" b="1"/>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D20AB41-189A-2D4B-78B1-0072A8D50DD9}"/>
              </a:ext>
            </a:extLst>
          </p:cNvPr>
          <p:cNvSpPr>
            <a:spLocks noGrp="1"/>
          </p:cNvSpPr>
          <p:nvPr>
            <p:ph type="ftr" sz="quarter" idx="11"/>
          </p:nvPr>
        </p:nvSpPr>
        <p:spPr/>
        <p:txBody>
          <a:bodyPr/>
          <a:lstStyle/>
          <a:p>
            <a:r>
              <a:rPr lang="en-GB" dirty="0"/>
              <a:t>6</a:t>
            </a:r>
          </a:p>
        </p:txBody>
      </p:sp>
      <p:sp>
        <p:nvSpPr>
          <p:cNvPr id="5" name="Slide Number Placeholder 4">
            <a:extLst>
              <a:ext uri="{FF2B5EF4-FFF2-40B4-BE49-F238E27FC236}">
                <a16:creationId xmlns:a16="http://schemas.microsoft.com/office/drawing/2014/main" id="{9777AA8F-9D4E-9F15-CFA7-374DD4ECAC48}"/>
              </a:ext>
            </a:extLst>
          </p:cNvPr>
          <p:cNvSpPr>
            <a:spLocks noGrp="1"/>
          </p:cNvSpPr>
          <p:nvPr>
            <p:ph type="sldNum" sz="quarter" idx="12"/>
          </p:nvPr>
        </p:nvSpPr>
        <p:spPr/>
        <p:txBody>
          <a:bodyPr/>
          <a:lstStyle/>
          <a:p>
            <a:fld id="{6D03D66A-6244-46E1-BC98-8F23406C157E}" type="slidenum">
              <a:rPr lang="en-GB" smtClean="0"/>
              <a:t>6</a:t>
            </a:fld>
            <a:endParaRPr lang="en-GB"/>
          </a:p>
        </p:txBody>
      </p:sp>
    </p:spTree>
    <p:extLst>
      <p:ext uri="{BB962C8B-B14F-4D97-AF65-F5344CB8AC3E}">
        <p14:creationId xmlns:p14="http://schemas.microsoft.com/office/powerpoint/2010/main" val="1376031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58217-91FF-E7DD-B103-4CF58760B6D0}"/>
              </a:ext>
            </a:extLst>
          </p:cNvPr>
          <p:cNvSpPr>
            <a:spLocks noGrp="1"/>
          </p:cNvSpPr>
          <p:nvPr>
            <p:ph type="title"/>
          </p:nvPr>
        </p:nvSpPr>
        <p:spPr>
          <a:xfrm>
            <a:off x="686834" y="1153572"/>
            <a:ext cx="3200400" cy="4461163"/>
          </a:xfrm>
        </p:spPr>
        <p:txBody>
          <a:bodyPr>
            <a:normAutofit/>
          </a:bodyPr>
          <a:lstStyle/>
          <a:p>
            <a:r>
              <a:rPr lang="en-GB">
                <a:solidFill>
                  <a:srgbClr val="FFFFFF"/>
                </a:solidFill>
              </a:rPr>
              <a:t>Threats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A7EDDF6-12AC-E49E-ABFE-D7DCA65E4310}"/>
              </a:ext>
            </a:extLst>
          </p:cNvPr>
          <p:cNvSpPr>
            <a:spLocks noGrp="1"/>
          </p:cNvSpPr>
          <p:nvPr>
            <p:ph idx="1"/>
          </p:nvPr>
        </p:nvSpPr>
        <p:spPr>
          <a:xfrm>
            <a:off x="4447308" y="591344"/>
            <a:ext cx="6906491" cy="5585619"/>
          </a:xfrm>
        </p:spPr>
        <p:txBody>
          <a:bodyPr anchor="ctr">
            <a:normAutofit/>
          </a:bodyPr>
          <a:lstStyle/>
          <a:p>
            <a:r>
              <a:rPr lang="en-GB" sz="2600" dirty="0"/>
              <a:t>Understaffing and resulting workload leads to stress.</a:t>
            </a:r>
          </a:p>
          <a:p>
            <a:r>
              <a:rPr lang="en-GB" sz="2600" dirty="0"/>
              <a:t>Burnout risk and emotional fatigue</a:t>
            </a:r>
          </a:p>
          <a:p>
            <a:r>
              <a:rPr lang="en-GB" sz="2600" dirty="0"/>
              <a:t>Modifications in NHS policy or finance</a:t>
            </a:r>
          </a:p>
          <a:p>
            <a:r>
              <a:rPr lang="en-GB" sz="2600" dirty="0"/>
              <a:t>Fast growth of health tech needing ongoing re-skilling</a:t>
            </a:r>
          </a:p>
          <a:p>
            <a:r>
              <a:rPr lang="en-GB" sz="2600" dirty="0"/>
              <a:t>“External threats include excessive workloads and the stress of vacancies on a rolling basis, all of which impinges upon well-being. Nurses are also “required to adapt rapidly as policy changes and technology advances, continuously updating their knowledge.”</a:t>
            </a:r>
          </a:p>
          <a:p>
            <a:endParaRPr lang="en-GB" sz="2600" dirty="0"/>
          </a:p>
        </p:txBody>
      </p:sp>
      <p:sp>
        <p:nvSpPr>
          <p:cNvPr id="4" name="Footer Placeholder 3">
            <a:extLst>
              <a:ext uri="{FF2B5EF4-FFF2-40B4-BE49-F238E27FC236}">
                <a16:creationId xmlns:a16="http://schemas.microsoft.com/office/drawing/2014/main" id="{ABF904F9-7998-CEEC-C210-A5FB5F53986C}"/>
              </a:ext>
            </a:extLst>
          </p:cNvPr>
          <p:cNvSpPr>
            <a:spLocks noGrp="1"/>
          </p:cNvSpPr>
          <p:nvPr>
            <p:ph type="ftr" sz="quarter" idx="11"/>
          </p:nvPr>
        </p:nvSpPr>
        <p:spPr/>
        <p:txBody>
          <a:bodyPr/>
          <a:lstStyle/>
          <a:p>
            <a:r>
              <a:rPr lang="en-GB" dirty="0"/>
              <a:t>7</a:t>
            </a:r>
          </a:p>
        </p:txBody>
      </p:sp>
      <p:sp>
        <p:nvSpPr>
          <p:cNvPr id="5" name="Slide Number Placeholder 4">
            <a:extLst>
              <a:ext uri="{FF2B5EF4-FFF2-40B4-BE49-F238E27FC236}">
                <a16:creationId xmlns:a16="http://schemas.microsoft.com/office/drawing/2014/main" id="{20CA1503-D49B-C6D6-D114-61DBAD11043E}"/>
              </a:ext>
            </a:extLst>
          </p:cNvPr>
          <p:cNvSpPr>
            <a:spLocks noGrp="1"/>
          </p:cNvSpPr>
          <p:nvPr>
            <p:ph type="sldNum" sz="quarter" idx="12"/>
          </p:nvPr>
        </p:nvSpPr>
        <p:spPr/>
        <p:txBody>
          <a:bodyPr/>
          <a:lstStyle/>
          <a:p>
            <a:fld id="{6D03D66A-6244-46E1-BC98-8F23406C157E}" type="slidenum">
              <a:rPr lang="en-GB" smtClean="0"/>
              <a:t>7</a:t>
            </a:fld>
            <a:endParaRPr lang="en-GB"/>
          </a:p>
        </p:txBody>
      </p:sp>
    </p:spTree>
    <p:extLst>
      <p:ext uri="{BB962C8B-B14F-4D97-AF65-F5344CB8AC3E}">
        <p14:creationId xmlns:p14="http://schemas.microsoft.com/office/powerpoint/2010/main" val="2858301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306FD23-E1E9-2BCE-39BB-D7CA1DF0379D}"/>
              </a:ext>
            </a:extLst>
          </p:cNvPr>
          <p:cNvSpPr>
            <a:spLocks noGrp="1" noChangeArrowheads="1"/>
          </p:cNvSpPr>
          <p:nvPr>
            <p:ph type="title"/>
          </p:nvPr>
        </p:nvSpPr>
        <p:spPr bwMode="auto">
          <a:xfrm>
            <a:off x="686834" y="1153572"/>
            <a:ext cx="3200400" cy="44611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lang="en-US" altLang="en-US" sz="3700">
                <a:solidFill>
                  <a:srgbClr val="FFFFFF"/>
                </a:solidFill>
                <a:latin typeface="Arial" panose="020B0604020202020204" pitchFamily="34" charset="0"/>
              </a:rPr>
              <a:t>Opportunities </a:t>
            </a:r>
            <a:r>
              <a:rPr kumimoji="0" lang="en-US" altLang="en-US" sz="3700" b="0" i="0" u="none" strike="noStrike" cap="none" normalizeH="0" baseline="0">
                <a:ln>
                  <a:noFill/>
                </a:ln>
                <a:solidFill>
                  <a:srgbClr val="FFFFFF"/>
                </a:solidFill>
                <a:effectLst/>
                <a:latin typeface="Arial" panose="020B0604020202020204" pitchFamily="34" charset="0"/>
              </a:rPr>
              <a:t>: Connecting Growth to Strengths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CF5606-B803-1DD5-FA3D-A62986527930}"/>
              </a:ext>
            </a:extLst>
          </p:cNvPr>
          <p:cNvSpPr>
            <a:spLocks noGrp="1"/>
          </p:cNvSpPr>
          <p:nvPr>
            <p:ph idx="1"/>
          </p:nvPr>
        </p:nvSpPr>
        <p:spPr>
          <a:xfrm>
            <a:off x="4447308" y="591344"/>
            <a:ext cx="6906491" cy="5585619"/>
          </a:xfrm>
        </p:spPr>
        <p:txBody>
          <a:bodyPr anchor="ctr">
            <a:normAutofit/>
          </a:bodyPr>
          <a:lstStyle/>
          <a:p>
            <a:r>
              <a:rPr lang="en-GB" sz="2400"/>
              <a:t>Build confidence and leadership skills through communication, empathy</a:t>
            </a:r>
          </a:p>
          <a:p>
            <a:r>
              <a:rPr lang="en-GB" sz="2400"/>
              <a:t>Work well as a team to learn from seasoned nurses and coworker mentors</a:t>
            </a:r>
          </a:p>
          <a:p>
            <a:r>
              <a:rPr lang="en-GB" sz="2400"/>
              <a:t>Use organisational strategies for work–life balance</a:t>
            </a:r>
          </a:p>
          <a:p>
            <a:r>
              <a:rPr lang="en-GB" sz="2400"/>
              <a:t>Dedicate yourself to never-ending education, remaining current with new tools and policies.</a:t>
            </a:r>
          </a:p>
          <a:p>
            <a:r>
              <a:rPr lang="en-GB" sz="2400"/>
              <a:t>To mitigate my deficiencies and mitigate risks, I can lean upon my strengths to gain through absorption learning from senior colleagues and mentors. Being organized helps me manage study and practice. Ongoing learning through CPD and online education will only enhance my clinical and digital skills.”</a:t>
            </a:r>
          </a:p>
          <a:p>
            <a:endParaRPr lang="en-GB" sz="2400"/>
          </a:p>
        </p:txBody>
      </p:sp>
      <p:sp>
        <p:nvSpPr>
          <p:cNvPr id="2" name="Footer Placeholder 1">
            <a:extLst>
              <a:ext uri="{FF2B5EF4-FFF2-40B4-BE49-F238E27FC236}">
                <a16:creationId xmlns:a16="http://schemas.microsoft.com/office/drawing/2014/main" id="{13E09BDC-381A-7916-ACD1-3E6A618B0081}"/>
              </a:ext>
            </a:extLst>
          </p:cNvPr>
          <p:cNvSpPr>
            <a:spLocks noGrp="1"/>
          </p:cNvSpPr>
          <p:nvPr>
            <p:ph type="ftr" sz="quarter" idx="11"/>
          </p:nvPr>
        </p:nvSpPr>
        <p:spPr/>
        <p:txBody>
          <a:bodyPr/>
          <a:lstStyle/>
          <a:p>
            <a:r>
              <a:rPr lang="en-GB" dirty="0"/>
              <a:t>8</a:t>
            </a:r>
          </a:p>
        </p:txBody>
      </p:sp>
      <p:sp>
        <p:nvSpPr>
          <p:cNvPr id="5" name="Slide Number Placeholder 4">
            <a:extLst>
              <a:ext uri="{FF2B5EF4-FFF2-40B4-BE49-F238E27FC236}">
                <a16:creationId xmlns:a16="http://schemas.microsoft.com/office/drawing/2014/main" id="{91377066-1855-B374-B97E-D51099CA2AB3}"/>
              </a:ext>
            </a:extLst>
          </p:cNvPr>
          <p:cNvSpPr>
            <a:spLocks noGrp="1"/>
          </p:cNvSpPr>
          <p:nvPr>
            <p:ph type="sldNum" sz="quarter" idx="12"/>
          </p:nvPr>
        </p:nvSpPr>
        <p:spPr/>
        <p:txBody>
          <a:bodyPr/>
          <a:lstStyle/>
          <a:p>
            <a:fld id="{6D03D66A-6244-46E1-BC98-8F23406C157E}" type="slidenum">
              <a:rPr lang="en-GB" smtClean="0"/>
              <a:t>8</a:t>
            </a:fld>
            <a:endParaRPr lang="en-GB"/>
          </a:p>
        </p:txBody>
      </p:sp>
    </p:spTree>
    <p:extLst>
      <p:ext uri="{BB962C8B-B14F-4D97-AF65-F5344CB8AC3E}">
        <p14:creationId xmlns:p14="http://schemas.microsoft.com/office/powerpoint/2010/main" val="2745896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56738-1269-82ED-BA07-6297F5CAF35B}"/>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FE1E01-E7CC-60C6-C912-716E6C23F767}"/>
              </a:ext>
            </a:extLst>
          </p:cNvPr>
          <p:cNvSpPr>
            <a:spLocks noGrp="1"/>
          </p:cNvSpPr>
          <p:nvPr>
            <p:ph idx="1"/>
          </p:nvPr>
        </p:nvSpPr>
        <p:spPr>
          <a:xfrm>
            <a:off x="4447308" y="591344"/>
            <a:ext cx="6906491" cy="5585619"/>
          </a:xfrm>
        </p:spPr>
        <p:txBody>
          <a:bodyPr anchor="ctr">
            <a:normAutofit/>
          </a:bodyPr>
          <a:lstStyle/>
          <a:p>
            <a:r>
              <a:rPr lang="en-GB" dirty="0"/>
              <a:t>To conclude, the personal SWOT analysis helped me to assess my strengths, weaknesses, opportunities, and threats as a developing professional in the field of nursing. The development of my communication skills, empathy, and willingness to learn will help me to address threats and exploit opportunities in the UK HSC sector. I am positive that, with commitment and continuous professional self-improvement, I will become a competent, caring nurse capable of affecting and even changing people’s lives for the better.</a:t>
            </a:r>
          </a:p>
          <a:p>
            <a:pPr marL="0" indent="0">
              <a:buNone/>
            </a:pPr>
            <a:endParaRPr lang="en-GB" dirty="0"/>
          </a:p>
        </p:txBody>
      </p:sp>
      <p:sp>
        <p:nvSpPr>
          <p:cNvPr id="4" name="Footer Placeholder 3">
            <a:extLst>
              <a:ext uri="{FF2B5EF4-FFF2-40B4-BE49-F238E27FC236}">
                <a16:creationId xmlns:a16="http://schemas.microsoft.com/office/drawing/2014/main" id="{80F24BE5-B6AE-3E18-EDD2-C3C25E49CBAD}"/>
              </a:ext>
            </a:extLst>
          </p:cNvPr>
          <p:cNvSpPr>
            <a:spLocks noGrp="1"/>
          </p:cNvSpPr>
          <p:nvPr>
            <p:ph type="ftr" sz="quarter" idx="11"/>
          </p:nvPr>
        </p:nvSpPr>
        <p:spPr/>
        <p:txBody>
          <a:bodyPr/>
          <a:lstStyle/>
          <a:p>
            <a:r>
              <a:rPr lang="en-GB" dirty="0"/>
              <a:t>9</a:t>
            </a:r>
          </a:p>
        </p:txBody>
      </p:sp>
      <p:sp>
        <p:nvSpPr>
          <p:cNvPr id="5" name="Slide Number Placeholder 4">
            <a:extLst>
              <a:ext uri="{FF2B5EF4-FFF2-40B4-BE49-F238E27FC236}">
                <a16:creationId xmlns:a16="http://schemas.microsoft.com/office/drawing/2014/main" id="{F68AF9A3-166A-4185-B996-DB73757EF76F}"/>
              </a:ext>
            </a:extLst>
          </p:cNvPr>
          <p:cNvSpPr>
            <a:spLocks noGrp="1"/>
          </p:cNvSpPr>
          <p:nvPr>
            <p:ph type="sldNum" sz="quarter" idx="12"/>
          </p:nvPr>
        </p:nvSpPr>
        <p:spPr/>
        <p:txBody>
          <a:bodyPr/>
          <a:lstStyle/>
          <a:p>
            <a:fld id="{6D03D66A-6244-46E1-BC98-8F23406C157E}" type="slidenum">
              <a:rPr lang="en-GB" smtClean="0"/>
              <a:t>9</a:t>
            </a:fld>
            <a:endParaRPr lang="en-GB"/>
          </a:p>
        </p:txBody>
      </p:sp>
    </p:spTree>
    <p:extLst>
      <p:ext uri="{BB962C8B-B14F-4D97-AF65-F5344CB8AC3E}">
        <p14:creationId xmlns:p14="http://schemas.microsoft.com/office/powerpoint/2010/main" val="110311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E78CF-13F4-0712-53FE-EFE144C0DA52}"/>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266104-C194-64BB-1A00-7FCDA7A5FE1A}"/>
              </a:ext>
            </a:extLst>
          </p:cNvPr>
          <p:cNvSpPr>
            <a:spLocks noGrp="1"/>
          </p:cNvSpPr>
          <p:nvPr>
            <p:ph idx="1"/>
          </p:nvPr>
        </p:nvSpPr>
        <p:spPr>
          <a:xfrm>
            <a:off x="4447308" y="591344"/>
            <a:ext cx="6906491" cy="5585619"/>
          </a:xfrm>
        </p:spPr>
        <p:txBody>
          <a:bodyPr anchor="ctr">
            <a:normAutofit/>
          </a:bodyPr>
          <a:lstStyle/>
          <a:p>
            <a:r>
              <a:rPr lang="en-GB" dirty="0"/>
              <a:t>Nursing and Midwifery Council The Code: Professional standards of practice and behaviour for nurses, midwives and nursing associates. London: NMC. Available at: https://www.nmc.org.uk/standards/code, accessed on 29 October 2025. Royal College of Nursing Career development and continuing professional development for nurses. London: RCN. Available at: https://www.rcn.org.uk/professional-development, accessed on 29 October 2025.</a:t>
            </a:r>
          </a:p>
          <a:p>
            <a:endParaRPr lang="en-GB" dirty="0"/>
          </a:p>
        </p:txBody>
      </p:sp>
      <p:sp>
        <p:nvSpPr>
          <p:cNvPr id="4" name="Footer Placeholder 3">
            <a:extLst>
              <a:ext uri="{FF2B5EF4-FFF2-40B4-BE49-F238E27FC236}">
                <a16:creationId xmlns:a16="http://schemas.microsoft.com/office/drawing/2014/main" id="{127794C1-A6F4-B6A6-1248-7C34E76AA3A3}"/>
              </a:ext>
            </a:extLst>
          </p:cNvPr>
          <p:cNvSpPr>
            <a:spLocks noGrp="1"/>
          </p:cNvSpPr>
          <p:nvPr>
            <p:ph type="ftr" sz="quarter" idx="11"/>
          </p:nvPr>
        </p:nvSpPr>
        <p:spPr/>
        <p:txBody>
          <a:bodyPr/>
          <a:lstStyle/>
          <a:p>
            <a:r>
              <a:rPr lang="en-GB" dirty="0"/>
              <a:t>10</a:t>
            </a:r>
          </a:p>
        </p:txBody>
      </p:sp>
      <p:sp>
        <p:nvSpPr>
          <p:cNvPr id="5" name="Slide Number Placeholder 4">
            <a:extLst>
              <a:ext uri="{FF2B5EF4-FFF2-40B4-BE49-F238E27FC236}">
                <a16:creationId xmlns:a16="http://schemas.microsoft.com/office/drawing/2014/main" id="{7487C94C-CD98-952A-4B35-E80DC9F38AF3}"/>
              </a:ext>
            </a:extLst>
          </p:cNvPr>
          <p:cNvSpPr>
            <a:spLocks noGrp="1"/>
          </p:cNvSpPr>
          <p:nvPr>
            <p:ph type="sldNum" sz="quarter" idx="12"/>
          </p:nvPr>
        </p:nvSpPr>
        <p:spPr/>
        <p:txBody>
          <a:bodyPr/>
          <a:lstStyle/>
          <a:p>
            <a:fld id="{6D03D66A-6244-46E1-BC98-8F23406C157E}" type="slidenum">
              <a:rPr lang="en-GB" smtClean="0"/>
              <a:t>10</a:t>
            </a:fld>
            <a:endParaRPr lang="en-GB"/>
          </a:p>
        </p:txBody>
      </p:sp>
    </p:spTree>
    <p:extLst>
      <p:ext uri="{BB962C8B-B14F-4D97-AF65-F5344CB8AC3E}">
        <p14:creationId xmlns:p14="http://schemas.microsoft.com/office/powerpoint/2010/main" val="1100000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10644</TotalTime>
  <Words>901</Words>
  <Application>Microsoft Office PowerPoint</Application>
  <PresentationFormat>Widescreen</PresentationFormat>
  <Paragraphs>64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Professional development within health and social care </vt:lpstr>
      <vt:lpstr>Introduction </vt:lpstr>
      <vt:lpstr>Strengths</vt:lpstr>
      <vt:lpstr>why is a swot analysis and why is it important to your personal and professional development </vt:lpstr>
      <vt:lpstr>weakness</vt:lpstr>
      <vt:lpstr>Opportunities </vt:lpstr>
      <vt:lpstr>Threats</vt:lpstr>
      <vt:lpstr>Opportunities : Connecting Growth to Strengths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 </dc:title>
  <dc:creator>Rosepearl Dias (2427644)</dc:creator>
  <cp:lastModifiedBy>Dimple Fernandes</cp:lastModifiedBy>
  <cp:revision>6</cp:revision>
  <dcterms:created xsi:type="dcterms:W3CDTF">2025-10-26T17:19:59Z</dcterms:created>
  <dcterms:modified xsi:type="dcterms:W3CDTF">2025-11-07T14:12:36Z</dcterms:modified>
</cp:coreProperties>
</file>