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bg-BG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Заглавен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Правоъгълник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Правоъгълник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Правоъгълник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Правоъгълник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Правоъгълник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Закръглен правоъгълник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Закръглен правоъгълник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Правоъгълник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Правоъгълник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Правоъгълник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Правоъгълник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Заглавие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bg-BG" smtClean="0"/>
              <a:t>Редакт. стил загл. образец</a:t>
            </a:r>
            <a:endParaRPr kumimoji="0" lang="en-US"/>
          </a:p>
        </p:txBody>
      </p:sp>
      <p:sp>
        <p:nvSpPr>
          <p:cNvPr id="9" name="Подзаглавие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bg-BG" smtClean="0"/>
              <a:t>Щракнете за редакция стил подзагл. обр.</a:t>
            </a:r>
            <a:endParaRPr kumimoji="0" lang="en-US"/>
          </a:p>
        </p:txBody>
      </p:sp>
      <p:sp>
        <p:nvSpPr>
          <p:cNvPr id="28" name="Контейнер за дата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EA7BA494-156A-4F58-B2CB-93F3840B43A7}" type="datetimeFigureOut">
              <a:rPr lang="bg-BG" smtClean="0"/>
              <a:t>22.11.2019 г.</a:t>
            </a:fld>
            <a:endParaRPr lang="bg-BG"/>
          </a:p>
        </p:txBody>
      </p:sp>
      <p:sp>
        <p:nvSpPr>
          <p:cNvPr id="17" name="Контейнер за долния колонтитул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bg-BG"/>
          </a:p>
        </p:txBody>
      </p:sp>
      <p:sp>
        <p:nvSpPr>
          <p:cNvPr id="29" name="Контейнер за номер на слайда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47389F60-FF49-49C0-94F3-E58171044AAD}" type="slidenum">
              <a:rPr lang="bg-BG" smtClean="0"/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лавие и съдържа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bg-BG" smtClean="0"/>
              <a:t>Редакт. стил загл. образец</a:t>
            </a:r>
            <a:endParaRPr kumimoji="0" lang="en-US"/>
          </a:p>
        </p:txBody>
      </p:sp>
      <p:sp>
        <p:nvSpPr>
          <p:cNvPr id="3" name="Контейнер за съдържани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bg-BG" smtClean="0"/>
              <a:t>Щракнете, за да редактирате стиловете на текста в образеца</a:t>
            </a:r>
          </a:p>
          <a:p>
            <a:pPr lvl="1" eaLnBrk="1" latinLnBrk="0" hangingPunct="1"/>
            <a:r>
              <a:rPr lang="bg-BG" smtClean="0"/>
              <a:t>Второ ниво</a:t>
            </a:r>
          </a:p>
          <a:p>
            <a:pPr lvl="2" eaLnBrk="1" latinLnBrk="0" hangingPunct="1"/>
            <a:r>
              <a:rPr lang="bg-BG" smtClean="0"/>
              <a:t>Трето ниво</a:t>
            </a:r>
          </a:p>
          <a:p>
            <a:pPr lvl="3" eaLnBrk="1" latinLnBrk="0" hangingPunct="1"/>
            <a:r>
              <a:rPr lang="bg-BG" smtClean="0"/>
              <a:t>Четвърто ниво</a:t>
            </a:r>
          </a:p>
          <a:p>
            <a:pPr lvl="4" eaLnBrk="1" latinLnBrk="0" hangingPunct="1"/>
            <a:r>
              <a:rPr lang="bg-BG" smtClean="0"/>
              <a:t>Пето ниво</a:t>
            </a:r>
            <a:endParaRPr kumimoji="0" lang="en-US"/>
          </a:p>
        </p:txBody>
      </p:sp>
      <p:sp>
        <p:nvSpPr>
          <p:cNvPr id="4" name="Контейнер за 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BA494-156A-4F58-B2CB-93F3840B43A7}" type="datetimeFigureOut">
              <a:rPr lang="bg-BG" smtClean="0"/>
              <a:t>22.11.2019 г.</a:t>
            </a:fld>
            <a:endParaRPr lang="bg-BG"/>
          </a:p>
        </p:txBody>
      </p:sp>
      <p:sp>
        <p:nvSpPr>
          <p:cNvPr id="5" name="Контейнер за долния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Контейнер за номер на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89F60-FF49-49C0-94F3-E58171044AAD}" type="slidenum">
              <a:rPr lang="bg-BG" smtClean="0"/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лавка на секци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bg-BG" smtClean="0"/>
              <a:t>Редакт. стил загл. образец</a:t>
            </a:r>
            <a:endParaRPr kumimoji="0" lang="en-US"/>
          </a:p>
        </p:txBody>
      </p:sp>
      <p:sp>
        <p:nvSpPr>
          <p:cNvPr id="3" name="Текстов контейнер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bg-BG" smtClean="0"/>
              <a:t>Щракнете, за да редактирате стиловете на текста в образеца</a:t>
            </a:r>
          </a:p>
        </p:txBody>
      </p:sp>
      <p:sp>
        <p:nvSpPr>
          <p:cNvPr id="4" name="Контейнер за 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BA494-156A-4F58-B2CB-93F3840B43A7}" type="datetimeFigureOut">
              <a:rPr lang="bg-BG" smtClean="0"/>
              <a:t>22.11.2019 г.</a:t>
            </a:fld>
            <a:endParaRPr lang="bg-BG"/>
          </a:p>
        </p:txBody>
      </p:sp>
      <p:sp>
        <p:nvSpPr>
          <p:cNvPr id="5" name="Контейнер за долния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Контейнер за номер на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89F60-FF49-49C0-94F3-E58171044AAD}" type="slidenum">
              <a:rPr lang="bg-BG" smtClean="0"/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е съдържани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bg-BG" smtClean="0"/>
              <a:t>Редакт. стил загл. образец</a:t>
            </a:r>
            <a:endParaRPr kumimoji="0" lang="en-US"/>
          </a:p>
        </p:txBody>
      </p:sp>
      <p:sp>
        <p:nvSpPr>
          <p:cNvPr id="3" name="Контейнер за съдържание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bg-BG" smtClean="0"/>
              <a:t>Щракнете, за да редактирате стиловете на текста в образеца</a:t>
            </a:r>
          </a:p>
          <a:p>
            <a:pPr lvl="1" eaLnBrk="1" latinLnBrk="0" hangingPunct="1"/>
            <a:r>
              <a:rPr lang="bg-BG" smtClean="0"/>
              <a:t>Второ ниво</a:t>
            </a:r>
          </a:p>
          <a:p>
            <a:pPr lvl="2" eaLnBrk="1" latinLnBrk="0" hangingPunct="1"/>
            <a:r>
              <a:rPr lang="bg-BG" smtClean="0"/>
              <a:t>Трето ниво</a:t>
            </a:r>
          </a:p>
          <a:p>
            <a:pPr lvl="3" eaLnBrk="1" latinLnBrk="0" hangingPunct="1"/>
            <a:r>
              <a:rPr lang="bg-BG" smtClean="0"/>
              <a:t>Четвърто ниво</a:t>
            </a:r>
          </a:p>
          <a:p>
            <a:pPr lvl="4" eaLnBrk="1" latinLnBrk="0" hangingPunct="1"/>
            <a:r>
              <a:rPr lang="bg-BG" smtClean="0"/>
              <a:t>Пето ниво</a:t>
            </a:r>
            <a:endParaRPr kumimoji="0" lang="en-US"/>
          </a:p>
        </p:txBody>
      </p:sp>
      <p:sp>
        <p:nvSpPr>
          <p:cNvPr id="4" name="Контейнер за съдържание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bg-BG" smtClean="0"/>
              <a:t>Щракнете, за да редактирате стиловете на текста в образеца</a:t>
            </a:r>
          </a:p>
          <a:p>
            <a:pPr lvl="1" eaLnBrk="1" latinLnBrk="0" hangingPunct="1"/>
            <a:r>
              <a:rPr lang="bg-BG" smtClean="0"/>
              <a:t>Второ ниво</a:t>
            </a:r>
          </a:p>
          <a:p>
            <a:pPr lvl="2" eaLnBrk="1" latinLnBrk="0" hangingPunct="1"/>
            <a:r>
              <a:rPr lang="bg-BG" smtClean="0"/>
              <a:t>Трето ниво</a:t>
            </a:r>
          </a:p>
          <a:p>
            <a:pPr lvl="3" eaLnBrk="1" latinLnBrk="0" hangingPunct="1"/>
            <a:r>
              <a:rPr lang="bg-BG" smtClean="0"/>
              <a:t>Четвърто ниво</a:t>
            </a:r>
          </a:p>
          <a:p>
            <a:pPr lvl="4" eaLnBrk="1" latinLnBrk="0" hangingPunct="1"/>
            <a:r>
              <a:rPr lang="bg-BG" smtClean="0"/>
              <a:t>Пето ниво</a:t>
            </a:r>
            <a:endParaRPr kumimoji="0" lang="en-US"/>
          </a:p>
        </p:txBody>
      </p:sp>
      <p:sp>
        <p:nvSpPr>
          <p:cNvPr id="5" name="Контейнер за 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BA494-156A-4F58-B2CB-93F3840B43A7}" type="datetimeFigureOut">
              <a:rPr lang="bg-BG" smtClean="0"/>
              <a:t>22.11.2019 г.</a:t>
            </a:fld>
            <a:endParaRPr lang="bg-BG"/>
          </a:p>
        </p:txBody>
      </p:sp>
      <p:sp>
        <p:nvSpPr>
          <p:cNvPr id="6" name="Контейнер за долния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7" name="Контейнер за номер на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89F60-FF49-49C0-94F3-E58171044AAD}" type="slidenum">
              <a:rPr lang="bg-BG" smtClean="0"/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bg-BG" smtClean="0"/>
              <a:t>Редакт. стил загл. образец</a:t>
            </a:r>
            <a:endParaRPr kumimoji="0" lang="en-US"/>
          </a:p>
        </p:txBody>
      </p:sp>
      <p:sp>
        <p:nvSpPr>
          <p:cNvPr id="3" name="Текстов контейнер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bg-BG" smtClean="0"/>
              <a:t>Щракнете, за да редактирате стиловете на текста в образеца</a:t>
            </a:r>
          </a:p>
        </p:txBody>
      </p:sp>
      <p:sp>
        <p:nvSpPr>
          <p:cNvPr id="4" name="Текстов контейнер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bg-BG" smtClean="0"/>
              <a:t>Щракнете, за да редактирате стиловете на текста в образеца</a:t>
            </a:r>
          </a:p>
        </p:txBody>
      </p:sp>
      <p:sp>
        <p:nvSpPr>
          <p:cNvPr id="5" name="Контейнер за съдържание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bg-BG" smtClean="0"/>
              <a:t>Щракнете, за да редактирате стиловете на текста в образеца</a:t>
            </a:r>
          </a:p>
          <a:p>
            <a:pPr lvl="1" eaLnBrk="1" latinLnBrk="0" hangingPunct="1"/>
            <a:r>
              <a:rPr lang="bg-BG" smtClean="0"/>
              <a:t>Второ ниво</a:t>
            </a:r>
          </a:p>
          <a:p>
            <a:pPr lvl="2" eaLnBrk="1" latinLnBrk="0" hangingPunct="1"/>
            <a:r>
              <a:rPr lang="bg-BG" smtClean="0"/>
              <a:t>Трето ниво</a:t>
            </a:r>
          </a:p>
          <a:p>
            <a:pPr lvl="3" eaLnBrk="1" latinLnBrk="0" hangingPunct="1"/>
            <a:r>
              <a:rPr lang="bg-BG" smtClean="0"/>
              <a:t>Четвърто ниво</a:t>
            </a:r>
          </a:p>
          <a:p>
            <a:pPr lvl="4" eaLnBrk="1" latinLnBrk="0" hangingPunct="1"/>
            <a:r>
              <a:rPr lang="bg-BG" smtClean="0"/>
              <a:t>Пето ниво</a:t>
            </a:r>
            <a:endParaRPr kumimoji="0" lang="en-US"/>
          </a:p>
        </p:txBody>
      </p:sp>
      <p:sp>
        <p:nvSpPr>
          <p:cNvPr id="6" name="Контейнер за съдържание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bg-BG" smtClean="0"/>
              <a:t>Щракнете, за да редактирате стиловете на текста в образеца</a:t>
            </a:r>
          </a:p>
          <a:p>
            <a:pPr lvl="1" eaLnBrk="1" latinLnBrk="0" hangingPunct="1"/>
            <a:r>
              <a:rPr lang="bg-BG" smtClean="0"/>
              <a:t>Второ ниво</a:t>
            </a:r>
          </a:p>
          <a:p>
            <a:pPr lvl="2" eaLnBrk="1" latinLnBrk="0" hangingPunct="1"/>
            <a:r>
              <a:rPr lang="bg-BG" smtClean="0"/>
              <a:t>Трето ниво</a:t>
            </a:r>
          </a:p>
          <a:p>
            <a:pPr lvl="3" eaLnBrk="1" latinLnBrk="0" hangingPunct="1"/>
            <a:r>
              <a:rPr lang="bg-BG" smtClean="0"/>
              <a:t>Четвърто ниво</a:t>
            </a:r>
          </a:p>
          <a:p>
            <a:pPr lvl="4" eaLnBrk="1" latinLnBrk="0" hangingPunct="1"/>
            <a:r>
              <a:rPr lang="bg-BG" smtClean="0"/>
              <a:t>Пето ниво</a:t>
            </a:r>
            <a:endParaRPr kumimoji="0" lang="en-US"/>
          </a:p>
        </p:txBody>
      </p:sp>
      <p:sp>
        <p:nvSpPr>
          <p:cNvPr id="26" name="Контейнер за дата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A7BA494-156A-4F58-B2CB-93F3840B43A7}" type="datetimeFigureOut">
              <a:rPr lang="bg-BG" smtClean="0"/>
              <a:t>22.11.2019 г.</a:t>
            </a:fld>
            <a:endParaRPr lang="bg-BG"/>
          </a:p>
        </p:txBody>
      </p:sp>
      <p:sp>
        <p:nvSpPr>
          <p:cNvPr id="27" name="Контейнер за номер на слайда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389F60-FF49-49C0-94F3-E58171044AAD}" type="slidenum">
              <a:rPr lang="bg-BG" smtClean="0"/>
              <a:t>‹#›</a:t>
            </a:fld>
            <a:endParaRPr lang="bg-BG"/>
          </a:p>
        </p:txBody>
      </p:sp>
      <p:sp>
        <p:nvSpPr>
          <p:cNvPr id="28" name="Контейнер за долния колонтитул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bg-BG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Само заглав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bg-BG" smtClean="0"/>
              <a:t>Редакт. стил загл. образец</a:t>
            </a:r>
            <a:endParaRPr kumimoji="0" lang="en-US"/>
          </a:p>
        </p:txBody>
      </p:sp>
      <p:sp>
        <p:nvSpPr>
          <p:cNvPr id="3" name="Контейнер за дата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EA7BA494-156A-4F58-B2CB-93F3840B43A7}" type="datetimeFigureOut">
              <a:rPr lang="bg-BG" smtClean="0"/>
              <a:t>22.11.2019 г.</a:t>
            </a:fld>
            <a:endParaRPr lang="bg-BG"/>
          </a:p>
        </p:txBody>
      </p:sp>
      <p:sp>
        <p:nvSpPr>
          <p:cNvPr id="4" name="Контейнер за долния колонтитул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bg-BG"/>
          </a:p>
        </p:txBody>
      </p:sp>
      <p:sp>
        <p:nvSpPr>
          <p:cNvPr id="5" name="Контейнер за номер на слайда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47389F60-FF49-49C0-94F3-E58171044AAD}" type="slidenum">
              <a:rPr lang="bg-BG" smtClean="0"/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разе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Контейнер за 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BA494-156A-4F58-B2CB-93F3840B43A7}" type="datetimeFigureOut">
              <a:rPr lang="bg-BG" smtClean="0"/>
              <a:t>22.11.2019 г.</a:t>
            </a:fld>
            <a:endParaRPr lang="bg-BG"/>
          </a:p>
        </p:txBody>
      </p:sp>
      <p:sp>
        <p:nvSpPr>
          <p:cNvPr id="3" name="Контейнер за долния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4" name="Контейнер за номер на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89F60-FF49-49C0-94F3-E58171044AAD}" type="slidenum">
              <a:rPr lang="bg-BG" smtClean="0"/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Съдържание с надпис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bg-BG" smtClean="0"/>
              <a:t>Редакт. стил загл. образец</a:t>
            </a:r>
            <a:endParaRPr kumimoji="0" lang="en-US"/>
          </a:p>
        </p:txBody>
      </p:sp>
      <p:sp>
        <p:nvSpPr>
          <p:cNvPr id="3" name="Текстов контейнер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bg-BG" smtClean="0"/>
              <a:t>Щракнете, за да редактирате стиловете на текста в образеца</a:t>
            </a:r>
          </a:p>
        </p:txBody>
      </p:sp>
      <p:sp>
        <p:nvSpPr>
          <p:cNvPr id="4" name="Контейнер за съдържание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bg-BG" smtClean="0"/>
              <a:t>Щракнете, за да редактирате стиловете на текста в образеца</a:t>
            </a:r>
          </a:p>
          <a:p>
            <a:pPr lvl="1" eaLnBrk="1" latinLnBrk="0" hangingPunct="1"/>
            <a:r>
              <a:rPr lang="bg-BG" smtClean="0"/>
              <a:t>Второ ниво</a:t>
            </a:r>
          </a:p>
          <a:p>
            <a:pPr lvl="2" eaLnBrk="1" latinLnBrk="0" hangingPunct="1"/>
            <a:r>
              <a:rPr lang="bg-BG" smtClean="0"/>
              <a:t>Трето ниво</a:t>
            </a:r>
          </a:p>
          <a:p>
            <a:pPr lvl="3" eaLnBrk="1" latinLnBrk="0" hangingPunct="1"/>
            <a:r>
              <a:rPr lang="bg-BG" smtClean="0"/>
              <a:t>Четвърто ниво</a:t>
            </a:r>
          </a:p>
          <a:p>
            <a:pPr lvl="4" eaLnBrk="1" latinLnBrk="0" hangingPunct="1"/>
            <a:r>
              <a:rPr lang="bg-BG" smtClean="0"/>
              <a:t>Пето ниво</a:t>
            </a:r>
            <a:endParaRPr kumimoji="0" lang="en-US"/>
          </a:p>
        </p:txBody>
      </p:sp>
      <p:sp>
        <p:nvSpPr>
          <p:cNvPr id="5" name="Контейнер за 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BA494-156A-4F58-B2CB-93F3840B43A7}" type="datetimeFigureOut">
              <a:rPr lang="bg-BG" smtClean="0"/>
              <a:t>22.11.2019 г.</a:t>
            </a:fld>
            <a:endParaRPr lang="bg-BG"/>
          </a:p>
        </p:txBody>
      </p:sp>
      <p:sp>
        <p:nvSpPr>
          <p:cNvPr id="6" name="Контейнер за долния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7" name="Контейнер за номер на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89F60-FF49-49C0-94F3-E58171044AAD}" type="slidenum">
              <a:rPr lang="bg-BG" smtClean="0"/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Картина с надпис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bg-BG" smtClean="0"/>
              <a:t>Редакт. стил загл. образец</a:t>
            </a:r>
            <a:endParaRPr kumimoji="0" lang="en-US"/>
          </a:p>
        </p:txBody>
      </p:sp>
      <p:sp>
        <p:nvSpPr>
          <p:cNvPr id="3" name="Контейнер за картина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bg-BG" smtClean="0"/>
              <a:t>Щракнете върху иконата, за да добавите картина</a:t>
            </a:r>
            <a:endParaRPr kumimoji="0" lang="en-US" dirty="0"/>
          </a:p>
        </p:txBody>
      </p:sp>
      <p:sp>
        <p:nvSpPr>
          <p:cNvPr id="4" name="Текстов контейнер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bg-BG" smtClean="0"/>
              <a:t>Щракнете, за да редактирате стиловете на текста в образеца</a:t>
            </a:r>
          </a:p>
        </p:txBody>
      </p:sp>
      <p:sp>
        <p:nvSpPr>
          <p:cNvPr id="5" name="Контейнер за 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BA494-156A-4F58-B2CB-93F3840B43A7}" type="datetimeFigureOut">
              <a:rPr lang="bg-BG" smtClean="0"/>
              <a:t>22.11.2019 г.</a:t>
            </a:fld>
            <a:endParaRPr lang="bg-BG"/>
          </a:p>
        </p:txBody>
      </p:sp>
      <p:sp>
        <p:nvSpPr>
          <p:cNvPr id="6" name="Контейнер за долния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7" name="Контейнер за номер на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89F60-FF49-49C0-94F3-E58171044AAD}" type="slidenum">
              <a:rPr lang="bg-BG" smtClean="0"/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лавие и вертикален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bg-BG" smtClean="0"/>
              <a:t>Редакт. стил загл. образец</a:t>
            </a:r>
            <a:endParaRPr kumimoji="0" lang="en-US"/>
          </a:p>
        </p:txBody>
      </p:sp>
      <p:sp>
        <p:nvSpPr>
          <p:cNvPr id="3" name="Контейнер за вертикален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bg-BG" smtClean="0"/>
              <a:t>Щракнете, за да редактирате стиловете на текста в образеца</a:t>
            </a:r>
          </a:p>
          <a:p>
            <a:pPr lvl="1" eaLnBrk="1" latinLnBrk="0" hangingPunct="1"/>
            <a:r>
              <a:rPr lang="bg-BG" smtClean="0"/>
              <a:t>Второ ниво</a:t>
            </a:r>
          </a:p>
          <a:p>
            <a:pPr lvl="2" eaLnBrk="1" latinLnBrk="0" hangingPunct="1"/>
            <a:r>
              <a:rPr lang="bg-BG" smtClean="0"/>
              <a:t>Трето ниво</a:t>
            </a:r>
          </a:p>
          <a:p>
            <a:pPr lvl="3" eaLnBrk="1" latinLnBrk="0" hangingPunct="1"/>
            <a:r>
              <a:rPr lang="bg-BG" smtClean="0"/>
              <a:t>Четвърто ниво</a:t>
            </a:r>
          </a:p>
          <a:p>
            <a:pPr lvl="4" eaLnBrk="1" latinLnBrk="0" hangingPunct="1"/>
            <a:r>
              <a:rPr lang="bg-BG" smtClean="0"/>
              <a:t>Пето ниво</a:t>
            </a:r>
            <a:endParaRPr kumimoji="0" lang="en-US"/>
          </a:p>
        </p:txBody>
      </p:sp>
      <p:sp>
        <p:nvSpPr>
          <p:cNvPr id="4" name="Контейнер за 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BA494-156A-4F58-B2CB-93F3840B43A7}" type="datetimeFigureOut">
              <a:rPr lang="bg-BG" smtClean="0"/>
              <a:t>22.11.2019 г.</a:t>
            </a:fld>
            <a:endParaRPr lang="bg-BG"/>
          </a:p>
        </p:txBody>
      </p:sp>
      <p:sp>
        <p:nvSpPr>
          <p:cNvPr id="5" name="Контейнер за долния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Контейнер за номер на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89F60-FF49-49C0-94F3-E58171044AAD}" type="slidenum">
              <a:rPr lang="bg-BG" smtClean="0"/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но заглавие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но заглавие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bg-BG" smtClean="0"/>
              <a:t>Редакт. стил загл. образец</a:t>
            </a:r>
            <a:endParaRPr kumimoji="0" lang="en-US"/>
          </a:p>
        </p:txBody>
      </p:sp>
      <p:sp>
        <p:nvSpPr>
          <p:cNvPr id="3" name="Контейнер за вертикален текст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bg-BG" smtClean="0"/>
              <a:t>Щракнете, за да редактирате стиловете на текста в образеца</a:t>
            </a:r>
          </a:p>
          <a:p>
            <a:pPr lvl="1" eaLnBrk="1" latinLnBrk="0" hangingPunct="1"/>
            <a:r>
              <a:rPr lang="bg-BG" smtClean="0"/>
              <a:t>Второ ниво</a:t>
            </a:r>
          </a:p>
          <a:p>
            <a:pPr lvl="2" eaLnBrk="1" latinLnBrk="0" hangingPunct="1"/>
            <a:r>
              <a:rPr lang="bg-BG" smtClean="0"/>
              <a:t>Трето ниво</a:t>
            </a:r>
          </a:p>
          <a:p>
            <a:pPr lvl="3" eaLnBrk="1" latinLnBrk="0" hangingPunct="1"/>
            <a:r>
              <a:rPr lang="bg-BG" smtClean="0"/>
              <a:t>Четвърто ниво</a:t>
            </a:r>
          </a:p>
          <a:p>
            <a:pPr lvl="4" eaLnBrk="1" latinLnBrk="0" hangingPunct="1"/>
            <a:r>
              <a:rPr lang="bg-BG" smtClean="0"/>
              <a:t>Пето ниво</a:t>
            </a:r>
            <a:endParaRPr kumimoji="0" lang="en-US"/>
          </a:p>
        </p:txBody>
      </p:sp>
      <p:sp>
        <p:nvSpPr>
          <p:cNvPr id="4" name="Контейнер за 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BA494-156A-4F58-B2CB-93F3840B43A7}" type="datetimeFigureOut">
              <a:rPr lang="bg-BG" smtClean="0"/>
              <a:t>22.11.2019 г.</a:t>
            </a:fld>
            <a:endParaRPr lang="bg-BG"/>
          </a:p>
        </p:txBody>
      </p:sp>
      <p:sp>
        <p:nvSpPr>
          <p:cNvPr id="5" name="Контейнер за долния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Контейнер за номер на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89F60-FF49-49C0-94F3-E58171044AAD}" type="slidenum">
              <a:rPr lang="bg-BG" smtClean="0"/>
              <a:t>‹#›</a:t>
            </a:fld>
            <a:endParaRPr lang="bg-BG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Правоъгълник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Правоъгълник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Правоъгълник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Правоъгълник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Правоъгълник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Закръглен правоъгълник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Закръглен правоъгълник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Правоъгълник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Правоъгълник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Правоъгълник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Правоъгълник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Правоъгълник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Правоъгълник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Контейнер за заглавие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bg-BG" smtClean="0"/>
              <a:t>Редакт. стил загл. образец</a:t>
            </a:r>
            <a:endParaRPr kumimoji="0" lang="en-US"/>
          </a:p>
        </p:txBody>
      </p:sp>
      <p:sp>
        <p:nvSpPr>
          <p:cNvPr id="13" name="Текстов контейнер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bg-BG" smtClean="0"/>
              <a:t>Щракнете, за да редактирате стиловете на текста в образеца</a:t>
            </a:r>
          </a:p>
          <a:p>
            <a:pPr lvl="1" eaLnBrk="1" latinLnBrk="0" hangingPunct="1"/>
            <a:r>
              <a:rPr kumimoji="0" lang="bg-BG" smtClean="0"/>
              <a:t>Второ ниво</a:t>
            </a:r>
          </a:p>
          <a:p>
            <a:pPr lvl="2" eaLnBrk="1" latinLnBrk="0" hangingPunct="1"/>
            <a:r>
              <a:rPr kumimoji="0" lang="bg-BG" smtClean="0"/>
              <a:t>Трето ниво</a:t>
            </a:r>
          </a:p>
          <a:p>
            <a:pPr lvl="3" eaLnBrk="1" latinLnBrk="0" hangingPunct="1"/>
            <a:r>
              <a:rPr kumimoji="0" lang="bg-BG" smtClean="0"/>
              <a:t>Четвърто ниво</a:t>
            </a:r>
          </a:p>
          <a:p>
            <a:pPr lvl="4" eaLnBrk="1" latinLnBrk="0" hangingPunct="1"/>
            <a:r>
              <a:rPr kumimoji="0" lang="bg-BG" smtClean="0"/>
              <a:t>Пето ниво</a:t>
            </a:r>
            <a:endParaRPr kumimoji="0" lang="en-US"/>
          </a:p>
        </p:txBody>
      </p:sp>
      <p:sp>
        <p:nvSpPr>
          <p:cNvPr id="14" name="Контейнер за дата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EA7BA494-156A-4F58-B2CB-93F3840B43A7}" type="datetimeFigureOut">
              <a:rPr lang="bg-BG" smtClean="0"/>
              <a:t>22.11.2019 г.</a:t>
            </a:fld>
            <a:endParaRPr lang="bg-BG"/>
          </a:p>
        </p:txBody>
      </p:sp>
      <p:sp>
        <p:nvSpPr>
          <p:cNvPr id="3" name="Контейнер за долния колонтитул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bg-BG"/>
          </a:p>
        </p:txBody>
      </p:sp>
      <p:sp>
        <p:nvSpPr>
          <p:cNvPr id="23" name="Контейнер за номер на слайда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47389F60-FF49-49C0-94F3-E58171044AAD}" type="slidenum">
              <a:rPr lang="bg-BG" smtClean="0"/>
              <a:t>‹#›</a:t>
            </a:fld>
            <a:endParaRPr lang="bg-BG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Подзаглавие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Submitted By: </a:t>
            </a:r>
            <a:r>
              <a:rPr lang="en-GB" dirty="0" err="1" smtClean="0"/>
              <a:t>Stoyanka</a:t>
            </a:r>
            <a:r>
              <a:rPr lang="en-GB" dirty="0" smtClean="0"/>
              <a:t> </a:t>
            </a:r>
            <a:r>
              <a:rPr lang="en-GB" smtClean="0"/>
              <a:t>Tsvetkova</a:t>
            </a:r>
            <a:endParaRPr lang="en-GB" dirty="0" smtClean="0"/>
          </a:p>
          <a:p>
            <a:r>
              <a:rPr lang="en-GB" dirty="0" smtClean="0"/>
              <a:t>Student ID: 1815041</a:t>
            </a:r>
            <a:endParaRPr lang="bg-BG" dirty="0"/>
          </a:p>
        </p:txBody>
      </p:sp>
      <p:sp>
        <p:nvSpPr>
          <p:cNvPr id="5" name="Заглавие 1"/>
          <p:cNvSpPr>
            <a:spLocks noGrp="1"/>
          </p:cNvSpPr>
          <p:nvPr>
            <p:ph type="ctrTitle"/>
          </p:nvPr>
        </p:nvSpPr>
        <p:spPr>
          <a:xfrm>
            <a:off x="457200" y="836713"/>
            <a:ext cx="8458200" cy="30352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/>
            </a:r>
            <a:br>
              <a:rPr lang="en-US" dirty="0" smtClean="0"/>
            </a:br>
            <a:r>
              <a:rPr lang="en-US" dirty="0"/>
              <a:t/>
            </a:r>
            <a:br>
              <a:rPr lang="en-US" dirty="0"/>
            </a:br>
            <a:r>
              <a:rPr lang="en-US" smtClean="0"/>
              <a:t/>
            </a:r>
            <a:br>
              <a:rPr lang="en-US" smtClean="0"/>
            </a:br>
            <a:r>
              <a:rPr lang="en-US" smtClean="0"/>
              <a:t>(M5X01922)</a:t>
            </a:r>
            <a:r>
              <a:rPr lang="en-US" dirty="0"/>
              <a:t/>
            </a:r>
            <a:br>
              <a:rPr lang="en-US" dirty="0"/>
            </a:br>
            <a:r>
              <a:rPr lang="en-US" dirty="0"/>
              <a:t/>
            </a:r>
            <a:br>
              <a:rPr lang="en-US" dirty="0"/>
            </a:br>
            <a:endParaRPr lang="bg-BG" dirty="0"/>
          </a:p>
        </p:txBody>
      </p:sp>
    </p:spTree>
    <p:extLst>
      <p:ext uri="{BB962C8B-B14F-4D97-AF65-F5344CB8AC3E}">
        <p14:creationId xmlns:p14="http://schemas.microsoft.com/office/powerpoint/2010/main" val="29566266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Profitability Ratios</a:t>
            </a:r>
            <a:endParaRPr lang="bg-BG" dirty="0"/>
          </a:p>
        </p:txBody>
      </p:sp>
      <p:sp>
        <p:nvSpPr>
          <p:cNvPr id="3" name="Контейнер за съдържание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dirty="0"/>
              <a:t>In terms of profitability ratios, those are the essential tools in measuring the amount of money made by a </a:t>
            </a:r>
            <a:r>
              <a:rPr lang="en-US" dirty="0" smtClean="0"/>
              <a:t>business.</a:t>
            </a:r>
          </a:p>
          <a:p>
            <a:r>
              <a:rPr lang="en-US" dirty="0" smtClean="0"/>
              <a:t>Profitability </a:t>
            </a:r>
            <a:r>
              <a:rPr lang="en-US" dirty="0"/>
              <a:t>ratios have various sub-tool variations which can speed up the calculation processes </a:t>
            </a:r>
            <a:endParaRPr lang="en-US" dirty="0" smtClean="0"/>
          </a:p>
          <a:p>
            <a:r>
              <a:rPr lang="en-US" dirty="0" smtClean="0"/>
              <a:t>They can also </a:t>
            </a:r>
            <a:r>
              <a:rPr lang="en-US" dirty="0"/>
              <a:t>provide the company with a faster result. </a:t>
            </a:r>
          </a:p>
          <a:p>
            <a:r>
              <a:rPr lang="en-US" dirty="0" smtClean="0"/>
              <a:t>Some </a:t>
            </a:r>
            <a:r>
              <a:rPr lang="en-US" dirty="0"/>
              <a:t>of those include net profit margin, gross profit margin, and as well as that return on capital </a:t>
            </a:r>
            <a:r>
              <a:rPr lang="en-US" dirty="0" smtClean="0"/>
              <a:t>employed.</a:t>
            </a:r>
            <a:endParaRPr lang="bg-BG" dirty="0"/>
          </a:p>
        </p:txBody>
      </p:sp>
    </p:spTree>
    <p:extLst>
      <p:ext uri="{BB962C8B-B14F-4D97-AF65-F5344CB8AC3E}">
        <p14:creationId xmlns:p14="http://schemas.microsoft.com/office/powerpoint/2010/main" val="10403760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Liquidity Ratios</a:t>
            </a:r>
            <a:endParaRPr lang="bg-BG" dirty="0"/>
          </a:p>
        </p:txBody>
      </p:sp>
      <p:sp>
        <p:nvSpPr>
          <p:cNvPr id="3" name="Контейнер за съдържание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The ratios in liquidity enable the company to discover just how well it manages to cover its debts and </a:t>
            </a:r>
            <a:r>
              <a:rPr lang="en-US" dirty="0" smtClean="0"/>
              <a:t>costs.</a:t>
            </a:r>
          </a:p>
          <a:p>
            <a:r>
              <a:rPr lang="en-US" dirty="0" smtClean="0"/>
              <a:t>The </a:t>
            </a:r>
            <a:r>
              <a:rPr lang="en-US" dirty="0"/>
              <a:t>liquidity ratios are seen as a proportion which indicates the number of times a business is able to cover short-term liabilities and expenses. </a:t>
            </a:r>
            <a:endParaRPr lang="en-US" dirty="0" smtClean="0"/>
          </a:p>
          <a:p>
            <a:r>
              <a:rPr lang="en-US" dirty="0" smtClean="0"/>
              <a:t>The </a:t>
            </a:r>
            <a:r>
              <a:rPr lang="en-US" dirty="0"/>
              <a:t>ideal and secure operation of a business with coverage over those expenses is when the ratio is as close as </a:t>
            </a:r>
            <a:r>
              <a:rPr lang="en-US" dirty="0" smtClean="0"/>
              <a:t>1:1.</a:t>
            </a:r>
            <a:endParaRPr lang="bg-BG" dirty="0"/>
          </a:p>
        </p:txBody>
      </p:sp>
    </p:spTree>
    <p:extLst>
      <p:ext uri="{BB962C8B-B14F-4D97-AF65-F5344CB8AC3E}">
        <p14:creationId xmlns:p14="http://schemas.microsoft.com/office/powerpoint/2010/main" val="8662966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Gearing Ratios</a:t>
            </a:r>
            <a:endParaRPr lang="bg-BG" dirty="0"/>
          </a:p>
        </p:txBody>
      </p:sp>
      <p:sp>
        <p:nvSpPr>
          <p:cNvPr id="3" name="Контейнер за съдържание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dirty="0"/>
              <a:t>The term gearing is defined as the amount of borrowed money by a business in comparable analysis against equity. </a:t>
            </a:r>
            <a:endParaRPr lang="en-US" dirty="0" smtClean="0"/>
          </a:p>
          <a:p>
            <a:r>
              <a:rPr lang="en-US" dirty="0" smtClean="0"/>
              <a:t>Businesses </a:t>
            </a:r>
            <a:r>
              <a:rPr lang="en-US" dirty="0"/>
              <a:t>of all kinds might see borrowing money as necessary in the instances when they would like the same control over the market without relying on sales. </a:t>
            </a:r>
            <a:endParaRPr lang="en-US" dirty="0" smtClean="0"/>
          </a:p>
          <a:p>
            <a:r>
              <a:rPr lang="en-US" dirty="0" smtClean="0"/>
              <a:t>This </a:t>
            </a:r>
            <a:r>
              <a:rPr lang="en-US" dirty="0"/>
              <a:t>is only a temporary solution as the business will eventually be required to return those money back and thus it is used in emergency situations</a:t>
            </a:r>
            <a:endParaRPr lang="bg-BG" dirty="0"/>
          </a:p>
        </p:txBody>
      </p:sp>
    </p:spTree>
    <p:extLst>
      <p:ext uri="{BB962C8B-B14F-4D97-AF65-F5344CB8AC3E}">
        <p14:creationId xmlns:p14="http://schemas.microsoft.com/office/powerpoint/2010/main" val="22428694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Benefits and Limitations</a:t>
            </a:r>
            <a:endParaRPr lang="bg-BG" dirty="0"/>
          </a:p>
        </p:txBody>
      </p:sp>
      <p:sp>
        <p:nvSpPr>
          <p:cNvPr id="3" name="Контейнер за съдържани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 terms of benefits, the biggest advantage that ratio analysis provides has to do with forecast creation of figures and evaluation. </a:t>
            </a:r>
            <a:endParaRPr lang="en-US" dirty="0" smtClean="0"/>
          </a:p>
          <a:p>
            <a:r>
              <a:rPr lang="en-US" dirty="0"/>
              <a:t>In terms of limitation, financial ratios are time consuming and sometimes, no matter how in-depth they appear, they cannot be a source to completely rely on for decision-making.</a:t>
            </a:r>
            <a:endParaRPr lang="bg-BG" dirty="0"/>
          </a:p>
        </p:txBody>
      </p:sp>
    </p:spTree>
    <p:extLst>
      <p:ext uri="{BB962C8B-B14F-4D97-AF65-F5344CB8AC3E}">
        <p14:creationId xmlns:p14="http://schemas.microsoft.com/office/powerpoint/2010/main" val="20165566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>
          <a:xfrm>
            <a:off x="467544" y="2780928"/>
            <a:ext cx="8229600" cy="1066800"/>
          </a:xfrm>
        </p:spPr>
        <p:txBody>
          <a:bodyPr>
            <a:noAutofit/>
          </a:bodyPr>
          <a:lstStyle/>
          <a:p>
            <a:pPr algn="ctr"/>
            <a:r>
              <a:rPr lang="en-GB" sz="5400" b="1" dirty="0" smtClean="0"/>
              <a:t>Thank you, any questions?</a:t>
            </a:r>
            <a:endParaRPr lang="bg-BG" sz="5400" b="1" dirty="0"/>
          </a:p>
        </p:txBody>
      </p:sp>
    </p:spTree>
    <p:extLst>
      <p:ext uri="{BB962C8B-B14F-4D97-AF65-F5344CB8AC3E}">
        <p14:creationId xmlns:p14="http://schemas.microsoft.com/office/powerpoint/2010/main" val="41990617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 list</a:t>
            </a:r>
            <a:endParaRPr lang="bg-BG" dirty="0"/>
          </a:p>
        </p:txBody>
      </p:sp>
      <p:sp>
        <p:nvSpPr>
          <p:cNvPr id="3" name="Контейнер за съдържание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US" dirty="0" err="1"/>
              <a:t>Airout</a:t>
            </a:r>
            <a:r>
              <a:rPr lang="en-US" dirty="0"/>
              <a:t>, R.M. (2017). The Impact of Consolidation Industrial Jordanian Companies on Profitability and Liquidity Ratios. International Business Research, 10(4), p.183.</a:t>
            </a:r>
          </a:p>
          <a:p>
            <a:r>
              <a:rPr lang="en-US" dirty="0" err="1"/>
              <a:t>Chiaramonte</a:t>
            </a:r>
            <a:r>
              <a:rPr lang="en-US" dirty="0"/>
              <a:t>, L. and </a:t>
            </a:r>
            <a:r>
              <a:rPr lang="en-US" dirty="0" err="1"/>
              <a:t>Casu</a:t>
            </a:r>
            <a:r>
              <a:rPr lang="en-US" dirty="0"/>
              <a:t>, B. (2017). Capital and liquidity ratios and financial distress. Evidence from the European banking industry. The British Accounting Review, 49(2), pp.138–161.</a:t>
            </a:r>
          </a:p>
          <a:p>
            <a:r>
              <a:rPr lang="en-US" dirty="0" err="1"/>
              <a:t>Defranco</a:t>
            </a:r>
            <a:r>
              <a:rPr lang="en-US" dirty="0"/>
              <a:t>, A.L. and </a:t>
            </a:r>
            <a:r>
              <a:rPr lang="en-US" dirty="0" err="1"/>
              <a:t>Lattin</a:t>
            </a:r>
            <a:r>
              <a:rPr lang="en-US" dirty="0"/>
              <a:t>, T.W. (2007). Hospitality financial management. Hoboken, N.J.: John Wiley &amp; Sons.</a:t>
            </a:r>
          </a:p>
          <a:p>
            <a:r>
              <a:rPr lang="en-US" dirty="0" err="1"/>
              <a:t>Gemar</a:t>
            </a:r>
            <a:r>
              <a:rPr lang="en-US" dirty="0"/>
              <a:t>, G., </a:t>
            </a:r>
            <a:r>
              <a:rPr lang="en-US" dirty="0" err="1"/>
              <a:t>Soler</a:t>
            </a:r>
            <a:r>
              <a:rPr lang="en-US" dirty="0"/>
              <a:t>, I.P. and Guzman-Parra, V.F. (2019). Predicting bankruptcy in resort hotels: a survival analysis. International Journal of Contemporary Hospitality Management, 31(4), pp.1546–1566.</a:t>
            </a:r>
          </a:p>
          <a:p>
            <a:r>
              <a:rPr lang="en-US" dirty="0" err="1"/>
              <a:t>Hedija</a:t>
            </a:r>
            <a:r>
              <a:rPr lang="en-US" dirty="0"/>
              <a:t>, V., </a:t>
            </a:r>
            <a:r>
              <a:rPr lang="en-US" dirty="0" err="1"/>
              <a:t>Fiala</a:t>
            </a:r>
            <a:r>
              <a:rPr lang="en-US" dirty="0"/>
              <a:t>, R. and </a:t>
            </a:r>
            <a:r>
              <a:rPr lang="en-US" dirty="0" err="1"/>
              <a:t>Kuncová</a:t>
            </a:r>
            <a:r>
              <a:rPr lang="en-US" dirty="0"/>
              <a:t>, M. (2017). Is profitability a good proxy for efficiency? Evidence from the subsector of tour operators. Review of Economic Perspectives, 17(4), pp.425–440.</a:t>
            </a:r>
          </a:p>
          <a:p>
            <a:r>
              <a:rPr lang="en-US" dirty="0" err="1"/>
              <a:t>Helgesen</a:t>
            </a:r>
            <a:r>
              <a:rPr lang="en-US" dirty="0"/>
              <a:t>, Ø. (2007). Customer accounting and customer profitability analysis for the order handling industry—A managerial accounting approach. Industrial Marketing Management, 36(6), pp.757–769.</a:t>
            </a:r>
          </a:p>
          <a:p>
            <a:r>
              <a:rPr lang="en-US" dirty="0" err="1"/>
              <a:t>Menicucci</a:t>
            </a:r>
            <a:r>
              <a:rPr lang="en-US" dirty="0"/>
              <a:t>, E. (2018). The influence of firm characteristics on profitability. International Journal of Contemporary Hospitality Management, 30(8), pp.2845–2868.</a:t>
            </a:r>
          </a:p>
          <a:p>
            <a:r>
              <a:rPr lang="en-US" dirty="0" err="1"/>
              <a:t>Myšková</a:t>
            </a:r>
            <a:r>
              <a:rPr lang="en-US" dirty="0"/>
              <a:t>, R. and </a:t>
            </a:r>
            <a:r>
              <a:rPr lang="en-US" dirty="0" err="1"/>
              <a:t>Hájek</a:t>
            </a:r>
            <a:r>
              <a:rPr lang="en-US" dirty="0"/>
              <a:t>, P. (2017). Comprehensive assessment of firm financial performance using financial ratios and linguistic analysis of annual reports. Journal of International Studies, 10(4), pp.96–108.</a:t>
            </a:r>
          </a:p>
          <a:p>
            <a:r>
              <a:rPr lang="en-US" dirty="0"/>
              <a:t>Tsai, H., Pan, S. and Lee, J. (2011). Recent research in hospitality financial management. International Journal of Contemporary Hospitality Management, 23(7), pp.941–971.</a:t>
            </a:r>
          </a:p>
          <a:p>
            <a:endParaRPr lang="bg-BG" dirty="0"/>
          </a:p>
        </p:txBody>
      </p:sp>
    </p:spTree>
    <p:extLst>
      <p:ext uri="{BB962C8B-B14F-4D97-AF65-F5344CB8AC3E}">
        <p14:creationId xmlns:p14="http://schemas.microsoft.com/office/powerpoint/2010/main" val="32277394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Градски">
  <a:themeElements>
    <a:clrScheme name="Градски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Градски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Градски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6</TotalTime>
  <Words>586</Words>
  <Application>Microsoft Office PowerPoint</Application>
  <PresentationFormat>Презентация на цял екран (4:3)</PresentationFormat>
  <Paragraphs>30</Paragraphs>
  <Slides>7</Slides>
  <Notes>0</Notes>
  <HiddenSlides>0</HiddenSlides>
  <MMClips>0</MMClips>
  <ScaleCrop>false</ScaleCrop>
  <HeadingPairs>
    <vt:vector size="4" baseType="variant">
      <vt:variant>
        <vt:lpstr>Тема</vt:lpstr>
      </vt:variant>
      <vt:variant>
        <vt:i4>1</vt:i4>
      </vt:variant>
      <vt:variant>
        <vt:lpstr>Заглавия на слайдовете</vt:lpstr>
      </vt:variant>
      <vt:variant>
        <vt:i4>7</vt:i4>
      </vt:variant>
    </vt:vector>
  </HeadingPairs>
  <TitlesOfParts>
    <vt:vector size="8" baseType="lpstr">
      <vt:lpstr>Градски</vt:lpstr>
      <vt:lpstr>   (M5X01922)  </vt:lpstr>
      <vt:lpstr>Profitability Ratios</vt:lpstr>
      <vt:lpstr>Liquidity Ratios</vt:lpstr>
      <vt:lpstr>Gearing Ratios</vt:lpstr>
      <vt:lpstr>Benefits and Limitations</vt:lpstr>
      <vt:lpstr>Thank you, any questions?</vt:lpstr>
      <vt:lpstr>Reference list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Financial Management for Ffion Limited</dc:title>
  <dc:creator>Anna Kuseva</dc:creator>
  <cp:lastModifiedBy>Veselina Vurgova</cp:lastModifiedBy>
  <cp:revision>8</cp:revision>
  <dcterms:created xsi:type="dcterms:W3CDTF">2019-11-22T15:59:39Z</dcterms:created>
  <dcterms:modified xsi:type="dcterms:W3CDTF">2019-11-22T16:16:46Z</dcterms:modified>
</cp:coreProperties>
</file>