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0"/>
  </p:notesMasterIdLst>
  <p:sldIdLst>
    <p:sldId id="256" r:id="rId5"/>
    <p:sldId id="269" r:id="rId6"/>
    <p:sldId id="257" r:id="rId7"/>
    <p:sldId id="259" r:id="rId8"/>
    <p:sldId id="261" r:id="rId9"/>
    <p:sldId id="262" r:id="rId10"/>
    <p:sldId id="263" r:id="rId11"/>
    <p:sldId id="264" r:id="rId12"/>
    <p:sldId id="275" r:id="rId13"/>
    <p:sldId id="267" r:id="rId14"/>
    <p:sldId id="268" r:id="rId15"/>
    <p:sldId id="273" r:id="rId16"/>
    <p:sldId id="271" r:id="rId17"/>
    <p:sldId id="272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F24D27-C207-4EBE-AB0B-90C6F93F35C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F45619-80CA-4061-8DAB-F9CEE5E21732}">
      <dgm:prSet/>
      <dgm:spPr/>
      <dgm:t>
        <a:bodyPr/>
        <a:lstStyle/>
        <a:p>
          <a:r>
            <a:rPr lang="en-GB" dirty="0"/>
            <a:t>The 4 P’s and Evolving Frameworks. </a:t>
          </a:r>
          <a:endParaRPr lang="en-US" dirty="0"/>
        </a:p>
      </dgm:t>
    </dgm:pt>
    <dgm:pt modelId="{82A36BDC-B941-4D22-8731-444CEE8A7B2B}" type="parTrans" cxnId="{2BDCEA8E-7C55-438C-B51B-728721B25A73}">
      <dgm:prSet/>
      <dgm:spPr/>
      <dgm:t>
        <a:bodyPr/>
        <a:lstStyle/>
        <a:p>
          <a:endParaRPr lang="en-US"/>
        </a:p>
      </dgm:t>
    </dgm:pt>
    <dgm:pt modelId="{70086AA6-E5E0-401B-A491-9B0818ECDD61}" type="sibTrans" cxnId="{2BDCEA8E-7C55-438C-B51B-728721B25A73}">
      <dgm:prSet/>
      <dgm:spPr/>
      <dgm:t>
        <a:bodyPr/>
        <a:lstStyle/>
        <a:p>
          <a:endParaRPr lang="en-US"/>
        </a:p>
      </dgm:t>
    </dgm:pt>
    <dgm:pt modelId="{4F6D2989-0C45-481A-9849-FBD2948A7CE0}">
      <dgm:prSet/>
      <dgm:spPr/>
      <dgm:t>
        <a:bodyPr/>
        <a:lstStyle/>
        <a:p>
          <a:r>
            <a:rPr lang="en-GB" dirty="0"/>
            <a:t>Evolution of Strategy: 2013 - 2023 </a:t>
          </a:r>
          <a:endParaRPr lang="en-US" dirty="0"/>
        </a:p>
      </dgm:t>
    </dgm:pt>
    <dgm:pt modelId="{598BCD93-B0DC-4E67-8076-DE6AAA6DFC04}" type="parTrans" cxnId="{8DD8BA43-BFC5-402B-91FA-CFE1E932B89D}">
      <dgm:prSet/>
      <dgm:spPr/>
      <dgm:t>
        <a:bodyPr/>
        <a:lstStyle/>
        <a:p>
          <a:endParaRPr lang="en-US"/>
        </a:p>
      </dgm:t>
    </dgm:pt>
    <dgm:pt modelId="{C242E424-D3B5-436B-B725-020746C2F105}" type="sibTrans" cxnId="{8DD8BA43-BFC5-402B-91FA-CFE1E932B89D}">
      <dgm:prSet/>
      <dgm:spPr/>
      <dgm:t>
        <a:bodyPr/>
        <a:lstStyle/>
        <a:p>
          <a:endParaRPr lang="en-US"/>
        </a:p>
      </dgm:t>
    </dgm:pt>
    <dgm:pt modelId="{491E08CC-6381-4473-8548-D2604BCCADC2}">
      <dgm:prSet/>
      <dgm:spPr/>
      <dgm:t>
        <a:bodyPr/>
        <a:lstStyle/>
        <a:p>
          <a:r>
            <a:rPr lang="en-GB"/>
            <a:t>Institutional and Organisational Support. </a:t>
          </a:r>
          <a:endParaRPr lang="en-US"/>
        </a:p>
      </dgm:t>
    </dgm:pt>
    <dgm:pt modelId="{E5E09C37-CA47-47F2-BCD1-9E69D8ED5174}" type="parTrans" cxnId="{796A7590-191C-4FA4-B31C-449027C35543}">
      <dgm:prSet/>
      <dgm:spPr/>
      <dgm:t>
        <a:bodyPr/>
        <a:lstStyle/>
        <a:p>
          <a:endParaRPr lang="en-US"/>
        </a:p>
      </dgm:t>
    </dgm:pt>
    <dgm:pt modelId="{AC68CBCC-18EA-4EA8-8114-023B0D43970F}" type="sibTrans" cxnId="{796A7590-191C-4FA4-B31C-449027C35543}">
      <dgm:prSet/>
      <dgm:spPr/>
      <dgm:t>
        <a:bodyPr/>
        <a:lstStyle/>
        <a:p>
          <a:endParaRPr lang="en-US"/>
        </a:p>
      </dgm:t>
    </dgm:pt>
    <dgm:pt modelId="{A7218744-EC06-478B-9487-526674746631}">
      <dgm:prSet/>
      <dgm:spPr/>
      <dgm:t>
        <a:bodyPr/>
        <a:lstStyle/>
        <a:p>
          <a:r>
            <a:rPr lang="en-GB" dirty="0"/>
            <a:t>Economic Crime: Illicit Finance and Financial Crime. </a:t>
          </a:r>
          <a:endParaRPr lang="en-US" dirty="0"/>
        </a:p>
      </dgm:t>
    </dgm:pt>
    <dgm:pt modelId="{1A435DC5-A2AE-4C26-A227-133C67867802}" type="parTrans" cxnId="{147202C2-9886-461D-A0EA-DF44DA155A66}">
      <dgm:prSet/>
      <dgm:spPr/>
      <dgm:t>
        <a:bodyPr/>
        <a:lstStyle/>
        <a:p>
          <a:endParaRPr lang="en-US"/>
        </a:p>
      </dgm:t>
    </dgm:pt>
    <dgm:pt modelId="{2FB88E54-9DC7-4E81-9D3E-CA6FF19E35EF}" type="sibTrans" cxnId="{147202C2-9886-461D-A0EA-DF44DA155A66}">
      <dgm:prSet/>
      <dgm:spPr/>
      <dgm:t>
        <a:bodyPr/>
        <a:lstStyle/>
        <a:p>
          <a:endParaRPr lang="en-US"/>
        </a:p>
      </dgm:t>
    </dgm:pt>
    <dgm:pt modelId="{BC243FCC-CCB3-470E-B438-316987CB52EA}">
      <dgm:prSet/>
      <dgm:spPr/>
      <dgm:t>
        <a:bodyPr/>
        <a:lstStyle/>
        <a:p>
          <a:r>
            <a:rPr lang="en-GB" dirty="0"/>
            <a:t>What Has Worked - and What Continues to be a challenge. </a:t>
          </a:r>
          <a:endParaRPr lang="en-US" dirty="0"/>
        </a:p>
      </dgm:t>
    </dgm:pt>
    <dgm:pt modelId="{3F782F24-AC5D-4A1E-9FD7-D9B5D7EFDAD9}" type="parTrans" cxnId="{AFA42436-6CE5-41E1-9721-964B96F23A20}">
      <dgm:prSet/>
      <dgm:spPr/>
      <dgm:t>
        <a:bodyPr/>
        <a:lstStyle/>
        <a:p>
          <a:endParaRPr lang="en-US"/>
        </a:p>
      </dgm:t>
    </dgm:pt>
    <dgm:pt modelId="{20093E69-48D2-4D0F-9622-967C542FA22A}" type="sibTrans" cxnId="{AFA42436-6CE5-41E1-9721-964B96F23A20}">
      <dgm:prSet/>
      <dgm:spPr/>
      <dgm:t>
        <a:bodyPr/>
        <a:lstStyle/>
        <a:p>
          <a:endParaRPr lang="en-US"/>
        </a:p>
      </dgm:t>
    </dgm:pt>
    <dgm:pt modelId="{E6C1FCC9-7352-4332-B7C8-0DAE4F90B9D1}">
      <dgm:prSet/>
      <dgm:spPr/>
      <dgm:t>
        <a:bodyPr/>
        <a:lstStyle/>
        <a:p>
          <a:r>
            <a:rPr lang="en-GB"/>
            <a:t>What More Needs to Be Done / Where Policy Could Improve. </a:t>
          </a:r>
          <a:endParaRPr lang="en-US"/>
        </a:p>
      </dgm:t>
    </dgm:pt>
    <dgm:pt modelId="{111D2378-F7A5-4B23-9DCC-39EBC62BE89B}" type="parTrans" cxnId="{64A2C77A-8BE4-415D-A027-730B4C33D15D}">
      <dgm:prSet/>
      <dgm:spPr/>
      <dgm:t>
        <a:bodyPr/>
        <a:lstStyle/>
        <a:p>
          <a:endParaRPr lang="en-US"/>
        </a:p>
      </dgm:t>
    </dgm:pt>
    <dgm:pt modelId="{2EE5159B-0C83-404A-8E9A-AC2742A90C47}" type="sibTrans" cxnId="{64A2C77A-8BE4-415D-A027-730B4C33D15D}">
      <dgm:prSet/>
      <dgm:spPr/>
      <dgm:t>
        <a:bodyPr/>
        <a:lstStyle/>
        <a:p>
          <a:endParaRPr lang="en-US"/>
        </a:p>
      </dgm:t>
    </dgm:pt>
    <dgm:pt modelId="{AA43C140-E81F-4967-B0C3-AC283C801012}">
      <dgm:prSet/>
      <dgm:spPr/>
      <dgm:t>
        <a:bodyPr/>
        <a:lstStyle/>
        <a:p>
          <a:r>
            <a:rPr lang="en-GB" dirty="0"/>
            <a:t>The new strategy 2023-2028</a:t>
          </a:r>
        </a:p>
      </dgm:t>
    </dgm:pt>
    <dgm:pt modelId="{03ECCC98-045D-4488-93A4-BD8805767A39}" type="parTrans" cxnId="{7CD5D39C-71B3-4BFE-A450-BB66090DA061}">
      <dgm:prSet/>
      <dgm:spPr/>
      <dgm:t>
        <a:bodyPr/>
        <a:lstStyle/>
        <a:p>
          <a:endParaRPr lang="en-GB"/>
        </a:p>
      </dgm:t>
    </dgm:pt>
    <dgm:pt modelId="{5CA4374C-5796-4D96-B7FA-40CAC13B9024}" type="sibTrans" cxnId="{7CD5D39C-71B3-4BFE-A450-BB66090DA061}">
      <dgm:prSet/>
      <dgm:spPr/>
      <dgm:t>
        <a:bodyPr/>
        <a:lstStyle/>
        <a:p>
          <a:endParaRPr lang="en-GB"/>
        </a:p>
      </dgm:t>
    </dgm:pt>
    <dgm:pt modelId="{1A03AE99-93F1-4E64-BEFB-9B87DEB9DF2B}">
      <dgm:prSet/>
      <dgm:spPr/>
      <dgm:t>
        <a:bodyPr/>
        <a:lstStyle/>
        <a:p>
          <a:r>
            <a:rPr lang="en-GB" dirty="0"/>
            <a:t>Challenges and criticism </a:t>
          </a:r>
        </a:p>
      </dgm:t>
    </dgm:pt>
    <dgm:pt modelId="{4C62F289-441A-48E7-AC12-AB9DB135A7B8}" type="parTrans" cxnId="{27270D18-F933-426E-90B9-4C75F8A0F460}">
      <dgm:prSet/>
      <dgm:spPr/>
      <dgm:t>
        <a:bodyPr/>
        <a:lstStyle/>
        <a:p>
          <a:endParaRPr lang="en-GB"/>
        </a:p>
      </dgm:t>
    </dgm:pt>
    <dgm:pt modelId="{44708DCF-20C4-4F39-8760-9FB27E8F90B3}" type="sibTrans" cxnId="{27270D18-F933-426E-90B9-4C75F8A0F460}">
      <dgm:prSet/>
      <dgm:spPr/>
      <dgm:t>
        <a:bodyPr/>
        <a:lstStyle/>
        <a:p>
          <a:endParaRPr lang="en-GB"/>
        </a:p>
      </dgm:t>
    </dgm:pt>
    <dgm:pt modelId="{20CCA370-AC7C-4170-849E-22D9B3380DB6}" type="pres">
      <dgm:prSet presAssocID="{1AF24D27-C207-4EBE-AB0B-90C6F93F35CA}" presName="linear" presStyleCnt="0">
        <dgm:presLayoutVars>
          <dgm:animLvl val="lvl"/>
          <dgm:resizeHandles val="exact"/>
        </dgm:presLayoutVars>
      </dgm:prSet>
      <dgm:spPr/>
    </dgm:pt>
    <dgm:pt modelId="{79E7FDC4-B128-4203-B60C-FE6F205D80D2}" type="pres">
      <dgm:prSet presAssocID="{2EF45619-80CA-4061-8DAB-F9CEE5E2173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03C41459-EA62-41CE-83AB-6205CFDACA45}" type="pres">
      <dgm:prSet presAssocID="{70086AA6-E5E0-401B-A491-9B0818ECDD61}" presName="spacer" presStyleCnt="0"/>
      <dgm:spPr/>
    </dgm:pt>
    <dgm:pt modelId="{AB071284-0830-4884-867B-9A2A70D0ACB3}" type="pres">
      <dgm:prSet presAssocID="{4F6D2989-0C45-481A-9849-FBD2948A7CE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F2E461D3-75CE-45DF-9413-54B6FF35ED6A}" type="pres">
      <dgm:prSet presAssocID="{C242E424-D3B5-436B-B725-020746C2F105}" presName="spacer" presStyleCnt="0"/>
      <dgm:spPr/>
    </dgm:pt>
    <dgm:pt modelId="{6A8E84A4-45B2-43A6-8DF9-775C969AD989}" type="pres">
      <dgm:prSet presAssocID="{491E08CC-6381-4473-8548-D2604BCCADC2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776D085-2363-45D1-B1F0-CC065F4C669A}" type="pres">
      <dgm:prSet presAssocID="{AC68CBCC-18EA-4EA8-8114-023B0D43970F}" presName="spacer" presStyleCnt="0"/>
      <dgm:spPr/>
    </dgm:pt>
    <dgm:pt modelId="{36636A6D-16FD-43E4-A4FE-5E69B44E3FEE}" type="pres">
      <dgm:prSet presAssocID="{AA43C140-E81F-4967-B0C3-AC283C80101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D5261E5-D46C-458D-9601-E7D565CC2673}" type="pres">
      <dgm:prSet presAssocID="{5CA4374C-5796-4D96-B7FA-40CAC13B9024}" presName="spacer" presStyleCnt="0"/>
      <dgm:spPr/>
    </dgm:pt>
    <dgm:pt modelId="{B5323DEC-8245-41CC-A6E6-E55ADD99D9D6}" type="pres">
      <dgm:prSet presAssocID="{A7218744-EC06-478B-9487-526674746631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7B1F580-92E7-4BDA-B2A7-EAA52D9EC9A9}" type="pres">
      <dgm:prSet presAssocID="{2FB88E54-9DC7-4E81-9D3E-CA6FF19E35EF}" presName="spacer" presStyleCnt="0"/>
      <dgm:spPr/>
    </dgm:pt>
    <dgm:pt modelId="{EA8A267E-3279-46D8-9FCB-41CE21403672}" type="pres">
      <dgm:prSet presAssocID="{BC243FCC-CCB3-470E-B438-316987CB52E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882FC01-99E8-4F9A-B5E1-B5C6D3AD3605}" type="pres">
      <dgm:prSet presAssocID="{20093E69-48D2-4D0F-9622-967C542FA22A}" presName="spacer" presStyleCnt="0"/>
      <dgm:spPr/>
    </dgm:pt>
    <dgm:pt modelId="{51F82217-E257-4B63-A6E1-981E58510E9D}" type="pres">
      <dgm:prSet presAssocID="{1A03AE99-93F1-4E64-BEFB-9B87DEB9DF2B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B72A569-E67E-4218-A73A-6485156A52BD}" type="pres">
      <dgm:prSet presAssocID="{44708DCF-20C4-4F39-8760-9FB27E8F90B3}" presName="spacer" presStyleCnt="0"/>
      <dgm:spPr/>
    </dgm:pt>
    <dgm:pt modelId="{3ACD61BE-6E6F-4DD7-A938-305BFA59A561}" type="pres">
      <dgm:prSet presAssocID="{E6C1FCC9-7352-4332-B7C8-0DAE4F90B9D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C2A9715-ED1A-43B4-B985-E3D4F089E75F}" type="presOf" srcId="{E6C1FCC9-7352-4332-B7C8-0DAE4F90B9D1}" destId="{3ACD61BE-6E6F-4DD7-A938-305BFA59A561}" srcOrd="0" destOrd="0" presId="urn:microsoft.com/office/officeart/2005/8/layout/vList2"/>
    <dgm:cxn modelId="{27270D18-F933-426E-90B9-4C75F8A0F460}" srcId="{1AF24D27-C207-4EBE-AB0B-90C6F93F35CA}" destId="{1A03AE99-93F1-4E64-BEFB-9B87DEB9DF2B}" srcOrd="6" destOrd="0" parTransId="{4C62F289-441A-48E7-AC12-AB9DB135A7B8}" sibTransId="{44708DCF-20C4-4F39-8760-9FB27E8F90B3}"/>
    <dgm:cxn modelId="{644FCE26-47EB-4758-B38D-DE77AFAC4AE9}" type="presOf" srcId="{A7218744-EC06-478B-9487-526674746631}" destId="{B5323DEC-8245-41CC-A6E6-E55ADD99D9D6}" srcOrd="0" destOrd="0" presId="urn:microsoft.com/office/officeart/2005/8/layout/vList2"/>
    <dgm:cxn modelId="{31EA4131-FEE7-4912-8DCF-151AED299FF8}" type="presOf" srcId="{AA43C140-E81F-4967-B0C3-AC283C801012}" destId="{36636A6D-16FD-43E4-A4FE-5E69B44E3FEE}" srcOrd="0" destOrd="0" presId="urn:microsoft.com/office/officeart/2005/8/layout/vList2"/>
    <dgm:cxn modelId="{AFA42436-6CE5-41E1-9721-964B96F23A20}" srcId="{1AF24D27-C207-4EBE-AB0B-90C6F93F35CA}" destId="{BC243FCC-CCB3-470E-B438-316987CB52EA}" srcOrd="5" destOrd="0" parTransId="{3F782F24-AC5D-4A1E-9FD7-D9B5D7EFDAD9}" sibTransId="{20093E69-48D2-4D0F-9622-967C542FA22A}"/>
    <dgm:cxn modelId="{C2F3A336-10BE-415D-AE6B-60EAADA520CE}" type="presOf" srcId="{491E08CC-6381-4473-8548-D2604BCCADC2}" destId="{6A8E84A4-45B2-43A6-8DF9-775C969AD989}" srcOrd="0" destOrd="0" presId="urn:microsoft.com/office/officeart/2005/8/layout/vList2"/>
    <dgm:cxn modelId="{8DD8BA43-BFC5-402B-91FA-CFE1E932B89D}" srcId="{1AF24D27-C207-4EBE-AB0B-90C6F93F35CA}" destId="{4F6D2989-0C45-481A-9849-FBD2948A7CE0}" srcOrd="1" destOrd="0" parTransId="{598BCD93-B0DC-4E67-8076-DE6AAA6DFC04}" sibTransId="{C242E424-D3B5-436B-B725-020746C2F105}"/>
    <dgm:cxn modelId="{C4524746-13D7-4F43-96A3-1CAA18B37CA0}" type="presOf" srcId="{4F6D2989-0C45-481A-9849-FBD2948A7CE0}" destId="{AB071284-0830-4884-867B-9A2A70D0ACB3}" srcOrd="0" destOrd="0" presId="urn:microsoft.com/office/officeart/2005/8/layout/vList2"/>
    <dgm:cxn modelId="{AB686E51-869C-4AAD-B11B-19B86EC5684C}" type="presOf" srcId="{1AF24D27-C207-4EBE-AB0B-90C6F93F35CA}" destId="{20CCA370-AC7C-4170-849E-22D9B3380DB6}" srcOrd="0" destOrd="0" presId="urn:microsoft.com/office/officeart/2005/8/layout/vList2"/>
    <dgm:cxn modelId="{5361EC6B-2B00-4E8C-951B-A169C1F1CB59}" type="presOf" srcId="{2EF45619-80CA-4061-8DAB-F9CEE5E21732}" destId="{79E7FDC4-B128-4203-B60C-FE6F205D80D2}" srcOrd="0" destOrd="0" presId="urn:microsoft.com/office/officeart/2005/8/layout/vList2"/>
    <dgm:cxn modelId="{30B0E072-8F40-4606-86A7-5084272351CD}" type="presOf" srcId="{1A03AE99-93F1-4E64-BEFB-9B87DEB9DF2B}" destId="{51F82217-E257-4B63-A6E1-981E58510E9D}" srcOrd="0" destOrd="0" presId="urn:microsoft.com/office/officeart/2005/8/layout/vList2"/>
    <dgm:cxn modelId="{64A2C77A-8BE4-415D-A027-730B4C33D15D}" srcId="{1AF24D27-C207-4EBE-AB0B-90C6F93F35CA}" destId="{E6C1FCC9-7352-4332-B7C8-0DAE4F90B9D1}" srcOrd="7" destOrd="0" parTransId="{111D2378-F7A5-4B23-9DCC-39EBC62BE89B}" sibTransId="{2EE5159B-0C83-404A-8E9A-AC2742A90C47}"/>
    <dgm:cxn modelId="{A8E4C98D-D527-4867-A51A-915C5652C76B}" type="presOf" srcId="{BC243FCC-CCB3-470E-B438-316987CB52EA}" destId="{EA8A267E-3279-46D8-9FCB-41CE21403672}" srcOrd="0" destOrd="0" presId="urn:microsoft.com/office/officeart/2005/8/layout/vList2"/>
    <dgm:cxn modelId="{2BDCEA8E-7C55-438C-B51B-728721B25A73}" srcId="{1AF24D27-C207-4EBE-AB0B-90C6F93F35CA}" destId="{2EF45619-80CA-4061-8DAB-F9CEE5E21732}" srcOrd="0" destOrd="0" parTransId="{82A36BDC-B941-4D22-8731-444CEE8A7B2B}" sibTransId="{70086AA6-E5E0-401B-A491-9B0818ECDD61}"/>
    <dgm:cxn modelId="{796A7590-191C-4FA4-B31C-449027C35543}" srcId="{1AF24D27-C207-4EBE-AB0B-90C6F93F35CA}" destId="{491E08CC-6381-4473-8548-D2604BCCADC2}" srcOrd="2" destOrd="0" parTransId="{E5E09C37-CA47-47F2-BCD1-9E69D8ED5174}" sibTransId="{AC68CBCC-18EA-4EA8-8114-023B0D43970F}"/>
    <dgm:cxn modelId="{7CD5D39C-71B3-4BFE-A450-BB66090DA061}" srcId="{1AF24D27-C207-4EBE-AB0B-90C6F93F35CA}" destId="{AA43C140-E81F-4967-B0C3-AC283C801012}" srcOrd="3" destOrd="0" parTransId="{03ECCC98-045D-4488-93A4-BD8805767A39}" sibTransId="{5CA4374C-5796-4D96-B7FA-40CAC13B9024}"/>
    <dgm:cxn modelId="{147202C2-9886-461D-A0EA-DF44DA155A66}" srcId="{1AF24D27-C207-4EBE-AB0B-90C6F93F35CA}" destId="{A7218744-EC06-478B-9487-526674746631}" srcOrd="4" destOrd="0" parTransId="{1A435DC5-A2AE-4C26-A227-133C67867802}" sibTransId="{2FB88E54-9DC7-4E81-9D3E-CA6FF19E35EF}"/>
    <dgm:cxn modelId="{B651D4DE-2E05-4D9A-A260-C3C3336ED946}" type="presParOf" srcId="{20CCA370-AC7C-4170-849E-22D9B3380DB6}" destId="{79E7FDC4-B128-4203-B60C-FE6F205D80D2}" srcOrd="0" destOrd="0" presId="urn:microsoft.com/office/officeart/2005/8/layout/vList2"/>
    <dgm:cxn modelId="{F8CF1D89-316B-4DEE-9013-60F71D0DC326}" type="presParOf" srcId="{20CCA370-AC7C-4170-849E-22D9B3380DB6}" destId="{03C41459-EA62-41CE-83AB-6205CFDACA45}" srcOrd="1" destOrd="0" presId="urn:microsoft.com/office/officeart/2005/8/layout/vList2"/>
    <dgm:cxn modelId="{0A79C80C-F9C8-425F-B163-C5C1956633C0}" type="presParOf" srcId="{20CCA370-AC7C-4170-849E-22D9B3380DB6}" destId="{AB071284-0830-4884-867B-9A2A70D0ACB3}" srcOrd="2" destOrd="0" presId="urn:microsoft.com/office/officeart/2005/8/layout/vList2"/>
    <dgm:cxn modelId="{0FD6F0FC-EA2D-49D2-8F41-F3A1FF905A66}" type="presParOf" srcId="{20CCA370-AC7C-4170-849E-22D9B3380DB6}" destId="{F2E461D3-75CE-45DF-9413-54B6FF35ED6A}" srcOrd="3" destOrd="0" presId="urn:microsoft.com/office/officeart/2005/8/layout/vList2"/>
    <dgm:cxn modelId="{C066B18E-3FC8-4A88-8A5F-581AF7CE0BE0}" type="presParOf" srcId="{20CCA370-AC7C-4170-849E-22D9B3380DB6}" destId="{6A8E84A4-45B2-43A6-8DF9-775C969AD989}" srcOrd="4" destOrd="0" presId="urn:microsoft.com/office/officeart/2005/8/layout/vList2"/>
    <dgm:cxn modelId="{74790BCF-1593-4893-80C3-BBD22F79D5B0}" type="presParOf" srcId="{20CCA370-AC7C-4170-849E-22D9B3380DB6}" destId="{A776D085-2363-45D1-B1F0-CC065F4C669A}" srcOrd="5" destOrd="0" presId="urn:microsoft.com/office/officeart/2005/8/layout/vList2"/>
    <dgm:cxn modelId="{24372468-ABAA-4A77-9E67-77C853744DDE}" type="presParOf" srcId="{20CCA370-AC7C-4170-849E-22D9B3380DB6}" destId="{36636A6D-16FD-43E4-A4FE-5E69B44E3FEE}" srcOrd="6" destOrd="0" presId="urn:microsoft.com/office/officeart/2005/8/layout/vList2"/>
    <dgm:cxn modelId="{CAA8053D-EAA7-4568-BE1C-9D94C23BEDEB}" type="presParOf" srcId="{20CCA370-AC7C-4170-849E-22D9B3380DB6}" destId="{3D5261E5-D46C-458D-9601-E7D565CC2673}" srcOrd="7" destOrd="0" presId="urn:microsoft.com/office/officeart/2005/8/layout/vList2"/>
    <dgm:cxn modelId="{B96E4354-7B56-493C-9B78-DCE24D6E224C}" type="presParOf" srcId="{20CCA370-AC7C-4170-849E-22D9B3380DB6}" destId="{B5323DEC-8245-41CC-A6E6-E55ADD99D9D6}" srcOrd="8" destOrd="0" presId="urn:microsoft.com/office/officeart/2005/8/layout/vList2"/>
    <dgm:cxn modelId="{59FD40CF-FBFF-455F-B406-20496267050D}" type="presParOf" srcId="{20CCA370-AC7C-4170-849E-22D9B3380DB6}" destId="{E7B1F580-92E7-4BDA-B2A7-EAA52D9EC9A9}" srcOrd="9" destOrd="0" presId="urn:microsoft.com/office/officeart/2005/8/layout/vList2"/>
    <dgm:cxn modelId="{767FACC0-A545-4C44-89B1-0308AF1BD8CF}" type="presParOf" srcId="{20CCA370-AC7C-4170-849E-22D9B3380DB6}" destId="{EA8A267E-3279-46D8-9FCB-41CE21403672}" srcOrd="10" destOrd="0" presId="urn:microsoft.com/office/officeart/2005/8/layout/vList2"/>
    <dgm:cxn modelId="{E5F29073-D0D3-4508-B60C-4B0CEA68E8A0}" type="presParOf" srcId="{20CCA370-AC7C-4170-849E-22D9B3380DB6}" destId="{A882FC01-99E8-4F9A-B5E1-B5C6D3AD3605}" srcOrd="11" destOrd="0" presId="urn:microsoft.com/office/officeart/2005/8/layout/vList2"/>
    <dgm:cxn modelId="{784D9E2D-5503-4FB7-B10B-DDF5D1877A7C}" type="presParOf" srcId="{20CCA370-AC7C-4170-849E-22D9B3380DB6}" destId="{51F82217-E257-4B63-A6E1-981E58510E9D}" srcOrd="12" destOrd="0" presId="urn:microsoft.com/office/officeart/2005/8/layout/vList2"/>
    <dgm:cxn modelId="{5756409C-3A15-428A-B597-3B99532C4B25}" type="presParOf" srcId="{20CCA370-AC7C-4170-849E-22D9B3380DB6}" destId="{1B72A569-E67E-4218-A73A-6485156A52BD}" srcOrd="13" destOrd="0" presId="urn:microsoft.com/office/officeart/2005/8/layout/vList2"/>
    <dgm:cxn modelId="{02A30F22-799E-4249-A5C9-B50EAF63FE7B}" type="presParOf" srcId="{20CCA370-AC7C-4170-849E-22D9B3380DB6}" destId="{3ACD61BE-6E6F-4DD7-A938-305BFA59A56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C6EC78-568F-46B9-BB79-32F0E041C0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2DEFE76-A858-407D-8E17-B0B0FB30403A}">
      <dgm:prSet/>
      <dgm:spPr/>
      <dgm:t>
        <a:bodyPr/>
        <a:lstStyle/>
        <a:p>
          <a:r>
            <a:rPr lang="en-GB" dirty="0"/>
            <a:t>Child sexual exploitation and abuse</a:t>
          </a:r>
          <a:endParaRPr lang="en-US" dirty="0"/>
        </a:p>
      </dgm:t>
    </dgm:pt>
    <dgm:pt modelId="{856A0DD9-8163-4F03-8DC2-2CFFD22465B3}" type="parTrans" cxnId="{C1CA0F71-D164-44D6-9037-92AF9353DEBC}">
      <dgm:prSet/>
      <dgm:spPr/>
      <dgm:t>
        <a:bodyPr/>
        <a:lstStyle/>
        <a:p>
          <a:endParaRPr lang="en-US"/>
        </a:p>
      </dgm:t>
    </dgm:pt>
    <dgm:pt modelId="{088DECC5-D1E7-450F-BA94-F02994AEEBDA}" type="sibTrans" cxnId="{C1CA0F71-D164-44D6-9037-92AF9353DEBC}">
      <dgm:prSet/>
      <dgm:spPr/>
      <dgm:t>
        <a:bodyPr/>
        <a:lstStyle/>
        <a:p>
          <a:endParaRPr lang="en-US"/>
        </a:p>
      </dgm:t>
    </dgm:pt>
    <dgm:pt modelId="{771D8121-CE4F-4104-8748-D48B418933E9}">
      <dgm:prSet/>
      <dgm:spPr/>
      <dgm:t>
        <a:bodyPr/>
        <a:lstStyle/>
        <a:p>
          <a:r>
            <a:rPr lang="en-GB" dirty="0"/>
            <a:t>Illegal drugs</a:t>
          </a:r>
          <a:endParaRPr lang="en-US" dirty="0"/>
        </a:p>
      </dgm:t>
    </dgm:pt>
    <dgm:pt modelId="{7AC9C45C-8FDE-4A7D-A69B-222CAA657157}" type="parTrans" cxnId="{D0F052D9-4DD4-458D-9789-E507ABA64492}">
      <dgm:prSet/>
      <dgm:spPr/>
      <dgm:t>
        <a:bodyPr/>
        <a:lstStyle/>
        <a:p>
          <a:endParaRPr lang="en-US"/>
        </a:p>
      </dgm:t>
    </dgm:pt>
    <dgm:pt modelId="{6B5BF07F-DC24-4F09-BE84-BDD5163DE35A}" type="sibTrans" cxnId="{D0F052D9-4DD4-458D-9789-E507ABA64492}">
      <dgm:prSet/>
      <dgm:spPr/>
      <dgm:t>
        <a:bodyPr/>
        <a:lstStyle/>
        <a:p>
          <a:endParaRPr lang="en-US"/>
        </a:p>
      </dgm:t>
    </dgm:pt>
    <dgm:pt modelId="{E7D13145-5CC2-478D-AEE9-F36307CF6FDB}">
      <dgm:prSet/>
      <dgm:spPr/>
      <dgm:t>
        <a:bodyPr/>
        <a:lstStyle/>
        <a:p>
          <a:r>
            <a:rPr lang="en-GB" dirty="0"/>
            <a:t>Illegal firearms</a:t>
          </a:r>
          <a:endParaRPr lang="en-US" dirty="0"/>
        </a:p>
      </dgm:t>
    </dgm:pt>
    <dgm:pt modelId="{CDB5F49A-35A5-43B1-8F8E-BA7E9B6364DA}" type="parTrans" cxnId="{9DDE09CC-177E-4929-AF96-D462998D7217}">
      <dgm:prSet/>
      <dgm:spPr/>
      <dgm:t>
        <a:bodyPr/>
        <a:lstStyle/>
        <a:p>
          <a:endParaRPr lang="en-US"/>
        </a:p>
      </dgm:t>
    </dgm:pt>
    <dgm:pt modelId="{A591B8BC-C41A-44AC-973D-740F05F83E37}" type="sibTrans" cxnId="{9DDE09CC-177E-4929-AF96-D462998D7217}">
      <dgm:prSet/>
      <dgm:spPr/>
      <dgm:t>
        <a:bodyPr/>
        <a:lstStyle/>
        <a:p>
          <a:endParaRPr lang="en-US"/>
        </a:p>
      </dgm:t>
    </dgm:pt>
    <dgm:pt modelId="{60BC21FD-8653-4248-B05D-345BDB132035}">
      <dgm:prSet/>
      <dgm:spPr/>
      <dgm:t>
        <a:bodyPr/>
        <a:lstStyle/>
        <a:p>
          <a:r>
            <a:rPr lang="en-GB" dirty="0"/>
            <a:t>Fraud</a:t>
          </a:r>
          <a:endParaRPr lang="en-US" dirty="0"/>
        </a:p>
      </dgm:t>
    </dgm:pt>
    <dgm:pt modelId="{8D73330D-7149-4D82-A8F4-EA3E3FA9E751}" type="parTrans" cxnId="{CFD98391-685E-423B-8BFB-88C193C329D9}">
      <dgm:prSet/>
      <dgm:spPr/>
      <dgm:t>
        <a:bodyPr/>
        <a:lstStyle/>
        <a:p>
          <a:endParaRPr lang="en-US"/>
        </a:p>
      </dgm:t>
    </dgm:pt>
    <dgm:pt modelId="{564B4949-4427-4F2E-94CA-02F625CCA27A}" type="sibTrans" cxnId="{CFD98391-685E-423B-8BFB-88C193C329D9}">
      <dgm:prSet/>
      <dgm:spPr/>
      <dgm:t>
        <a:bodyPr/>
        <a:lstStyle/>
        <a:p>
          <a:endParaRPr lang="en-US"/>
        </a:p>
      </dgm:t>
    </dgm:pt>
    <dgm:pt modelId="{5C061AF7-7784-4737-9B10-B1BAA8235610}">
      <dgm:prSet/>
      <dgm:spPr/>
      <dgm:t>
        <a:bodyPr/>
        <a:lstStyle/>
        <a:p>
          <a:r>
            <a:rPr lang="en-GB" dirty="0"/>
            <a:t>Money laundering and other economic crime</a:t>
          </a:r>
          <a:endParaRPr lang="en-US" dirty="0"/>
        </a:p>
      </dgm:t>
    </dgm:pt>
    <dgm:pt modelId="{86A4227B-3BC3-475D-9313-E9989AD7461C}" type="parTrans" cxnId="{D7D542DA-3824-4BA2-869A-5944223B680A}">
      <dgm:prSet/>
      <dgm:spPr/>
      <dgm:t>
        <a:bodyPr/>
        <a:lstStyle/>
        <a:p>
          <a:endParaRPr lang="en-US"/>
        </a:p>
      </dgm:t>
    </dgm:pt>
    <dgm:pt modelId="{D82AB632-1B1B-4D17-98EC-152C875C9671}" type="sibTrans" cxnId="{D7D542DA-3824-4BA2-869A-5944223B680A}">
      <dgm:prSet/>
      <dgm:spPr/>
      <dgm:t>
        <a:bodyPr/>
        <a:lstStyle/>
        <a:p>
          <a:endParaRPr lang="en-US"/>
        </a:p>
      </dgm:t>
    </dgm:pt>
    <dgm:pt modelId="{96AEA6F0-A66F-4DE5-90EF-B38BBE1A91BB}">
      <dgm:prSet/>
      <dgm:spPr/>
      <dgm:t>
        <a:bodyPr/>
        <a:lstStyle/>
        <a:p>
          <a:r>
            <a:rPr lang="en-GB" dirty="0"/>
            <a:t>Bribery and corruption</a:t>
          </a:r>
          <a:endParaRPr lang="en-US" dirty="0"/>
        </a:p>
      </dgm:t>
    </dgm:pt>
    <dgm:pt modelId="{D9C65AF1-661A-4EC6-B790-C85BA6CC4CAE}" type="parTrans" cxnId="{7BB10369-67A9-4145-8181-6B598787D498}">
      <dgm:prSet/>
      <dgm:spPr/>
      <dgm:t>
        <a:bodyPr/>
        <a:lstStyle/>
        <a:p>
          <a:endParaRPr lang="en-US"/>
        </a:p>
      </dgm:t>
    </dgm:pt>
    <dgm:pt modelId="{A544A715-CF61-47B9-B268-E250EC3B2DD4}" type="sibTrans" cxnId="{7BB10369-67A9-4145-8181-6B598787D498}">
      <dgm:prSet/>
      <dgm:spPr/>
      <dgm:t>
        <a:bodyPr/>
        <a:lstStyle/>
        <a:p>
          <a:endParaRPr lang="en-US"/>
        </a:p>
      </dgm:t>
    </dgm:pt>
    <dgm:pt modelId="{684CD49D-18A6-4C11-87B4-8A5CB162F072}">
      <dgm:prSet/>
      <dgm:spPr/>
      <dgm:t>
        <a:bodyPr/>
        <a:lstStyle/>
        <a:p>
          <a:r>
            <a:rPr lang="en-GB" dirty="0"/>
            <a:t>Organised immigration crime</a:t>
          </a:r>
          <a:endParaRPr lang="en-US" dirty="0"/>
        </a:p>
      </dgm:t>
    </dgm:pt>
    <dgm:pt modelId="{6B1F4B55-C73F-4FA7-9E63-46579C4C329F}" type="parTrans" cxnId="{A1B6FBAA-018F-4AFC-8DA5-AF695C494F1E}">
      <dgm:prSet/>
      <dgm:spPr/>
      <dgm:t>
        <a:bodyPr/>
        <a:lstStyle/>
        <a:p>
          <a:endParaRPr lang="en-US"/>
        </a:p>
      </dgm:t>
    </dgm:pt>
    <dgm:pt modelId="{F49DABF4-FC34-4B82-AC98-BFDEF561F659}" type="sibTrans" cxnId="{A1B6FBAA-018F-4AFC-8DA5-AF695C494F1E}">
      <dgm:prSet/>
      <dgm:spPr/>
      <dgm:t>
        <a:bodyPr/>
        <a:lstStyle/>
        <a:p>
          <a:endParaRPr lang="en-US"/>
        </a:p>
      </dgm:t>
    </dgm:pt>
    <dgm:pt modelId="{106BA394-F568-4236-8581-918C7F0FD843}">
      <dgm:prSet/>
      <dgm:spPr/>
      <dgm:t>
        <a:bodyPr/>
        <a:lstStyle/>
        <a:p>
          <a:r>
            <a:rPr lang="en-GB" dirty="0"/>
            <a:t>Modern slavery and human trafficking</a:t>
          </a:r>
          <a:endParaRPr lang="en-US" dirty="0"/>
        </a:p>
      </dgm:t>
    </dgm:pt>
    <dgm:pt modelId="{9E99FD0D-33DB-49D4-B6C2-9CD1CCB34197}" type="parTrans" cxnId="{C36CB2CF-E91C-4481-B478-B3B858755702}">
      <dgm:prSet/>
      <dgm:spPr/>
      <dgm:t>
        <a:bodyPr/>
        <a:lstStyle/>
        <a:p>
          <a:endParaRPr lang="en-US"/>
        </a:p>
      </dgm:t>
    </dgm:pt>
    <dgm:pt modelId="{5C0C441E-1618-4B7D-A5D3-E314DD6F7F15}" type="sibTrans" cxnId="{C36CB2CF-E91C-4481-B478-B3B858755702}">
      <dgm:prSet/>
      <dgm:spPr/>
      <dgm:t>
        <a:bodyPr/>
        <a:lstStyle/>
        <a:p>
          <a:endParaRPr lang="en-US"/>
        </a:p>
      </dgm:t>
    </dgm:pt>
    <dgm:pt modelId="{8C4743CA-5914-419B-8A79-4DF08C3CAD2D}">
      <dgm:prSet/>
      <dgm:spPr/>
      <dgm:t>
        <a:bodyPr/>
        <a:lstStyle/>
        <a:p>
          <a:r>
            <a:rPr lang="en-GB" dirty="0"/>
            <a:t>Cyber crime</a:t>
          </a:r>
          <a:endParaRPr lang="en-US" dirty="0"/>
        </a:p>
      </dgm:t>
    </dgm:pt>
    <dgm:pt modelId="{3024387A-DC5A-4B64-B617-ADEFD65EC7C2}" type="parTrans" cxnId="{0A7DD344-9C91-425B-BCF6-DCF91E2C2587}">
      <dgm:prSet/>
      <dgm:spPr/>
      <dgm:t>
        <a:bodyPr/>
        <a:lstStyle/>
        <a:p>
          <a:endParaRPr lang="en-US"/>
        </a:p>
      </dgm:t>
    </dgm:pt>
    <dgm:pt modelId="{991AA3BD-FC7E-4EB9-80AA-086E45545F15}" type="sibTrans" cxnId="{0A7DD344-9C91-425B-BCF6-DCF91E2C2587}">
      <dgm:prSet/>
      <dgm:spPr/>
      <dgm:t>
        <a:bodyPr/>
        <a:lstStyle/>
        <a:p>
          <a:endParaRPr lang="en-US"/>
        </a:p>
      </dgm:t>
    </dgm:pt>
    <dgm:pt modelId="{141B8383-9150-4377-A57F-FCADD7962CC3}" type="pres">
      <dgm:prSet presAssocID="{B3C6EC78-568F-46B9-BB79-32F0E041C0D8}" presName="vert0" presStyleCnt="0">
        <dgm:presLayoutVars>
          <dgm:dir/>
          <dgm:animOne val="branch"/>
          <dgm:animLvl val="lvl"/>
        </dgm:presLayoutVars>
      </dgm:prSet>
      <dgm:spPr/>
    </dgm:pt>
    <dgm:pt modelId="{DFDE5073-FD52-423B-9667-48CF1B96B6BF}" type="pres">
      <dgm:prSet presAssocID="{12DEFE76-A858-407D-8E17-B0B0FB30403A}" presName="thickLine" presStyleLbl="alignNode1" presStyleIdx="0" presStyleCnt="9"/>
      <dgm:spPr/>
    </dgm:pt>
    <dgm:pt modelId="{03290C00-D4F5-4EAC-9834-FD3E11F08DAF}" type="pres">
      <dgm:prSet presAssocID="{12DEFE76-A858-407D-8E17-B0B0FB30403A}" presName="horz1" presStyleCnt="0"/>
      <dgm:spPr/>
    </dgm:pt>
    <dgm:pt modelId="{9552B55A-55E4-442E-A8A6-3405ED0ECBEB}" type="pres">
      <dgm:prSet presAssocID="{12DEFE76-A858-407D-8E17-B0B0FB30403A}" presName="tx1" presStyleLbl="revTx" presStyleIdx="0" presStyleCnt="9"/>
      <dgm:spPr/>
    </dgm:pt>
    <dgm:pt modelId="{5F378EB8-2F32-455F-8E30-CBFC47873BA8}" type="pres">
      <dgm:prSet presAssocID="{12DEFE76-A858-407D-8E17-B0B0FB30403A}" presName="vert1" presStyleCnt="0"/>
      <dgm:spPr/>
    </dgm:pt>
    <dgm:pt modelId="{02D15197-FC33-4F40-908A-B84A0BCDD9E2}" type="pres">
      <dgm:prSet presAssocID="{771D8121-CE4F-4104-8748-D48B418933E9}" presName="thickLine" presStyleLbl="alignNode1" presStyleIdx="1" presStyleCnt="9"/>
      <dgm:spPr/>
    </dgm:pt>
    <dgm:pt modelId="{9A703636-2A93-434A-A5A9-8D2F9A093C07}" type="pres">
      <dgm:prSet presAssocID="{771D8121-CE4F-4104-8748-D48B418933E9}" presName="horz1" presStyleCnt="0"/>
      <dgm:spPr/>
    </dgm:pt>
    <dgm:pt modelId="{36C599A5-4B40-408D-A850-A68628A5C3A9}" type="pres">
      <dgm:prSet presAssocID="{771D8121-CE4F-4104-8748-D48B418933E9}" presName="tx1" presStyleLbl="revTx" presStyleIdx="1" presStyleCnt="9"/>
      <dgm:spPr/>
    </dgm:pt>
    <dgm:pt modelId="{33EF403B-2B6F-4C8D-93DD-E7C58E1364AA}" type="pres">
      <dgm:prSet presAssocID="{771D8121-CE4F-4104-8748-D48B418933E9}" presName="vert1" presStyleCnt="0"/>
      <dgm:spPr/>
    </dgm:pt>
    <dgm:pt modelId="{BB621077-47E9-42C3-8684-2FA909C24C58}" type="pres">
      <dgm:prSet presAssocID="{E7D13145-5CC2-478D-AEE9-F36307CF6FDB}" presName="thickLine" presStyleLbl="alignNode1" presStyleIdx="2" presStyleCnt="9"/>
      <dgm:spPr/>
    </dgm:pt>
    <dgm:pt modelId="{42CECF19-A2D0-4DD7-8102-350776EDD4E3}" type="pres">
      <dgm:prSet presAssocID="{E7D13145-5CC2-478D-AEE9-F36307CF6FDB}" presName="horz1" presStyleCnt="0"/>
      <dgm:spPr/>
    </dgm:pt>
    <dgm:pt modelId="{594C54E4-8619-4EBC-826D-D492AEB872D3}" type="pres">
      <dgm:prSet presAssocID="{E7D13145-5CC2-478D-AEE9-F36307CF6FDB}" presName="tx1" presStyleLbl="revTx" presStyleIdx="2" presStyleCnt="9"/>
      <dgm:spPr/>
    </dgm:pt>
    <dgm:pt modelId="{717B321B-2D5F-4DBC-BDC6-415CC87E2BF6}" type="pres">
      <dgm:prSet presAssocID="{E7D13145-5CC2-478D-AEE9-F36307CF6FDB}" presName="vert1" presStyleCnt="0"/>
      <dgm:spPr/>
    </dgm:pt>
    <dgm:pt modelId="{36EB2B78-E5DF-4129-BC70-91BE40465061}" type="pres">
      <dgm:prSet presAssocID="{60BC21FD-8653-4248-B05D-345BDB132035}" presName="thickLine" presStyleLbl="alignNode1" presStyleIdx="3" presStyleCnt="9"/>
      <dgm:spPr/>
    </dgm:pt>
    <dgm:pt modelId="{863E27C4-637F-41F0-A62B-FA4C6187BF9C}" type="pres">
      <dgm:prSet presAssocID="{60BC21FD-8653-4248-B05D-345BDB132035}" presName="horz1" presStyleCnt="0"/>
      <dgm:spPr/>
    </dgm:pt>
    <dgm:pt modelId="{C5A6F3F2-3778-44A7-B10B-B484D5E54687}" type="pres">
      <dgm:prSet presAssocID="{60BC21FD-8653-4248-B05D-345BDB132035}" presName="tx1" presStyleLbl="revTx" presStyleIdx="3" presStyleCnt="9"/>
      <dgm:spPr/>
    </dgm:pt>
    <dgm:pt modelId="{5387C154-1A1E-4C0E-9DCF-E2D1351C50BA}" type="pres">
      <dgm:prSet presAssocID="{60BC21FD-8653-4248-B05D-345BDB132035}" presName="vert1" presStyleCnt="0"/>
      <dgm:spPr/>
    </dgm:pt>
    <dgm:pt modelId="{772E1835-40A3-46AE-855D-8A6492419F25}" type="pres">
      <dgm:prSet presAssocID="{5C061AF7-7784-4737-9B10-B1BAA8235610}" presName="thickLine" presStyleLbl="alignNode1" presStyleIdx="4" presStyleCnt="9"/>
      <dgm:spPr/>
    </dgm:pt>
    <dgm:pt modelId="{3AAA04C3-8A48-4E91-9109-B1699B1F2029}" type="pres">
      <dgm:prSet presAssocID="{5C061AF7-7784-4737-9B10-B1BAA8235610}" presName="horz1" presStyleCnt="0"/>
      <dgm:spPr/>
    </dgm:pt>
    <dgm:pt modelId="{AA01D28F-317A-4F87-B06D-8C642B4016F3}" type="pres">
      <dgm:prSet presAssocID="{5C061AF7-7784-4737-9B10-B1BAA8235610}" presName="tx1" presStyleLbl="revTx" presStyleIdx="4" presStyleCnt="9"/>
      <dgm:spPr/>
    </dgm:pt>
    <dgm:pt modelId="{D6EBBF40-38AE-4A87-BB1F-10846725587D}" type="pres">
      <dgm:prSet presAssocID="{5C061AF7-7784-4737-9B10-B1BAA8235610}" presName="vert1" presStyleCnt="0"/>
      <dgm:spPr/>
    </dgm:pt>
    <dgm:pt modelId="{8ECCD7B4-4925-459D-8301-A84C8D34760D}" type="pres">
      <dgm:prSet presAssocID="{96AEA6F0-A66F-4DE5-90EF-B38BBE1A91BB}" presName="thickLine" presStyleLbl="alignNode1" presStyleIdx="5" presStyleCnt="9"/>
      <dgm:spPr/>
    </dgm:pt>
    <dgm:pt modelId="{B218B7EA-29EA-4FAF-9776-37E515E0DBB6}" type="pres">
      <dgm:prSet presAssocID="{96AEA6F0-A66F-4DE5-90EF-B38BBE1A91BB}" presName="horz1" presStyleCnt="0"/>
      <dgm:spPr/>
    </dgm:pt>
    <dgm:pt modelId="{6393F15C-04CF-4CB6-84A4-D87CE52F52F5}" type="pres">
      <dgm:prSet presAssocID="{96AEA6F0-A66F-4DE5-90EF-B38BBE1A91BB}" presName="tx1" presStyleLbl="revTx" presStyleIdx="5" presStyleCnt="9"/>
      <dgm:spPr/>
    </dgm:pt>
    <dgm:pt modelId="{5158E38B-89BE-4AAB-A11E-8212B93D870F}" type="pres">
      <dgm:prSet presAssocID="{96AEA6F0-A66F-4DE5-90EF-B38BBE1A91BB}" presName="vert1" presStyleCnt="0"/>
      <dgm:spPr/>
    </dgm:pt>
    <dgm:pt modelId="{35EADEF2-DD00-461D-A6F6-FA837FC30418}" type="pres">
      <dgm:prSet presAssocID="{684CD49D-18A6-4C11-87B4-8A5CB162F072}" presName="thickLine" presStyleLbl="alignNode1" presStyleIdx="6" presStyleCnt="9"/>
      <dgm:spPr/>
    </dgm:pt>
    <dgm:pt modelId="{DF0DE296-953E-4355-8C12-4CD985A439BE}" type="pres">
      <dgm:prSet presAssocID="{684CD49D-18A6-4C11-87B4-8A5CB162F072}" presName="horz1" presStyleCnt="0"/>
      <dgm:spPr/>
    </dgm:pt>
    <dgm:pt modelId="{19BA1AA5-B329-42CB-9900-9FA02956395F}" type="pres">
      <dgm:prSet presAssocID="{684CD49D-18A6-4C11-87B4-8A5CB162F072}" presName="tx1" presStyleLbl="revTx" presStyleIdx="6" presStyleCnt="9"/>
      <dgm:spPr/>
    </dgm:pt>
    <dgm:pt modelId="{A7CA7B4C-03A2-438D-8569-A9B4178B654C}" type="pres">
      <dgm:prSet presAssocID="{684CD49D-18A6-4C11-87B4-8A5CB162F072}" presName="vert1" presStyleCnt="0"/>
      <dgm:spPr/>
    </dgm:pt>
    <dgm:pt modelId="{33A8906C-CC53-4CFB-9A7B-5F588AA05509}" type="pres">
      <dgm:prSet presAssocID="{106BA394-F568-4236-8581-918C7F0FD843}" presName="thickLine" presStyleLbl="alignNode1" presStyleIdx="7" presStyleCnt="9"/>
      <dgm:spPr/>
    </dgm:pt>
    <dgm:pt modelId="{86DC4744-DF9F-4068-A73C-40ED5D5006F2}" type="pres">
      <dgm:prSet presAssocID="{106BA394-F568-4236-8581-918C7F0FD843}" presName="horz1" presStyleCnt="0"/>
      <dgm:spPr/>
    </dgm:pt>
    <dgm:pt modelId="{631D4FA6-727E-4374-9B7A-E22E8497ADC7}" type="pres">
      <dgm:prSet presAssocID="{106BA394-F568-4236-8581-918C7F0FD843}" presName="tx1" presStyleLbl="revTx" presStyleIdx="7" presStyleCnt="9"/>
      <dgm:spPr/>
    </dgm:pt>
    <dgm:pt modelId="{6500AE2B-9FCE-4E12-BFF6-ADC76AC38EE2}" type="pres">
      <dgm:prSet presAssocID="{106BA394-F568-4236-8581-918C7F0FD843}" presName="vert1" presStyleCnt="0"/>
      <dgm:spPr/>
    </dgm:pt>
    <dgm:pt modelId="{1CA01D39-9213-4F72-AFEE-00F9C5BF07F2}" type="pres">
      <dgm:prSet presAssocID="{8C4743CA-5914-419B-8A79-4DF08C3CAD2D}" presName="thickLine" presStyleLbl="alignNode1" presStyleIdx="8" presStyleCnt="9"/>
      <dgm:spPr/>
    </dgm:pt>
    <dgm:pt modelId="{F4D9D737-5CD2-46BC-9949-19A2AF234E99}" type="pres">
      <dgm:prSet presAssocID="{8C4743CA-5914-419B-8A79-4DF08C3CAD2D}" presName="horz1" presStyleCnt="0"/>
      <dgm:spPr/>
    </dgm:pt>
    <dgm:pt modelId="{FD904710-8CB9-4807-BEFA-4CF8D4F90E70}" type="pres">
      <dgm:prSet presAssocID="{8C4743CA-5914-419B-8A79-4DF08C3CAD2D}" presName="tx1" presStyleLbl="revTx" presStyleIdx="8" presStyleCnt="9"/>
      <dgm:spPr/>
    </dgm:pt>
    <dgm:pt modelId="{DA5ECF3F-F915-41C4-AFEE-6564033434A0}" type="pres">
      <dgm:prSet presAssocID="{8C4743CA-5914-419B-8A79-4DF08C3CAD2D}" presName="vert1" presStyleCnt="0"/>
      <dgm:spPr/>
    </dgm:pt>
  </dgm:ptLst>
  <dgm:cxnLst>
    <dgm:cxn modelId="{39421104-DC22-450C-A829-5CEE5A4A15FB}" type="presOf" srcId="{B3C6EC78-568F-46B9-BB79-32F0E041C0D8}" destId="{141B8383-9150-4377-A57F-FCADD7962CC3}" srcOrd="0" destOrd="0" presId="urn:microsoft.com/office/officeart/2008/layout/LinedList"/>
    <dgm:cxn modelId="{23CDAB05-E8D6-4474-9B82-9D22C2F480F9}" type="presOf" srcId="{684CD49D-18A6-4C11-87B4-8A5CB162F072}" destId="{19BA1AA5-B329-42CB-9900-9FA02956395F}" srcOrd="0" destOrd="0" presId="urn:microsoft.com/office/officeart/2008/layout/LinedList"/>
    <dgm:cxn modelId="{43EDB034-2EE2-468A-BE12-E17CB3866500}" type="presOf" srcId="{12DEFE76-A858-407D-8E17-B0B0FB30403A}" destId="{9552B55A-55E4-442E-A8A6-3405ED0ECBEB}" srcOrd="0" destOrd="0" presId="urn:microsoft.com/office/officeart/2008/layout/LinedList"/>
    <dgm:cxn modelId="{41A2E038-72C4-496F-99E9-09550861E9B4}" type="presOf" srcId="{771D8121-CE4F-4104-8748-D48B418933E9}" destId="{36C599A5-4B40-408D-A850-A68628A5C3A9}" srcOrd="0" destOrd="0" presId="urn:microsoft.com/office/officeart/2008/layout/LinedList"/>
    <dgm:cxn modelId="{0A7DD344-9C91-425B-BCF6-DCF91E2C2587}" srcId="{B3C6EC78-568F-46B9-BB79-32F0E041C0D8}" destId="{8C4743CA-5914-419B-8A79-4DF08C3CAD2D}" srcOrd="8" destOrd="0" parTransId="{3024387A-DC5A-4B64-B617-ADEFD65EC7C2}" sibTransId="{991AA3BD-FC7E-4EB9-80AA-086E45545F15}"/>
    <dgm:cxn modelId="{7454A758-606B-419B-BB57-265E3C55ED00}" type="presOf" srcId="{96AEA6F0-A66F-4DE5-90EF-B38BBE1A91BB}" destId="{6393F15C-04CF-4CB6-84A4-D87CE52F52F5}" srcOrd="0" destOrd="0" presId="urn:microsoft.com/office/officeart/2008/layout/LinedList"/>
    <dgm:cxn modelId="{7BB10369-67A9-4145-8181-6B598787D498}" srcId="{B3C6EC78-568F-46B9-BB79-32F0E041C0D8}" destId="{96AEA6F0-A66F-4DE5-90EF-B38BBE1A91BB}" srcOrd="5" destOrd="0" parTransId="{D9C65AF1-661A-4EC6-B790-C85BA6CC4CAE}" sibTransId="{A544A715-CF61-47B9-B268-E250EC3B2DD4}"/>
    <dgm:cxn modelId="{C1CA0F71-D164-44D6-9037-92AF9353DEBC}" srcId="{B3C6EC78-568F-46B9-BB79-32F0E041C0D8}" destId="{12DEFE76-A858-407D-8E17-B0B0FB30403A}" srcOrd="0" destOrd="0" parTransId="{856A0DD9-8163-4F03-8DC2-2CFFD22465B3}" sibTransId="{088DECC5-D1E7-450F-BA94-F02994AEEBDA}"/>
    <dgm:cxn modelId="{7EF9067E-F667-4AD3-AA50-F4CC37B4628A}" type="presOf" srcId="{E7D13145-5CC2-478D-AEE9-F36307CF6FDB}" destId="{594C54E4-8619-4EBC-826D-D492AEB872D3}" srcOrd="0" destOrd="0" presId="urn:microsoft.com/office/officeart/2008/layout/LinedList"/>
    <dgm:cxn modelId="{24C5468C-B50B-4DFF-B928-AA499ACA088D}" type="presOf" srcId="{106BA394-F568-4236-8581-918C7F0FD843}" destId="{631D4FA6-727E-4374-9B7A-E22E8497ADC7}" srcOrd="0" destOrd="0" presId="urn:microsoft.com/office/officeart/2008/layout/LinedList"/>
    <dgm:cxn modelId="{CFD98391-685E-423B-8BFB-88C193C329D9}" srcId="{B3C6EC78-568F-46B9-BB79-32F0E041C0D8}" destId="{60BC21FD-8653-4248-B05D-345BDB132035}" srcOrd="3" destOrd="0" parTransId="{8D73330D-7149-4D82-A8F4-EA3E3FA9E751}" sibTransId="{564B4949-4427-4F2E-94CA-02F625CCA27A}"/>
    <dgm:cxn modelId="{1B23D6A1-C04B-45B4-A581-7DB917CEB3CA}" type="presOf" srcId="{5C061AF7-7784-4737-9B10-B1BAA8235610}" destId="{AA01D28F-317A-4F87-B06D-8C642B4016F3}" srcOrd="0" destOrd="0" presId="urn:microsoft.com/office/officeart/2008/layout/LinedList"/>
    <dgm:cxn modelId="{A1B6FBAA-018F-4AFC-8DA5-AF695C494F1E}" srcId="{B3C6EC78-568F-46B9-BB79-32F0E041C0D8}" destId="{684CD49D-18A6-4C11-87B4-8A5CB162F072}" srcOrd="6" destOrd="0" parTransId="{6B1F4B55-C73F-4FA7-9E63-46579C4C329F}" sibTransId="{F49DABF4-FC34-4B82-AC98-BFDEF561F659}"/>
    <dgm:cxn modelId="{651ECCC1-7013-4732-B746-924DCBC9401B}" type="presOf" srcId="{60BC21FD-8653-4248-B05D-345BDB132035}" destId="{C5A6F3F2-3778-44A7-B10B-B484D5E54687}" srcOrd="0" destOrd="0" presId="urn:microsoft.com/office/officeart/2008/layout/LinedList"/>
    <dgm:cxn modelId="{406C6DC3-63E0-4128-9177-7C0981E54C3A}" type="presOf" srcId="{8C4743CA-5914-419B-8A79-4DF08C3CAD2D}" destId="{FD904710-8CB9-4807-BEFA-4CF8D4F90E70}" srcOrd="0" destOrd="0" presId="urn:microsoft.com/office/officeart/2008/layout/LinedList"/>
    <dgm:cxn modelId="{9DDE09CC-177E-4929-AF96-D462998D7217}" srcId="{B3C6EC78-568F-46B9-BB79-32F0E041C0D8}" destId="{E7D13145-5CC2-478D-AEE9-F36307CF6FDB}" srcOrd="2" destOrd="0" parTransId="{CDB5F49A-35A5-43B1-8F8E-BA7E9B6364DA}" sibTransId="{A591B8BC-C41A-44AC-973D-740F05F83E37}"/>
    <dgm:cxn modelId="{C36CB2CF-E91C-4481-B478-B3B858755702}" srcId="{B3C6EC78-568F-46B9-BB79-32F0E041C0D8}" destId="{106BA394-F568-4236-8581-918C7F0FD843}" srcOrd="7" destOrd="0" parTransId="{9E99FD0D-33DB-49D4-B6C2-9CD1CCB34197}" sibTransId="{5C0C441E-1618-4B7D-A5D3-E314DD6F7F15}"/>
    <dgm:cxn modelId="{D0F052D9-4DD4-458D-9789-E507ABA64492}" srcId="{B3C6EC78-568F-46B9-BB79-32F0E041C0D8}" destId="{771D8121-CE4F-4104-8748-D48B418933E9}" srcOrd="1" destOrd="0" parTransId="{7AC9C45C-8FDE-4A7D-A69B-222CAA657157}" sibTransId="{6B5BF07F-DC24-4F09-BE84-BDD5163DE35A}"/>
    <dgm:cxn modelId="{D7D542DA-3824-4BA2-869A-5944223B680A}" srcId="{B3C6EC78-568F-46B9-BB79-32F0E041C0D8}" destId="{5C061AF7-7784-4737-9B10-B1BAA8235610}" srcOrd="4" destOrd="0" parTransId="{86A4227B-3BC3-475D-9313-E9989AD7461C}" sibTransId="{D82AB632-1B1B-4D17-98EC-152C875C9671}"/>
    <dgm:cxn modelId="{C162CF70-2EA5-48E8-AEFF-B62F64916EC0}" type="presParOf" srcId="{141B8383-9150-4377-A57F-FCADD7962CC3}" destId="{DFDE5073-FD52-423B-9667-48CF1B96B6BF}" srcOrd="0" destOrd="0" presId="urn:microsoft.com/office/officeart/2008/layout/LinedList"/>
    <dgm:cxn modelId="{66DAF05A-DB4E-44EE-843D-55241D734055}" type="presParOf" srcId="{141B8383-9150-4377-A57F-FCADD7962CC3}" destId="{03290C00-D4F5-4EAC-9834-FD3E11F08DAF}" srcOrd="1" destOrd="0" presId="urn:microsoft.com/office/officeart/2008/layout/LinedList"/>
    <dgm:cxn modelId="{F7A5CEA2-B05C-4065-884D-10B5E96A55B7}" type="presParOf" srcId="{03290C00-D4F5-4EAC-9834-FD3E11F08DAF}" destId="{9552B55A-55E4-442E-A8A6-3405ED0ECBEB}" srcOrd="0" destOrd="0" presId="urn:microsoft.com/office/officeart/2008/layout/LinedList"/>
    <dgm:cxn modelId="{0F684FA2-CB31-43B5-951A-736A011F1EFB}" type="presParOf" srcId="{03290C00-D4F5-4EAC-9834-FD3E11F08DAF}" destId="{5F378EB8-2F32-455F-8E30-CBFC47873BA8}" srcOrd="1" destOrd="0" presId="urn:microsoft.com/office/officeart/2008/layout/LinedList"/>
    <dgm:cxn modelId="{B8F529D1-A5A4-4D2A-AD39-7B3AA703F6E9}" type="presParOf" srcId="{141B8383-9150-4377-A57F-FCADD7962CC3}" destId="{02D15197-FC33-4F40-908A-B84A0BCDD9E2}" srcOrd="2" destOrd="0" presId="urn:microsoft.com/office/officeart/2008/layout/LinedList"/>
    <dgm:cxn modelId="{F09E23FC-568B-471C-96C7-A02F10C5EA53}" type="presParOf" srcId="{141B8383-9150-4377-A57F-FCADD7962CC3}" destId="{9A703636-2A93-434A-A5A9-8D2F9A093C07}" srcOrd="3" destOrd="0" presId="urn:microsoft.com/office/officeart/2008/layout/LinedList"/>
    <dgm:cxn modelId="{A13AB171-1D54-4B8B-B09C-95DCA318384C}" type="presParOf" srcId="{9A703636-2A93-434A-A5A9-8D2F9A093C07}" destId="{36C599A5-4B40-408D-A850-A68628A5C3A9}" srcOrd="0" destOrd="0" presId="urn:microsoft.com/office/officeart/2008/layout/LinedList"/>
    <dgm:cxn modelId="{592A6BF8-5540-4A50-9B03-5FAD2F0100E5}" type="presParOf" srcId="{9A703636-2A93-434A-A5A9-8D2F9A093C07}" destId="{33EF403B-2B6F-4C8D-93DD-E7C58E1364AA}" srcOrd="1" destOrd="0" presId="urn:microsoft.com/office/officeart/2008/layout/LinedList"/>
    <dgm:cxn modelId="{9185F3B6-8ADD-4B86-8AAF-45DA29122843}" type="presParOf" srcId="{141B8383-9150-4377-A57F-FCADD7962CC3}" destId="{BB621077-47E9-42C3-8684-2FA909C24C58}" srcOrd="4" destOrd="0" presId="urn:microsoft.com/office/officeart/2008/layout/LinedList"/>
    <dgm:cxn modelId="{0F570E08-CFB6-4C4B-8857-CEDFBA84C315}" type="presParOf" srcId="{141B8383-9150-4377-A57F-FCADD7962CC3}" destId="{42CECF19-A2D0-4DD7-8102-350776EDD4E3}" srcOrd="5" destOrd="0" presId="urn:microsoft.com/office/officeart/2008/layout/LinedList"/>
    <dgm:cxn modelId="{5BA96574-432D-44AF-B35B-0D1C316CCE2C}" type="presParOf" srcId="{42CECF19-A2D0-4DD7-8102-350776EDD4E3}" destId="{594C54E4-8619-4EBC-826D-D492AEB872D3}" srcOrd="0" destOrd="0" presId="urn:microsoft.com/office/officeart/2008/layout/LinedList"/>
    <dgm:cxn modelId="{4EFCCA8E-3396-4D29-93DC-0E1B2D017B29}" type="presParOf" srcId="{42CECF19-A2D0-4DD7-8102-350776EDD4E3}" destId="{717B321B-2D5F-4DBC-BDC6-415CC87E2BF6}" srcOrd="1" destOrd="0" presId="urn:microsoft.com/office/officeart/2008/layout/LinedList"/>
    <dgm:cxn modelId="{F156D9FC-1838-4043-935C-FB6B2DAFE68C}" type="presParOf" srcId="{141B8383-9150-4377-A57F-FCADD7962CC3}" destId="{36EB2B78-E5DF-4129-BC70-91BE40465061}" srcOrd="6" destOrd="0" presId="urn:microsoft.com/office/officeart/2008/layout/LinedList"/>
    <dgm:cxn modelId="{89D8AD1A-260D-476C-9B70-BF8BD1EE1D32}" type="presParOf" srcId="{141B8383-9150-4377-A57F-FCADD7962CC3}" destId="{863E27C4-637F-41F0-A62B-FA4C6187BF9C}" srcOrd="7" destOrd="0" presId="urn:microsoft.com/office/officeart/2008/layout/LinedList"/>
    <dgm:cxn modelId="{FD830061-C444-4442-9C1B-F8D695976F45}" type="presParOf" srcId="{863E27C4-637F-41F0-A62B-FA4C6187BF9C}" destId="{C5A6F3F2-3778-44A7-B10B-B484D5E54687}" srcOrd="0" destOrd="0" presId="urn:microsoft.com/office/officeart/2008/layout/LinedList"/>
    <dgm:cxn modelId="{DB23F76A-F604-463C-98C7-65A9B2B8845D}" type="presParOf" srcId="{863E27C4-637F-41F0-A62B-FA4C6187BF9C}" destId="{5387C154-1A1E-4C0E-9DCF-E2D1351C50BA}" srcOrd="1" destOrd="0" presId="urn:microsoft.com/office/officeart/2008/layout/LinedList"/>
    <dgm:cxn modelId="{CCBC6EF0-8681-426B-A5BA-51B514662E25}" type="presParOf" srcId="{141B8383-9150-4377-A57F-FCADD7962CC3}" destId="{772E1835-40A3-46AE-855D-8A6492419F25}" srcOrd="8" destOrd="0" presId="urn:microsoft.com/office/officeart/2008/layout/LinedList"/>
    <dgm:cxn modelId="{CD6C3E65-E231-4F89-9D56-4BC7275F9E87}" type="presParOf" srcId="{141B8383-9150-4377-A57F-FCADD7962CC3}" destId="{3AAA04C3-8A48-4E91-9109-B1699B1F2029}" srcOrd="9" destOrd="0" presId="urn:microsoft.com/office/officeart/2008/layout/LinedList"/>
    <dgm:cxn modelId="{AD68907F-028F-439D-B83C-26AE13337F1F}" type="presParOf" srcId="{3AAA04C3-8A48-4E91-9109-B1699B1F2029}" destId="{AA01D28F-317A-4F87-B06D-8C642B4016F3}" srcOrd="0" destOrd="0" presId="urn:microsoft.com/office/officeart/2008/layout/LinedList"/>
    <dgm:cxn modelId="{7856CDE7-D27D-41EC-8826-C8A0BDD20608}" type="presParOf" srcId="{3AAA04C3-8A48-4E91-9109-B1699B1F2029}" destId="{D6EBBF40-38AE-4A87-BB1F-10846725587D}" srcOrd="1" destOrd="0" presId="urn:microsoft.com/office/officeart/2008/layout/LinedList"/>
    <dgm:cxn modelId="{0DBFFF44-4AEB-4A6E-86A2-E92AE0F697BF}" type="presParOf" srcId="{141B8383-9150-4377-A57F-FCADD7962CC3}" destId="{8ECCD7B4-4925-459D-8301-A84C8D34760D}" srcOrd="10" destOrd="0" presId="urn:microsoft.com/office/officeart/2008/layout/LinedList"/>
    <dgm:cxn modelId="{A7911C6F-030C-43CA-9578-3BAB1C6FAC07}" type="presParOf" srcId="{141B8383-9150-4377-A57F-FCADD7962CC3}" destId="{B218B7EA-29EA-4FAF-9776-37E515E0DBB6}" srcOrd="11" destOrd="0" presId="urn:microsoft.com/office/officeart/2008/layout/LinedList"/>
    <dgm:cxn modelId="{686CCB87-6DCD-4483-BB2E-03307D207F7C}" type="presParOf" srcId="{B218B7EA-29EA-4FAF-9776-37E515E0DBB6}" destId="{6393F15C-04CF-4CB6-84A4-D87CE52F52F5}" srcOrd="0" destOrd="0" presId="urn:microsoft.com/office/officeart/2008/layout/LinedList"/>
    <dgm:cxn modelId="{6FBE167A-F62A-4A53-B01A-868C17C18F13}" type="presParOf" srcId="{B218B7EA-29EA-4FAF-9776-37E515E0DBB6}" destId="{5158E38B-89BE-4AAB-A11E-8212B93D870F}" srcOrd="1" destOrd="0" presId="urn:microsoft.com/office/officeart/2008/layout/LinedList"/>
    <dgm:cxn modelId="{B4FDD16C-680F-4C68-B298-926E7EDA848A}" type="presParOf" srcId="{141B8383-9150-4377-A57F-FCADD7962CC3}" destId="{35EADEF2-DD00-461D-A6F6-FA837FC30418}" srcOrd="12" destOrd="0" presId="urn:microsoft.com/office/officeart/2008/layout/LinedList"/>
    <dgm:cxn modelId="{52859E00-6A98-4FEA-B6FB-98C60BA7697F}" type="presParOf" srcId="{141B8383-9150-4377-A57F-FCADD7962CC3}" destId="{DF0DE296-953E-4355-8C12-4CD985A439BE}" srcOrd="13" destOrd="0" presId="urn:microsoft.com/office/officeart/2008/layout/LinedList"/>
    <dgm:cxn modelId="{C48EAB1F-83C5-498B-A07E-AE2E196286AD}" type="presParOf" srcId="{DF0DE296-953E-4355-8C12-4CD985A439BE}" destId="{19BA1AA5-B329-42CB-9900-9FA02956395F}" srcOrd="0" destOrd="0" presId="urn:microsoft.com/office/officeart/2008/layout/LinedList"/>
    <dgm:cxn modelId="{BA2E9DB8-0892-4E7F-AA55-14BB1326DC0D}" type="presParOf" srcId="{DF0DE296-953E-4355-8C12-4CD985A439BE}" destId="{A7CA7B4C-03A2-438D-8569-A9B4178B654C}" srcOrd="1" destOrd="0" presId="urn:microsoft.com/office/officeart/2008/layout/LinedList"/>
    <dgm:cxn modelId="{8B1AA2A8-5731-4E45-8D99-128B27A94D67}" type="presParOf" srcId="{141B8383-9150-4377-A57F-FCADD7962CC3}" destId="{33A8906C-CC53-4CFB-9A7B-5F588AA05509}" srcOrd="14" destOrd="0" presId="urn:microsoft.com/office/officeart/2008/layout/LinedList"/>
    <dgm:cxn modelId="{9810E195-6466-40F2-B0D4-90D9686D7517}" type="presParOf" srcId="{141B8383-9150-4377-A57F-FCADD7962CC3}" destId="{86DC4744-DF9F-4068-A73C-40ED5D5006F2}" srcOrd="15" destOrd="0" presId="urn:microsoft.com/office/officeart/2008/layout/LinedList"/>
    <dgm:cxn modelId="{99DADDE8-B17A-4BCA-B074-681BD64880DB}" type="presParOf" srcId="{86DC4744-DF9F-4068-A73C-40ED5D5006F2}" destId="{631D4FA6-727E-4374-9B7A-E22E8497ADC7}" srcOrd="0" destOrd="0" presId="urn:microsoft.com/office/officeart/2008/layout/LinedList"/>
    <dgm:cxn modelId="{B2F9F9BB-3077-460B-8E8C-647AA5CF6689}" type="presParOf" srcId="{86DC4744-DF9F-4068-A73C-40ED5D5006F2}" destId="{6500AE2B-9FCE-4E12-BFF6-ADC76AC38EE2}" srcOrd="1" destOrd="0" presId="urn:microsoft.com/office/officeart/2008/layout/LinedList"/>
    <dgm:cxn modelId="{138C0416-76AB-4E98-9E3B-150DE119F428}" type="presParOf" srcId="{141B8383-9150-4377-A57F-FCADD7962CC3}" destId="{1CA01D39-9213-4F72-AFEE-00F9C5BF07F2}" srcOrd="16" destOrd="0" presId="urn:microsoft.com/office/officeart/2008/layout/LinedList"/>
    <dgm:cxn modelId="{A18470EC-ED82-484E-9B89-73565FEF06CC}" type="presParOf" srcId="{141B8383-9150-4377-A57F-FCADD7962CC3}" destId="{F4D9D737-5CD2-46BC-9949-19A2AF234E99}" srcOrd="17" destOrd="0" presId="urn:microsoft.com/office/officeart/2008/layout/LinedList"/>
    <dgm:cxn modelId="{6F686DD9-B255-4980-8E28-16458AF08CA3}" type="presParOf" srcId="{F4D9D737-5CD2-46BC-9949-19A2AF234E99}" destId="{FD904710-8CB9-4807-BEFA-4CF8D4F90E70}" srcOrd="0" destOrd="0" presId="urn:microsoft.com/office/officeart/2008/layout/LinedList"/>
    <dgm:cxn modelId="{DFB20249-DC24-4739-B6A0-9362AD99ADAA}" type="presParOf" srcId="{F4D9D737-5CD2-46BC-9949-19A2AF234E99}" destId="{DA5ECF3F-F915-41C4-AFEE-6564033434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0BCA3C-1DF8-43D6-BD11-D38C19F8768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B2BE3B-6F8D-4942-85BF-6728A3CA32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Prevent </a:t>
          </a:r>
          <a:endParaRPr lang="en-US"/>
        </a:p>
      </dgm:t>
    </dgm:pt>
    <dgm:pt modelId="{EDC72F23-2344-4F15-89E9-D31BFAA91235}" type="parTrans" cxnId="{5BAD9792-86F6-4AA0-B3A4-9961771F063C}">
      <dgm:prSet/>
      <dgm:spPr/>
      <dgm:t>
        <a:bodyPr/>
        <a:lstStyle/>
        <a:p>
          <a:endParaRPr lang="en-US"/>
        </a:p>
      </dgm:t>
    </dgm:pt>
    <dgm:pt modelId="{E97FB4A8-0B6B-4CD4-955A-8D848F685CAB}" type="sibTrans" cxnId="{5BAD9792-86F6-4AA0-B3A4-9961771F063C}">
      <dgm:prSet/>
      <dgm:spPr/>
      <dgm:t>
        <a:bodyPr/>
        <a:lstStyle/>
        <a:p>
          <a:endParaRPr lang="en-US"/>
        </a:p>
      </dgm:t>
    </dgm:pt>
    <dgm:pt modelId="{642B0EFA-5AC5-4106-8C2B-282818A83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Pursue</a:t>
          </a:r>
          <a:endParaRPr lang="en-US"/>
        </a:p>
      </dgm:t>
    </dgm:pt>
    <dgm:pt modelId="{2B533B89-D9AC-47A9-A4E5-A3260C730E97}" type="parTrans" cxnId="{4E9814DF-FD8F-4CA9-A4A1-6F595DDD5A63}">
      <dgm:prSet/>
      <dgm:spPr/>
      <dgm:t>
        <a:bodyPr/>
        <a:lstStyle/>
        <a:p>
          <a:endParaRPr lang="en-US"/>
        </a:p>
      </dgm:t>
    </dgm:pt>
    <dgm:pt modelId="{FD828DE9-94BA-4A86-B523-85A4B357503B}" type="sibTrans" cxnId="{4E9814DF-FD8F-4CA9-A4A1-6F595DDD5A63}">
      <dgm:prSet/>
      <dgm:spPr/>
      <dgm:t>
        <a:bodyPr/>
        <a:lstStyle/>
        <a:p>
          <a:endParaRPr lang="en-US"/>
        </a:p>
      </dgm:t>
    </dgm:pt>
    <dgm:pt modelId="{B7B85D70-B7DF-47AB-AC62-3F15ED03D6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Protect</a:t>
          </a:r>
          <a:endParaRPr lang="en-US"/>
        </a:p>
      </dgm:t>
    </dgm:pt>
    <dgm:pt modelId="{9CC1E988-3804-4162-BDDE-599D6AC84C42}" type="parTrans" cxnId="{F7B254FE-AB65-42AC-A6C0-8296CE574A53}">
      <dgm:prSet/>
      <dgm:spPr/>
      <dgm:t>
        <a:bodyPr/>
        <a:lstStyle/>
        <a:p>
          <a:endParaRPr lang="en-US"/>
        </a:p>
      </dgm:t>
    </dgm:pt>
    <dgm:pt modelId="{FBF99D20-5A06-41EA-B59C-11DA93D1DDA3}" type="sibTrans" cxnId="{F7B254FE-AB65-42AC-A6C0-8296CE574A53}">
      <dgm:prSet/>
      <dgm:spPr/>
      <dgm:t>
        <a:bodyPr/>
        <a:lstStyle/>
        <a:p>
          <a:endParaRPr lang="en-US"/>
        </a:p>
      </dgm:t>
    </dgm:pt>
    <dgm:pt modelId="{C15D73C6-1D6E-4F3E-B8A5-35B22EDB77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</a:t>
          </a:r>
          <a:endParaRPr lang="en-US"/>
        </a:p>
      </dgm:t>
    </dgm:pt>
    <dgm:pt modelId="{6FB52C2E-0975-4E7B-9F77-83F853FD2EC4}" type="parTrans" cxnId="{23C57724-768F-4E11-B0C5-C3FFF0D7BA29}">
      <dgm:prSet/>
      <dgm:spPr/>
      <dgm:t>
        <a:bodyPr/>
        <a:lstStyle/>
        <a:p>
          <a:endParaRPr lang="en-US"/>
        </a:p>
      </dgm:t>
    </dgm:pt>
    <dgm:pt modelId="{EBF017CB-5A3E-4B42-801D-339E6AF37AC0}" type="sibTrans" cxnId="{23C57724-768F-4E11-B0C5-C3FFF0D7BA29}">
      <dgm:prSet/>
      <dgm:spPr/>
      <dgm:t>
        <a:bodyPr/>
        <a:lstStyle/>
        <a:p>
          <a:endParaRPr lang="en-US"/>
        </a:p>
      </dgm:t>
    </dgm:pt>
    <dgm:pt modelId="{30B0F858-CA82-4B2B-A88D-63FC45CBF439}" type="pres">
      <dgm:prSet presAssocID="{170BCA3C-1DF8-43D6-BD11-D38C19F8768D}" presName="root" presStyleCnt="0">
        <dgm:presLayoutVars>
          <dgm:dir/>
          <dgm:resizeHandles val="exact"/>
        </dgm:presLayoutVars>
      </dgm:prSet>
      <dgm:spPr/>
    </dgm:pt>
    <dgm:pt modelId="{DB379195-1665-4015-88D2-CAF9640F66CF}" type="pres">
      <dgm:prSet presAssocID="{CBB2BE3B-6F8D-4942-85BF-6728A3CA326F}" presName="compNode" presStyleCnt="0"/>
      <dgm:spPr/>
    </dgm:pt>
    <dgm:pt modelId="{B59F8208-723E-4C5C-86AC-2E0DB06210EC}" type="pres">
      <dgm:prSet presAssocID="{CBB2BE3B-6F8D-4942-85BF-6728A3CA326F}" presName="bgRect" presStyleLbl="bgShp" presStyleIdx="0" presStyleCnt="4"/>
      <dgm:spPr/>
    </dgm:pt>
    <dgm:pt modelId="{12920EAA-C72E-4143-8738-7450415C9365}" type="pres">
      <dgm:prSet presAssocID="{CBB2BE3B-6F8D-4942-85BF-6728A3CA326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7432D27E-482A-4D69-A547-40DA5F3FA087}" type="pres">
      <dgm:prSet presAssocID="{CBB2BE3B-6F8D-4942-85BF-6728A3CA326F}" presName="spaceRect" presStyleCnt="0"/>
      <dgm:spPr/>
    </dgm:pt>
    <dgm:pt modelId="{EAE4CE49-A474-429B-AE7F-315CAF014A49}" type="pres">
      <dgm:prSet presAssocID="{CBB2BE3B-6F8D-4942-85BF-6728A3CA326F}" presName="parTx" presStyleLbl="revTx" presStyleIdx="0" presStyleCnt="4">
        <dgm:presLayoutVars>
          <dgm:chMax val="0"/>
          <dgm:chPref val="0"/>
        </dgm:presLayoutVars>
      </dgm:prSet>
      <dgm:spPr/>
    </dgm:pt>
    <dgm:pt modelId="{5CBF61C1-4C1E-46C8-A5B0-BA2C2F12D651}" type="pres">
      <dgm:prSet presAssocID="{E97FB4A8-0B6B-4CD4-955A-8D848F685CAB}" presName="sibTrans" presStyleCnt="0"/>
      <dgm:spPr/>
    </dgm:pt>
    <dgm:pt modelId="{3F7BA15B-3287-4045-AFA8-8CA1E5A5F845}" type="pres">
      <dgm:prSet presAssocID="{642B0EFA-5AC5-4106-8C2B-282818A83C89}" presName="compNode" presStyleCnt="0"/>
      <dgm:spPr/>
    </dgm:pt>
    <dgm:pt modelId="{4578B783-73DF-485F-BD94-B832F1324225}" type="pres">
      <dgm:prSet presAssocID="{642B0EFA-5AC5-4106-8C2B-282818A83C89}" presName="bgRect" presStyleLbl="bgShp" presStyleIdx="1" presStyleCnt="4"/>
      <dgm:spPr/>
    </dgm:pt>
    <dgm:pt modelId="{6C824666-EDDD-4AE0-8356-76962F078351}" type="pres">
      <dgm:prSet presAssocID="{642B0EFA-5AC5-4106-8C2B-282818A83C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05F0B5D-E0EC-4690-B348-E0630DC0059C}" type="pres">
      <dgm:prSet presAssocID="{642B0EFA-5AC5-4106-8C2B-282818A83C89}" presName="spaceRect" presStyleCnt="0"/>
      <dgm:spPr/>
    </dgm:pt>
    <dgm:pt modelId="{C5872276-22F1-4C56-B14A-716B08302FA4}" type="pres">
      <dgm:prSet presAssocID="{642B0EFA-5AC5-4106-8C2B-282818A83C89}" presName="parTx" presStyleLbl="revTx" presStyleIdx="1" presStyleCnt="4">
        <dgm:presLayoutVars>
          <dgm:chMax val="0"/>
          <dgm:chPref val="0"/>
        </dgm:presLayoutVars>
      </dgm:prSet>
      <dgm:spPr/>
    </dgm:pt>
    <dgm:pt modelId="{8EC43E88-7E2D-4700-AF6F-9A23A36B3260}" type="pres">
      <dgm:prSet presAssocID="{FD828DE9-94BA-4A86-B523-85A4B357503B}" presName="sibTrans" presStyleCnt="0"/>
      <dgm:spPr/>
    </dgm:pt>
    <dgm:pt modelId="{21736976-1B20-42B1-8B29-C288D5DA941D}" type="pres">
      <dgm:prSet presAssocID="{B7B85D70-B7DF-47AB-AC62-3F15ED03D6A5}" presName="compNode" presStyleCnt="0"/>
      <dgm:spPr/>
    </dgm:pt>
    <dgm:pt modelId="{679EC9BA-EA79-47FD-922B-0584A7684861}" type="pres">
      <dgm:prSet presAssocID="{B7B85D70-B7DF-47AB-AC62-3F15ED03D6A5}" presName="bgRect" presStyleLbl="bgShp" presStyleIdx="2" presStyleCnt="4"/>
      <dgm:spPr/>
    </dgm:pt>
    <dgm:pt modelId="{9B145763-C1D1-4633-ABAA-DF947CA14D4A}" type="pres">
      <dgm:prSet presAssocID="{B7B85D70-B7DF-47AB-AC62-3F15ED03D6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8912BCF-85C8-4827-98E0-EC36C03471A9}" type="pres">
      <dgm:prSet presAssocID="{B7B85D70-B7DF-47AB-AC62-3F15ED03D6A5}" presName="spaceRect" presStyleCnt="0"/>
      <dgm:spPr/>
    </dgm:pt>
    <dgm:pt modelId="{308E92B9-7DBC-4B18-A3D5-BD2C7753407E}" type="pres">
      <dgm:prSet presAssocID="{B7B85D70-B7DF-47AB-AC62-3F15ED03D6A5}" presName="parTx" presStyleLbl="revTx" presStyleIdx="2" presStyleCnt="4">
        <dgm:presLayoutVars>
          <dgm:chMax val="0"/>
          <dgm:chPref val="0"/>
        </dgm:presLayoutVars>
      </dgm:prSet>
      <dgm:spPr/>
    </dgm:pt>
    <dgm:pt modelId="{387772B0-071D-43F8-9974-27D8098DE930}" type="pres">
      <dgm:prSet presAssocID="{FBF99D20-5A06-41EA-B59C-11DA93D1DDA3}" presName="sibTrans" presStyleCnt="0"/>
      <dgm:spPr/>
    </dgm:pt>
    <dgm:pt modelId="{DF764B07-D535-4F8D-878C-309C1B16A3FF}" type="pres">
      <dgm:prSet presAssocID="{C15D73C6-1D6E-4F3E-B8A5-35B22EDB77A6}" presName="compNode" presStyleCnt="0"/>
      <dgm:spPr/>
    </dgm:pt>
    <dgm:pt modelId="{C0AAAD7D-D0FF-405F-B1A0-065219D0AB93}" type="pres">
      <dgm:prSet presAssocID="{C15D73C6-1D6E-4F3E-B8A5-35B22EDB77A6}" presName="bgRect" presStyleLbl="bgShp" presStyleIdx="3" presStyleCnt="4"/>
      <dgm:spPr/>
    </dgm:pt>
    <dgm:pt modelId="{B75C0268-9097-4F5A-B5CA-C7DF8F963C16}" type="pres">
      <dgm:prSet presAssocID="{C15D73C6-1D6E-4F3E-B8A5-35B22EDB77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0BCBB38-92E4-495F-8D37-1648354AD2CE}" type="pres">
      <dgm:prSet presAssocID="{C15D73C6-1D6E-4F3E-B8A5-35B22EDB77A6}" presName="spaceRect" presStyleCnt="0"/>
      <dgm:spPr/>
    </dgm:pt>
    <dgm:pt modelId="{E7AF8322-A7CF-40BA-AA71-892AEC5FB039}" type="pres">
      <dgm:prSet presAssocID="{C15D73C6-1D6E-4F3E-B8A5-35B22EDB77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C57724-768F-4E11-B0C5-C3FFF0D7BA29}" srcId="{170BCA3C-1DF8-43D6-BD11-D38C19F8768D}" destId="{C15D73C6-1D6E-4F3E-B8A5-35B22EDB77A6}" srcOrd="3" destOrd="0" parTransId="{6FB52C2E-0975-4E7B-9F77-83F853FD2EC4}" sibTransId="{EBF017CB-5A3E-4B42-801D-339E6AF37AC0}"/>
    <dgm:cxn modelId="{8E38B86A-BB41-49ED-88CB-F874DE253634}" type="presOf" srcId="{C15D73C6-1D6E-4F3E-B8A5-35B22EDB77A6}" destId="{E7AF8322-A7CF-40BA-AA71-892AEC5FB039}" srcOrd="0" destOrd="0" presId="urn:microsoft.com/office/officeart/2018/2/layout/IconVerticalSolidList"/>
    <dgm:cxn modelId="{5BAD9792-86F6-4AA0-B3A4-9961771F063C}" srcId="{170BCA3C-1DF8-43D6-BD11-D38C19F8768D}" destId="{CBB2BE3B-6F8D-4942-85BF-6728A3CA326F}" srcOrd="0" destOrd="0" parTransId="{EDC72F23-2344-4F15-89E9-D31BFAA91235}" sibTransId="{E97FB4A8-0B6B-4CD4-955A-8D848F685CAB}"/>
    <dgm:cxn modelId="{842C3D96-59E4-40C1-ADCF-849EE8D782E5}" type="presOf" srcId="{B7B85D70-B7DF-47AB-AC62-3F15ED03D6A5}" destId="{308E92B9-7DBC-4B18-A3D5-BD2C7753407E}" srcOrd="0" destOrd="0" presId="urn:microsoft.com/office/officeart/2018/2/layout/IconVerticalSolidList"/>
    <dgm:cxn modelId="{FDEFCE96-75E0-47D9-8730-C0B68CB09CD3}" type="presOf" srcId="{642B0EFA-5AC5-4106-8C2B-282818A83C89}" destId="{C5872276-22F1-4C56-B14A-716B08302FA4}" srcOrd="0" destOrd="0" presId="urn:microsoft.com/office/officeart/2018/2/layout/IconVerticalSolidList"/>
    <dgm:cxn modelId="{E98DA7CC-5681-4713-839B-D4C71E76A958}" type="presOf" srcId="{CBB2BE3B-6F8D-4942-85BF-6728A3CA326F}" destId="{EAE4CE49-A474-429B-AE7F-315CAF014A49}" srcOrd="0" destOrd="0" presId="urn:microsoft.com/office/officeart/2018/2/layout/IconVerticalSolidList"/>
    <dgm:cxn modelId="{24B1F9CF-5B14-4A6D-B906-69982EF51F7A}" type="presOf" srcId="{170BCA3C-1DF8-43D6-BD11-D38C19F8768D}" destId="{30B0F858-CA82-4B2B-A88D-63FC45CBF439}" srcOrd="0" destOrd="0" presId="urn:microsoft.com/office/officeart/2018/2/layout/IconVerticalSolidList"/>
    <dgm:cxn modelId="{4E9814DF-FD8F-4CA9-A4A1-6F595DDD5A63}" srcId="{170BCA3C-1DF8-43D6-BD11-D38C19F8768D}" destId="{642B0EFA-5AC5-4106-8C2B-282818A83C89}" srcOrd="1" destOrd="0" parTransId="{2B533B89-D9AC-47A9-A4E5-A3260C730E97}" sibTransId="{FD828DE9-94BA-4A86-B523-85A4B357503B}"/>
    <dgm:cxn modelId="{F7B254FE-AB65-42AC-A6C0-8296CE574A53}" srcId="{170BCA3C-1DF8-43D6-BD11-D38C19F8768D}" destId="{B7B85D70-B7DF-47AB-AC62-3F15ED03D6A5}" srcOrd="2" destOrd="0" parTransId="{9CC1E988-3804-4162-BDDE-599D6AC84C42}" sibTransId="{FBF99D20-5A06-41EA-B59C-11DA93D1DDA3}"/>
    <dgm:cxn modelId="{C647921A-D0EF-4F41-BEC0-27C648B1983D}" type="presParOf" srcId="{30B0F858-CA82-4B2B-A88D-63FC45CBF439}" destId="{DB379195-1665-4015-88D2-CAF9640F66CF}" srcOrd="0" destOrd="0" presId="urn:microsoft.com/office/officeart/2018/2/layout/IconVerticalSolidList"/>
    <dgm:cxn modelId="{C18F4114-340F-4B42-BE77-E20FDDEE83DF}" type="presParOf" srcId="{DB379195-1665-4015-88D2-CAF9640F66CF}" destId="{B59F8208-723E-4C5C-86AC-2E0DB06210EC}" srcOrd="0" destOrd="0" presId="urn:microsoft.com/office/officeart/2018/2/layout/IconVerticalSolidList"/>
    <dgm:cxn modelId="{2BA32219-ED8F-40FA-8E71-C7916C121528}" type="presParOf" srcId="{DB379195-1665-4015-88D2-CAF9640F66CF}" destId="{12920EAA-C72E-4143-8738-7450415C9365}" srcOrd="1" destOrd="0" presId="urn:microsoft.com/office/officeart/2018/2/layout/IconVerticalSolidList"/>
    <dgm:cxn modelId="{EA931F64-A0E7-4469-BB93-1965F6D75EBF}" type="presParOf" srcId="{DB379195-1665-4015-88D2-CAF9640F66CF}" destId="{7432D27E-482A-4D69-A547-40DA5F3FA087}" srcOrd="2" destOrd="0" presId="urn:microsoft.com/office/officeart/2018/2/layout/IconVerticalSolidList"/>
    <dgm:cxn modelId="{32BB843C-A7FF-40FF-AFD3-69E4079D0B5B}" type="presParOf" srcId="{DB379195-1665-4015-88D2-CAF9640F66CF}" destId="{EAE4CE49-A474-429B-AE7F-315CAF014A49}" srcOrd="3" destOrd="0" presId="urn:microsoft.com/office/officeart/2018/2/layout/IconVerticalSolidList"/>
    <dgm:cxn modelId="{AADCE29B-ED5D-42D0-8038-811515873303}" type="presParOf" srcId="{30B0F858-CA82-4B2B-A88D-63FC45CBF439}" destId="{5CBF61C1-4C1E-46C8-A5B0-BA2C2F12D651}" srcOrd="1" destOrd="0" presId="urn:microsoft.com/office/officeart/2018/2/layout/IconVerticalSolidList"/>
    <dgm:cxn modelId="{3D8FE855-D7C9-4DBA-B39E-6F84B62BCAF7}" type="presParOf" srcId="{30B0F858-CA82-4B2B-A88D-63FC45CBF439}" destId="{3F7BA15B-3287-4045-AFA8-8CA1E5A5F845}" srcOrd="2" destOrd="0" presId="urn:microsoft.com/office/officeart/2018/2/layout/IconVerticalSolidList"/>
    <dgm:cxn modelId="{D3218DED-D727-4F71-9B0E-A206EEC1AF4D}" type="presParOf" srcId="{3F7BA15B-3287-4045-AFA8-8CA1E5A5F845}" destId="{4578B783-73DF-485F-BD94-B832F1324225}" srcOrd="0" destOrd="0" presId="urn:microsoft.com/office/officeart/2018/2/layout/IconVerticalSolidList"/>
    <dgm:cxn modelId="{CF483700-1FF6-4D44-94B6-097C43427600}" type="presParOf" srcId="{3F7BA15B-3287-4045-AFA8-8CA1E5A5F845}" destId="{6C824666-EDDD-4AE0-8356-76962F078351}" srcOrd="1" destOrd="0" presId="urn:microsoft.com/office/officeart/2018/2/layout/IconVerticalSolidList"/>
    <dgm:cxn modelId="{C74E70D5-D522-48F4-9782-9993CB78ABEC}" type="presParOf" srcId="{3F7BA15B-3287-4045-AFA8-8CA1E5A5F845}" destId="{805F0B5D-E0EC-4690-B348-E0630DC0059C}" srcOrd="2" destOrd="0" presId="urn:microsoft.com/office/officeart/2018/2/layout/IconVerticalSolidList"/>
    <dgm:cxn modelId="{B2DFEBF5-2E7B-47FA-80C8-A1859AF98FCF}" type="presParOf" srcId="{3F7BA15B-3287-4045-AFA8-8CA1E5A5F845}" destId="{C5872276-22F1-4C56-B14A-716B08302FA4}" srcOrd="3" destOrd="0" presId="urn:microsoft.com/office/officeart/2018/2/layout/IconVerticalSolidList"/>
    <dgm:cxn modelId="{6D57D07C-8B1C-447B-BF8C-B1C4C50D3055}" type="presParOf" srcId="{30B0F858-CA82-4B2B-A88D-63FC45CBF439}" destId="{8EC43E88-7E2D-4700-AF6F-9A23A36B3260}" srcOrd="3" destOrd="0" presId="urn:microsoft.com/office/officeart/2018/2/layout/IconVerticalSolidList"/>
    <dgm:cxn modelId="{990FD794-7BD2-4575-9201-F2F5325F392F}" type="presParOf" srcId="{30B0F858-CA82-4B2B-A88D-63FC45CBF439}" destId="{21736976-1B20-42B1-8B29-C288D5DA941D}" srcOrd="4" destOrd="0" presId="urn:microsoft.com/office/officeart/2018/2/layout/IconVerticalSolidList"/>
    <dgm:cxn modelId="{7A6FA820-1B82-4AB1-919D-7E9D6A798F8B}" type="presParOf" srcId="{21736976-1B20-42B1-8B29-C288D5DA941D}" destId="{679EC9BA-EA79-47FD-922B-0584A7684861}" srcOrd="0" destOrd="0" presId="urn:microsoft.com/office/officeart/2018/2/layout/IconVerticalSolidList"/>
    <dgm:cxn modelId="{41DAD02B-CFA3-472F-B715-B91CCACBC6EE}" type="presParOf" srcId="{21736976-1B20-42B1-8B29-C288D5DA941D}" destId="{9B145763-C1D1-4633-ABAA-DF947CA14D4A}" srcOrd="1" destOrd="0" presId="urn:microsoft.com/office/officeart/2018/2/layout/IconVerticalSolidList"/>
    <dgm:cxn modelId="{BC088062-DC4D-4531-983D-D2F6414F8FB0}" type="presParOf" srcId="{21736976-1B20-42B1-8B29-C288D5DA941D}" destId="{18912BCF-85C8-4827-98E0-EC36C03471A9}" srcOrd="2" destOrd="0" presId="urn:microsoft.com/office/officeart/2018/2/layout/IconVerticalSolidList"/>
    <dgm:cxn modelId="{16A1E588-150D-421E-B0C0-047B901E7C98}" type="presParOf" srcId="{21736976-1B20-42B1-8B29-C288D5DA941D}" destId="{308E92B9-7DBC-4B18-A3D5-BD2C7753407E}" srcOrd="3" destOrd="0" presId="urn:microsoft.com/office/officeart/2018/2/layout/IconVerticalSolidList"/>
    <dgm:cxn modelId="{1E927531-0D1A-4620-8EB0-3FB0ED462C34}" type="presParOf" srcId="{30B0F858-CA82-4B2B-A88D-63FC45CBF439}" destId="{387772B0-071D-43F8-9974-27D8098DE930}" srcOrd="5" destOrd="0" presId="urn:microsoft.com/office/officeart/2018/2/layout/IconVerticalSolidList"/>
    <dgm:cxn modelId="{DB5C2092-7AC8-4190-93FC-1B7E250672E5}" type="presParOf" srcId="{30B0F858-CA82-4B2B-A88D-63FC45CBF439}" destId="{DF764B07-D535-4F8D-878C-309C1B16A3FF}" srcOrd="6" destOrd="0" presId="urn:microsoft.com/office/officeart/2018/2/layout/IconVerticalSolidList"/>
    <dgm:cxn modelId="{2A5DA924-E713-44F5-BAB6-3BF031A9DD65}" type="presParOf" srcId="{DF764B07-D535-4F8D-878C-309C1B16A3FF}" destId="{C0AAAD7D-D0FF-405F-B1A0-065219D0AB93}" srcOrd="0" destOrd="0" presId="urn:microsoft.com/office/officeart/2018/2/layout/IconVerticalSolidList"/>
    <dgm:cxn modelId="{50679DD1-002C-480E-A303-E4D830D3E672}" type="presParOf" srcId="{DF764B07-D535-4F8D-878C-309C1B16A3FF}" destId="{B75C0268-9097-4F5A-B5CA-C7DF8F963C16}" srcOrd="1" destOrd="0" presId="urn:microsoft.com/office/officeart/2018/2/layout/IconVerticalSolidList"/>
    <dgm:cxn modelId="{27491A2F-0305-4F43-88B1-FB8996BFEE23}" type="presParOf" srcId="{DF764B07-D535-4F8D-878C-309C1B16A3FF}" destId="{40BCBB38-92E4-495F-8D37-1648354AD2CE}" srcOrd="2" destOrd="0" presId="urn:microsoft.com/office/officeart/2018/2/layout/IconVerticalSolidList"/>
    <dgm:cxn modelId="{A6DF6EA9-6862-4D25-9B90-0E1CB320B1DA}" type="presParOf" srcId="{DF764B07-D535-4F8D-878C-309C1B16A3FF}" destId="{E7AF8322-A7CF-40BA-AA71-892AEC5FB0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D65817-1608-4887-B400-13CC4830E3B8}" type="doc">
      <dgm:prSet loTypeId="urn:microsoft.com/office/officeart/2005/8/layout/vList2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E74F25-0386-40CA-A0E4-2159696705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Home Office published</a:t>
          </a:r>
          <a:r>
            <a:rPr lang="en-GB" b="0" i="0" dirty="0"/>
            <a:t> the first comprehensive SOC strategy in 2013. With time, resource weaknesses, data capacity, and coordination between agencies led to modifications.</a:t>
          </a:r>
          <a:endParaRPr lang="en-GB" dirty="0"/>
        </a:p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r>
            <a:rPr lang="en-GB" dirty="0"/>
            <a:t>This 2023-2028 plan presents five lines of action </a:t>
          </a:r>
        </a:p>
        <a:p>
          <a:pPr>
            <a:lnSpc>
              <a:spcPct val="100000"/>
            </a:lnSpc>
          </a:pPr>
          <a:r>
            <a:rPr lang="en-GB" dirty="0"/>
            <a:t>1: in-country disruption</a:t>
          </a:r>
        </a:p>
        <a:p>
          <a:pPr>
            <a:lnSpc>
              <a:spcPct val="100000"/>
            </a:lnSpc>
          </a:pPr>
          <a:r>
            <a:rPr lang="en-GB" dirty="0"/>
            <a:t> 2: UK border</a:t>
          </a:r>
        </a:p>
        <a:p>
          <a:pPr>
            <a:lnSpc>
              <a:spcPct val="100000"/>
            </a:lnSpc>
          </a:pPr>
          <a:r>
            <a:rPr lang="en-GB" dirty="0"/>
            <a:t>3: international cooperation</a:t>
          </a:r>
        </a:p>
        <a:p>
          <a:pPr>
            <a:lnSpc>
              <a:spcPct val="100000"/>
            </a:lnSpc>
          </a:pPr>
          <a:r>
            <a:rPr lang="en-GB" dirty="0"/>
            <a:t>4: technology and capabilities,</a:t>
          </a:r>
        </a:p>
        <a:p>
          <a:pPr>
            <a:lnSpc>
              <a:spcPct val="100000"/>
            </a:lnSpc>
          </a:pPr>
          <a:r>
            <a:rPr lang="en-GB" dirty="0"/>
            <a:t>5: multi-agency response </a:t>
          </a:r>
        </a:p>
      </dgm:t>
    </dgm:pt>
    <dgm:pt modelId="{3C2DF549-4846-4F0E-99C8-7854DEA5AF65}" type="parTrans" cxnId="{05A45952-1CFB-43BB-8AA0-22C24181C971}">
      <dgm:prSet/>
      <dgm:spPr/>
      <dgm:t>
        <a:bodyPr/>
        <a:lstStyle/>
        <a:p>
          <a:endParaRPr lang="en-GB"/>
        </a:p>
      </dgm:t>
    </dgm:pt>
    <dgm:pt modelId="{2978750D-B772-4F17-B248-D3D9E888134E}" type="sibTrans" cxnId="{05A45952-1CFB-43BB-8AA0-22C24181C971}">
      <dgm:prSet/>
      <dgm:spPr/>
      <dgm:t>
        <a:bodyPr/>
        <a:lstStyle/>
        <a:p>
          <a:endParaRPr lang="en-GB"/>
        </a:p>
      </dgm:t>
    </dgm:pt>
    <dgm:pt modelId="{5E0D9796-55E5-49B0-A33B-6D802EFA6A2B}" type="pres">
      <dgm:prSet presAssocID="{0ED65817-1608-4887-B400-13CC4830E3B8}" presName="linear" presStyleCnt="0">
        <dgm:presLayoutVars>
          <dgm:animLvl val="lvl"/>
          <dgm:resizeHandles val="exact"/>
        </dgm:presLayoutVars>
      </dgm:prSet>
      <dgm:spPr/>
    </dgm:pt>
    <dgm:pt modelId="{D561DB04-CFA9-4656-8744-BF0ABFA873B8}" type="pres">
      <dgm:prSet presAssocID="{30E74F25-0386-40CA-A0E4-21596967058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09CA53B-33DD-48E5-9ECD-794D3B98094E}" type="presOf" srcId="{30E74F25-0386-40CA-A0E4-21596967058E}" destId="{D561DB04-CFA9-4656-8744-BF0ABFA873B8}" srcOrd="0" destOrd="0" presId="urn:microsoft.com/office/officeart/2005/8/layout/vList2"/>
    <dgm:cxn modelId="{05A45952-1CFB-43BB-8AA0-22C24181C971}" srcId="{0ED65817-1608-4887-B400-13CC4830E3B8}" destId="{30E74F25-0386-40CA-A0E4-21596967058E}" srcOrd="0" destOrd="0" parTransId="{3C2DF549-4846-4F0E-99C8-7854DEA5AF65}" sibTransId="{2978750D-B772-4F17-B248-D3D9E888134E}"/>
    <dgm:cxn modelId="{BC606D9A-563A-4440-8044-10AB0A2514D7}" type="presOf" srcId="{0ED65817-1608-4887-B400-13CC4830E3B8}" destId="{5E0D9796-55E5-49B0-A33B-6D802EFA6A2B}" srcOrd="0" destOrd="0" presId="urn:microsoft.com/office/officeart/2005/8/layout/vList2"/>
    <dgm:cxn modelId="{9F776720-F48D-458B-8396-0F748EEC8A9D}" type="presParOf" srcId="{5E0D9796-55E5-49B0-A33B-6D802EFA6A2B}" destId="{D561DB04-CFA9-4656-8744-BF0ABFA873B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A8061A-C160-4DB9-80AA-26B0C2F8F38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3E7A04-E750-44B6-9178-215167448579}">
      <dgm:prSet/>
      <dgm:spPr/>
      <dgm:t>
        <a:bodyPr/>
        <a:lstStyle/>
        <a:p>
          <a:r>
            <a:rPr lang="en-GB"/>
            <a:t>• Streamline Governance and Financing Structures. </a:t>
          </a:r>
          <a:endParaRPr lang="en-US"/>
        </a:p>
      </dgm:t>
    </dgm:pt>
    <dgm:pt modelId="{D914741D-7150-45EA-BDAB-FD694B9AD22F}" type="parTrans" cxnId="{2109F8CD-AD44-484B-850D-C77B059BD1FB}">
      <dgm:prSet/>
      <dgm:spPr/>
      <dgm:t>
        <a:bodyPr/>
        <a:lstStyle/>
        <a:p>
          <a:endParaRPr lang="en-US"/>
        </a:p>
      </dgm:t>
    </dgm:pt>
    <dgm:pt modelId="{6555D538-8D8C-4D00-84E3-25916E381E7E}" type="sibTrans" cxnId="{2109F8CD-AD44-484B-850D-C77B059BD1FB}">
      <dgm:prSet/>
      <dgm:spPr/>
      <dgm:t>
        <a:bodyPr/>
        <a:lstStyle/>
        <a:p>
          <a:endParaRPr lang="en-US"/>
        </a:p>
      </dgm:t>
    </dgm:pt>
    <dgm:pt modelId="{E6A6EB9C-441C-4B63-BDCA-10ECC5DF8E93}">
      <dgm:prSet/>
      <dgm:spPr/>
      <dgm:t>
        <a:bodyPr/>
        <a:lstStyle/>
        <a:p>
          <a:r>
            <a:rPr lang="en-GB"/>
            <a:t>• Invest More in Data, Intelligence, and Technology</a:t>
          </a:r>
          <a:endParaRPr lang="en-US"/>
        </a:p>
      </dgm:t>
    </dgm:pt>
    <dgm:pt modelId="{50C59FAA-A04E-4FE0-AD92-98842965B6E3}" type="parTrans" cxnId="{C576D406-D6A4-4446-9979-A461E66168B1}">
      <dgm:prSet/>
      <dgm:spPr/>
      <dgm:t>
        <a:bodyPr/>
        <a:lstStyle/>
        <a:p>
          <a:endParaRPr lang="en-US"/>
        </a:p>
      </dgm:t>
    </dgm:pt>
    <dgm:pt modelId="{971F0B5B-CE7D-4D8B-9529-463A35F2B93E}" type="sibTrans" cxnId="{C576D406-D6A4-4446-9979-A461E66168B1}">
      <dgm:prSet/>
      <dgm:spPr/>
      <dgm:t>
        <a:bodyPr/>
        <a:lstStyle/>
        <a:p>
          <a:endParaRPr lang="en-US"/>
        </a:p>
      </dgm:t>
    </dgm:pt>
    <dgm:pt modelId="{7BE32343-69C7-4ADF-A380-8BB9D3E6409A}">
      <dgm:prSet/>
      <dgm:spPr/>
      <dgm:t>
        <a:bodyPr/>
        <a:lstStyle/>
        <a:p>
          <a:r>
            <a:rPr lang="en-GB" dirty="0"/>
            <a:t>• International and Border Collaboration</a:t>
          </a:r>
          <a:endParaRPr lang="en-US" dirty="0"/>
        </a:p>
      </dgm:t>
    </dgm:pt>
    <dgm:pt modelId="{55A2A124-058F-49B8-B60A-B4F582C8ADB0}" type="parTrans" cxnId="{7C164008-C411-4ABB-877C-8C5A43A129C1}">
      <dgm:prSet/>
      <dgm:spPr/>
      <dgm:t>
        <a:bodyPr/>
        <a:lstStyle/>
        <a:p>
          <a:endParaRPr lang="en-US"/>
        </a:p>
      </dgm:t>
    </dgm:pt>
    <dgm:pt modelId="{E59AE284-5098-4767-8FB4-F5F6C864A5E5}" type="sibTrans" cxnId="{7C164008-C411-4ABB-877C-8C5A43A129C1}">
      <dgm:prSet/>
      <dgm:spPr/>
      <dgm:t>
        <a:bodyPr/>
        <a:lstStyle/>
        <a:p>
          <a:endParaRPr lang="en-US"/>
        </a:p>
      </dgm:t>
    </dgm:pt>
    <dgm:pt modelId="{F72B5A3C-B28C-4CAA-9773-B4B9AAF919D4}">
      <dgm:prSet/>
      <dgm:spPr/>
      <dgm:t>
        <a:bodyPr/>
        <a:lstStyle/>
        <a:p>
          <a:r>
            <a:rPr lang="en-GB"/>
            <a:t>• Monitoring, Accountability and Evaluation</a:t>
          </a:r>
          <a:endParaRPr lang="en-US"/>
        </a:p>
      </dgm:t>
    </dgm:pt>
    <dgm:pt modelId="{E3499BD4-CA50-4C4B-9422-B19EFC4B08AD}" type="parTrans" cxnId="{F0AC39A2-E267-4EC5-BDD8-EE59EC937937}">
      <dgm:prSet/>
      <dgm:spPr/>
      <dgm:t>
        <a:bodyPr/>
        <a:lstStyle/>
        <a:p>
          <a:endParaRPr lang="en-US"/>
        </a:p>
      </dgm:t>
    </dgm:pt>
    <dgm:pt modelId="{86DD3397-FEF7-4B31-B4D2-70A7BFBCB85F}" type="sibTrans" cxnId="{F0AC39A2-E267-4EC5-BDD8-EE59EC937937}">
      <dgm:prSet/>
      <dgm:spPr/>
      <dgm:t>
        <a:bodyPr/>
        <a:lstStyle/>
        <a:p>
          <a:endParaRPr lang="en-US"/>
        </a:p>
      </dgm:t>
    </dgm:pt>
    <dgm:pt modelId="{9C38B46A-77B0-4C99-AB4F-93AFD161EB01}" type="pres">
      <dgm:prSet presAssocID="{03A8061A-C160-4DB9-80AA-26B0C2F8F381}" presName="vert0" presStyleCnt="0">
        <dgm:presLayoutVars>
          <dgm:dir/>
          <dgm:animOne val="branch"/>
          <dgm:animLvl val="lvl"/>
        </dgm:presLayoutVars>
      </dgm:prSet>
      <dgm:spPr/>
    </dgm:pt>
    <dgm:pt modelId="{0913498D-D070-4EB1-A0A9-F90A82E287C3}" type="pres">
      <dgm:prSet presAssocID="{7C3E7A04-E750-44B6-9178-215167448579}" presName="thickLine" presStyleLbl="alignNode1" presStyleIdx="0" presStyleCnt="4"/>
      <dgm:spPr/>
    </dgm:pt>
    <dgm:pt modelId="{092CF06A-5AFB-46C8-A63A-C236EE0D7D2B}" type="pres">
      <dgm:prSet presAssocID="{7C3E7A04-E750-44B6-9178-215167448579}" presName="horz1" presStyleCnt="0"/>
      <dgm:spPr/>
    </dgm:pt>
    <dgm:pt modelId="{B4416AFD-E808-4496-8D0B-4F962C9AE0BD}" type="pres">
      <dgm:prSet presAssocID="{7C3E7A04-E750-44B6-9178-215167448579}" presName="tx1" presStyleLbl="revTx" presStyleIdx="0" presStyleCnt="4"/>
      <dgm:spPr/>
    </dgm:pt>
    <dgm:pt modelId="{411E5E77-5FE3-4034-B378-1EBBEAE1C21F}" type="pres">
      <dgm:prSet presAssocID="{7C3E7A04-E750-44B6-9178-215167448579}" presName="vert1" presStyleCnt="0"/>
      <dgm:spPr/>
    </dgm:pt>
    <dgm:pt modelId="{F2B85E88-6C24-47F6-97FC-90233384A3DB}" type="pres">
      <dgm:prSet presAssocID="{E6A6EB9C-441C-4B63-BDCA-10ECC5DF8E93}" presName="thickLine" presStyleLbl="alignNode1" presStyleIdx="1" presStyleCnt="4"/>
      <dgm:spPr/>
    </dgm:pt>
    <dgm:pt modelId="{39135BD5-ECEB-47E7-B6D1-D7601FE5B20F}" type="pres">
      <dgm:prSet presAssocID="{E6A6EB9C-441C-4B63-BDCA-10ECC5DF8E93}" presName="horz1" presStyleCnt="0"/>
      <dgm:spPr/>
    </dgm:pt>
    <dgm:pt modelId="{E15041F2-6E13-46E5-966E-40B29DAA85FD}" type="pres">
      <dgm:prSet presAssocID="{E6A6EB9C-441C-4B63-BDCA-10ECC5DF8E93}" presName="tx1" presStyleLbl="revTx" presStyleIdx="1" presStyleCnt="4"/>
      <dgm:spPr/>
    </dgm:pt>
    <dgm:pt modelId="{BAF9B79A-228F-4953-BFD2-94B4FBB2569E}" type="pres">
      <dgm:prSet presAssocID="{E6A6EB9C-441C-4B63-BDCA-10ECC5DF8E93}" presName="vert1" presStyleCnt="0"/>
      <dgm:spPr/>
    </dgm:pt>
    <dgm:pt modelId="{00FF1181-7287-4233-8DDC-234D9A8D28ED}" type="pres">
      <dgm:prSet presAssocID="{7BE32343-69C7-4ADF-A380-8BB9D3E6409A}" presName="thickLine" presStyleLbl="alignNode1" presStyleIdx="2" presStyleCnt="4"/>
      <dgm:spPr/>
    </dgm:pt>
    <dgm:pt modelId="{3D1DD9D4-D69E-4E7E-8B96-31378D40A11E}" type="pres">
      <dgm:prSet presAssocID="{7BE32343-69C7-4ADF-A380-8BB9D3E6409A}" presName="horz1" presStyleCnt="0"/>
      <dgm:spPr/>
    </dgm:pt>
    <dgm:pt modelId="{B7100CF4-6067-4D26-86CC-149C457879BF}" type="pres">
      <dgm:prSet presAssocID="{7BE32343-69C7-4ADF-A380-8BB9D3E6409A}" presName="tx1" presStyleLbl="revTx" presStyleIdx="2" presStyleCnt="4"/>
      <dgm:spPr/>
    </dgm:pt>
    <dgm:pt modelId="{FBED59F3-D999-4911-8262-A653519EFE66}" type="pres">
      <dgm:prSet presAssocID="{7BE32343-69C7-4ADF-A380-8BB9D3E6409A}" presName="vert1" presStyleCnt="0"/>
      <dgm:spPr/>
    </dgm:pt>
    <dgm:pt modelId="{8483CE0C-D07C-46C1-BD27-67E4192CEE4F}" type="pres">
      <dgm:prSet presAssocID="{F72B5A3C-B28C-4CAA-9773-B4B9AAF919D4}" presName="thickLine" presStyleLbl="alignNode1" presStyleIdx="3" presStyleCnt="4"/>
      <dgm:spPr/>
    </dgm:pt>
    <dgm:pt modelId="{68DE14DD-1AB2-419F-88CF-B76C8B7B55D2}" type="pres">
      <dgm:prSet presAssocID="{F72B5A3C-B28C-4CAA-9773-B4B9AAF919D4}" presName="horz1" presStyleCnt="0"/>
      <dgm:spPr/>
    </dgm:pt>
    <dgm:pt modelId="{265D844F-77F7-456E-B7A1-A15D6A74DF7C}" type="pres">
      <dgm:prSet presAssocID="{F72B5A3C-B28C-4CAA-9773-B4B9AAF919D4}" presName="tx1" presStyleLbl="revTx" presStyleIdx="3" presStyleCnt="4"/>
      <dgm:spPr/>
    </dgm:pt>
    <dgm:pt modelId="{DC2DF580-9074-4C03-9889-484504941A9E}" type="pres">
      <dgm:prSet presAssocID="{F72B5A3C-B28C-4CAA-9773-B4B9AAF919D4}" presName="vert1" presStyleCnt="0"/>
      <dgm:spPr/>
    </dgm:pt>
  </dgm:ptLst>
  <dgm:cxnLst>
    <dgm:cxn modelId="{C576D406-D6A4-4446-9979-A461E66168B1}" srcId="{03A8061A-C160-4DB9-80AA-26B0C2F8F381}" destId="{E6A6EB9C-441C-4B63-BDCA-10ECC5DF8E93}" srcOrd="1" destOrd="0" parTransId="{50C59FAA-A04E-4FE0-AD92-98842965B6E3}" sibTransId="{971F0B5B-CE7D-4D8B-9529-463A35F2B93E}"/>
    <dgm:cxn modelId="{7C164008-C411-4ABB-877C-8C5A43A129C1}" srcId="{03A8061A-C160-4DB9-80AA-26B0C2F8F381}" destId="{7BE32343-69C7-4ADF-A380-8BB9D3E6409A}" srcOrd="2" destOrd="0" parTransId="{55A2A124-058F-49B8-B60A-B4F582C8ADB0}" sibTransId="{E59AE284-5098-4767-8FB4-F5F6C864A5E5}"/>
    <dgm:cxn modelId="{B4157014-5CB0-44A6-A167-6A00D45BC3D7}" type="presOf" srcId="{03A8061A-C160-4DB9-80AA-26B0C2F8F381}" destId="{9C38B46A-77B0-4C99-AB4F-93AFD161EB01}" srcOrd="0" destOrd="0" presId="urn:microsoft.com/office/officeart/2008/layout/LinedList"/>
    <dgm:cxn modelId="{D537F938-1D9F-4D64-B11A-B276058E9EAC}" type="presOf" srcId="{F72B5A3C-B28C-4CAA-9773-B4B9AAF919D4}" destId="{265D844F-77F7-456E-B7A1-A15D6A74DF7C}" srcOrd="0" destOrd="0" presId="urn:microsoft.com/office/officeart/2008/layout/LinedList"/>
    <dgm:cxn modelId="{DB191056-0D77-4B35-B88B-E385571AE073}" type="presOf" srcId="{7BE32343-69C7-4ADF-A380-8BB9D3E6409A}" destId="{B7100CF4-6067-4D26-86CC-149C457879BF}" srcOrd="0" destOrd="0" presId="urn:microsoft.com/office/officeart/2008/layout/LinedList"/>
    <dgm:cxn modelId="{F0AC39A2-E267-4EC5-BDD8-EE59EC937937}" srcId="{03A8061A-C160-4DB9-80AA-26B0C2F8F381}" destId="{F72B5A3C-B28C-4CAA-9773-B4B9AAF919D4}" srcOrd="3" destOrd="0" parTransId="{E3499BD4-CA50-4C4B-9422-B19EFC4B08AD}" sibTransId="{86DD3397-FEF7-4B31-B4D2-70A7BFBCB85F}"/>
    <dgm:cxn modelId="{31A094AC-20EA-4746-B73B-94A055CCBA77}" type="presOf" srcId="{7C3E7A04-E750-44B6-9178-215167448579}" destId="{B4416AFD-E808-4496-8D0B-4F962C9AE0BD}" srcOrd="0" destOrd="0" presId="urn:microsoft.com/office/officeart/2008/layout/LinedList"/>
    <dgm:cxn modelId="{D0B809CC-EB46-4C98-91FE-74E62048E252}" type="presOf" srcId="{E6A6EB9C-441C-4B63-BDCA-10ECC5DF8E93}" destId="{E15041F2-6E13-46E5-966E-40B29DAA85FD}" srcOrd="0" destOrd="0" presId="urn:microsoft.com/office/officeart/2008/layout/LinedList"/>
    <dgm:cxn modelId="{2109F8CD-AD44-484B-850D-C77B059BD1FB}" srcId="{03A8061A-C160-4DB9-80AA-26B0C2F8F381}" destId="{7C3E7A04-E750-44B6-9178-215167448579}" srcOrd="0" destOrd="0" parTransId="{D914741D-7150-45EA-BDAB-FD694B9AD22F}" sibTransId="{6555D538-8D8C-4D00-84E3-25916E381E7E}"/>
    <dgm:cxn modelId="{C186A40B-1D5C-44A4-8501-567A4A0E5D11}" type="presParOf" srcId="{9C38B46A-77B0-4C99-AB4F-93AFD161EB01}" destId="{0913498D-D070-4EB1-A0A9-F90A82E287C3}" srcOrd="0" destOrd="0" presId="urn:microsoft.com/office/officeart/2008/layout/LinedList"/>
    <dgm:cxn modelId="{00FB9B31-39F3-4E90-BD50-2BA4583B9FD6}" type="presParOf" srcId="{9C38B46A-77B0-4C99-AB4F-93AFD161EB01}" destId="{092CF06A-5AFB-46C8-A63A-C236EE0D7D2B}" srcOrd="1" destOrd="0" presId="urn:microsoft.com/office/officeart/2008/layout/LinedList"/>
    <dgm:cxn modelId="{030D3ECC-26AE-4CAF-AC72-95E20DFF0493}" type="presParOf" srcId="{092CF06A-5AFB-46C8-A63A-C236EE0D7D2B}" destId="{B4416AFD-E808-4496-8D0B-4F962C9AE0BD}" srcOrd="0" destOrd="0" presId="urn:microsoft.com/office/officeart/2008/layout/LinedList"/>
    <dgm:cxn modelId="{E7DAE511-DAFB-46CC-AA0B-D97079FBB754}" type="presParOf" srcId="{092CF06A-5AFB-46C8-A63A-C236EE0D7D2B}" destId="{411E5E77-5FE3-4034-B378-1EBBEAE1C21F}" srcOrd="1" destOrd="0" presId="urn:microsoft.com/office/officeart/2008/layout/LinedList"/>
    <dgm:cxn modelId="{6D0B8647-9EAE-4F0B-ACC5-8513D025C25E}" type="presParOf" srcId="{9C38B46A-77B0-4C99-AB4F-93AFD161EB01}" destId="{F2B85E88-6C24-47F6-97FC-90233384A3DB}" srcOrd="2" destOrd="0" presId="urn:microsoft.com/office/officeart/2008/layout/LinedList"/>
    <dgm:cxn modelId="{E47CC104-E515-4CC3-8B22-2E2B37E1F1E7}" type="presParOf" srcId="{9C38B46A-77B0-4C99-AB4F-93AFD161EB01}" destId="{39135BD5-ECEB-47E7-B6D1-D7601FE5B20F}" srcOrd="3" destOrd="0" presId="urn:microsoft.com/office/officeart/2008/layout/LinedList"/>
    <dgm:cxn modelId="{0E039FDD-5EA3-4933-B5BC-5BE25EF5AF86}" type="presParOf" srcId="{39135BD5-ECEB-47E7-B6D1-D7601FE5B20F}" destId="{E15041F2-6E13-46E5-966E-40B29DAA85FD}" srcOrd="0" destOrd="0" presId="urn:microsoft.com/office/officeart/2008/layout/LinedList"/>
    <dgm:cxn modelId="{C6526624-DBEB-4A26-8916-F7102B93ADEB}" type="presParOf" srcId="{39135BD5-ECEB-47E7-B6D1-D7601FE5B20F}" destId="{BAF9B79A-228F-4953-BFD2-94B4FBB2569E}" srcOrd="1" destOrd="0" presId="urn:microsoft.com/office/officeart/2008/layout/LinedList"/>
    <dgm:cxn modelId="{46D3B795-FB62-4A97-AC6E-6B3D03F58E25}" type="presParOf" srcId="{9C38B46A-77B0-4C99-AB4F-93AFD161EB01}" destId="{00FF1181-7287-4233-8DDC-234D9A8D28ED}" srcOrd="4" destOrd="0" presId="urn:microsoft.com/office/officeart/2008/layout/LinedList"/>
    <dgm:cxn modelId="{4E9756CC-2336-43C0-A482-EFEEE565FC55}" type="presParOf" srcId="{9C38B46A-77B0-4C99-AB4F-93AFD161EB01}" destId="{3D1DD9D4-D69E-4E7E-8B96-31378D40A11E}" srcOrd="5" destOrd="0" presId="urn:microsoft.com/office/officeart/2008/layout/LinedList"/>
    <dgm:cxn modelId="{E909ACB8-E638-4003-8DC6-A784ED1A6F83}" type="presParOf" srcId="{3D1DD9D4-D69E-4E7E-8B96-31378D40A11E}" destId="{B7100CF4-6067-4D26-86CC-149C457879BF}" srcOrd="0" destOrd="0" presId="urn:microsoft.com/office/officeart/2008/layout/LinedList"/>
    <dgm:cxn modelId="{DD96A551-3337-4867-B78D-7C9D97898989}" type="presParOf" srcId="{3D1DD9D4-D69E-4E7E-8B96-31378D40A11E}" destId="{FBED59F3-D999-4911-8262-A653519EFE66}" srcOrd="1" destOrd="0" presId="urn:microsoft.com/office/officeart/2008/layout/LinedList"/>
    <dgm:cxn modelId="{971F77F4-A8F9-4ECB-BDED-15ECFCD64140}" type="presParOf" srcId="{9C38B46A-77B0-4C99-AB4F-93AFD161EB01}" destId="{8483CE0C-D07C-46C1-BD27-67E4192CEE4F}" srcOrd="6" destOrd="0" presId="urn:microsoft.com/office/officeart/2008/layout/LinedList"/>
    <dgm:cxn modelId="{9680D59F-8F38-4DFE-B60A-8EA3BAE3294C}" type="presParOf" srcId="{9C38B46A-77B0-4C99-AB4F-93AFD161EB01}" destId="{68DE14DD-1AB2-419F-88CF-B76C8B7B55D2}" srcOrd="7" destOrd="0" presId="urn:microsoft.com/office/officeart/2008/layout/LinedList"/>
    <dgm:cxn modelId="{0579FBDA-EC0F-49BC-9858-91C144839D9F}" type="presParOf" srcId="{68DE14DD-1AB2-419F-88CF-B76C8B7B55D2}" destId="{265D844F-77F7-456E-B7A1-A15D6A74DF7C}" srcOrd="0" destOrd="0" presId="urn:microsoft.com/office/officeart/2008/layout/LinedList"/>
    <dgm:cxn modelId="{4E355907-3DF4-42D5-A7C9-2F1C729D4879}" type="presParOf" srcId="{68DE14DD-1AB2-419F-88CF-B76C8B7B55D2}" destId="{DC2DF580-9074-4C03-9889-484504941A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E7FDC4-B128-4203-B60C-FE6F205D80D2}">
      <dsp:nvSpPr>
        <dsp:cNvPr id="0" name=""/>
        <dsp:cNvSpPr/>
      </dsp:nvSpPr>
      <dsp:spPr>
        <a:xfrm>
          <a:off x="0" y="40978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4 P’s and Evolving Frameworks. </a:t>
          </a:r>
          <a:endParaRPr lang="en-US" sz="2500" kern="1200" dirty="0"/>
        </a:p>
      </dsp:txBody>
      <dsp:txXfrm>
        <a:off x="29271" y="70249"/>
        <a:ext cx="10518404" cy="541083"/>
      </dsp:txXfrm>
    </dsp:sp>
    <dsp:sp modelId="{AB071284-0830-4884-867B-9A2A70D0ACB3}">
      <dsp:nvSpPr>
        <dsp:cNvPr id="0" name=""/>
        <dsp:cNvSpPr/>
      </dsp:nvSpPr>
      <dsp:spPr>
        <a:xfrm>
          <a:off x="0" y="712603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Evolution of Strategy: 2013 - 2023 </a:t>
          </a:r>
          <a:endParaRPr lang="en-US" sz="2500" kern="1200" dirty="0"/>
        </a:p>
      </dsp:txBody>
      <dsp:txXfrm>
        <a:off x="29271" y="741874"/>
        <a:ext cx="10518404" cy="541083"/>
      </dsp:txXfrm>
    </dsp:sp>
    <dsp:sp modelId="{6A8E84A4-45B2-43A6-8DF9-775C969AD989}">
      <dsp:nvSpPr>
        <dsp:cNvPr id="0" name=""/>
        <dsp:cNvSpPr/>
      </dsp:nvSpPr>
      <dsp:spPr>
        <a:xfrm>
          <a:off x="0" y="1384228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Institutional and Organisational Support. </a:t>
          </a:r>
          <a:endParaRPr lang="en-US" sz="2500" kern="1200"/>
        </a:p>
      </dsp:txBody>
      <dsp:txXfrm>
        <a:off x="29271" y="1413499"/>
        <a:ext cx="10518404" cy="541083"/>
      </dsp:txXfrm>
    </dsp:sp>
    <dsp:sp modelId="{36636A6D-16FD-43E4-A4FE-5E69B44E3FEE}">
      <dsp:nvSpPr>
        <dsp:cNvPr id="0" name=""/>
        <dsp:cNvSpPr/>
      </dsp:nvSpPr>
      <dsp:spPr>
        <a:xfrm>
          <a:off x="0" y="2055853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new strategy 2023-2028</a:t>
          </a:r>
        </a:p>
      </dsp:txBody>
      <dsp:txXfrm>
        <a:off x="29271" y="2085124"/>
        <a:ext cx="10518404" cy="541083"/>
      </dsp:txXfrm>
    </dsp:sp>
    <dsp:sp modelId="{B5323DEC-8245-41CC-A6E6-E55ADD99D9D6}">
      <dsp:nvSpPr>
        <dsp:cNvPr id="0" name=""/>
        <dsp:cNvSpPr/>
      </dsp:nvSpPr>
      <dsp:spPr>
        <a:xfrm>
          <a:off x="0" y="2727478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Economic Crime: Illicit Finance and Financial Crime. </a:t>
          </a:r>
          <a:endParaRPr lang="en-US" sz="2500" kern="1200" dirty="0"/>
        </a:p>
      </dsp:txBody>
      <dsp:txXfrm>
        <a:off x="29271" y="2756749"/>
        <a:ext cx="10518404" cy="541083"/>
      </dsp:txXfrm>
    </dsp:sp>
    <dsp:sp modelId="{EA8A267E-3279-46D8-9FCB-41CE21403672}">
      <dsp:nvSpPr>
        <dsp:cNvPr id="0" name=""/>
        <dsp:cNvSpPr/>
      </dsp:nvSpPr>
      <dsp:spPr>
        <a:xfrm>
          <a:off x="0" y="3399103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Has Worked - and What Continues to be a challenge. </a:t>
          </a:r>
          <a:endParaRPr lang="en-US" sz="2500" kern="1200" dirty="0"/>
        </a:p>
      </dsp:txBody>
      <dsp:txXfrm>
        <a:off x="29271" y="3428374"/>
        <a:ext cx="10518404" cy="541083"/>
      </dsp:txXfrm>
    </dsp:sp>
    <dsp:sp modelId="{51F82217-E257-4B63-A6E1-981E58510E9D}">
      <dsp:nvSpPr>
        <dsp:cNvPr id="0" name=""/>
        <dsp:cNvSpPr/>
      </dsp:nvSpPr>
      <dsp:spPr>
        <a:xfrm>
          <a:off x="0" y="4070728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Challenges and criticism </a:t>
          </a:r>
        </a:p>
      </dsp:txBody>
      <dsp:txXfrm>
        <a:off x="29271" y="4099999"/>
        <a:ext cx="10518404" cy="541083"/>
      </dsp:txXfrm>
    </dsp:sp>
    <dsp:sp modelId="{3ACD61BE-6E6F-4DD7-A938-305BFA59A561}">
      <dsp:nvSpPr>
        <dsp:cNvPr id="0" name=""/>
        <dsp:cNvSpPr/>
      </dsp:nvSpPr>
      <dsp:spPr>
        <a:xfrm>
          <a:off x="0" y="4742353"/>
          <a:ext cx="10576946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More Needs to Be Done / Where Policy Could Improve. </a:t>
          </a:r>
          <a:endParaRPr lang="en-US" sz="2500" kern="1200"/>
        </a:p>
      </dsp:txBody>
      <dsp:txXfrm>
        <a:off x="29271" y="4771624"/>
        <a:ext cx="10518404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E5073-FD52-423B-9667-48CF1B96B6BF}">
      <dsp:nvSpPr>
        <dsp:cNvPr id="0" name=""/>
        <dsp:cNvSpPr/>
      </dsp:nvSpPr>
      <dsp:spPr>
        <a:xfrm>
          <a:off x="0" y="689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2B55A-55E4-442E-A8A6-3405ED0ECBEB}">
      <dsp:nvSpPr>
        <dsp:cNvPr id="0" name=""/>
        <dsp:cNvSpPr/>
      </dsp:nvSpPr>
      <dsp:spPr>
        <a:xfrm>
          <a:off x="0" y="689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Child sexual exploitation and abuse</a:t>
          </a:r>
          <a:endParaRPr lang="en-US" sz="2800" kern="1200" dirty="0"/>
        </a:p>
      </dsp:txBody>
      <dsp:txXfrm>
        <a:off x="0" y="689"/>
        <a:ext cx="6797675" cy="627614"/>
      </dsp:txXfrm>
    </dsp:sp>
    <dsp:sp modelId="{02D15197-FC33-4F40-908A-B84A0BCDD9E2}">
      <dsp:nvSpPr>
        <dsp:cNvPr id="0" name=""/>
        <dsp:cNvSpPr/>
      </dsp:nvSpPr>
      <dsp:spPr>
        <a:xfrm>
          <a:off x="0" y="628304"/>
          <a:ext cx="6797675" cy="0"/>
        </a:xfrm>
        <a:prstGeom prst="line">
          <a:avLst/>
        </a:prstGeom>
        <a:solidFill>
          <a:schemeClr val="accent2">
            <a:hueOff val="4880"/>
            <a:satOff val="-3360"/>
            <a:lumOff val="-858"/>
            <a:alphaOff val="0"/>
          </a:schemeClr>
        </a:solidFill>
        <a:ln w="15875" cap="flat" cmpd="sng" algn="ctr">
          <a:solidFill>
            <a:schemeClr val="accent2">
              <a:hueOff val="4880"/>
              <a:satOff val="-3360"/>
              <a:lumOff val="-8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599A5-4B40-408D-A850-A68628A5C3A9}">
      <dsp:nvSpPr>
        <dsp:cNvPr id="0" name=""/>
        <dsp:cNvSpPr/>
      </dsp:nvSpPr>
      <dsp:spPr>
        <a:xfrm>
          <a:off x="0" y="628304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Illegal drugs</a:t>
          </a:r>
          <a:endParaRPr lang="en-US" sz="2800" kern="1200" dirty="0"/>
        </a:p>
      </dsp:txBody>
      <dsp:txXfrm>
        <a:off x="0" y="628304"/>
        <a:ext cx="6797675" cy="627614"/>
      </dsp:txXfrm>
    </dsp:sp>
    <dsp:sp modelId="{BB621077-47E9-42C3-8684-2FA909C24C58}">
      <dsp:nvSpPr>
        <dsp:cNvPr id="0" name=""/>
        <dsp:cNvSpPr/>
      </dsp:nvSpPr>
      <dsp:spPr>
        <a:xfrm>
          <a:off x="0" y="1255919"/>
          <a:ext cx="6797675" cy="0"/>
        </a:xfrm>
        <a:prstGeom prst="line">
          <a:avLst/>
        </a:prstGeom>
        <a:solidFill>
          <a:schemeClr val="accent2">
            <a:hueOff val="9759"/>
            <a:satOff val="-6719"/>
            <a:lumOff val="-1716"/>
            <a:alphaOff val="0"/>
          </a:schemeClr>
        </a:solidFill>
        <a:ln w="15875" cap="flat" cmpd="sng" algn="ctr">
          <a:solidFill>
            <a:schemeClr val="accent2">
              <a:hueOff val="9759"/>
              <a:satOff val="-6719"/>
              <a:lumOff val="-17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C54E4-8619-4EBC-826D-D492AEB872D3}">
      <dsp:nvSpPr>
        <dsp:cNvPr id="0" name=""/>
        <dsp:cNvSpPr/>
      </dsp:nvSpPr>
      <dsp:spPr>
        <a:xfrm>
          <a:off x="0" y="1255919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Illegal firearms</a:t>
          </a:r>
          <a:endParaRPr lang="en-US" sz="2800" kern="1200" dirty="0"/>
        </a:p>
      </dsp:txBody>
      <dsp:txXfrm>
        <a:off x="0" y="1255919"/>
        <a:ext cx="6797675" cy="627614"/>
      </dsp:txXfrm>
    </dsp:sp>
    <dsp:sp modelId="{36EB2B78-E5DF-4129-BC70-91BE40465061}">
      <dsp:nvSpPr>
        <dsp:cNvPr id="0" name=""/>
        <dsp:cNvSpPr/>
      </dsp:nvSpPr>
      <dsp:spPr>
        <a:xfrm>
          <a:off x="0" y="1883533"/>
          <a:ext cx="6797675" cy="0"/>
        </a:xfrm>
        <a:prstGeom prst="line">
          <a:avLst/>
        </a:prstGeom>
        <a:solidFill>
          <a:schemeClr val="accent2">
            <a:hueOff val="14639"/>
            <a:satOff val="-10079"/>
            <a:lumOff val="-2574"/>
            <a:alphaOff val="0"/>
          </a:schemeClr>
        </a:solidFill>
        <a:ln w="15875" cap="flat" cmpd="sng" algn="ctr">
          <a:solidFill>
            <a:schemeClr val="accent2">
              <a:hueOff val="14639"/>
              <a:satOff val="-10079"/>
              <a:lumOff val="-2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6F3F2-3778-44A7-B10B-B484D5E54687}">
      <dsp:nvSpPr>
        <dsp:cNvPr id="0" name=""/>
        <dsp:cNvSpPr/>
      </dsp:nvSpPr>
      <dsp:spPr>
        <a:xfrm>
          <a:off x="0" y="1883533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Fraud</a:t>
          </a:r>
          <a:endParaRPr lang="en-US" sz="2800" kern="1200" dirty="0"/>
        </a:p>
      </dsp:txBody>
      <dsp:txXfrm>
        <a:off x="0" y="1883533"/>
        <a:ext cx="6797675" cy="627614"/>
      </dsp:txXfrm>
    </dsp:sp>
    <dsp:sp modelId="{772E1835-40A3-46AE-855D-8A6492419F25}">
      <dsp:nvSpPr>
        <dsp:cNvPr id="0" name=""/>
        <dsp:cNvSpPr/>
      </dsp:nvSpPr>
      <dsp:spPr>
        <a:xfrm>
          <a:off x="0" y="2511148"/>
          <a:ext cx="6797675" cy="0"/>
        </a:xfrm>
        <a:prstGeom prst="line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accent2">
              <a:hueOff val="19519"/>
              <a:satOff val="-13438"/>
              <a:lumOff val="-3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1D28F-317A-4F87-B06D-8C642B4016F3}">
      <dsp:nvSpPr>
        <dsp:cNvPr id="0" name=""/>
        <dsp:cNvSpPr/>
      </dsp:nvSpPr>
      <dsp:spPr>
        <a:xfrm>
          <a:off x="0" y="2511148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Money laundering and other economic crime</a:t>
          </a:r>
          <a:endParaRPr lang="en-US" sz="2800" kern="1200" dirty="0"/>
        </a:p>
      </dsp:txBody>
      <dsp:txXfrm>
        <a:off x="0" y="2511148"/>
        <a:ext cx="6797675" cy="627614"/>
      </dsp:txXfrm>
    </dsp:sp>
    <dsp:sp modelId="{8ECCD7B4-4925-459D-8301-A84C8D34760D}">
      <dsp:nvSpPr>
        <dsp:cNvPr id="0" name=""/>
        <dsp:cNvSpPr/>
      </dsp:nvSpPr>
      <dsp:spPr>
        <a:xfrm>
          <a:off x="0" y="3138763"/>
          <a:ext cx="6797675" cy="0"/>
        </a:xfrm>
        <a:prstGeom prst="line">
          <a:avLst/>
        </a:prstGeom>
        <a:solidFill>
          <a:schemeClr val="accent2">
            <a:hueOff val="24399"/>
            <a:satOff val="-16798"/>
            <a:lumOff val="-4289"/>
            <a:alphaOff val="0"/>
          </a:schemeClr>
        </a:solidFill>
        <a:ln w="15875" cap="flat" cmpd="sng" algn="ctr">
          <a:solidFill>
            <a:schemeClr val="accent2">
              <a:hueOff val="24399"/>
              <a:satOff val="-16798"/>
              <a:lumOff val="-42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3F15C-04CF-4CB6-84A4-D87CE52F52F5}">
      <dsp:nvSpPr>
        <dsp:cNvPr id="0" name=""/>
        <dsp:cNvSpPr/>
      </dsp:nvSpPr>
      <dsp:spPr>
        <a:xfrm>
          <a:off x="0" y="3138763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Bribery and corruption</a:t>
          </a:r>
          <a:endParaRPr lang="en-US" sz="2800" kern="1200" dirty="0"/>
        </a:p>
      </dsp:txBody>
      <dsp:txXfrm>
        <a:off x="0" y="3138763"/>
        <a:ext cx="6797675" cy="627614"/>
      </dsp:txXfrm>
    </dsp:sp>
    <dsp:sp modelId="{35EADEF2-DD00-461D-A6F6-FA837FC30418}">
      <dsp:nvSpPr>
        <dsp:cNvPr id="0" name=""/>
        <dsp:cNvSpPr/>
      </dsp:nvSpPr>
      <dsp:spPr>
        <a:xfrm>
          <a:off x="0" y="3766378"/>
          <a:ext cx="6797675" cy="0"/>
        </a:xfrm>
        <a:prstGeom prst="line">
          <a:avLst/>
        </a:prstGeom>
        <a:solidFill>
          <a:schemeClr val="accent2">
            <a:hueOff val="29278"/>
            <a:satOff val="-20157"/>
            <a:lumOff val="-5147"/>
            <a:alphaOff val="0"/>
          </a:schemeClr>
        </a:solidFill>
        <a:ln w="15875" cap="flat" cmpd="sng" algn="ctr">
          <a:solidFill>
            <a:schemeClr val="accent2">
              <a:hueOff val="29278"/>
              <a:satOff val="-20157"/>
              <a:lumOff val="-5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A1AA5-B329-42CB-9900-9FA02956395F}">
      <dsp:nvSpPr>
        <dsp:cNvPr id="0" name=""/>
        <dsp:cNvSpPr/>
      </dsp:nvSpPr>
      <dsp:spPr>
        <a:xfrm>
          <a:off x="0" y="3766378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Organised immigration crime</a:t>
          </a:r>
          <a:endParaRPr lang="en-US" sz="2800" kern="1200" dirty="0"/>
        </a:p>
      </dsp:txBody>
      <dsp:txXfrm>
        <a:off x="0" y="3766378"/>
        <a:ext cx="6797675" cy="627614"/>
      </dsp:txXfrm>
    </dsp:sp>
    <dsp:sp modelId="{33A8906C-CC53-4CFB-9A7B-5F588AA05509}">
      <dsp:nvSpPr>
        <dsp:cNvPr id="0" name=""/>
        <dsp:cNvSpPr/>
      </dsp:nvSpPr>
      <dsp:spPr>
        <a:xfrm>
          <a:off x="0" y="4393992"/>
          <a:ext cx="6797675" cy="0"/>
        </a:xfrm>
        <a:prstGeom prst="line">
          <a:avLst/>
        </a:prstGeom>
        <a:solidFill>
          <a:schemeClr val="accent2">
            <a:hueOff val="34158"/>
            <a:satOff val="-23517"/>
            <a:lumOff val="-6005"/>
            <a:alphaOff val="0"/>
          </a:schemeClr>
        </a:solidFill>
        <a:ln w="15875" cap="flat" cmpd="sng" algn="ctr">
          <a:solidFill>
            <a:schemeClr val="accent2">
              <a:hueOff val="34158"/>
              <a:satOff val="-23517"/>
              <a:lumOff val="-60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D4FA6-727E-4374-9B7A-E22E8497ADC7}">
      <dsp:nvSpPr>
        <dsp:cNvPr id="0" name=""/>
        <dsp:cNvSpPr/>
      </dsp:nvSpPr>
      <dsp:spPr>
        <a:xfrm>
          <a:off x="0" y="4393992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Modern slavery and human trafficking</a:t>
          </a:r>
          <a:endParaRPr lang="en-US" sz="2800" kern="1200" dirty="0"/>
        </a:p>
      </dsp:txBody>
      <dsp:txXfrm>
        <a:off x="0" y="4393992"/>
        <a:ext cx="6797675" cy="627614"/>
      </dsp:txXfrm>
    </dsp:sp>
    <dsp:sp modelId="{1CA01D39-9213-4F72-AFEE-00F9C5BF07F2}">
      <dsp:nvSpPr>
        <dsp:cNvPr id="0" name=""/>
        <dsp:cNvSpPr/>
      </dsp:nvSpPr>
      <dsp:spPr>
        <a:xfrm>
          <a:off x="0" y="5021607"/>
          <a:ext cx="6797675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04710-8CB9-4807-BEFA-4CF8D4F90E70}">
      <dsp:nvSpPr>
        <dsp:cNvPr id="0" name=""/>
        <dsp:cNvSpPr/>
      </dsp:nvSpPr>
      <dsp:spPr>
        <a:xfrm>
          <a:off x="0" y="5021607"/>
          <a:ext cx="6797675" cy="627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Cyber crime</a:t>
          </a:r>
          <a:endParaRPr lang="en-US" sz="2800" kern="1200" dirty="0"/>
        </a:p>
      </dsp:txBody>
      <dsp:txXfrm>
        <a:off x="0" y="5021607"/>
        <a:ext cx="6797675" cy="627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8208-723E-4C5C-86AC-2E0DB06210EC}">
      <dsp:nvSpPr>
        <dsp:cNvPr id="0" name=""/>
        <dsp:cNvSpPr/>
      </dsp:nvSpPr>
      <dsp:spPr>
        <a:xfrm>
          <a:off x="0" y="1669"/>
          <a:ext cx="10058399" cy="846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920EAA-C72E-4143-8738-7450415C9365}">
      <dsp:nvSpPr>
        <dsp:cNvPr id="0" name=""/>
        <dsp:cNvSpPr/>
      </dsp:nvSpPr>
      <dsp:spPr>
        <a:xfrm>
          <a:off x="256011" y="192091"/>
          <a:ext cx="465476" cy="465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4CE49-A474-429B-AE7F-315CAF014A49}">
      <dsp:nvSpPr>
        <dsp:cNvPr id="0" name=""/>
        <dsp:cNvSpPr/>
      </dsp:nvSpPr>
      <dsp:spPr>
        <a:xfrm>
          <a:off x="977499" y="1669"/>
          <a:ext cx="908090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Prevent </a:t>
          </a:r>
          <a:endParaRPr lang="en-US" sz="2200" kern="1200"/>
        </a:p>
      </dsp:txBody>
      <dsp:txXfrm>
        <a:off x="977499" y="1669"/>
        <a:ext cx="9080900" cy="846320"/>
      </dsp:txXfrm>
    </dsp:sp>
    <dsp:sp modelId="{4578B783-73DF-485F-BD94-B832F1324225}">
      <dsp:nvSpPr>
        <dsp:cNvPr id="0" name=""/>
        <dsp:cNvSpPr/>
      </dsp:nvSpPr>
      <dsp:spPr>
        <a:xfrm>
          <a:off x="0" y="1059569"/>
          <a:ext cx="10058399" cy="846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24666-EDDD-4AE0-8356-76962F078351}">
      <dsp:nvSpPr>
        <dsp:cNvPr id="0" name=""/>
        <dsp:cNvSpPr/>
      </dsp:nvSpPr>
      <dsp:spPr>
        <a:xfrm>
          <a:off x="256011" y="1249991"/>
          <a:ext cx="465476" cy="465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2276-22F1-4C56-B14A-716B08302FA4}">
      <dsp:nvSpPr>
        <dsp:cNvPr id="0" name=""/>
        <dsp:cNvSpPr/>
      </dsp:nvSpPr>
      <dsp:spPr>
        <a:xfrm>
          <a:off x="977499" y="1059569"/>
          <a:ext cx="908090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Pursue</a:t>
          </a:r>
          <a:endParaRPr lang="en-US" sz="2200" kern="1200"/>
        </a:p>
      </dsp:txBody>
      <dsp:txXfrm>
        <a:off x="977499" y="1059569"/>
        <a:ext cx="9080900" cy="846320"/>
      </dsp:txXfrm>
    </dsp:sp>
    <dsp:sp modelId="{679EC9BA-EA79-47FD-922B-0584A7684861}">
      <dsp:nvSpPr>
        <dsp:cNvPr id="0" name=""/>
        <dsp:cNvSpPr/>
      </dsp:nvSpPr>
      <dsp:spPr>
        <a:xfrm>
          <a:off x="0" y="2117470"/>
          <a:ext cx="10058399" cy="846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45763-C1D1-4633-ABAA-DF947CA14D4A}">
      <dsp:nvSpPr>
        <dsp:cNvPr id="0" name=""/>
        <dsp:cNvSpPr/>
      </dsp:nvSpPr>
      <dsp:spPr>
        <a:xfrm>
          <a:off x="256011" y="2307892"/>
          <a:ext cx="465476" cy="465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E92B9-7DBC-4B18-A3D5-BD2C7753407E}">
      <dsp:nvSpPr>
        <dsp:cNvPr id="0" name=""/>
        <dsp:cNvSpPr/>
      </dsp:nvSpPr>
      <dsp:spPr>
        <a:xfrm>
          <a:off x="977499" y="2117470"/>
          <a:ext cx="908090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Protect</a:t>
          </a:r>
          <a:endParaRPr lang="en-US" sz="2200" kern="1200"/>
        </a:p>
      </dsp:txBody>
      <dsp:txXfrm>
        <a:off x="977499" y="2117470"/>
        <a:ext cx="9080900" cy="846320"/>
      </dsp:txXfrm>
    </dsp:sp>
    <dsp:sp modelId="{C0AAAD7D-D0FF-405F-B1A0-065219D0AB93}">
      <dsp:nvSpPr>
        <dsp:cNvPr id="0" name=""/>
        <dsp:cNvSpPr/>
      </dsp:nvSpPr>
      <dsp:spPr>
        <a:xfrm>
          <a:off x="0" y="3175370"/>
          <a:ext cx="10058399" cy="8463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5C0268-9097-4F5A-B5CA-C7DF8F963C16}">
      <dsp:nvSpPr>
        <dsp:cNvPr id="0" name=""/>
        <dsp:cNvSpPr/>
      </dsp:nvSpPr>
      <dsp:spPr>
        <a:xfrm>
          <a:off x="256011" y="3365792"/>
          <a:ext cx="465476" cy="465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F8322-A7CF-40BA-AA71-892AEC5FB039}">
      <dsp:nvSpPr>
        <dsp:cNvPr id="0" name=""/>
        <dsp:cNvSpPr/>
      </dsp:nvSpPr>
      <dsp:spPr>
        <a:xfrm>
          <a:off x="977499" y="3175370"/>
          <a:ext cx="9080900" cy="84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9" tIns="89569" rIns="89569" bIns="8956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Prepare</a:t>
          </a:r>
          <a:endParaRPr lang="en-US" sz="2200" kern="1200"/>
        </a:p>
      </dsp:txBody>
      <dsp:txXfrm>
        <a:off x="977499" y="3175370"/>
        <a:ext cx="9080900" cy="8463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61DB04-CFA9-4656-8744-BF0ABFA873B8}">
      <dsp:nvSpPr>
        <dsp:cNvPr id="0" name=""/>
        <dsp:cNvSpPr/>
      </dsp:nvSpPr>
      <dsp:spPr>
        <a:xfrm>
          <a:off x="0" y="147995"/>
          <a:ext cx="6797675" cy="5353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Home Office published</a:t>
          </a:r>
          <a:r>
            <a:rPr lang="en-GB" sz="2200" b="0" i="0" kern="1200" dirty="0"/>
            <a:t> the first comprehensive SOC strategy in 2013. With time, resource weaknesses, data capacity, and coordination between agencies led to modifications.</a:t>
          </a:r>
          <a:endParaRPr lang="en-GB" sz="2200" kern="1200" dirty="0"/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This 2023-2028 plan presents five lines of action 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1: in-country disruption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2: UK border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3: international cooperation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4: technology and capabilities,</a:t>
          </a:r>
        </a:p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5: multi-agency response </a:t>
          </a:r>
        </a:p>
      </dsp:txBody>
      <dsp:txXfrm>
        <a:off x="261357" y="409352"/>
        <a:ext cx="6274961" cy="4831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13498D-D070-4EB1-A0A9-F90A82E287C3}">
      <dsp:nvSpPr>
        <dsp:cNvPr id="0" name=""/>
        <dsp:cNvSpPr/>
      </dsp:nvSpPr>
      <dsp:spPr>
        <a:xfrm>
          <a:off x="0" y="0"/>
          <a:ext cx="121310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16AFD-E808-4496-8D0B-4F962C9AE0BD}">
      <dsp:nvSpPr>
        <dsp:cNvPr id="0" name=""/>
        <dsp:cNvSpPr/>
      </dsp:nvSpPr>
      <dsp:spPr>
        <a:xfrm>
          <a:off x="0" y="0"/>
          <a:ext cx="12131040" cy="1135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• Streamline Governance and Financing Structures. </a:t>
          </a:r>
          <a:endParaRPr lang="en-US" sz="4400" kern="1200"/>
        </a:p>
      </dsp:txBody>
      <dsp:txXfrm>
        <a:off x="0" y="0"/>
        <a:ext cx="12131040" cy="1135924"/>
      </dsp:txXfrm>
    </dsp:sp>
    <dsp:sp modelId="{F2B85E88-6C24-47F6-97FC-90233384A3DB}">
      <dsp:nvSpPr>
        <dsp:cNvPr id="0" name=""/>
        <dsp:cNvSpPr/>
      </dsp:nvSpPr>
      <dsp:spPr>
        <a:xfrm>
          <a:off x="0" y="1135924"/>
          <a:ext cx="121310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041F2-6E13-46E5-966E-40B29DAA85FD}">
      <dsp:nvSpPr>
        <dsp:cNvPr id="0" name=""/>
        <dsp:cNvSpPr/>
      </dsp:nvSpPr>
      <dsp:spPr>
        <a:xfrm>
          <a:off x="0" y="1135924"/>
          <a:ext cx="12131040" cy="1135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• Invest More in Data, Intelligence, and Technology</a:t>
          </a:r>
          <a:endParaRPr lang="en-US" sz="4400" kern="1200"/>
        </a:p>
      </dsp:txBody>
      <dsp:txXfrm>
        <a:off x="0" y="1135924"/>
        <a:ext cx="12131040" cy="1135924"/>
      </dsp:txXfrm>
    </dsp:sp>
    <dsp:sp modelId="{00FF1181-7287-4233-8DDC-234D9A8D28ED}">
      <dsp:nvSpPr>
        <dsp:cNvPr id="0" name=""/>
        <dsp:cNvSpPr/>
      </dsp:nvSpPr>
      <dsp:spPr>
        <a:xfrm>
          <a:off x="0" y="2271848"/>
          <a:ext cx="121310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00CF4-6067-4D26-86CC-149C457879BF}">
      <dsp:nvSpPr>
        <dsp:cNvPr id="0" name=""/>
        <dsp:cNvSpPr/>
      </dsp:nvSpPr>
      <dsp:spPr>
        <a:xfrm>
          <a:off x="0" y="2271848"/>
          <a:ext cx="12131040" cy="1135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• International and Border Collaboration</a:t>
          </a:r>
          <a:endParaRPr lang="en-US" sz="4400" kern="1200" dirty="0"/>
        </a:p>
      </dsp:txBody>
      <dsp:txXfrm>
        <a:off x="0" y="2271848"/>
        <a:ext cx="12131040" cy="1135924"/>
      </dsp:txXfrm>
    </dsp:sp>
    <dsp:sp modelId="{8483CE0C-D07C-46C1-BD27-67E4192CEE4F}">
      <dsp:nvSpPr>
        <dsp:cNvPr id="0" name=""/>
        <dsp:cNvSpPr/>
      </dsp:nvSpPr>
      <dsp:spPr>
        <a:xfrm>
          <a:off x="0" y="3407772"/>
          <a:ext cx="121310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D844F-77F7-456E-B7A1-A15D6A74DF7C}">
      <dsp:nvSpPr>
        <dsp:cNvPr id="0" name=""/>
        <dsp:cNvSpPr/>
      </dsp:nvSpPr>
      <dsp:spPr>
        <a:xfrm>
          <a:off x="0" y="3407772"/>
          <a:ext cx="12131040" cy="1135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• Monitoring, Accountability and Evaluation</a:t>
          </a:r>
          <a:endParaRPr lang="en-US" sz="4400" kern="1200"/>
        </a:p>
      </dsp:txBody>
      <dsp:txXfrm>
        <a:off x="0" y="3407772"/>
        <a:ext cx="12131040" cy="1135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3E840-4CA9-4396-90AB-990B4495A8F7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3FCD77-9A36-408D-B575-F85026AD5E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958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3FCD77-9A36-408D-B575-F85026AD5E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11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95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360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389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53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51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873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16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873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93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53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7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63FD86B-D327-491C-AF56-2B449D2A3A3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330929A-5C76-42A6-918D-B3BFB8D6E68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40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a7c448b40f0b62dffde0f40/Serious_and_Organised_Crime_Strategy.pdf" TargetMode="External"/><Relationship Id="rId3" Type="http://schemas.openxmlformats.org/officeDocument/2006/relationships/hyperlink" Target="https://www.repository.cam.ac.uk/handle/1810/357673" TargetMode="External"/><Relationship Id="rId7" Type="http://schemas.openxmlformats.org/officeDocument/2006/relationships/hyperlink" Target="https://publications.parliament.uk/pa/cm201719/cmselect/cmpubacc/2049/2049.pdf" TargetMode="External"/><Relationship Id="rId2" Type="http://schemas.openxmlformats.org/officeDocument/2006/relationships/hyperlink" Target="https://prohic.nl/wp-content/uploads/2020/11/2-17maart2020-TargetingOffender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5798633254aaa0010050bdc/SOC_Strategy_23-28_V9_Web_Accessible.pdf" TargetMode="External"/><Relationship Id="rId5" Type="http://schemas.openxmlformats.org/officeDocument/2006/relationships/hyperlink" Target="https://hmicfrs.justiceinspectorates.gov.uk/glossary/serious-organised-crime/" TargetMode="External"/><Relationship Id="rId4" Type="http://schemas.openxmlformats.org/officeDocument/2006/relationships/hyperlink" Target="https://www.gov.uk/government/collections/serious-and-organised-crime-strateg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government-launches-new-strategy-to-tackle-serious-and-organised-crime" TargetMode="External"/><Relationship Id="rId7" Type="http://schemas.openxmlformats.org/officeDocument/2006/relationships/hyperlink" Target="https://www.tandfonline.com/doi/citedby/10.1080/14494035.2021.1975216?scroll=top&amp;needAccess=true" TargetMode="External"/><Relationship Id="rId2" Type="http://schemas.openxmlformats.org/officeDocument/2006/relationships/hyperlink" Target="https://www.gov.uk/government/publications/serious-and-organised-crime-strategy-2023-to-2028/no-place-to-hide-serious-and-organised-crime-strategy-2023-to-2028-accessible-ver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ai.independent.gov.uk/wp-content/uploads/ICAI_Anticorruption-and-illicit-financial-flows.pdf" TargetMode="External"/><Relationship Id="rId5" Type="http://schemas.openxmlformats.org/officeDocument/2006/relationships/hyperlink" Target="https://committees.parliament.uk/publications/30459/documents/175743/default/" TargetMode="External"/><Relationship Id="rId4" Type="http://schemas.openxmlformats.org/officeDocument/2006/relationships/hyperlink" Target="https://www.gov.uk/government/publications/serious-and-organised-crime-local-profiles/serious-and-organised-crime-local-profiles-a-guide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2117-025-09569-1" TargetMode="External"/><Relationship Id="rId3" Type="http://schemas.openxmlformats.org/officeDocument/2006/relationships/hyperlink" Target="https://www.nationalcrimeagency.gov.uk/images/campaign/NSA/2024/NSA%202025%20Website%20-%20PDF%20Version%20v1.0.pdf" TargetMode="External"/><Relationship Id="rId7" Type="http://schemas.openxmlformats.org/officeDocument/2006/relationships/hyperlink" Target="https://www.nao.org.uk/reports/serious-and-organised-crime/" TargetMode="External"/><Relationship Id="rId2" Type="http://schemas.openxmlformats.org/officeDocument/2006/relationships/hyperlink" Target="https://www.nationalcrimeagency.gov.uk/who-we-are/publications/748-nca-annual-plan-2024-25/fi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o.org.uk/wp-content/uploads/2021/05/Principles-of-effective-regulation-SOff-interactive-accessible.pdf" TargetMode="External"/><Relationship Id="rId5" Type="http://schemas.openxmlformats.org/officeDocument/2006/relationships/hyperlink" Target="https://news.npcc.police.uk/releases/government-announces-biggest-increase-in-funding-for-the-police-system-in-a-decade" TargetMode="External"/><Relationship Id="rId4" Type="http://schemas.openxmlformats.org/officeDocument/2006/relationships/hyperlink" Target="https://www.nationalcrimeagency.gov.uk/what-we-do/national-economic-crime-centre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BB54D-23F5-017A-2BF5-7448E346D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0928" y="965200"/>
            <a:ext cx="5999002" cy="492760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How effectively UK law enforcement agencies have responded to the challenges of Serious and Organised Crime and how Government policy has supported this response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8A770-A456-64EC-696F-4C157F48E7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674" y="1209472"/>
            <a:ext cx="3825386" cy="4439055"/>
          </a:xfrm>
        </p:spPr>
        <p:txBody>
          <a:bodyPr anchor="ctr">
            <a:normAutofit/>
          </a:bodyPr>
          <a:lstStyle/>
          <a:p>
            <a:r>
              <a:rPr lang="en-GB" sz="4400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asassy Caps" panose="020F0502020204030204" pitchFamily="2" charset="0"/>
              </a:rPr>
              <a:t>Ahmad Habib 2317248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94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553569-615A-9D7E-9D09-0DE793ECB9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536646"/>
              </p:ext>
            </p:extLst>
          </p:nvPr>
        </p:nvGraphicFramePr>
        <p:xfrm>
          <a:off x="578734" y="486136"/>
          <a:ext cx="10576946" cy="5382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4114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AF383-68EC-5A52-1566-4BE474639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What is Serious and Organised Crime?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 err="1">
                <a:solidFill>
                  <a:srgbClr val="FFFFFF"/>
                </a:solidFill>
              </a:rPr>
              <a:t>SOC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4F9D67-D3A6-EDE5-C516-E22EE4E4F9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8192214"/>
              </p:ext>
            </p:extLst>
          </p:nvPr>
        </p:nvGraphicFramePr>
        <p:xfrm>
          <a:off x="4069568" y="-21771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AE01185-71C5-59FC-3710-8B17495643AD}"/>
              </a:ext>
            </a:extLst>
          </p:cNvPr>
          <p:cNvSpPr txBox="1"/>
          <p:nvPr/>
        </p:nvSpPr>
        <p:spPr>
          <a:xfrm>
            <a:off x="4191000" y="5812971"/>
            <a:ext cx="4376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 2014</a:t>
            </a:r>
          </a:p>
          <a:p>
            <a:r>
              <a:rPr lang="en-GB" dirty="0"/>
              <a:t>HMICFRS 2019</a:t>
            </a:r>
          </a:p>
          <a:p>
            <a:r>
              <a:rPr lang="en-GB" dirty="0"/>
              <a:t>HM Government. (2023)</a:t>
            </a:r>
          </a:p>
        </p:txBody>
      </p:sp>
    </p:spTree>
    <p:extLst>
      <p:ext uri="{BB962C8B-B14F-4D97-AF65-F5344CB8AC3E}">
        <p14:creationId xmlns:p14="http://schemas.microsoft.com/office/powerpoint/2010/main" val="2890471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D2777-5F5B-0476-2706-D181D3B79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 P’s of the Government strategy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1CF4CF0-8DE3-9701-0FB7-BD378AE2D4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C64145E-FDBF-0B3B-365B-E736C824E8B6}"/>
              </a:ext>
            </a:extLst>
          </p:cNvPr>
          <p:cNvSpPr txBox="1"/>
          <p:nvPr/>
        </p:nvSpPr>
        <p:spPr>
          <a:xfrm>
            <a:off x="6520543" y="4696098"/>
            <a:ext cx="58456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(House of Commons Committee of Public Accounts 2019).</a:t>
            </a:r>
          </a:p>
          <a:p>
            <a:r>
              <a:rPr lang="en-GB" dirty="0"/>
              <a:t> (Denley 2023).</a:t>
            </a:r>
          </a:p>
          <a:p>
            <a:r>
              <a:rPr lang="en-GB" dirty="0"/>
              <a:t>(Sproat 2025).</a:t>
            </a:r>
          </a:p>
          <a:p>
            <a:r>
              <a:rPr lang="en-GB" dirty="0"/>
              <a:t>(Home Office 2013)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91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6CC1B-4DEA-7767-A8D9-48F829732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Evolution is Strategy 2013-2023 and the new plan 2023-2028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728313-4A8E-6158-06D7-3F08465900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537242"/>
              </p:ext>
            </p:extLst>
          </p:nvPr>
        </p:nvGraphicFramePr>
        <p:xfrm>
          <a:off x="4219494" y="176775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15CEEB9-EDF4-130F-0D8E-D2DDE2D0B285}"/>
              </a:ext>
            </a:extLst>
          </p:cNvPr>
          <p:cNvSpPr txBox="1"/>
          <p:nvPr/>
        </p:nvSpPr>
        <p:spPr>
          <a:xfrm>
            <a:off x="10417150" y="5603680"/>
            <a:ext cx="20005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(House of Commons 2019)</a:t>
            </a:r>
          </a:p>
          <a:p>
            <a:pPr lvl="0">
              <a:lnSpc>
                <a:spcPct val="100000"/>
              </a:lnSpc>
            </a:pPr>
            <a:r>
              <a:rPr lang="en-US" dirty="0"/>
              <a:t>(Home Office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222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BCE39-6D0D-F405-8900-4F33780CF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450757"/>
          </a:xfrm>
        </p:spPr>
        <p:txBody>
          <a:bodyPr/>
          <a:lstStyle/>
          <a:p>
            <a:r>
              <a:rPr lang="en-GB" dirty="0"/>
              <a:t>The institutional and organisational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C375F-FE1A-031A-F4B2-7B3A65473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36876"/>
            <a:ext cx="12192000" cy="4576837"/>
          </a:xfrm>
        </p:spPr>
        <p:txBody>
          <a:bodyPr>
            <a:normAutofit/>
          </a:bodyPr>
          <a:lstStyle/>
          <a:p>
            <a:pPr fontAlgn="base"/>
            <a:r>
              <a:rPr lang="en-GB" sz="3400" dirty="0"/>
              <a:t>• National Coordination </a:t>
            </a:r>
          </a:p>
          <a:p>
            <a:pPr fontAlgn="base"/>
            <a:r>
              <a:rPr lang="en-GB" sz="3400" dirty="0"/>
              <a:t>• Home Office</a:t>
            </a:r>
          </a:p>
          <a:p>
            <a:pPr fontAlgn="base"/>
            <a:r>
              <a:rPr lang="en-GB" sz="3400" dirty="0"/>
              <a:t>• NCA Mandate</a:t>
            </a:r>
          </a:p>
          <a:p>
            <a:pPr fontAlgn="base"/>
            <a:r>
              <a:rPr lang="en-GB" sz="3400" dirty="0"/>
              <a:t>• NCA five-year plan and government’s strategic priorities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(National Crime Agency 2025)</a:t>
            </a:r>
          </a:p>
        </p:txBody>
      </p:sp>
    </p:spTree>
    <p:extLst>
      <p:ext uri="{BB962C8B-B14F-4D97-AF65-F5344CB8AC3E}">
        <p14:creationId xmlns:p14="http://schemas.microsoft.com/office/powerpoint/2010/main" val="1711864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6760D-9B5F-BC3D-77EC-B2B5CC351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450757"/>
          </a:xfrm>
        </p:spPr>
        <p:txBody>
          <a:bodyPr/>
          <a:lstStyle/>
          <a:p>
            <a:r>
              <a:rPr lang="en-GB" dirty="0"/>
              <a:t>Economic Crime: Illicit Finance and Financial Crime.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700B0-C2A2-47DA-B5DA-ABF6CAFC5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13077"/>
            <a:ext cx="12192000" cy="4555066"/>
          </a:xfrm>
        </p:spPr>
        <p:txBody>
          <a:bodyPr>
            <a:normAutofit/>
          </a:bodyPr>
          <a:lstStyle/>
          <a:p>
            <a:r>
              <a:rPr lang="en-GB" sz="2400" dirty="0"/>
              <a:t>• The Government is prioritising financial crime prevention as many organised crime groups rely on illicit financial activities.</a:t>
            </a:r>
          </a:p>
          <a:p>
            <a:r>
              <a:rPr lang="en-GB" sz="2400" dirty="0"/>
              <a:t> • The Strategy for Serious and Organised Crime (SOC) led to the establishment of the National Economic Crime Centre (NECC). </a:t>
            </a:r>
          </a:p>
          <a:p>
            <a:r>
              <a:rPr lang="en-GB" sz="2400" dirty="0"/>
              <a:t>• The NECC involves agencies like the National Crime Agency (NCA), HM Revenue and Customs (HMRC), and others. </a:t>
            </a:r>
          </a:p>
          <a:p>
            <a:r>
              <a:rPr lang="en-GB" sz="2400" dirty="0"/>
              <a:t>• Funding of £750 million was allocated for 2020-2021 to enhance law enforcement's capability to tackle money laundering, economic crime, and fraud.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3ACAF3-57CB-1BB6-F01F-61794BD4C2CD}"/>
              </a:ext>
            </a:extLst>
          </p:cNvPr>
          <p:cNvSpPr txBox="1"/>
          <p:nvPr/>
        </p:nvSpPr>
        <p:spPr>
          <a:xfrm>
            <a:off x="8077200" y="4909456"/>
            <a:ext cx="3962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(National Crime Agency, 2025) </a:t>
            </a:r>
          </a:p>
          <a:p>
            <a:pPr fontAlgn="base"/>
            <a:r>
              <a:rPr lang="en-GB" dirty="0"/>
              <a:t>(Home Office, 2018) </a:t>
            </a:r>
          </a:p>
          <a:p>
            <a:pPr fontAlgn="base"/>
            <a:r>
              <a:rPr lang="en-GB" dirty="0"/>
              <a:t>(NPCC, 2020)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470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2DD92-8656-7FEE-A380-DD6F90C58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Analysis: What Has Worked - and What Continues to be a challenge.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5353E-7120-0960-B4C1-6CC0C2702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" y="1845734"/>
            <a:ext cx="12131041" cy="5012266"/>
          </a:xfrm>
        </p:spPr>
        <p:txBody>
          <a:bodyPr>
            <a:normAutofit/>
          </a:bodyPr>
          <a:lstStyle/>
          <a:p>
            <a:pPr fontAlgn="base"/>
            <a:r>
              <a:rPr lang="en-GB" sz="3600" dirty="0"/>
              <a:t>Strengths and Achievements </a:t>
            </a:r>
          </a:p>
          <a:p>
            <a:pPr fontAlgn="base"/>
            <a:r>
              <a:rPr lang="en-GB" sz="3600" dirty="0"/>
              <a:t>• The new 2023-2028 plan </a:t>
            </a:r>
          </a:p>
          <a:p>
            <a:pPr fontAlgn="base"/>
            <a:r>
              <a:rPr lang="en-GB" sz="3600" dirty="0"/>
              <a:t>• The Government's preoccupation with resources.</a:t>
            </a:r>
          </a:p>
          <a:p>
            <a:pPr fontAlgn="base"/>
            <a:r>
              <a:rPr lang="en-GB" sz="3600" dirty="0"/>
              <a:t>• Focus on prevention and protective strategies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03F65-7A80-34D5-EC5B-91751367D646}"/>
              </a:ext>
            </a:extLst>
          </p:cNvPr>
          <p:cNvSpPr txBox="1"/>
          <p:nvPr/>
        </p:nvSpPr>
        <p:spPr>
          <a:xfrm>
            <a:off x="9507584" y="5910944"/>
            <a:ext cx="3037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House of Commons (2022).</a:t>
            </a:r>
          </a:p>
        </p:txBody>
      </p:sp>
    </p:spTree>
    <p:extLst>
      <p:ext uri="{BB962C8B-B14F-4D97-AF65-F5344CB8AC3E}">
        <p14:creationId xmlns:p14="http://schemas.microsoft.com/office/powerpoint/2010/main" val="3555657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5636-AC0A-D9C2-6916-FE968AC01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70E02-82D1-20F9-0B58-55A9EE9F1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sz="3200" dirty="0"/>
              <a:t>• Complexity and fragmentation</a:t>
            </a:r>
          </a:p>
          <a:p>
            <a:pPr fontAlgn="base"/>
            <a:r>
              <a:rPr lang="en-GB" sz="3200" dirty="0"/>
              <a:t>• The availability of resources against ambitious plans</a:t>
            </a:r>
          </a:p>
          <a:p>
            <a:pPr fontAlgn="base"/>
            <a:r>
              <a:rPr lang="en-GB" sz="3200" dirty="0"/>
              <a:t>• Diversity among different regions 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(NAO, 2019)</a:t>
            </a:r>
          </a:p>
          <a:p>
            <a:pPr fontAlgn="base"/>
            <a:r>
              <a:rPr lang="en-GB" dirty="0"/>
              <a:t>(Home Office,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892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E9547-E3CF-033F-8919-B4674F8BC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more could be done?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382FB27-4043-3F5A-AF18-72304BBA75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255729"/>
              </p:ext>
            </p:extLst>
          </p:nvPr>
        </p:nvGraphicFramePr>
        <p:xfrm>
          <a:off x="60960" y="1737359"/>
          <a:ext cx="12131040" cy="4543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ABB3473-BA3C-5A96-95A2-9FE123971AC3}"/>
              </a:ext>
            </a:extLst>
          </p:cNvPr>
          <p:cNvSpPr txBox="1"/>
          <p:nvPr/>
        </p:nvSpPr>
        <p:spPr>
          <a:xfrm>
            <a:off x="8893628" y="303672"/>
            <a:ext cx="329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NAO (2021) </a:t>
            </a:r>
          </a:p>
          <a:p>
            <a:pPr fontAlgn="base"/>
            <a:r>
              <a:rPr lang="en-GB" dirty="0"/>
              <a:t>Denley and Ariel (2019) </a:t>
            </a:r>
          </a:p>
          <a:p>
            <a:pPr fontAlgn="base"/>
            <a:r>
              <a:rPr lang="en-GB" dirty="0"/>
              <a:t>Legrand and </a:t>
            </a:r>
            <a:r>
              <a:rPr lang="en-GB" dirty="0" err="1"/>
              <a:t>Leuprecht</a:t>
            </a:r>
            <a:r>
              <a:rPr lang="en-GB" dirty="0"/>
              <a:t> (2021) </a:t>
            </a:r>
          </a:p>
          <a:p>
            <a:pPr fontAlgn="base"/>
            <a:r>
              <a:rPr lang="en-GB" dirty="0"/>
              <a:t>(Independent Commission for Aid Impact (2020).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059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CDD89-7D98-FCFB-4E29-632383EBF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D2982416-E7BC-08FF-57C2-641A9EDEAC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389" r="2494" b="-1"/>
          <a:stretch>
            <a:fillRect/>
          </a:stretch>
        </p:blipFill>
        <p:spPr>
          <a:xfrm>
            <a:off x="-1" y="10"/>
            <a:ext cx="4635315" cy="685798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071" y="4343400"/>
            <a:ext cx="5636107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86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88103-A257-DB9A-141D-50B0D4834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3333509" cy="405113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D8A73-6E9F-A03B-394D-C30FB1907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05114"/>
            <a:ext cx="12192000" cy="57356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Denley, J. and Ariel, B. (2019) ‘Whom should we target to prevent? Analysis of organized crime in England using intelligence records’, </a:t>
            </a:r>
            <a:r>
              <a:rPr lang="en-GB" i="1" dirty="0"/>
              <a:t>European Journal of Crime, Criminal Law and Criminal Justice</a:t>
            </a:r>
            <a:r>
              <a:rPr lang="en-GB" dirty="0"/>
              <a:t>, 27(1), pp. 13–44. Available at: </a:t>
            </a:r>
            <a:r>
              <a:rPr lang="en-GB" u="sng" dirty="0">
                <a:hlinkClick r:id="rId2"/>
              </a:rPr>
              <a:t>https://prohic.nl/wp-content/uploads/2020/11/2-17maart2020-TargetingOffenders.pdf</a:t>
            </a:r>
            <a:r>
              <a:rPr lang="en-GB" dirty="0"/>
              <a:t>  (Accessed: 8/12/2025)</a:t>
            </a:r>
          </a:p>
          <a:p>
            <a:pPr marL="0" lvl="0" indent="0">
              <a:buNone/>
            </a:pPr>
            <a:r>
              <a:rPr lang="en-GB" dirty="0"/>
              <a:t>Denley J. (2023). ‘Prevention Not Cure: Targeting Influenced, Influencers and Convergence Spots to Stop Organised Crime From Happening’.. Available at: </a:t>
            </a:r>
            <a:r>
              <a:rPr lang="en-GB" u="sng" dirty="0">
                <a:hlinkClick r:id="rId3"/>
              </a:rPr>
              <a:t>https://www.repository.cam.ac.uk/handle/1810/357673</a:t>
            </a:r>
            <a:r>
              <a:rPr lang="en-GB" dirty="0"/>
              <a:t> (Accessed: 6/12/2025).</a:t>
            </a:r>
          </a:p>
          <a:p>
            <a:pPr marL="0" lvl="0" indent="0">
              <a:buNone/>
            </a:pPr>
            <a:r>
              <a:rPr lang="en-GB" dirty="0"/>
              <a:t>Home Office (2014</a:t>
            </a:r>
            <a:r>
              <a:rPr lang="en-GB" i="1" dirty="0"/>
              <a:t>). Serious and Organised Crime Strategy</a:t>
            </a:r>
            <a:r>
              <a:rPr lang="en-GB" dirty="0"/>
              <a:t>. Last updated 25 April 2019. Available at: </a:t>
            </a:r>
            <a:r>
              <a:rPr lang="en-GB" u="sng" dirty="0">
                <a:hlinkClick r:id="rId4"/>
              </a:rPr>
              <a:t>https://www.gov.uk/government/collections/serious-and-organised-crime-strategy</a:t>
            </a:r>
            <a:r>
              <a:rPr lang="en-GB" dirty="0"/>
              <a:t> (Accessed: 03/12/2025).</a:t>
            </a:r>
          </a:p>
          <a:p>
            <a:pPr marL="0" lvl="0" indent="0">
              <a:buNone/>
            </a:pPr>
            <a:r>
              <a:rPr lang="en-GB" dirty="0"/>
              <a:t>HMICFRS (2019). </a:t>
            </a:r>
            <a:r>
              <a:rPr lang="en-GB" i="1" dirty="0"/>
              <a:t>Serious and organised crime (SOC).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https://hmicfrs.justiceinspectorates.gov.uk/glossary/serious-organised-crime/</a:t>
            </a:r>
            <a:r>
              <a:rPr lang="en-GB" dirty="0"/>
              <a:t> (Accessed: 03/12/2025).</a:t>
            </a:r>
          </a:p>
          <a:p>
            <a:pPr marL="0" lvl="0" indent="0">
              <a:buNone/>
            </a:pPr>
            <a:r>
              <a:rPr lang="en-GB" dirty="0"/>
              <a:t>HM Government. (2023</a:t>
            </a:r>
            <a:r>
              <a:rPr lang="en-GB" i="1" dirty="0"/>
              <a:t>) No Place to Hide: Serious and Organised Crime Strategy 2023–2028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https://assets.publishing.service.gov.uk/media/65798633254aaa0010050bdc/SOC_Strategy_23-28_V9_Web_Accessible.pdf</a:t>
            </a:r>
            <a:r>
              <a:rPr lang="en-GB" dirty="0"/>
              <a:t> (Accessed: 6/12/2025).  </a:t>
            </a:r>
          </a:p>
          <a:p>
            <a:pPr marL="0" lvl="0" indent="0">
              <a:buNone/>
            </a:pPr>
            <a:r>
              <a:rPr lang="en-GB" dirty="0"/>
              <a:t>House of Commons Committee of Public Accounts. (2019) </a:t>
            </a:r>
            <a:r>
              <a:rPr lang="en-GB" i="1" dirty="0"/>
              <a:t>Serious and Organised Crime: One Hundred and Nineteenth Report of Session 2017–19</a:t>
            </a:r>
            <a:r>
              <a:rPr lang="en-GB" dirty="0"/>
              <a:t>. HC 2049. Ordered by the House of Commons to be printed 9 September 2019. Available at: </a:t>
            </a:r>
            <a:r>
              <a:rPr lang="en-GB" u="sng" dirty="0">
                <a:hlinkClick r:id="rId7"/>
              </a:rPr>
              <a:t>https://publications.parliament.uk/pa/cm201719/cmselect/cmpubacc/2049/2049.pdf</a:t>
            </a:r>
            <a:r>
              <a:rPr lang="en-GB" dirty="0"/>
              <a:t> (Accessed: 6/12/2025).</a:t>
            </a:r>
          </a:p>
          <a:p>
            <a:pPr marL="0" lvl="0" indent="0">
              <a:buNone/>
            </a:pPr>
            <a:r>
              <a:rPr lang="en-GB" dirty="0"/>
              <a:t>Home Office. (2013).</a:t>
            </a:r>
            <a:r>
              <a:rPr lang="en-GB" i="1" dirty="0"/>
              <a:t> Serious and Organised Crime Strategy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https://assets.publishing.service.gov.uk/media/5a7c448b40f0b62dffde0f40/Serious_and_Organised_Crime_Strategy.pdf</a:t>
            </a:r>
            <a:r>
              <a:rPr lang="en-GB" dirty="0"/>
              <a:t>  (Accessed: 6/12/2025)</a:t>
            </a:r>
          </a:p>
        </p:txBody>
      </p:sp>
    </p:spTree>
    <p:extLst>
      <p:ext uri="{BB962C8B-B14F-4D97-AF65-F5344CB8AC3E}">
        <p14:creationId xmlns:p14="http://schemas.microsoft.com/office/powerpoint/2010/main" val="463709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E8CCE-80F7-CB84-22E6-C35EC26D1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12192000" cy="634292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400" dirty="0"/>
              <a:t>Home Office. (2024) </a:t>
            </a:r>
            <a:r>
              <a:rPr lang="en-GB" sz="2400" i="1" dirty="0"/>
              <a:t>No place to hide: Serious and organised crime strategy 2023 to 2028 </a:t>
            </a:r>
            <a:r>
              <a:rPr lang="en-GB" sz="2400" dirty="0"/>
              <a:t>(Accessible version). Available at: </a:t>
            </a:r>
            <a:r>
              <a:rPr lang="en-GB" sz="2400" u="sng" dirty="0">
                <a:hlinkClick r:id="rId2"/>
              </a:rPr>
              <a:t>https://www.gov.uk/government/publications/serious-and-organised-crime-strategy-2023-to-2028/no-place-to-hide-serious-and-organised-crime-strategy-2023-to-2028-accessible-version</a:t>
            </a:r>
            <a:r>
              <a:rPr lang="en-GB" sz="2400" dirty="0"/>
              <a:t> (Accessed: 6/12/2025).</a:t>
            </a:r>
          </a:p>
          <a:p>
            <a:pPr lvl="0"/>
            <a:r>
              <a:rPr lang="en-GB" sz="2400" dirty="0"/>
              <a:t>Home Office. (2018) </a:t>
            </a:r>
            <a:r>
              <a:rPr lang="en-GB" sz="2400" i="1" dirty="0"/>
              <a:t>Government launches new strategy to tackle serious and organised crime</a:t>
            </a:r>
            <a:r>
              <a:rPr lang="en-GB" sz="2400" dirty="0"/>
              <a:t>. Published 1 November. Available at: </a:t>
            </a:r>
            <a:r>
              <a:rPr lang="en-GB" sz="2400" u="sng" dirty="0">
                <a:hlinkClick r:id="rId3"/>
              </a:rPr>
              <a:t>https://www.gov.uk/government/news/government-launches-new-strategy-to-tackle-serious-and-organised-crime</a:t>
            </a:r>
            <a:r>
              <a:rPr lang="en-GB" sz="2400" dirty="0"/>
              <a:t>  (Accessed: 7/12/2025).</a:t>
            </a:r>
          </a:p>
          <a:p>
            <a:pPr lvl="0"/>
            <a:r>
              <a:rPr lang="en-GB" sz="2400" dirty="0"/>
              <a:t>Home Office. (2025) </a:t>
            </a:r>
            <a:r>
              <a:rPr lang="en-GB" sz="2400" i="1" dirty="0"/>
              <a:t>Serious and organised crime local profiles:</a:t>
            </a:r>
            <a:r>
              <a:rPr lang="en-GB" sz="2400" dirty="0"/>
              <a:t> a guide. Available at: </a:t>
            </a:r>
            <a:r>
              <a:rPr lang="en-GB" sz="2400" dirty="0">
                <a:hlinkClick r:id="rId4"/>
              </a:rPr>
              <a:t>https://www.gov.uk/government/publications/serious-and-organised-crime-local-profiles/serious-and-organised-crime-local-profiles-a-guide</a:t>
            </a:r>
            <a:r>
              <a:rPr lang="en-GB" sz="2400" dirty="0"/>
              <a:t> (Accessed: 7/12/2025).</a:t>
            </a:r>
          </a:p>
          <a:p>
            <a:pPr lvl="0"/>
            <a:r>
              <a:rPr lang="en-GB" sz="2400" dirty="0"/>
              <a:t>House of Commons. (2022) </a:t>
            </a:r>
            <a:r>
              <a:rPr lang="en-GB" sz="2400" i="1" dirty="0"/>
              <a:t>The cost of complacency: illicit finance and the war in Ukraine, Government Response to the Committee’s Second Report</a:t>
            </a:r>
            <a:r>
              <a:rPr lang="en-GB" sz="2400" dirty="0"/>
              <a:t>. HC 688. Ordered by the House of Commons to be printed 6 September 2022. Available at: </a:t>
            </a:r>
            <a:r>
              <a:rPr lang="en-GB" sz="2400" u="sng" dirty="0">
                <a:hlinkClick r:id="rId5"/>
              </a:rPr>
              <a:t>https://committees.parliament.uk/publications/30459/documents/175743/default/</a:t>
            </a:r>
            <a:r>
              <a:rPr lang="en-GB" sz="2400" dirty="0"/>
              <a:t> (Accessed: 6 December 2025).</a:t>
            </a:r>
          </a:p>
          <a:p>
            <a:pPr lvl="0"/>
            <a:r>
              <a:rPr lang="en-GB" sz="2400" dirty="0"/>
              <a:t>Independent Commission for Aid Impact (ICAI). (2020</a:t>
            </a:r>
            <a:r>
              <a:rPr lang="en-GB" sz="2400" i="1" dirty="0"/>
              <a:t>) Mapping the UK’s approach to tackling corruption and illicit financial flows.</a:t>
            </a:r>
            <a:r>
              <a:rPr lang="en-GB" sz="2400" dirty="0"/>
              <a:t> ICAI. Available at: </a:t>
            </a:r>
            <a:r>
              <a:rPr lang="en-GB" sz="2400" u="sng" dirty="0">
                <a:hlinkClick r:id="rId6"/>
              </a:rPr>
              <a:t>https://icai.independent.gov.uk/wp-content/uploads/ICAI_Anticorruption-and-illicit-financial-flows.pdf</a:t>
            </a:r>
            <a:r>
              <a:rPr lang="en-GB" sz="2400" dirty="0"/>
              <a:t> (Accessed: 8/12/2025).</a:t>
            </a:r>
          </a:p>
          <a:p>
            <a:pPr lvl="0"/>
            <a:r>
              <a:rPr lang="en-GB" sz="2400" dirty="0"/>
              <a:t>Legrand, T. and </a:t>
            </a:r>
            <a:r>
              <a:rPr lang="en-GB" sz="2400" dirty="0" err="1"/>
              <a:t>Leuprecht</a:t>
            </a:r>
            <a:r>
              <a:rPr lang="en-GB" sz="2400" dirty="0"/>
              <a:t>, C. (2021) ‘Securing cross-border collaboration: </a:t>
            </a:r>
            <a:r>
              <a:rPr lang="en-GB" sz="2400" dirty="0" err="1"/>
              <a:t>transgovernmental</a:t>
            </a:r>
            <a:r>
              <a:rPr lang="en-GB" sz="2400" dirty="0"/>
              <a:t> enforcement networks, organized crime and illicit international political economy’, </a:t>
            </a:r>
            <a:r>
              <a:rPr lang="en-GB" sz="2400" i="1" dirty="0"/>
              <a:t>Policy and Society</a:t>
            </a:r>
            <a:r>
              <a:rPr lang="en-GB" sz="2400" dirty="0"/>
              <a:t>, 40(4), pp. 565–586 Available at: </a:t>
            </a:r>
            <a:r>
              <a:rPr lang="en-GB" sz="2400" u="sng" dirty="0">
                <a:hlinkClick r:id="rId7"/>
              </a:rPr>
              <a:t>Citations: Securing cross-border collaboration: </a:t>
            </a:r>
            <a:r>
              <a:rPr lang="en-GB" sz="2400" u="sng" dirty="0" err="1">
                <a:hlinkClick r:id="rId7"/>
              </a:rPr>
              <a:t>transgovernmental</a:t>
            </a:r>
            <a:r>
              <a:rPr lang="en-GB" sz="2400" u="sng" dirty="0">
                <a:hlinkClick r:id="rId7"/>
              </a:rPr>
              <a:t> enforcement networks, organized crime and illicit international political economy</a:t>
            </a:r>
            <a:r>
              <a:rPr lang="en-GB" sz="2400" dirty="0"/>
              <a:t> (Accessed: 8/12/2025).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19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78C92-D5A8-26C4-7DBE-A74047B39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149"/>
            <a:ext cx="12192000" cy="6389225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400" dirty="0"/>
              <a:t>National Crime Agency (2025</a:t>
            </a:r>
            <a:r>
              <a:rPr lang="en-GB" sz="2400" i="1" dirty="0"/>
              <a:t>) Annual Plan 2024‑2025: Protecting the public from serious and organised crime</a:t>
            </a:r>
            <a:r>
              <a:rPr lang="en-GB" sz="2400" dirty="0"/>
              <a:t>. Available at: </a:t>
            </a:r>
            <a:r>
              <a:rPr lang="en-GB" sz="2400" u="sng" dirty="0">
                <a:hlinkClick r:id="rId2"/>
              </a:rPr>
              <a:t>https://www.nationalcrimeagency.gov.uk/who-we-are/publications/748-nca-annual-plan-2024-25/file</a:t>
            </a:r>
            <a:r>
              <a:rPr lang="en-GB" sz="2400" dirty="0"/>
              <a:t>  (Accessed: 6/12/2025).</a:t>
            </a:r>
          </a:p>
          <a:p>
            <a:pPr lvl="0"/>
            <a:r>
              <a:rPr lang="en-GB" sz="2400" dirty="0"/>
              <a:t>National Crime Agency (2025) </a:t>
            </a:r>
            <a:r>
              <a:rPr lang="en-GB" sz="2400" i="1" dirty="0"/>
              <a:t>National Strategic Assessment 2025 of Serious and Organised Crime</a:t>
            </a:r>
            <a:r>
              <a:rPr lang="en-GB" sz="2400" dirty="0"/>
              <a:t>. Available at: </a:t>
            </a:r>
            <a:r>
              <a:rPr lang="en-GB" sz="2400" u="sng" dirty="0">
                <a:hlinkClick r:id="rId3"/>
              </a:rPr>
              <a:t>https://www.nationalcrimeagency.gov.uk/images/campaign/NSA/2024/NSA%202025%20Website%20-%20PDF%20Version%20v1.0.pdf</a:t>
            </a:r>
            <a:r>
              <a:rPr lang="en-GB" sz="2400" dirty="0"/>
              <a:t>  (Accessed: 6/12/2025). </a:t>
            </a:r>
          </a:p>
          <a:p>
            <a:pPr lvl="0"/>
            <a:r>
              <a:rPr lang="en-GB" sz="2400" dirty="0"/>
              <a:t>National Crime Agency. (2025) </a:t>
            </a:r>
            <a:r>
              <a:rPr lang="en-GB" sz="2400" i="1" dirty="0"/>
              <a:t>National Economic Crime Centre</a:t>
            </a:r>
            <a:r>
              <a:rPr lang="en-GB" sz="2400" dirty="0"/>
              <a:t>. Available at: </a:t>
            </a:r>
            <a:r>
              <a:rPr lang="en-GB" sz="2400" u="sng" dirty="0">
                <a:hlinkClick r:id="rId4"/>
              </a:rPr>
              <a:t>https://www.nationalcrimeagency.gov.uk/what-we-do/national-economic-crime-centre</a:t>
            </a:r>
            <a:r>
              <a:rPr lang="en-GB" sz="2400" dirty="0"/>
              <a:t> (Accessed: 7/12/2025). </a:t>
            </a:r>
          </a:p>
          <a:p>
            <a:pPr lvl="0"/>
            <a:r>
              <a:rPr lang="en-GB" sz="2400" dirty="0"/>
              <a:t>NPCC. (2020) </a:t>
            </a:r>
            <a:r>
              <a:rPr lang="en-GB" sz="2400" i="1" dirty="0"/>
              <a:t>Government announces biggest increase in funding for the police system in a decade. </a:t>
            </a:r>
            <a:r>
              <a:rPr lang="en-GB" sz="2400" dirty="0"/>
              <a:t>22 January. Available at: </a:t>
            </a:r>
            <a:r>
              <a:rPr lang="en-GB" sz="2400" u="sng" dirty="0">
                <a:hlinkClick r:id="rId5"/>
              </a:rPr>
              <a:t>https://news.npcc.police.uk/releases/government-announces-biggest-increase-in-funding-for-the-police-system-in-a-decade</a:t>
            </a:r>
            <a:r>
              <a:rPr lang="en-GB" sz="2400" dirty="0"/>
              <a:t> (Accessed: 7/12/2025)</a:t>
            </a:r>
          </a:p>
          <a:p>
            <a:pPr lvl="0"/>
            <a:r>
              <a:rPr lang="en-GB" sz="2400" dirty="0"/>
              <a:t>National Audit Office (2021).</a:t>
            </a:r>
            <a:r>
              <a:rPr lang="en-GB" sz="2400" i="1" dirty="0"/>
              <a:t> Good practice guidance: Principles of effective regulation.</a:t>
            </a:r>
            <a:r>
              <a:rPr lang="en-GB" sz="2400" dirty="0"/>
              <a:t> Available at: </a:t>
            </a:r>
            <a:r>
              <a:rPr lang="en-GB" sz="2400" u="sng" dirty="0">
                <a:hlinkClick r:id="rId6"/>
              </a:rPr>
              <a:t>https://www.nao.org.uk/wp-content/uploads/2021/05/Principles-of-effective-regulation-SOff-interactive-accessible.pdf</a:t>
            </a:r>
            <a:r>
              <a:rPr lang="en-GB" sz="2400" dirty="0"/>
              <a:t> (Accessed: 8/12/2025).</a:t>
            </a:r>
          </a:p>
          <a:p>
            <a:pPr lvl="0"/>
            <a:r>
              <a:rPr lang="en-GB" sz="2400" dirty="0"/>
              <a:t>National Audit Office. (2019) </a:t>
            </a:r>
            <a:r>
              <a:rPr lang="en-GB" sz="2400" i="1" dirty="0"/>
              <a:t>Tackling serious and organised crime: </a:t>
            </a:r>
            <a:r>
              <a:rPr lang="en-GB" sz="2400" dirty="0"/>
              <a:t>Report – Value for money. HC 2219. Available at: </a:t>
            </a:r>
            <a:r>
              <a:rPr lang="en-GB" sz="2400" dirty="0">
                <a:hlinkClick r:id="rId7"/>
              </a:rPr>
              <a:t>https://www.nao.org.uk/reports/serious-and-organised-crime/</a:t>
            </a:r>
            <a:r>
              <a:rPr lang="en-GB" sz="2400" dirty="0"/>
              <a:t> (Accessed: 7/12/2025).</a:t>
            </a:r>
          </a:p>
          <a:p>
            <a:pPr lvl="0"/>
            <a:r>
              <a:rPr lang="en-GB" sz="2400" dirty="0"/>
              <a:t>Sproat, P. A. (2025) ‘Pursue: Has the National Crime Agency substantially reduced the level of serious and organised crime in the UK?’. </a:t>
            </a:r>
            <a:r>
              <a:rPr lang="en-GB" sz="2400" i="1" dirty="0"/>
              <a:t>Trends in Organised Crime</a:t>
            </a:r>
            <a:r>
              <a:rPr lang="en-GB" sz="2400" dirty="0"/>
              <a:t>. Available at: </a:t>
            </a:r>
            <a:r>
              <a:rPr lang="en-GB" sz="2400" u="sng" dirty="0">
                <a:hlinkClick r:id="rId8"/>
              </a:rPr>
              <a:t>https://doi.org/10.1007/s12117-025-09569-1</a:t>
            </a:r>
            <a:r>
              <a:rPr lang="en-GB" sz="2400" dirty="0"/>
              <a:t> (Accessed: 6 /12/2025).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750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0C34D-5D7A-1B32-1D2D-86277CBFD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Confirming that AI have not been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2345D-B133-4B91-086F-FF587AE7B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53360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d11c43202d56175082ad048a461fb6ed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ea42250887bdc8b685e78f8500855f35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424BA04B-CF34-4A2F-AC8E-66FC4A4B64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589714-CB37-4634-87E9-FB556FA31DA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0ab93c2-c2e2-4a82-ab36-09e8ba3f753e"/>
    <ds:schemaRef ds:uri="47a3e2db-67be-4841-b3a5-2f2fb1d7c7b3"/>
  </ds:schemaRefs>
</ds:datastoreItem>
</file>

<file path=customXml/itemProps3.xml><?xml version="1.0" encoding="utf-8"?>
<ds:datastoreItem xmlns:ds="http://schemas.openxmlformats.org/officeDocument/2006/customXml" ds:itemID="{9413DBD0-16B9-4367-A537-897C1CAC951F}">
  <ds:schemaRefs>
    <ds:schemaRef ds:uri="http://schemas.microsoft.com/office/2006/metadata/properties"/>
    <ds:schemaRef ds:uri="http://www.w3.org/2000/xmlns/"/>
    <ds:schemaRef ds:uri="60ab93c2-c2e2-4a82-ab36-09e8ba3f753e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7719</TotalTime>
  <Words>1591</Words>
  <Application>Microsoft Office PowerPoint</Application>
  <PresentationFormat>Widescreen</PresentationFormat>
  <Paragraphs>107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Retrospect</vt:lpstr>
      <vt:lpstr>How effectively UK law enforcement agencies have responded to the challenges of Serious and Organised Crime and how Government policy has supported this response</vt:lpstr>
      <vt:lpstr>PowerPoint Presentation</vt:lpstr>
      <vt:lpstr>What is Serious and Organised Crime? SOC</vt:lpstr>
      <vt:lpstr>The 4 P’s of the Government strategy </vt:lpstr>
      <vt:lpstr>The Evolution is Strategy 2013-2023 and the new plan 2023-2028</vt:lpstr>
      <vt:lpstr>The institutional and organisational support</vt:lpstr>
      <vt:lpstr>Economic Crime: Illicit Finance and Financial Crime.</vt:lpstr>
      <vt:lpstr>Critical Analysis: What Has Worked - and What Continues to be a challenge. </vt:lpstr>
      <vt:lpstr>Challenges and criticism </vt:lpstr>
      <vt:lpstr>What more could be done?</vt:lpstr>
      <vt:lpstr>Conclusion</vt:lpstr>
      <vt:lpstr>References</vt:lpstr>
      <vt:lpstr>PowerPoint Presentation</vt:lpstr>
      <vt:lpstr>PowerPoint Presentation</vt:lpstr>
      <vt:lpstr>Confirming that AI have not been used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effectively UK law enforcement agencies have responded to the challenges of Serious and Organised Crime and how Government policy has supported this response</dc:title>
  <dc:creator>Ahmad Habib (2317248)</dc:creator>
  <cp:lastModifiedBy>Ahmad Habib (2317248)</cp:lastModifiedBy>
  <cp:revision>11</cp:revision>
  <dcterms:created xsi:type="dcterms:W3CDTF">2025-12-03T20:44:09Z</dcterms:created>
  <dcterms:modified xsi:type="dcterms:W3CDTF">2025-12-11T14:03:53Z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