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03" r:id="rId5"/>
    <p:sldId id="395" r:id="rId6"/>
    <p:sldId id="396" r:id="rId7"/>
    <p:sldId id="397" r:id="rId8"/>
    <p:sldId id="407" r:id="rId9"/>
    <p:sldId id="400" r:id="rId10"/>
    <p:sldId id="406" r:id="rId11"/>
    <p:sldId id="340" r:id="rId12"/>
    <p:sldId id="341" r:id="rId13"/>
    <p:sldId id="336" r:id="rId14"/>
    <p:sldId id="357" r:id="rId15"/>
    <p:sldId id="342" r:id="rId16"/>
    <p:sldId id="345" r:id="rId17"/>
    <p:sldId id="344" r:id="rId18"/>
    <p:sldId id="402" r:id="rId19"/>
    <p:sldId id="347" r:id="rId20"/>
    <p:sldId id="286" r:id="rId21"/>
    <p:sldId id="300" r:id="rId22"/>
    <p:sldId id="377" r:id="rId23"/>
    <p:sldId id="473" r:id="rId24"/>
    <p:sldId id="475"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50411" autoAdjust="0"/>
  </p:normalViewPr>
  <p:slideViewPr>
    <p:cSldViewPr>
      <p:cViewPr varScale="1">
        <p:scale>
          <a:sx n="50" d="100"/>
          <a:sy n="50" d="100"/>
        </p:scale>
        <p:origin x="2316"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03/05/2022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03/05/2022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be effective approaches to developing employees. Both have grown in popularity, with many employers using them to enhance the skills, knowledge and performance of their people around specific skills and goals.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15274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Scheme of Work for specifics of each week.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973715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1421468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436663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Coaching on the other hand is not generally performed on the basis that the coach has direct experience of their client’s formal occupational role unless the coaching is specific and skills focused.</a:t>
            </a:r>
          </a:p>
          <a:p>
            <a:pPr>
              <a:buFont typeface="Arial"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Having said this, there are professionals offering their services under the name of mentoring who have no direct experience of their clients’ roles and others offering services under the name of coaching who do.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it is essential to determine what your needs are and to ensure that the coach or mentor can supply you with the type and level of service you require, whatever that service is called.</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Mentoring, particularly in its traditional sense, enables an individual to follow in the path of an older and wiser colleague who can pass on knowledge, experience and open doors to otherwise out-of-reach opportunities.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640110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0"/>
              </a:spcAft>
              <a:buFont typeface="Wingdings" pitchFamily="2" charset="2"/>
              <a:buChar char="§"/>
            </a:pPr>
            <a:r>
              <a:rPr lang="en-GB" sz="1400" b="1" dirty="0"/>
              <a:t>Short Term – Time Bound</a:t>
            </a:r>
          </a:p>
          <a:p>
            <a:pPr marL="0" indent="0" algn="just">
              <a:lnSpc>
                <a:spcPct val="100000"/>
              </a:lnSpc>
              <a:spcBef>
                <a:spcPts val="0"/>
              </a:spcBef>
              <a:spcAft>
                <a:spcPts val="0"/>
              </a:spcAft>
              <a:buNone/>
            </a:pPr>
            <a:r>
              <a:rPr lang="en-GB" sz="1200" dirty="0"/>
              <a:t>A coach can successfully be involved with a </a:t>
            </a:r>
            <a:r>
              <a:rPr lang="en-GB" sz="1200" dirty="0" err="1"/>
              <a:t>coachee</a:t>
            </a:r>
            <a:r>
              <a:rPr lang="en-GB" sz="1200" dirty="0"/>
              <a:t> for a short period of time, maybe even just a few sessions. The coaching lasts for as long as is needed, depending on the purpose of the coaching relationship.</a:t>
            </a:r>
          </a:p>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marL="0" indent="0" algn="just">
              <a:spcBef>
                <a:spcPts val="0"/>
              </a:spcBef>
              <a:spcAft>
                <a:spcPts val="0"/>
              </a:spcAft>
              <a:buNone/>
            </a:pPr>
            <a:endParaRPr lang="en-GB" sz="1400" dirty="0"/>
          </a:p>
          <a:p>
            <a:pPr marL="0" indent="0" algn="just">
              <a:lnSpc>
                <a:spcPct val="100000"/>
              </a:lnSpc>
              <a:spcBef>
                <a:spcPts val="0"/>
              </a:spcBef>
              <a:spcAft>
                <a:spcPts val="0"/>
              </a:spcAft>
              <a:buNone/>
            </a:pPr>
            <a:endParaRPr lang="en-GB" sz="1400" b="1" dirty="0"/>
          </a:p>
          <a:p>
            <a:pPr>
              <a:lnSpc>
                <a:spcPct val="100000"/>
              </a:lnSpc>
              <a:spcBef>
                <a:spcPts val="0"/>
              </a:spcBef>
              <a:spcAft>
                <a:spcPts val="0"/>
              </a:spcAft>
              <a:buFont typeface="Wingdings" pitchFamily="2" charset="2"/>
              <a:buChar char="§"/>
            </a:pPr>
            <a:r>
              <a:rPr lang="en-GB" sz="1400" b="1" dirty="0"/>
              <a:t> Task Based</a:t>
            </a:r>
          </a:p>
          <a:p>
            <a:pPr marL="0" indent="0" algn="just">
              <a:lnSpc>
                <a:spcPct val="100000"/>
              </a:lnSpc>
              <a:spcBef>
                <a:spcPts val="0"/>
              </a:spcBef>
              <a:spcAft>
                <a:spcPts val="0"/>
              </a:spcAft>
              <a:buNone/>
            </a:pPr>
            <a:r>
              <a:rPr lang="en-GB" sz="1200" dirty="0"/>
              <a:t>The focus is on concrete issues, such as managing more effectively, speaking more articulately, and learning how to think strategically. This requires a content expert (coach) who is capable of teaching the </a:t>
            </a:r>
            <a:r>
              <a:rPr lang="en-GB" sz="1200" dirty="0" err="1"/>
              <a:t>coachee</a:t>
            </a:r>
            <a:r>
              <a:rPr lang="en-GB" sz="1200" dirty="0"/>
              <a:t> how to develop these skills.</a:t>
            </a:r>
          </a:p>
          <a:p>
            <a:pPr>
              <a:spcBef>
                <a:spcPts val="0"/>
              </a:spcBef>
              <a:spcAft>
                <a:spcPts val="0"/>
              </a:spcAft>
              <a:buFont typeface="Wingdings" pitchFamily="2" charset="2"/>
              <a:buChar char="§"/>
            </a:pPr>
            <a:r>
              <a:rPr lang="en-GB" sz="1400" b="1" dirty="0"/>
              <a:t> Relationship Based</a:t>
            </a:r>
          </a:p>
          <a:p>
            <a:pPr marL="0" indent="0" algn="just">
              <a:spcBef>
                <a:spcPts val="0"/>
              </a:spcBef>
              <a:spcAft>
                <a:spcPts val="0"/>
              </a:spcAft>
              <a:buNone/>
            </a:pPr>
            <a:r>
              <a:rPr lang="en-GB" sz="12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marL="0" indent="0" algn="just">
              <a:spcBef>
                <a:spcPts val="0"/>
              </a:spcBef>
              <a:spcAft>
                <a:spcPts val="0"/>
              </a:spcAft>
              <a:buNone/>
            </a:pPr>
            <a:endParaRPr lang="en-GB" sz="1200" dirty="0"/>
          </a:p>
          <a:p>
            <a:pPr algn="just">
              <a:lnSpc>
                <a:spcPct val="100000"/>
              </a:lnSpc>
              <a:spcBef>
                <a:spcPts val="0"/>
              </a:spcBef>
              <a:spcAft>
                <a:spcPts val="0"/>
              </a:spcAft>
            </a:pPr>
            <a:endParaRPr lang="en-GB" sz="1200" dirty="0"/>
          </a:p>
          <a:p>
            <a:pPr>
              <a:lnSpc>
                <a:spcPct val="100000"/>
              </a:lnSpc>
              <a:spcBef>
                <a:spcPts val="0"/>
              </a:spcBef>
              <a:spcAft>
                <a:spcPts val="0"/>
              </a:spcAft>
              <a:buFont typeface="Wingdings" pitchFamily="2" charset="2"/>
              <a:buChar char="§"/>
            </a:pPr>
            <a:r>
              <a:rPr lang="en-GB" sz="1400" b="1" dirty="0"/>
              <a:t>  Performance Driven – Non Directive</a:t>
            </a:r>
          </a:p>
          <a:p>
            <a:pPr marL="0" indent="0" algn="just">
              <a:lnSpc>
                <a:spcPct val="100000"/>
              </a:lnSpc>
              <a:spcBef>
                <a:spcPts val="0"/>
              </a:spcBef>
              <a:spcAft>
                <a:spcPts val="0"/>
              </a:spcAft>
              <a:buNone/>
            </a:pPr>
            <a:r>
              <a:rPr lang="en-GB" sz="1200" dirty="0"/>
              <a:t>The purpose of coaching is to improve the individual's performance on the job. This involves either enhancing current skills or acquiring new skills. Once the </a:t>
            </a:r>
            <a:r>
              <a:rPr lang="en-GB" sz="1200" dirty="0" err="1"/>
              <a:t>coachee</a:t>
            </a:r>
            <a:r>
              <a:rPr lang="en-GB" sz="1200" dirty="0"/>
              <a:t> successfully acquires the skills, the coach is no longer needed.</a:t>
            </a:r>
          </a:p>
          <a:p>
            <a:pPr>
              <a:spcBef>
                <a:spcPts val="0"/>
              </a:spcBef>
              <a:spcAft>
                <a:spcPts val="0"/>
              </a:spcAft>
              <a:buFont typeface="Wingdings" pitchFamily="2" charset="2"/>
              <a:buChar char="§"/>
            </a:pPr>
            <a:r>
              <a:rPr lang="en-GB" sz="1400" b="1" dirty="0"/>
              <a:t> Development Driven - Directive</a:t>
            </a:r>
          </a:p>
          <a:p>
            <a:pPr marL="0" indent="0" algn="just">
              <a:spcBef>
                <a:spcPts val="0"/>
              </a:spcBef>
              <a:spcAft>
                <a:spcPts val="0"/>
              </a:spcAft>
              <a:buNone/>
            </a:pPr>
            <a:r>
              <a:rPr lang="en-GB" sz="1200" dirty="0"/>
              <a:t>Its purpose is to develop the individual not only for the current job, but also for the future. This distinction differentiates the role of the immediate manager and that of the mentor.</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baseline="0" dirty="0"/>
              <a:t>Baby boomers – born after second world war. </a:t>
            </a:r>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External relationships are almost always formal.</a:t>
            </a:r>
          </a:p>
          <a:p>
            <a:pPr>
              <a:spcBef>
                <a:spcPct val="0"/>
              </a:spcBef>
            </a:pPr>
            <a:endParaRPr lang="en-GB" altLang="en-US"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856921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Can be formal or informal depending on who is doing the coaching.</a:t>
            </a:r>
          </a:p>
          <a:p>
            <a:pPr>
              <a:spcBef>
                <a:spcPct val="0"/>
              </a:spcBef>
            </a:pPr>
            <a:endParaRPr lang="en-GB" altLang="en-US" dirty="0"/>
          </a:p>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18</a:t>
            </a:fld>
            <a:endParaRPr lang="en-GB" altLang="en-US">
              <a:latin typeface="Calibri" panose="020F0502020204030204" pitchFamily="34" charset="0"/>
            </a:endParaRPr>
          </a:p>
        </p:txBody>
      </p:sp>
    </p:spTree>
    <p:extLst>
      <p:ext uri="{BB962C8B-B14F-4D97-AF65-F5344CB8AC3E}">
        <p14:creationId xmlns:p14="http://schemas.microsoft.com/office/powerpoint/2010/main" val="1180854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 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community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745372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esheninger.blogspot.com/2014/04/inquiry-based-constructivist-learning.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dirty="0">
                <a:solidFill>
                  <a:schemeClr val="bg1"/>
                </a:solidFill>
              </a:rPr>
              <a:t>Julie Thomas</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BMSW6105_SWAN </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A55C-F8C5-45ED-BB2D-D647F93E3400}"/>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A845A6D-4A04-4901-A41D-B2B611BF6910}"/>
              </a:ext>
            </a:extLst>
          </p:cNvPr>
          <p:cNvSpPr>
            <a:spLocks noGrp="1"/>
          </p:cNvSpPr>
          <p:nvPr>
            <p:ph idx="1"/>
          </p:nvPr>
        </p:nvSpPr>
        <p:spPr>
          <a:xfrm>
            <a:off x="714400" y="1556792"/>
            <a:ext cx="7715200" cy="3917032"/>
          </a:xfrm>
        </p:spPr>
        <p:txBody>
          <a:bodyPr/>
          <a:lstStyle/>
          <a:p>
            <a:pPr marL="0" indent="0" algn="just">
              <a:buNone/>
            </a:pPr>
            <a:r>
              <a:rPr lang="en-GB" dirty="0"/>
              <a:t>To develop understanding of the skills, principles and practice of effective management coaching and mentoring and the benefits they bring to business</a:t>
            </a:r>
          </a:p>
          <a:p>
            <a:endParaRPr lang="en-GB" dirty="0"/>
          </a:p>
        </p:txBody>
      </p:sp>
    </p:spTree>
    <p:extLst>
      <p:ext uri="{BB962C8B-B14F-4D97-AF65-F5344CB8AC3E}">
        <p14:creationId xmlns:p14="http://schemas.microsoft.com/office/powerpoint/2010/main" val="215142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9751-349B-4ADC-8F66-C1A4E4C77EC1}"/>
              </a:ext>
            </a:extLst>
          </p:cNvPr>
          <p:cNvSpPr>
            <a:spLocks noGrp="1"/>
          </p:cNvSpPr>
          <p:nvPr>
            <p:ph type="title"/>
          </p:nvPr>
        </p:nvSpPr>
        <p:spPr>
          <a:xfrm>
            <a:off x="611560" y="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AED7C52A-8B42-482C-A17A-B0EF52125987}"/>
              </a:ext>
            </a:extLst>
          </p:cNvPr>
          <p:cNvSpPr>
            <a:spLocks noGrp="1"/>
          </p:cNvSpPr>
          <p:nvPr>
            <p:ph idx="1"/>
          </p:nvPr>
        </p:nvSpPr>
        <p:spPr>
          <a:xfrm>
            <a:off x="107504" y="1129060"/>
            <a:ext cx="8856984" cy="4388172"/>
          </a:xfrm>
        </p:spPr>
        <p:txBody>
          <a:bodyPr>
            <a:normAutofit fontScale="92500" lnSpcReduction="10000"/>
          </a:bodyPr>
          <a:lstStyle/>
          <a:p>
            <a:pPr marL="0" indent="0" hangingPunct="0">
              <a:buNone/>
            </a:pPr>
            <a:r>
              <a:rPr lang="en-GB" dirty="0"/>
              <a:t>Upon the successful completion of this module, the student should be able to:</a:t>
            </a:r>
          </a:p>
          <a:p>
            <a:pPr lvl="0" algn="just" fontAlgn="base" hangingPunct="0"/>
            <a:r>
              <a:rPr lang="en-GB" dirty="0"/>
              <a:t>Critically evaluate the purpose of coaching and mentoring within an organisational context;</a:t>
            </a:r>
          </a:p>
          <a:p>
            <a:pPr lvl="0" algn="just" fontAlgn="base" hangingPunct="0"/>
            <a:r>
              <a:rPr lang="en-GB" dirty="0"/>
              <a:t>Critically analyse the skills, behaviours, attitudes, beliefs and values of an effective coach or mentor;</a:t>
            </a:r>
          </a:p>
          <a:p>
            <a:pPr lvl="0" algn="just" fontAlgn="base" hangingPunct="0"/>
            <a:r>
              <a:rPr lang="en-GB" dirty="0"/>
              <a:t>Apply strategies to effectively coach or mentor at an appropriate level.</a:t>
            </a:r>
          </a:p>
          <a:p>
            <a:endParaRPr lang="en-GB" dirty="0"/>
          </a:p>
        </p:txBody>
      </p:sp>
    </p:spTree>
    <p:extLst>
      <p:ext uri="{BB962C8B-B14F-4D97-AF65-F5344CB8AC3E}">
        <p14:creationId xmlns:p14="http://schemas.microsoft.com/office/powerpoint/2010/main" val="192037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53D3-498D-4818-9266-380EE8111E90}"/>
              </a:ext>
            </a:extLst>
          </p:cNvPr>
          <p:cNvSpPr>
            <a:spLocks noGrp="1"/>
          </p:cNvSpPr>
          <p:nvPr>
            <p:ph type="title"/>
          </p:nvPr>
        </p:nvSpPr>
        <p:spPr>
          <a:xfrm>
            <a:off x="457200" y="0"/>
            <a:ext cx="8229600" cy="1143000"/>
          </a:xfrm>
        </p:spPr>
        <p:txBody>
          <a:bodyPr/>
          <a:lstStyle/>
          <a:p>
            <a:r>
              <a:rPr lang="en-GB" b="1" dirty="0"/>
              <a:t>Indicative Content</a:t>
            </a:r>
          </a:p>
        </p:txBody>
      </p:sp>
      <p:sp>
        <p:nvSpPr>
          <p:cNvPr id="3" name="Content Placeholder 2">
            <a:extLst>
              <a:ext uri="{FF2B5EF4-FFF2-40B4-BE49-F238E27FC236}">
                <a16:creationId xmlns:a16="http://schemas.microsoft.com/office/drawing/2014/main" id="{24CFF3EE-D2B9-441D-A45F-2348E0A0F680}"/>
              </a:ext>
            </a:extLst>
          </p:cNvPr>
          <p:cNvSpPr>
            <a:spLocks noGrp="1"/>
          </p:cNvSpPr>
          <p:nvPr>
            <p:ph idx="1"/>
          </p:nvPr>
        </p:nvSpPr>
        <p:spPr>
          <a:xfrm>
            <a:off x="107504" y="980728"/>
            <a:ext cx="8928992" cy="4680520"/>
          </a:xfrm>
        </p:spPr>
        <p:txBody>
          <a:bodyPr>
            <a:normAutofit fontScale="32500" lnSpcReduction="20000"/>
          </a:bodyPr>
          <a:lstStyle/>
          <a:p>
            <a:pPr lvl="0" algn="just" fontAlgn="base" hangingPunct="0"/>
            <a:r>
              <a:rPr lang="en-GB" sz="7100" dirty="0"/>
              <a:t>Introduction to and definitions of coaching and mentoring.</a:t>
            </a:r>
          </a:p>
          <a:p>
            <a:pPr lvl="0" algn="just" fontAlgn="base" hangingPunct="0"/>
            <a:r>
              <a:rPr lang="en-GB" sz="7100" dirty="0"/>
              <a:t>Differences and overlaps of coaching, mentoring, counselling and training and  selecting the most appropriate methodological approach.</a:t>
            </a:r>
          </a:p>
          <a:p>
            <a:pPr lvl="0" algn="just" fontAlgn="base" hangingPunct="0"/>
            <a:r>
              <a:rPr lang="en-GB" sz="7100" dirty="0"/>
              <a:t>Individual and organisational benefits of coaching and mentoring.</a:t>
            </a:r>
          </a:p>
          <a:p>
            <a:pPr lvl="0" algn="just" fontAlgn="base" hangingPunct="0"/>
            <a:r>
              <a:rPr lang="en-GB" sz="7100" dirty="0"/>
              <a:t>Costs and benefits of coaching and mentoring.</a:t>
            </a:r>
          </a:p>
          <a:p>
            <a:pPr lvl="0" algn="just" fontAlgn="base" hangingPunct="0"/>
            <a:r>
              <a:rPr lang="en-GB" sz="7100" dirty="0"/>
              <a:t>Alternative strategies for developing and supporting employees.</a:t>
            </a:r>
          </a:p>
          <a:p>
            <a:pPr lvl="0" algn="just" fontAlgn="base" hangingPunct="0"/>
            <a:r>
              <a:rPr lang="en-GB" sz="7100" dirty="0"/>
              <a:t>Corporate objectives and the contribution of coaching and mentoring.</a:t>
            </a:r>
          </a:p>
          <a:p>
            <a:pPr lvl="0" algn="just" fontAlgn="base" hangingPunct="0"/>
            <a:r>
              <a:rPr lang="en-GB" sz="7100" dirty="0"/>
              <a:t>Organisational, operational and individual barriers and strategies to overcome them.</a:t>
            </a:r>
          </a:p>
          <a:p>
            <a:pPr lvl="0" algn="just" fontAlgn="base" hangingPunct="0"/>
            <a:r>
              <a:rPr lang="en-GB" sz="7100" dirty="0"/>
              <a:t>Knowledge, skills and behaviours of an effective coach and mentor.</a:t>
            </a:r>
          </a:p>
          <a:p>
            <a:endParaRPr lang="en-GB" dirty="0"/>
          </a:p>
        </p:txBody>
      </p:sp>
    </p:spTree>
    <p:extLst>
      <p:ext uri="{BB962C8B-B14F-4D97-AF65-F5344CB8AC3E}">
        <p14:creationId xmlns:p14="http://schemas.microsoft.com/office/powerpoint/2010/main" val="1844928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A43D-F7DA-479E-8203-C7F6E613841D}"/>
              </a:ext>
            </a:extLst>
          </p:cNvPr>
          <p:cNvSpPr>
            <a:spLocks noGrp="1"/>
          </p:cNvSpPr>
          <p:nvPr>
            <p:ph type="title"/>
          </p:nvPr>
        </p:nvSpPr>
        <p:spPr/>
        <p:txBody>
          <a:bodyPr/>
          <a:lstStyle/>
          <a:p>
            <a:r>
              <a:rPr lang="en-GB" b="1" dirty="0"/>
              <a:t>Scheme of Work</a:t>
            </a:r>
          </a:p>
        </p:txBody>
      </p:sp>
      <p:sp>
        <p:nvSpPr>
          <p:cNvPr id="3" name="Content Placeholder 2">
            <a:extLst>
              <a:ext uri="{FF2B5EF4-FFF2-40B4-BE49-F238E27FC236}">
                <a16:creationId xmlns:a16="http://schemas.microsoft.com/office/drawing/2014/main" id="{7267F784-4184-4B57-B1E0-CE3C083236A4}"/>
              </a:ext>
            </a:extLst>
          </p:cNvPr>
          <p:cNvSpPr>
            <a:spLocks noGrp="1"/>
          </p:cNvSpPr>
          <p:nvPr>
            <p:ph idx="1"/>
          </p:nvPr>
        </p:nvSpPr>
        <p:spPr/>
        <p:txBody>
          <a:bodyPr/>
          <a:lstStyle/>
          <a:p>
            <a:r>
              <a:rPr lang="en-GB" dirty="0"/>
              <a:t>On Moodle</a:t>
            </a:r>
          </a:p>
        </p:txBody>
      </p:sp>
    </p:spTree>
    <p:extLst>
      <p:ext uri="{BB962C8B-B14F-4D97-AF65-F5344CB8AC3E}">
        <p14:creationId xmlns:p14="http://schemas.microsoft.com/office/powerpoint/2010/main" val="217370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E2FF-53FE-4BE7-8065-C2AFA50B493E}"/>
              </a:ext>
            </a:extLst>
          </p:cNvPr>
          <p:cNvSpPr>
            <a:spLocks noGrp="1"/>
          </p:cNvSpPr>
          <p:nvPr>
            <p:ph type="title"/>
          </p:nvPr>
        </p:nvSpPr>
        <p:spPr>
          <a:xfrm>
            <a:off x="457200" y="0"/>
            <a:ext cx="8229600" cy="1143000"/>
          </a:xfrm>
        </p:spPr>
        <p:txBody>
          <a:bodyPr/>
          <a:lstStyle/>
          <a:p>
            <a:r>
              <a:rPr lang="en-GB" b="1" dirty="0"/>
              <a:t>Assessment</a:t>
            </a:r>
          </a:p>
        </p:txBody>
      </p:sp>
      <p:sp>
        <p:nvSpPr>
          <p:cNvPr id="3" name="Content Placeholder 2">
            <a:extLst>
              <a:ext uri="{FF2B5EF4-FFF2-40B4-BE49-F238E27FC236}">
                <a16:creationId xmlns:a16="http://schemas.microsoft.com/office/drawing/2014/main" id="{42A64B6B-E0EB-40C4-ACDB-D0DC4928837D}"/>
              </a:ext>
            </a:extLst>
          </p:cNvPr>
          <p:cNvSpPr>
            <a:spLocks noGrp="1"/>
          </p:cNvSpPr>
          <p:nvPr>
            <p:ph idx="1"/>
          </p:nvPr>
        </p:nvSpPr>
        <p:spPr>
          <a:xfrm>
            <a:off x="395536" y="1124744"/>
            <a:ext cx="8686800" cy="4320480"/>
          </a:xfrm>
        </p:spPr>
        <p:txBody>
          <a:bodyPr>
            <a:normAutofit lnSpcReduction="10000"/>
          </a:bodyPr>
          <a:lstStyle/>
          <a:p>
            <a:pPr marL="0" indent="0">
              <a:buNone/>
            </a:pPr>
            <a:r>
              <a:rPr lang="en-GB" sz="2800" b="1" dirty="0"/>
              <a:t>Part A: Peer Coaching Exercise (November)</a:t>
            </a:r>
          </a:p>
          <a:p>
            <a:r>
              <a:rPr lang="en-GB" sz="2800" dirty="0"/>
              <a:t>15 mins each</a:t>
            </a:r>
          </a:p>
          <a:p>
            <a:endParaRPr lang="en-GB" sz="2800" dirty="0"/>
          </a:p>
          <a:p>
            <a:endParaRPr lang="en-GB" sz="2800" dirty="0"/>
          </a:p>
          <a:p>
            <a:pPr marL="0" indent="0">
              <a:buNone/>
            </a:pPr>
            <a:r>
              <a:rPr lang="en-GB" sz="2800" b="1" dirty="0"/>
              <a:t>Part B: Written Reflection (Due: December)</a:t>
            </a:r>
          </a:p>
          <a:p>
            <a:r>
              <a:rPr lang="en-GB" sz="2800" dirty="0"/>
              <a:t>2,500 words</a:t>
            </a:r>
          </a:p>
          <a:p>
            <a:endParaRPr lang="en-GB" sz="2800" dirty="0"/>
          </a:p>
          <a:p>
            <a:endParaRPr lang="en-GB" sz="2800" dirty="0"/>
          </a:p>
          <a:p>
            <a:pPr marL="0" indent="0">
              <a:buNone/>
            </a:pPr>
            <a:r>
              <a:rPr lang="en-GB" sz="2800" dirty="0"/>
              <a:t>Holistic marking so only one mark given for module</a:t>
            </a:r>
          </a:p>
        </p:txBody>
      </p:sp>
    </p:spTree>
    <p:extLst>
      <p:ext uri="{BB962C8B-B14F-4D97-AF65-F5344CB8AC3E}">
        <p14:creationId xmlns:p14="http://schemas.microsoft.com/office/powerpoint/2010/main" val="107008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dirty="0"/>
              <a:t>Lecture 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8383960" cy="4536504"/>
          </a:xfrm>
        </p:spPr>
        <p:txBody>
          <a:bodyPr>
            <a:noAutofit/>
          </a:bodyPr>
          <a:lstStyle/>
          <a:p>
            <a:pPr algn="just"/>
            <a:r>
              <a:rPr lang="en-GB" sz="2800" dirty="0"/>
              <a:t>Introduction to module and run through assignment</a:t>
            </a:r>
          </a:p>
          <a:p>
            <a:pPr algn="just"/>
            <a:r>
              <a:rPr lang="en-GB" sz="2800" dirty="0"/>
              <a:t>Definitions of coaching and mentoring</a:t>
            </a:r>
          </a:p>
          <a:p>
            <a:pPr algn="just"/>
            <a:r>
              <a:rPr lang="en-GB" sz="2800" dirty="0"/>
              <a:t>The similarities and differences of coaching and mentoring </a:t>
            </a:r>
          </a:p>
          <a:p>
            <a:pPr algn="just"/>
            <a:r>
              <a:rPr lang="en-GB" sz="2800" dirty="0"/>
              <a:t>The business case for and against internal coaching programmes v external coaching programmes.</a:t>
            </a:r>
          </a:p>
          <a:p>
            <a:pPr algn="just"/>
            <a:r>
              <a:rPr lang="en-GB" sz="2800" dirty="0"/>
              <a:t>Other learning interventions </a:t>
            </a:r>
          </a:p>
          <a:p>
            <a:endParaRPr lang="en-GB" sz="3600" dirty="0"/>
          </a:p>
        </p:txBody>
      </p:sp>
    </p:spTree>
    <p:extLst>
      <p:ext uri="{BB962C8B-B14F-4D97-AF65-F5344CB8AC3E}">
        <p14:creationId xmlns:p14="http://schemas.microsoft.com/office/powerpoint/2010/main" val="137148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12584" y="1916832"/>
            <a:ext cx="8318832" cy="3930559"/>
          </a:xfrm>
        </p:spPr>
        <p:txBody>
          <a:bodyPr>
            <a:normAutofit/>
          </a:bodyPr>
          <a:lstStyle/>
          <a:p>
            <a:pPr marL="0" indent="0" algn="just">
              <a:buNone/>
            </a:pPr>
            <a:r>
              <a:rPr lang="en-GB" sz="2800" dirty="0"/>
              <a:t>“A process by which the coach, through direct discussion and guided activity, helps an individual to solve a problem, or do a task better than would otherwise have been the case”</a:t>
            </a:r>
          </a:p>
          <a:p>
            <a:pPr marL="0" indent="0" algn="r">
              <a:buNone/>
            </a:pPr>
            <a:r>
              <a:rPr lang="en-GB" sz="2400" dirty="0"/>
              <a:t>(Clutterbuck &amp; Megginson, 1999</a:t>
            </a:r>
            <a:r>
              <a:rPr lang="en-GB" sz="2400" i="1" dirty="0"/>
              <a:t>)</a:t>
            </a:r>
          </a:p>
          <a:p>
            <a:pPr marL="0" indent="0">
              <a:buNone/>
            </a:pPr>
            <a:endParaRPr lang="en-GB" sz="2400" dirty="0"/>
          </a:p>
        </p:txBody>
      </p:sp>
      <p:sp>
        <p:nvSpPr>
          <p:cNvPr id="4" name="Title 3"/>
          <p:cNvSpPr>
            <a:spLocks noGrp="1"/>
          </p:cNvSpPr>
          <p:nvPr>
            <p:ph type="title"/>
          </p:nvPr>
        </p:nvSpPr>
        <p:spPr/>
        <p:txBody>
          <a:bodyPr/>
          <a:lstStyle/>
          <a:p>
            <a:r>
              <a:rPr lang="en-GB" dirty="0"/>
              <a:t>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a:xfrm>
            <a:off x="405584" y="1710509"/>
            <a:ext cx="8318832" cy="3930559"/>
          </a:xfrm>
        </p:spPr>
        <p:txBody>
          <a:bodyPr>
            <a:normAutofit/>
          </a:bodyPr>
          <a:lstStyle/>
          <a:p>
            <a:pPr marL="0" indent="0" algn="just">
              <a:buNone/>
            </a:pPr>
            <a:r>
              <a:rPr lang="en-GB" sz="2400" dirty="0"/>
              <a:t> </a:t>
            </a:r>
            <a:r>
              <a:rPr lang="en-GB" sz="2800" dirty="0"/>
              <a:t>“Off-line help by one person to another in making significant transitions in knowledge, work or thinking”</a:t>
            </a:r>
          </a:p>
          <a:p>
            <a:pPr marL="0" indent="0" algn="r">
              <a:buNone/>
            </a:pPr>
            <a:r>
              <a:rPr lang="en-GB" sz="2400" dirty="0"/>
              <a:t>(Clutterbuck &amp; Megginson, 1999</a:t>
            </a:r>
            <a:r>
              <a:rPr lang="en-GB" sz="2400" i="1" dirty="0"/>
              <a:t>)</a:t>
            </a:r>
          </a:p>
          <a:p>
            <a:pPr marL="0" indent="0" algn="just">
              <a:buNone/>
            </a:pPr>
            <a:endParaRPr lang="en-GB" sz="2400" i="1"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p:txBody>
          <a:bodyPr>
            <a:normAutofit/>
          </a:bodyPr>
          <a:lstStyle/>
          <a:p>
            <a:r>
              <a:rPr lang="en-GB" dirty="0"/>
              <a:t>What is your experience of coaching others or being coached?</a:t>
            </a:r>
          </a:p>
          <a:p>
            <a:r>
              <a:rPr lang="en-GB" dirty="0"/>
              <a:t>What is your experience of mentoring or being mentored?</a:t>
            </a:r>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1026" name="Picture 2" descr="Image result for coaching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3044908"/>
            <a:ext cx="33337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10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Defining Coaching &amp; Mentoring</a:t>
            </a:r>
          </a:p>
        </p:txBody>
      </p:sp>
      <p:sp>
        <p:nvSpPr>
          <p:cNvPr id="3" name="Content Placeholder 2"/>
          <p:cNvSpPr>
            <a:spLocks noGrp="1"/>
          </p:cNvSpPr>
          <p:nvPr>
            <p:ph type="body" orient="vert" idx="1"/>
          </p:nvPr>
        </p:nvSpPr>
        <p:spPr/>
        <p:txBody>
          <a:bodyPr>
            <a:normAutofit fontScale="92500" lnSpcReduction="20000"/>
          </a:bodyPr>
          <a:lstStyle/>
          <a:p>
            <a:pPr algn="just"/>
            <a:r>
              <a:rPr lang="en-GB" dirty="0"/>
              <a:t>“Unlocking a persons potential to maximise their own performance.  It is helping them to learn rather than teaching them” (Whitmore, 2017)</a:t>
            </a:r>
          </a:p>
          <a:p>
            <a:pPr algn="just"/>
            <a:r>
              <a:rPr lang="en-GB" dirty="0"/>
              <a:t>“A collaborative, solution-focused, results orientated and systematic process in which the coach facilitates the enhancement of work performance, life experience, self-directed learning and personal growth of the </a:t>
            </a:r>
            <a:r>
              <a:rPr lang="en-GB" dirty="0" err="1"/>
              <a:t>coachee</a:t>
            </a:r>
            <a:r>
              <a:rPr lang="en-GB" dirty="0"/>
              <a:t>” (Grant, 1999)</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lasting change.</a:t>
            </a:r>
          </a:p>
          <a:p>
            <a:pPr>
              <a:buFont typeface="Wingdings" pitchFamily="2" charset="2"/>
              <a:buChar char="§"/>
            </a:pPr>
            <a:r>
              <a:rPr lang="en-GB" sz="2400" dirty="0"/>
              <a:t>Use questioning techniques to facilitate an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77082"/>
            <a:ext cx="4173860" cy="1656184"/>
          </a:xfrm>
          <a:solidFill>
            <a:schemeClr val="bg1"/>
          </a:solidFill>
          <a:ln>
            <a:solidFill>
              <a:schemeClr val="bg1">
                <a:lumMod val="65000"/>
              </a:schemeClr>
            </a:solidFill>
          </a:ln>
        </p:spPr>
        <p:txBody>
          <a:bodyPr>
            <a:normAutofit/>
          </a:bodyPr>
          <a:lstStyle/>
          <a:p>
            <a:pPr>
              <a:spcBef>
                <a:spcPts val="0"/>
              </a:spcBef>
            </a:pPr>
            <a:r>
              <a:rPr lang="en-GB" sz="1600" dirty="0"/>
              <a:t>Short Term – Time Bound</a:t>
            </a:r>
          </a:p>
          <a:p>
            <a:pPr marL="0" indent="0">
              <a:spcBef>
                <a:spcPts val="0"/>
              </a:spcBef>
              <a:buNone/>
            </a:pPr>
            <a:endParaRPr lang="en-GB" sz="1600" dirty="0"/>
          </a:p>
          <a:p>
            <a:pPr>
              <a:spcBef>
                <a:spcPts val="0"/>
              </a:spcBef>
            </a:pPr>
            <a:r>
              <a:rPr lang="en-GB" sz="1600" dirty="0"/>
              <a:t>Task Based</a:t>
            </a:r>
          </a:p>
          <a:p>
            <a:pPr marL="0" indent="0">
              <a:spcBef>
                <a:spcPts val="0"/>
              </a:spcBef>
              <a:buNone/>
            </a:pPr>
            <a:endParaRPr lang="en-GB" sz="1600" dirty="0"/>
          </a:p>
          <a:p>
            <a:pPr>
              <a:spcBef>
                <a:spcPts val="0"/>
              </a:spcBef>
            </a:pPr>
            <a:r>
              <a:rPr lang="en-GB" sz="1600" dirty="0"/>
              <a:t>Performance Driven – Non Directive</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1656184"/>
          </a:xfrm>
          <a:solidFill>
            <a:schemeClr val="bg1"/>
          </a:solidFill>
          <a:ln>
            <a:solidFill>
              <a:schemeClr val="bg1">
                <a:lumMod val="65000"/>
              </a:schemeClr>
            </a:solidFill>
          </a:ln>
        </p:spPr>
        <p:txBody>
          <a:bodyPr>
            <a:noAutofit/>
          </a:bodyPr>
          <a:lstStyle/>
          <a:p>
            <a:pPr>
              <a:spcBef>
                <a:spcPts val="0"/>
              </a:spcBef>
            </a:pPr>
            <a:r>
              <a:rPr lang="en-GB" sz="1600" dirty="0"/>
              <a:t>Long Term</a:t>
            </a:r>
          </a:p>
          <a:p>
            <a:pPr algn="just">
              <a:spcBef>
                <a:spcPts val="0"/>
              </a:spcBef>
            </a:pPr>
            <a:endParaRPr lang="en-GB" sz="1600" dirty="0"/>
          </a:p>
          <a:p>
            <a:pPr>
              <a:spcBef>
                <a:spcPts val="0"/>
              </a:spcBef>
            </a:pPr>
            <a:r>
              <a:rPr lang="en-GB" sz="1600" dirty="0"/>
              <a:t> Relationship Based</a:t>
            </a:r>
          </a:p>
          <a:p>
            <a:pPr>
              <a:spcBef>
                <a:spcPts val="0"/>
              </a:spcBef>
            </a:pPr>
            <a:endParaRPr lang="en-GB" sz="1400" dirty="0"/>
          </a:p>
          <a:p>
            <a:pPr>
              <a:spcBef>
                <a:spcPts val="0"/>
              </a:spcBef>
            </a:pPr>
            <a:r>
              <a:rPr lang="en-GB" sz="1600" dirty="0"/>
              <a:t>Development Driven - Directive</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FC04-0F56-4AF6-A724-051F70B4056E}"/>
              </a:ext>
            </a:extLst>
          </p:cNvPr>
          <p:cNvSpPr>
            <a:spLocks noGrp="1"/>
          </p:cNvSpPr>
          <p:nvPr>
            <p:ph type="title"/>
          </p:nvPr>
        </p:nvSpPr>
        <p:spPr/>
        <p:txBody>
          <a:bodyPr/>
          <a:lstStyle/>
          <a:p>
            <a:r>
              <a:rPr lang="en-GB" dirty="0"/>
              <a:t>1. Defining Coaching &amp; Mentoring</a:t>
            </a:r>
          </a:p>
        </p:txBody>
      </p:sp>
      <p:sp>
        <p:nvSpPr>
          <p:cNvPr id="3" name="Vertical Text Placeholder 2">
            <a:extLst>
              <a:ext uri="{FF2B5EF4-FFF2-40B4-BE49-F238E27FC236}">
                <a16:creationId xmlns:a16="http://schemas.microsoft.com/office/drawing/2014/main" id="{1AA4D943-454F-42AB-9ADE-C09A20C140E2}"/>
              </a:ext>
            </a:extLst>
          </p:cNvPr>
          <p:cNvSpPr>
            <a:spLocks noGrp="1"/>
          </p:cNvSpPr>
          <p:nvPr>
            <p:ph type="body" orient="vert" idx="1"/>
          </p:nvPr>
        </p:nvSpPr>
        <p:spPr>
          <a:xfrm>
            <a:off x="179512" y="1442657"/>
            <a:ext cx="8544904" cy="3930559"/>
          </a:xfrm>
        </p:spPr>
        <p:txBody>
          <a:bodyPr>
            <a:noAutofit/>
          </a:bodyPr>
          <a:lstStyle/>
          <a:p>
            <a:pPr algn="just"/>
            <a:r>
              <a:rPr lang="en-GB" sz="2000" dirty="0"/>
              <a:t>Coaching aims to produce </a:t>
            </a:r>
            <a:r>
              <a:rPr lang="en-GB" sz="2000" b="1" dirty="0"/>
              <a:t>optimal performance and improvement at work.</a:t>
            </a:r>
            <a:r>
              <a:rPr lang="en-GB" sz="2000" dirty="0"/>
              <a:t> It focuses on </a:t>
            </a:r>
            <a:r>
              <a:rPr lang="en-GB" sz="2000" b="1" dirty="0"/>
              <a:t>specific skills and goals</a:t>
            </a:r>
            <a:r>
              <a:rPr lang="en-GB" sz="2000" dirty="0"/>
              <a:t>, although it may also have an impact on an individual’s personal attributes such as social interaction or confidence. The process typically lasts for a </a:t>
            </a:r>
            <a:r>
              <a:rPr lang="en-GB" sz="2000" b="1" dirty="0"/>
              <a:t>defined period of time </a:t>
            </a:r>
            <a:r>
              <a:rPr lang="en-GB" sz="2000" dirty="0"/>
              <a:t>or forms the basis of an on-going management style.</a:t>
            </a:r>
          </a:p>
          <a:p>
            <a:pPr marL="0" indent="0" algn="just">
              <a:buNone/>
            </a:pPr>
            <a:endParaRPr lang="en-GB" sz="2000" dirty="0"/>
          </a:p>
          <a:p>
            <a:pPr algn="just"/>
            <a:r>
              <a:rPr lang="en-GB" sz="2000" dirty="0"/>
              <a:t>Mentoring in the workplace tends to </a:t>
            </a:r>
            <a:r>
              <a:rPr lang="en-GB" sz="2000" b="1" dirty="0"/>
              <a:t>describe a relationship </a:t>
            </a:r>
            <a:r>
              <a:rPr lang="en-GB" sz="2000" dirty="0"/>
              <a:t>in which a </a:t>
            </a:r>
            <a:r>
              <a:rPr lang="en-GB" sz="2000" b="1" dirty="0"/>
              <a:t>more experienced colleague shares their greater knowledge </a:t>
            </a:r>
            <a:r>
              <a:rPr lang="en-GB" sz="2000" dirty="0"/>
              <a:t>to support the development of an inexperienced member of staff. It calls on the skills of questioning, listening, clarifying and reframing that are also associated with coaching. One key distinction is that mentoring relationships </a:t>
            </a:r>
            <a:r>
              <a:rPr lang="en-GB" sz="2000" b="1" dirty="0"/>
              <a:t>tend to be longer term </a:t>
            </a:r>
            <a:r>
              <a:rPr lang="en-GB" sz="2000" dirty="0"/>
              <a:t>than coaching.</a:t>
            </a:r>
          </a:p>
        </p:txBody>
      </p:sp>
      <p:sp>
        <p:nvSpPr>
          <p:cNvPr id="4" name="Vertical Text Placeholder 3">
            <a:extLst>
              <a:ext uri="{FF2B5EF4-FFF2-40B4-BE49-F238E27FC236}">
                <a16:creationId xmlns:a16="http://schemas.microsoft.com/office/drawing/2014/main" id="{E057382A-90D2-412C-8837-861EE49D0EFF}"/>
              </a:ext>
            </a:extLst>
          </p:cNvPr>
          <p:cNvSpPr>
            <a:spLocks noGrp="1"/>
          </p:cNvSpPr>
          <p:nvPr>
            <p:ph type="body" orient="vert" idx="13"/>
          </p:nvPr>
        </p:nvSpPr>
        <p:spPr>
          <a:xfrm>
            <a:off x="406146" y="1115043"/>
            <a:ext cx="8317230" cy="369741"/>
          </a:xfrm>
        </p:spPr>
        <p:txBody>
          <a:bodyPr/>
          <a:lstStyle/>
          <a:p>
            <a:pPr marL="0" indent="0">
              <a:buNone/>
            </a:pPr>
            <a:r>
              <a:rPr lang="en-GB" sz="2400" dirty="0"/>
              <a:t>Clarifying the difference</a:t>
            </a:r>
            <a:endParaRPr lang="en-GB" dirty="0"/>
          </a:p>
        </p:txBody>
      </p:sp>
    </p:spTree>
    <p:extLst>
      <p:ext uri="{BB962C8B-B14F-4D97-AF65-F5344CB8AC3E}">
        <p14:creationId xmlns:p14="http://schemas.microsoft.com/office/powerpoint/2010/main" val="35736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16</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programme</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 2.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dirty="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rotWithShape="1">
          <a:blip r:embed="rId3">
            <a:extLst>
              <a:ext uri="{28A0092B-C50C-407E-A947-70E740481C1C}">
                <a14:useLocalDpi xmlns:a14="http://schemas.microsoft.com/office/drawing/2010/main" val="0"/>
              </a:ext>
            </a:extLst>
          </a:blip>
          <a:srcRect l="13233" r="13059"/>
          <a:stretch/>
        </p:blipFill>
        <p:spPr bwMode="auto">
          <a:xfrm>
            <a:off x="179512" y="1772816"/>
            <a:ext cx="3259202" cy="223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84620" y="1772816"/>
            <a:ext cx="6059380" cy="3908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17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 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rotWithShape="1">
          <a:blip r:embed="rId3">
            <a:extLst>
              <a:ext uri="{28A0092B-C50C-407E-A947-70E740481C1C}">
                <a14:useLocalDpi xmlns:a14="http://schemas.microsoft.com/office/drawing/2010/main" val="0"/>
              </a:ext>
            </a:extLst>
          </a:blip>
          <a:srcRect l="15120" r="11172"/>
          <a:stretch/>
        </p:blipFill>
        <p:spPr bwMode="auto">
          <a:xfrm>
            <a:off x="179512" y="1700808"/>
            <a:ext cx="3047949"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rotWithShape="1">
          <a:blip r:embed="rId4">
            <a:extLst>
              <a:ext uri="{28A0092B-C50C-407E-A947-70E740481C1C}">
                <a14:useLocalDpi xmlns:a14="http://schemas.microsoft.com/office/drawing/2010/main" val="0"/>
              </a:ext>
            </a:extLst>
          </a:blip>
          <a:srcRect b="4238"/>
          <a:stretch/>
        </p:blipFill>
        <p:spPr bwMode="auto">
          <a:xfrm>
            <a:off x="3214846" y="1406525"/>
            <a:ext cx="5737028" cy="4244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49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Other learning initiatives </a:t>
            </a:r>
          </a:p>
        </p:txBody>
      </p:sp>
      <p:sp>
        <p:nvSpPr>
          <p:cNvPr id="5" name="Vertical Text Placeholder 4"/>
          <p:cNvSpPr>
            <a:spLocks noGrp="1"/>
          </p:cNvSpPr>
          <p:nvPr>
            <p:ph type="body" orient="vert" idx="1"/>
          </p:nvPr>
        </p:nvSpPr>
        <p:spPr>
          <a:xfrm>
            <a:off x="259955" y="1158989"/>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1214" y="11247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13792"/>
            <a:ext cx="8229600" cy="1143000"/>
          </a:xfrm>
        </p:spPr>
        <p:txBody>
          <a:bodyPr>
            <a:noAutofit/>
          </a:bodyPr>
          <a:lstStyle/>
          <a:p>
            <a:r>
              <a:rPr lang="en-GB" sz="2800" b="1" dirty="0"/>
              <a:t>3. Four Basic Styles of Helping</a:t>
            </a:r>
            <a:br>
              <a:rPr lang="en-GB" sz="2800" b="1" dirty="0"/>
            </a:br>
            <a:br>
              <a:rPr lang="en-GB" sz="2000" dirty="0"/>
            </a:br>
            <a:r>
              <a:rPr lang="en-GB" sz="1400" dirty="0">
                <a:solidFill>
                  <a:srgbClr val="0070C0"/>
                </a:solidFill>
              </a:rPr>
              <a:t>Clutterbuck, D. (2014)</a:t>
            </a:r>
            <a:r>
              <a:rPr lang="en-GB" sz="1400" i="1" dirty="0">
                <a:solidFill>
                  <a:srgbClr val="0070C0"/>
                </a:solidFill>
              </a:rPr>
              <a:t> Everyone Needs a Mentor Fostering Talent in Your Organisation </a:t>
            </a:r>
            <a:r>
              <a:rPr lang="en-GB" sz="1400" dirty="0">
                <a:solidFill>
                  <a:srgbClr val="0070C0"/>
                </a:solidFill>
              </a:rPr>
              <a:t>5</a:t>
            </a:r>
            <a:r>
              <a:rPr lang="en-GB" sz="1400" baseline="30000" dirty="0">
                <a:solidFill>
                  <a:srgbClr val="0070C0"/>
                </a:solidFill>
              </a:rPr>
              <a:t>th</a:t>
            </a:r>
            <a:r>
              <a:rPr lang="en-GB" sz="1400" dirty="0">
                <a:solidFill>
                  <a:srgbClr val="0070C0"/>
                </a:solidFill>
              </a:rPr>
              <a:t> </a:t>
            </a:r>
            <a:r>
              <a:rPr lang="en-GB" sz="1400" dirty="0" err="1">
                <a:solidFill>
                  <a:srgbClr val="0070C0"/>
                </a:solidFill>
              </a:rPr>
              <a:t>e.d.</a:t>
            </a:r>
            <a:r>
              <a:rPr lang="en-GB" sz="1400" dirty="0">
                <a:solidFill>
                  <a:srgbClr val="0070C0"/>
                </a:solidFill>
              </a:rPr>
              <a:t> London: Chartered Institute of Personnel and Development.</a:t>
            </a:r>
            <a:br>
              <a:rPr lang="en-GB" sz="14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20</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a:t>Summary of Lecture </a:t>
            </a:r>
            <a:r>
              <a:rPr lang="en-GB" b="1" dirty="0"/>
              <a:t>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7931224" cy="4536504"/>
          </a:xfrm>
        </p:spPr>
        <p:txBody>
          <a:bodyPr>
            <a:noAutofit/>
          </a:bodyPr>
          <a:lstStyle/>
          <a:p>
            <a:pPr algn="just"/>
            <a:r>
              <a:rPr lang="en-GB" sz="2800" dirty="0"/>
              <a:t>Introduction to module and run through assignment</a:t>
            </a:r>
          </a:p>
          <a:p>
            <a:pPr algn="just"/>
            <a:r>
              <a:rPr lang="en-GB" sz="2800" dirty="0"/>
              <a:t>Definitions of coaching and mentoring</a:t>
            </a:r>
          </a:p>
          <a:p>
            <a:pPr algn="just"/>
            <a:r>
              <a:rPr lang="en-GB" sz="2800" dirty="0"/>
              <a:t>The similarities and differences of coaching and mentoring </a:t>
            </a:r>
          </a:p>
          <a:p>
            <a:pPr algn="just"/>
            <a:r>
              <a:rPr lang="en-GB" sz="2800" dirty="0"/>
              <a:t>The business case for and against internal coaching programmes v external coaching programmes.</a:t>
            </a:r>
          </a:p>
          <a:p>
            <a:pPr algn="just"/>
            <a:r>
              <a:rPr lang="en-GB" sz="2800" dirty="0"/>
              <a:t>Other learning interventions </a:t>
            </a:r>
          </a:p>
          <a:p>
            <a:endParaRPr lang="en-GB" sz="3600" dirty="0"/>
          </a:p>
        </p:txBody>
      </p:sp>
    </p:spTree>
    <p:extLst>
      <p:ext uri="{BB962C8B-B14F-4D97-AF65-F5344CB8AC3E}">
        <p14:creationId xmlns:p14="http://schemas.microsoft.com/office/powerpoint/2010/main" val="267471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1942</Words>
  <Application>Microsoft Office PowerPoint</Application>
  <PresentationFormat>On-screen Show (4:3)</PresentationFormat>
  <Paragraphs>213</Paragraphs>
  <Slides>21</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Wingdings</vt:lpstr>
      <vt:lpstr>20140311PresentationUWTSDTemplate</vt:lpstr>
      <vt:lpstr>Julie Thomas</vt:lpstr>
      <vt:lpstr>Module Aim</vt:lpstr>
      <vt:lpstr>Learning Outcomes</vt:lpstr>
      <vt:lpstr>Indicative Content</vt:lpstr>
      <vt:lpstr>Scheme of Work</vt:lpstr>
      <vt:lpstr>Assessment</vt:lpstr>
      <vt:lpstr>Lecture 1 </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 - Differences</vt:lpstr>
      <vt:lpstr>1. Defining Coaching &amp; Mentoring</vt:lpstr>
      <vt:lpstr>1. Coaching &amp; Mentoring as a Learning Solution</vt:lpstr>
      <vt:lpstr> 2. Approaches to Coaching</vt:lpstr>
      <vt:lpstr>2. Approaches to Coaching</vt:lpstr>
      <vt:lpstr>3. Other learning initiatives </vt:lpstr>
      <vt:lpstr>3. Four Basic Styles of Helping  Clutterbuck, D. (2014) Everyone Needs a Mentor Fostering Talent in Your Organisation 5th e.d. London: Chartered Institute of Personnel and Development. </vt:lpstr>
      <vt:lpstr>Summary of Lecture 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162</cp:revision>
  <cp:lastPrinted>2018-02-09T09:39:01Z</cp:lastPrinted>
  <dcterms:created xsi:type="dcterms:W3CDTF">2015-04-14T15:21:28Z</dcterms:created>
  <dcterms:modified xsi:type="dcterms:W3CDTF">2022-05-03T12:18:23Z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