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embeddedFontLst>
    <p:embeddedFont>
      <p:font typeface="Poppins" panose="00000500000000000000" pitchFamily="2" charset="0"/>
      <p:regular r:id="rId18"/>
      <p:bold r:id="rId19"/>
      <p:italic r:id="rId20"/>
      <p:boldItalic r:id="rId21"/>
    </p:embeddedFont>
    <p:embeddedFont>
      <p:font typeface="Poppins Bold" panose="00000800000000000000" charset="0"/>
      <p:regular r:id="rId22"/>
      <p:bold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EE7994-9009-4D06-A696-12C8320BBD88}" v="2" dt="2026-03-15T19:27:40.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500" y="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gun Anthony Shanu (2505369)" userId="19c44a11-c536-489f-8b64-7e645f32b93c" providerId="ADAL" clId="{09FDF712-1070-4D5E-A091-9386C7B7DA89}"/>
    <pc:docChg chg="custSel modSld">
      <pc:chgData name="Segun Anthony Shanu (2505369)" userId="19c44a11-c536-489f-8b64-7e645f32b93c" providerId="ADAL" clId="{09FDF712-1070-4D5E-A091-9386C7B7DA89}" dt="2026-03-15T19:30:03.668" v="271" actId="14100"/>
      <pc:docMkLst>
        <pc:docMk/>
      </pc:docMkLst>
      <pc:sldChg chg="addSp delSp modSp mod">
        <pc:chgData name="Segun Anthony Shanu (2505369)" userId="19c44a11-c536-489f-8b64-7e645f32b93c" providerId="ADAL" clId="{09FDF712-1070-4D5E-A091-9386C7B7DA89}" dt="2026-03-15T19:30:03.668" v="271" actId="14100"/>
        <pc:sldMkLst>
          <pc:docMk/>
          <pc:sldMk cId="0" sldId="256"/>
        </pc:sldMkLst>
        <pc:spChg chg="mod">
          <ac:chgData name="Segun Anthony Shanu (2505369)" userId="19c44a11-c536-489f-8b64-7e645f32b93c" providerId="ADAL" clId="{09FDF712-1070-4D5E-A091-9386C7B7DA89}" dt="2026-03-15T19:28:40.726" v="270" actId="20577"/>
          <ac:spMkLst>
            <pc:docMk/>
            <pc:sldMk cId="0" sldId="256"/>
            <ac:spMk id="13" creationId="{00000000-0000-0000-0000-000000000000}"/>
          </ac:spMkLst>
        </pc:spChg>
        <pc:spChg chg="add del mod">
          <ac:chgData name="Segun Anthony Shanu (2505369)" userId="19c44a11-c536-489f-8b64-7e645f32b93c" providerId="ADAL" clId="{09FDF712-1070-4D5E-A091-9386C7B7DA89}" dt="2026-03-15T19:14:06.355" v="255"/>
          <ac:spMkLst>
            <pc:docMk/>
            <pc:sldMk cId="0" sldId="256"/>
            <ac:spMk id="14" creationId="{DF28CB0A-8C9C-A14D-E7CD-22DC9272160C}"/>
          </ac:spMkLst>
        </pc:spChg>
        <pc:picChg chg="add del mod">
          <ac:chgData name="Segun Anthony Shanu (2505369)" userId="19c44a11-c536-489f-8b64-7e645f32b93c" providerId="ADAL" clId="{09FDF712-1070-4D5E-A091-9386C7B7DA89}" dt="2026-03-15T19:14:25.892" v="257" actId="21"/>
          <ac:picMkLst>
            <pc:docMk/>
            <pc:sldMk cId="0" sldId="256"/>
            <ac:picMk id="16" creationId="{30733DF4-9E62-C4C9-F765-6FFCB27445D9}"/>
          </ac:picMkLst>
        </pc:picChg>
        <pc:picChg chg="add del mod">
          <ac:chgData name="Segun Anthony Shanu (2505369)" userId="19c44a11-c536-489f-8b64-7e645f32b93c" providerId="ADAL" clId="{09FDF712-1070-4D5E-A091-9386C7B7DA89}" dt="2026-03-15T19:27:11.712" v="265" actId="21"/>
          <ac:picMkLst>
            <pc:docMk/>
            <pc:sldMk cId="0" sldId="256"/>
            <ac:picMk id="18" creationId="{529EDD79-D45C-A83A-A7A2-7588C26EEF13}"/>
          </ac:picMkLst>
        </pc:picChg>
        <pc:picChg chg="add mod">
          <ac:chgData name="Segun Anthony Shanu (2505369)" userId="19c44a11-c536-489f-8b64-7e645f32b93c" providerId="ADAL" clId="{09FDF712-1070-4D5E-A091-9386C7B7DA89}" dt="2026-03-15T19:30:03.668" v="271" actId="14100"/>
          <ac:picMkLst>
            <pc:docMk/>
            <pc:sldMk cId="0" sldId="256"/>
            <ac:picMk id="19" creationId="{3E0F431B-147C-E419-1C7C-2825092CDCA0}"/>
          </ac:picMkLst>
        </pc:picChg>
      </pc:sldChg>
      <pc:sldChg chg="modSp mod">
        <pc:chgData name="Segun Anthony Shanu (2505369)" userId="19c44a11-c536-489f-8b64-7e645f32b93c" providerId="ADAL" clId="{09FDF712-1070-4D5E-A091-9386C7B7DA89}" dt="2026-03-15T10:10:33.461" v="245" actId="20577"/>
        <pc:sldMkLst>
          <pc:docMk/>
          <pc:sldMk cId="0" sldId="260"/>
        </pc:sldMkLst>
        <pc:spChg chg="mod">
          <ac:chgData name="Segun Anthony Shanu (2505369)" userId="19c44a11-c536-489f-8b64-7e645f32b93c" providerId="ADAL" clId="{09FDF712-1070-4D5E-A091-9386C7B7DA89}" dt="2026-03-15T10:10:33.461" v="245" actId="20577"/>
          <ac:spMkLst>
            <pc:docMk/>
            <pc:sldMk cId="0" sldId="260"/>
            <ac:spMk id="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B3075A-202B-4157-A1EB-173A86653539}"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4E5AA-39B1-4DD4-8C7A-597FF32BF44F}" type="slidenum">
              <a:rPr lang="en-GB" smtClean="0"/>
              <a:t>‹#›</a:t>
            </a:fld>
            <a:endParaRPr lang="en-GB"/>
          </a:p>
        </p:txBody>
      </p:sp>
    </p:spTree>
    <p:extLst>
      <p:ext uri="{BB962C8B-B14F-4D97-AF65-F5344CB8AC3E}">
        <p14:creationId xmlns:p14="http://schemas.microsoft.com/office/powerpoint/2010/main" val="23110535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C4E5AA-39B1-4DD4-8C7A-597FF32BF44F}" type="slidenum">
              <a:rPr lang="en-GB" smtClean="0"/>
              <a:t>5</a:t>
            </a:fld>
            <a:endParaRPr lang="en-GB"/>
          </a:p>
        </p:txBody>
      </p:sp>
    </p:spTree>
    <p:extLst>
      <p:ext uri="{BB962C8B-B14F-4D97-AF65-F5344CB8AC3E}">
        <p14:creationId xmlns:p14="http://schemas.microsoft.com/office/powerpoint/2010/main" val="1721434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8.sv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9.svg"/></Relationships>
</file>

<file path=ppt/slides/_rels/slide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8.sv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8.sv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8.sv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8.sv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8.sv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25.svg"/><Relationship Id="rId7" Type="http://schemas.openxmlformats.org/officeDocument/2006/relationships/image" Target="../media/image33.sv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8.sv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hyperlink" Target="https://www.youtube.com/watch?v=i5Ta06KHV5W"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35.svg"/><Relationship Id="rId7" Type="http://schemas.openxmlformats.org/officeDocument/2006/relationships/image" Target="../media/image4.svg"/><Relationship Id="rId2" Type="http://schemas.openxmlformats.org/officeDocument/2006/relationships/image" Target="../media/image34.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8.svg"/><Relationship Id="rId5" Type="http://schemas.openxmlformats.org/officeDocument/2006/relationships/image" Target="../media/image2.sv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sp>
        <p:nvSpPr>
          <p:cNvPr id="2" name="Freeform 2"/>
          <p:cNvSpPr/>
          <p:nvPr/>
        </p:nvSpPr>
        <p:spPr>
          <a:xfrm>
            <a:off x="10034135" y="4683733"/>
            <a:ext cx="919534" cy="919534"/>
          </a:xfrm>
          <a:custGeom>
            <a:avLst/>
            <a:gdLst/>
            <a:ahLst/>
            <a:cxnLst/>
            <a:rect l="l" t="t" r="r" b="b"/>
            <a:pathLst>
              <a:path w="919534" h="919534">
                <a:moveTo>
                  <a:pt x="0" y="0"/>
                </a:moveTo>
                <a:lnTo>
                  <a:pt x="919534" y="0"/>
                </a:lnTo>
                <a:lnTo>
                  <a:pt x="919534" y="919534"/>
                </a:lnTo>
                <a:lnTo>
                  <a:pt x="0" y="9195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0253512" y="1028700"/>
            <a:ext cx="2645212" cy="652904"/>
            <a:chOff x="0" y="0"/>
            <a:chExt cx="1646513" cy="406400"/>
          </a:xfrm>
        </p:grpSpPr>
        <p:sp>
          <p:nvSpPr>
            <p:cNvPr id="4" name="Freeform 4"/>
            <p:cNvSpPr/>
            <p:nvPr/>
          </p:nvSpPr>
          <p:spPr>
            <a:xfrm>
              <a:off x="0" y="0"/>
              <a:ext cx="1646513" cy="406400"/>
            </a:xfrm>
            <a:custGeom>
              <a:avLst/>
              <a:gdLst/>
              <a:ahLst/>
              <a:cxnLst/>
              <a:rect l="l" t="t" r="r" b="b"/>
              <a:pathLst>
                <a:path w="1646513" h="406400">
                  <a:moveTo>
                    <a:pt x="1443313" y="0"/>
                  </a:moveTo>
                  <a:cubicBezTo>
                    <a:pt x="1555537" y="0"/>
                    <a:pt x="1646513" y="90976"/>
                    <a:pt x="1646513" y="203200"/>
                  </a:cubicBezTo>
                  <a:cubicBezTo>
                    <a:pt x="1646513" y="315424"/>
                    <a:pt x="1555537" y="406400"/>
                    <a:pt x="1443313" y="406400"/>
                  </a:cubicBezTo>
                  <a:lnTo>
                    <a:pt x="203200" y="406400"/>
                  </a:lnTo>
                  <a:cubicBezTo>
                    <a:pt x="90976" y="406400"/>
                    <a:pt x="0" y="315424"/>
                    <a:pt x="0" y="203200"/>
                  </a:cubicBezTo>
                  <a:cubicBezTo>
                    <a:pt x="0" y="90976"/>
                    <a:pt x="90976" y="0"/>
                    <a:pt x="203200" y="0"/>
                  </a:cubicBezTo>
                  <a:close/>
                </a:path>
              </a:pathLst>
            </a:custGeom>
            <a:ln w="38100" cap="sq">
              <a:solidFill>
                <a:srgbClr val="3C89C9"/>
              </a:solidFill>
              <a:prstDash val="solid"/>
              <a:miter/>
            </a:ln>
          </p:spPr>
          <p:txBody>
            <a:bodyPr/>
            <a:lstStyle/>
            <a:p>
              <a:endParaRPr lang="en-GB"/>
            </a:p>
          </p:txBody>
        </p:sp>
        <p:sp>
          <p:nvSpPr>
            <p:cNvPr id="5" name="TextBox 5"/>
            <p:cNvSpPr txBox="1"/>
            <p:nvPr/>
          </p:nvSpPr>
          <p:spPr>
            <a:xfrm>
              <a:off x="0" y="-57150"/>
              <a:ext cx="1646513" cy="463550"/>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196927" y="3751657"/>
            <a:ext cx="2225627" cy="2225627"/>
          </a:xfrm>
          <a:custGeom>
            <a:avLst/>
            <a:gdLst/>
            <a:ahLst/>
            <a:cxnLst/>
            <a:rect l="l" t="t" r="r" b="b"/>
            <a:pathLst>
              <a:path w="2225627" h="2225627">
                <a:moveTo>
                  <a:pt x="0" y="0"/>
                </a:moveTo>
                <a:lnTo>
                  <a:pt x="2225627" y="0"/>
                </a:lnTo>
                <a:lnTo>
                  <a:pt x="2225627" y="2225627"/>
                </a:lnTo>
                <a:lnTo>
                  <a:pt x="0" y="222562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p:cNvSpPr/>
          <p:nvPr/>
        </p:nvSpPr>
        <p:spPr>
          <a:xfrm>
            <a:off x="1363859" y="2510691"/>
            <a:ext cx="8335118" cy="5552307"/>
          </a:xfrm>
          <a:custGeom>
            <a:avLst/>
            <a:gdLst/>
            <a:ahLst/>
            <a:cxnLst/>
            <a:rect l="l" t="t" r="r" b="b"/>
            <a:pathLst>
              <a:path w="8335118" h="5552307">
                <a:moveTo>
                  <a:pt x="0" y="0"/>
                </a:moveTo>
                <a:lnTo>
                  <a:pt x="8335118" y="0"/>
                </a:lnTo>
                <a:lnTo>
                  <a:pt x="8335118" y="5552307"/>
                </a:lnTo>
                <a:lnTo>
                  <a:pt x="0" y="5552307"/>
                </a:lnTo>
                <a:lnTo>
                  <a:pt x="0" y="0"/>
                </a:lnTo>
                <a:close/>
              </a:path>
            </a:pathLst>
          </a:custGeom>
          <a:blipFill>
            <a:blip r:embed="rId10"/>
            <a:stretch>
              <a:fillRect/>
            </a:stretch>
          </a:blipFill>
        </p:spPr>
        <p:txBody>
          <a:bodyPr/>
          <a:lstStyle/>
          <a:p>
            <a:endParaRPr lang="en-GB"/>
          </a:p>
        </p:txBody>
      </p:sp>
      <p:sp>
        <p:nvSpPr>
          <p:cNvPr id="10" name="TextBox 10"/>
          <p:cNvSpPr txBox="1"/>
          <p:nvPr/>
        </p:nvSpPr>
        <p:spPr>
          <a:xfrm>
            <a:off x="10253512" y="1901587"/>
            <a:ext cx="6159123" cy="2410358"/>
          </a:xfrm>
          <a:prstGeom prst="rect">
            <a:avLst/>
          </a:prstGeom>
        </p:spPr>
        <p:txBody>
          <a:bodyPr lIns="0" tIns="0" rIns="0" bIns="0" rtlCol="0" anchor="t">
            <a:spAutoFit/>
          </a:bodyPr>
          <a:lstStyle/>
          <a:p>
            <a:pPr algn="l">
              <a:lnSpc>
                <a:spcPts val="9270"/>
              </a:lnSpc>
            </a:pPr>
            <a:r>
              <a:rPr lang="en-US" sz="7416" b="1">
                <a:solidFill>
                  <a:srgbClr val="326C9C"/>
                </a:solidFill>
                <a:latin typeface="Poppins Bold"/>
                <a:ea typeface="Poppins Bold"/>
                <a:cs typeface="Poppins Bold"/>
                <a:sym typeface="Poppins Bold"/>
              </a:rPr>
              <a:t>FLIGHT FOOD LIMITED</a:t>
            </a:r>
          </a:p>
        </p:txBody>
      </p:sp>
      <p:sp>
        <p:nvSpPr>
          <p:cNvPr id="11" name="TextBox 11"/>
          <p:cNvSpPr txBox="1"/>
          <p:nvPr/>
        </p:nvSpPr>
        <p:spPr>
          <a:xfrm>
            <a:off x="11217567" y="4680988"/>
            <a:ext cx="3921712" cy="1218565"/>
          </a:xfrm>
          <a:prstGeom prst="rect">
            <a:avLst/>
          </a:prstGeom>
        </p:spPr>
        <p:txBody>
          <a:bodyPr lIns="0" tIns="0" rIns="0" bIns="0" rtlCol="0" anchor="t">
            <a:spAutoFit/>
          </a:bodyPr>
          <a:lstStyle/>
          <a:p>
            <a:pPr algn="l">
              <a:lnSpc>
                <a:spcPts val="4759"/>
              </a:lnSpc>
            </a:pPr>
            <a:r>
              <a:rPr lang="en-US" sz="3399" b="1">
                <a:solidFill>
                  <a:srgbClr val="326C9C"/>
                </a:solidFill>
                <a:latin typeface="Poppins Bold"/>
                <a:ea typeface="Poppins Bold"/>
                <a:cs typeface="Poppins Bold"/>
                <a:sym typeface="Poppins Bold"/>
              </a:rPr>
              <a:t>Communication Barriers</a:t>
            </a:r>
          </a:p>
        </p:txBody>
      </p:sp>
      <p:sp>
        <p:nvSpPr>
          <p:cNvPr id="12" name="TextBox 12"/>
          <p:cNvSpPr txBox="1"/>
          <p:nvPr/>
        </p:nvSpPr>
        <p:spPr>
          <a:xfrm>
            <a:off x="9973813" y="1138907"/>
            <a:ext cx="3204609" cy="375285"/>
          </a:xfrm>
          <a:prstGeom prst="rect">
            <a:avLst/>
          </a:prstGeom>
        </p:spPr>
        <p:txBody>
          <a:bodyPr lIns="0" tIns="0" rIns="0" bIns="0" rtlCol="0" anchor="t">
            <a:spAutoFit/>
          </a:bodyPr>
          <a:lstStyle/>
          <a:p>
            <a:pPr algn="ctr">
              <a:lnSpc>
                <a:spcPts val="2940"/>
              </a:lnSpc>
            </a:pPr>
            <a:r>
              <a:rPr lang="en-US" sz="2100">
                <a:solidFill>
                  <a:srgbClr val="000000"/>
                </a:solidFill>
                <a:latin typeface="Poppins"/>
                <a:ea typeface="Poppins"/>
                <a:cs typeface="Poppins"/>
                <a:sym typeface="Poppins"/>
              </a:rPr>
              <a:t>Component 2</a:t>
            </a:r>
          </a:p>
        </p:txBody>
      </p:sp>
      <p:sp>
        <p:nvSpPr>
          <p:cNvPr id="13" name="TextBox 13"/>
          <p:cNvSpPr txBox="1"/>
          <p:nvPr/>
        </p:nvSpPr>
        <p:spPr>
          <a:xfrm>
            <a:off x="10253512" y="6067193"/>
            <a:ext cx="7561196" cy="2491105"/>
          </a:xfrm>
          <a:prstGeom prst="rect">
            <a:avLst/>
          </a:prstGeom>
        </p:spPr>
        <p:txBody>
          <a:bodyPr lIns="0" tIns="0" rIns="0" bIns="0" rtlCol="0" anchor="t">
            <a:spAutoFit/>
          </a:bodyPr>
          <a:lstStyle/>
          <a:p>
            <a:pPr algn="l">
              <a:lnSpc>
                <a:spcPts val="3919"/>
              </a:lnSpc>
            </a:pPr>
            <a:r>
              <a:rPr lang="en-US" sz="2799" b="1" dirty="0">
                <a:solidFill>
                  <a:srgbClr val="326C9C"/>
                </a:solidFill>
                <a:latin typeface="Poppins Bold"/>
                <a:ea typeface="Poppins Bold"/>
                <a:cs typeface="Poppins Bold"/>
                <a:sym typeface="Poppins Bold"/>
              </a:rPr>
              <a:t>Presented by: </a:t>
            </a:r>
          </a:p>
          <a:p>
            <a:pPr algn="l">
              <a:lnSpc>
                <a:spcPts val="3919"/>
              </a:lnSpc>
            </a:pPr>
            <a:r>
              <a:rPr lang="en-US" sz="2799" b="1" dirty="0">
                <a:solidFill>
                  <a:srgbClr val="326C9C"/>
                </a:solidFill>
                <a:latin typeface="Poppins Bold"/>
                <a:ea typeface="Poppins Bold"/>
                <a:cs typeface="Poppins Bold"/>
                <a:sym typeface="Poppins Bold"/>
              </a:rPr>
              <a:t>Segun Shanu 2505369</a:t>
            </a:r>
          </a:p>
          <a:p>
            <a:pPr algn="l">
              <a:lnSpc>
                <a:spcPts val="3919"/>
              </a:lnSpc>
            </a:pPr>
            <a:r>
              <a:rPr lang="en-US" sz="2799" b="1" dirty="0">
                <a:solidFill>
                  <a:srgbClr val="326C9C"/>
                </a:solidFill>
                <a:latin typeface="Poppins Bold"/>
                <a:ea typeface="Poppins Bold"/>
                <a:cs typeface="Poppins Bold"/>
                <a:sym typeface="Poppins Bold"/>
              </a:rPr>
              <a:t>Daniela Martinez 2508545</a:t>
            </a:r>
          </a:p>
          <a:p>
            <a:pPr algn="l">
              <a:lnSpc>
                <a:spcPts val="3919"/>
              </a:lnSpc>
            </a:pPr>
            <a:r>
              <a:rPr lang="en-US" sz="2799" b="1" dirty="0">
                <a:solidFill>
                  <a:srgbClr val="326C9C"/>
                </a:solidFill>
                <a:latin typeface="Poppins Bold"/>
                <a:ea typeface="Poppins Bold"/>
                <a:cs typeface="Poppins Bold"/>
                <a:sym typeface="Poppins Bold"/>
              </a:rPr>
              <a:t>Friday I. </a:t>
            </a:r>
            <a:r>
              <a:rPr lang="en-US" sz="2799" b="1" dirty="0" err="1">
                <a:solidFill>
                  <a:srgbClr val="326C9C"/>
                </a:solidFill>
                <a:latin typeface="Poppins Bold"/>
                <a:ea typeface="Poppins Bold"/>
                <a:cs typeface="Poppins Bold"/>
                <a:sym typeface="Poppins Bold"/>
              </a:rPr>
              <a:t>Omosumwen</a:t>
            </a:r>
            <a:r>
              <a:rPr lang="en-US" sz="2799" b="1" dirty="0">
                <a:solidFill>
                  <a:srgbClr val="326C9C"/>
                </a:solidFill>
                <a:latin typeface="Poppins Bold"/>
                <a:ea typeface="Poppins Bold"/>
                <a:cs typeface="Poppins Bold"/>
                <a:sym typeface="Poppins Bold"/>
              </a:rPr>
              <a:t> 2409194</a:t>
            </a:r>
          </a:p>
          <a:p>
            <a:pPr algn="l">
              <a:lnSpc>
                <a:spcPts val="3919"/>
              </a:lnSpc>
            </a:pPr>
            <a:r>
              <a:rPr lang="en-US" sz="2799" b="1" dirty="0">
                <a:solidFill>
                  <a:srgbClr val="326C9C"/>
                </a:solidFill>
                <a:latin typeface="Poppins Bold"/>
                <a:ea typeface="Poppins Bold"/>
                <a:cs typeface="Poppins Bold"/>
                <a:sym typeface="Poppins Bold"/>
              </a:rPr>
              <a:t>Jordan Mulholland 2504650</a:t>
            </a:r>
          </a:p>
        </p:txBody>
      </p:sp>
      <p:pic>
        <p:nvPicPr>
          <p:cNvPr id="19" name="Picture 18">
            <a:extLst>
              <a:ext uri="{FF2B5EF4-FFF2-40B4-BE49-F238E27FC236}">
                <a16:creationId xmlns:a16="http://schemas.microsoft.com/office/drawing/2014/main" id="{3E0F431B-147C-E419-1C7C-2825092CDCA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76505" y="194090"/>
            <a:ext cx="3003424" cy="132407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9391817" cy="8229600"/>
            <a:chOff x="0" y="0"/>
            <a:chExt cx="2473565" cy="2167467"/>
          </a:xfrm>
        </p:grpSpPr>
        <p:sp>
          <p:nvSpPr>
            <p:cNvPr id="3" name="Freeform 3"/>
            <p:cNvSpPr/>
            <p:nvPr/>
          </p:nvSpPr>
          <p:spPr>
            <a:xfrm>
              <a:off x="0" y="0"/>
              <a:ext cx="2473565" cy="2167467"/>
            </a:xfrm>
            <a:custGeom>
              <a:avLst/>
              <a:gdLst/>
              <a:ahLst/>
              <a:cxnLst/>
              <a:rect l="l" t="t" r="r" b="b"/>
              <a:pathLst>
                <a:path w="2473565" h="2167467">
                  <a:moveTo>
                    <a:pt x="0" y="0"/>
                  </a:moveTo>
                  <a:lnTo>
                    <a:pt x="2473565" y="0"/>
                  </a:lnTo>
                  <a:lnTo>
                    <a:pt x="2473565" y="2167467"/>
                  </a:lnTo>
                  <a:lnTo>
                    <a:pt x="0" y="2167467"/>
                  </a:lnTo>
                  <a:close/>
                </a:path>
              </a:pathLst>
            </a:custGeom>
            <a:solidFill>
              <a:srgbClr val="F1FFFF"/>
            </a:solidFill>
            <a:ln w="142875" cap="sq">
              <a:solidFill>
                <a:srgbClr val="B5CCE2"/>
              </a:solidFill>
              <a:prstDash val="solid"/>
              <a:miter/>
            </a:ln>
          </p:spPr>
          <p:txBody>
            <a:bodyPr/>
            <a:lstStyle/>
            <a:p>
              <a:endParaRPr lang="en-GB"/>
            </a:p>
          </p:txBody>
        </p:sp>
        <p:sp>
          <p:nvSpPr>
            <p:cNvPr id="4" name="TextBox 4"/>
            <p:cNvSpPr txBox="1"/>
            <p:nvPr/>
          </p:nvSpPr>
          <p:spPr>
            <a:xfrm>
              <a:off x="0" y="-57150"/>
              <a:ext cx="2473565" cy="222461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0741535" y="2429549"/>
            <a:ext cx="7301480" cy="5427901"/>
          </a:xfrm>
          <a:custGeom>
            <a:avLst/>
            <a:gdLst/>
            <a:ahLst/>
            <a:cxnLst/>
            <a:rect l="l" t="t" r="r" b="b"/>
            <a:pathLst>
              <a:path w="7301480" h="5427901">
                <a:moveTo>
                  <a:pt x="0" y="0"/>
                </a:moveTo>
                <a:lnTo>
                  <a:pt x="7301480" y="0"/>
                </a:lnTo>
                <a:lnTo>
                  <a:pt x="7301480" y="5427902"/>
                </a:lnTo>
                <a:lnTo>
                  <a:pt x="0" y="5427902"/>
                </a:lnTo>
                <a:lnTo>
                  <a:pt x="0" y="0"/>
                </a:lnTo>
                <a:close/>
              </a:path>
            </a:pathLst>
          </a:custGeom>
          <a:blipFill>
            <a:blip r:embed="rId6"/>
            <a:stretch>
              <a:fillRect l="-18190" r="-8268"/>
            </a:stretch>
          </a:blipFill>
        </p:spPr>
        <p:txBody>
          <a:bodyPr/>
          <a:lstStyle/>
          <a:p>
            <a:endParaRPr lang="en-GB"/>
          </a:p>
        </p:txBody>
      </p:sp>
      <p:sp>
        <p:nvSpPr>
          <p:cNvPr id="8" name="TextBox 8"/>
          <p:cNvSpPr txBox="1"/>
          <p:nvPr/>
        </p:nvSpPr>
        <p:spPr>
          <a:xfrm>
            <a:off x="1242602" y="1998372"/>
            <a:ext cx="8922554" cy="7158947"/>
          </a:xfrm>
          <a:prstGeom prst="rect">
            <a:avLst/>
          </a:prstGeom>
        </p:spPr>
        <p:txBody>
          <a:bodyPr lIns="0" tIns="0" rIns="0" bIns="0" rtlCol="0" anchor="t">
            <a:spAutoFit/>
          </a:bodyPr>
          <a:lstStyle/>
          <a:p>
            <a:pPr algn="just">
              <a:lnSpc>
                <a:spcPts val="3498"/>
              </a:lnSpc>
            </a:pPr>
            <a:r>
              <a:rPr lang="en-US" sz="2498">
                <a:solidFill>
                  <a:srgbClr val="000000"/>
                </a:solidFill>
                <a:latin typeface="Poppins"/>
                <a:ea typeface="Poppins"/>
                <a:cs typeface="Poppins"/>
                <a:sym typeface="Poppins"/>
              </a:rPr>
              <a:t>Good morning, everyone. </a:t>
            </a:r>
          </a:p>
          <a:p>
            <a:pPr algn="just">
              <a:lnSpc>
                <a:spcPts val="3497"/>
              </a:lnSpc>
            </a:pPr>
            <a:endParaRPr lang="en-US" sz="2450" dirty="0">
              <a:solidFill>
                <a:srgbClr val="000000"/>
              </a:solidFill>
              <a:latin typeface="Poppins"/>
              <a:ea typeface="Poppins"/>
              <a:cs typeface="Poppins"/>
              <a:sym typeface="Poppins"/>
            </a:endParaRPr>
          </a:p>
          <a:p>
            <a:pPr algn="just">
              <a:lnSpc>
                <a:spcPts val="3498"/>
              </a:lnSpc>
            </a:pPr>
            <a:r>
              <a:rPr lang="en-US" sz="2498">
                <a:solidFill>
                  <a:srgbClr val="000000"/>
                </a:solidFill>
                <a:latin typeface="Poppins"/>
                <a:ea typeface="Poppins"/>
                <a:cs typeface="Poppins"/>
                <a:sym typeface="Poppins"/>
              </a:rPr>
              <a:t>In this presentation, we will :</a:t>
            </a:r>
          </a:p>
          <a:p>
            <a:pPr algn="just">
              <a:lnSpc>
                <a:spcPts val="3498"/>
              </a:lnSpc>
            </a:pPr>
            <a:r>
              <a:rPr lang="en-US" sz="2450" dirty="0">
                <a:solidFill>
                  <a:srgbClr val="000000"/>
                </a:solidFill>
                <a:latin typeface="Poppins"/>
                <a:ea typeface="Poppins"/>
                <a:cs typeface="Poppins"/>
                <a:sym typeface="Poppins"/>
              </a:rPr>
              <a:t>•Identify the communication barriers within Flight Food Limited:</a:t>
            </a:r>
            <a:endParaRPr lang="en-US" sz="2450" dirty="0">
              <a:solidFill>
                <a:srgbClr val="000000"/>
              </a:solidFill>
              <a:latin typeface="Poppins"/>
              <a:ea typeface="Poppins"/>
              <a:cs typeface="Poppins"/>
            </a:endParaRPr>
          </a:p>
          <a:p>
            <a:pPr algn="just">
              <a:lnSpc>
                <a:spcPts val="3498"/>
              </a:lnSpc>
            </a:pPr>
            <a:r>
              <a:rPr lang="en-US" sz="2498">
                <a:solidFill>
                  <a:srgbClr val="000000"/>
                </a:solidFill>
                <a:latin typeface="Poppins"/>
                <a:ea typeface="Poppins"/>
                <a:cs typeface="Poppins"/>
                <a:sym typeface="Poppins"/>
              </a:rPr>
              <a:t>     -Environmental noise</a:t>
            </a:r>
          </a:p>
          <a:p>
            <a:pPr algn="just">
              <a:lnSpc>
                <a:spcPts val="3498"/>
              </a:lnSpc>
            </a:pPr>
            <a:r>
              <a:rPr lang="en-US" sz="2498">
                <a:solidFill>
                  <a:srgbClr val="000000"/>
                </a:solidFill>
                <a:latin typeface="Poppins"/>
                <a:ea typeface="Poppins"/>
                <a:cs typeface="Poppins"/>
                <a:sym typeface="Poppins"/>
              </a:rPr>
              <a:t>      -Language/Communication/Body language</a:t>
            </a:r>
          </a:p>
          <a:p>
            <a:pPr algn="just">
              <a:lnSpc>
                <a:spcPts val="3498"/>
              </a:lnSpc>
            </a:pPr>
            <a:r>
              <a:rPr lang="en-US" sz="2498">
                <a:solidFill>
                  <a:srgbClr val="000000"/>
                </a:solidFill>
                <a:latin typeface="Poppins"/>
                <a:ea typeface="Poppins"/>
                <a:cs typeface="Poppins"/>
                <a:sym typeface="Poppins"/>
              </a:rPr>
              <a:t>      -Age/Generational</a:t>
            </a:r>
          </a:p>
          <a:p>
            <a:pPr algn="just">
              <a:lnSpc>
                <a:spcPts val="3498"/>
              </a:lnSpc>
            </a:pPr>
            <a:r>
              <a:rPr lang="en-US" sz="2498">
                <a:solidFill>
                  <a:srgbClr val="000000"/>
                </a:solidFill>
                <a:latin typeface="Poppins"/>
                <a:ea typeface="Poppins"/>
                <a:cs typeface="Poppins"/>
                <a:sym typeface="Poppins"/>
              </a:rPr>
              <a:t>      -Cultural (standards and practices)</a:t>
            </a:r>
          </a:p>
          <a:p>
            <a:pPr algn="just">
              <a:lnSpc>
                <a:spcPts val="3498"/>
              </a:lnSpc>
            </a:pPr>
            <a:r>
              <a:rPr lang="en-US" sz="2498">
                <a:solidFill>
                  <a:srgbClr val="000000"/>
                </a:solidFill>
                <a:latin typeface="Poppins"/>
                <a:ea typeface="Poppins"/>
                <a:cs typeface="Poppins"/>
                <a:sym typeface="Poppins"/>
              </a:rPr>
              <a:t>      -Emotional</a:t>
            </a:r>
          </a:p>
          <a:p>
            <a:pPr algn="just">
              <a:lnSpc>
                <a:spcPts val="3497"/>
              </a:lnSpc>
            </a:pPr>
            <a:r>
              <a:rPr lang="en-US" sz="2450" dirty="0">
                <a:solidFill>
                  <a:srgbClr val="000000"/>
                </a:solidFill>
                <a:latin typeface="Poppins"/>
                <a:ea typeface="Poppins"/>
                <a:cs typeface="Poppins"/>
                <a:sym typeface="Poppins"/>
              </a:rPr>
              <a:t>•Identify the relevant theories that explain these barriers</a:t>
            </a:r>
            <a:endParaRPr lang="en-US" sz="2450" dirty="0">
              <a:solidFill>
                <a:srgbClr val="000000"/>
              </a:solidFill>
              <a:latin typeface="Poppins"/>
              <a:ea typeface="Poppins"/>
              <a:cs typeface="Poppins"/>
            </a:endParaRPr>
          </a:p>
          <a:p>
            <a:pPr algn="just">
              <a:lnSpc>
                <a:spcPts val="3498"/>
              </a:lnSpc>
            </a:pPr>
            <a:r>
              <a:rPr lang="en-US" sz="2498">
                <a:solidFill>
                  <a:srgbClr val="000000"/>
                </a:solidFill>
                <a:latin typeface="Poppins"/>
                <a:ea typeface="Poppins"/>
                <a:cs typeface="Poppins"/>
                <a:sym typeface="Poppins"/>
              </a:rPr>
              <a:t>•Suggest ways in which these barriers could be overcome</a:t>
            </a:r>
          </a:p>
          <a:p>
            <a:pPr algn="just">
              <a:lnSpc>
                <a:spcPts val="3498"/>
              </a:lnSpc>
            </a:pPr>
            <a:r>
              <a:rPr lang="en-US" sz="2498">
                <a:solidFill>
                  <a:srgbClr val="000000"/>
                </a:solidFill>
                <a:latin typeface="Poppins"/>
                <a:ea typeface="Poppins"/>
                <a:cs typeface="Poppins"/>
                <a:sym typeface="Poppins"/>
              </a:rPr>
              <a:t>•Provide a conclusion note</a:t>
            </a:r>
          </a:p>
          <a:p>
            <a:pPr algn="just">
              <a:lnSpc>
                <a:spcPts val="3498"/>
              </a:lnSpc>
            </a:pPr>
            <a:r>
              <a:rPr lang="en-US" sz="2498">
                <a:solidFill>
                  <a:srgbClr val="000000"/>
                </a:solidFill>
                <a:latin typeface="Poppins"/>
                <a:ea typeface="Poppins"/>
                <a:cs typeface="Poppins"/>
                <a:sym typeface="Poppins"/>
              </a:rPr>
              <a:t>•Reference list </a:t>
            </a:r>
          </a:p>
          <a:p>
            <a:pPr algn="just">
              <a:lnSpc>
                <a:spcPts val="3498"/>
              </a:lnSpc>
            </a:pPr>
            <a:endParaRPr lang="en-US" sz="2498">
              <a:solidFill>
                <a:srgbClr val="000000"/>
              </a:solidFill>
              <a:latin typeface="Poppins"/>
              <a:ea typeface="Poppins"/>
              <a:cs typeface="Poppins"/>
              <a:sym typeface="Poppins"/>
            </a:endParaRPr>
          </a:p>
        </p:txBody>
      </p:sp>
      <p:sp>
        <p:nvSpPr>
          <p:cNvPr id="9" name="TextBox 9"/>
          <p:cNvSpPr txBox="1"/>
          <p:nvPr/>
        </p:nvSpPr>
        <p:spPr>
          <a:xfrm>
            <a:off x="1246572" y="845806"/>
            <a:ext cx="8422281" cy="1151890"/>
          </a:xfrm>
          <a:prstGeom prst="rect">
            <a:avLst/>
          </a:prstGeom>
        </p:spPr>
        <p:txBody>
          <a:bodyPr lIns="0" tIns="0" rIns="0" bIns="0" rtlCol="0" anchor="t">
            <a:spAutoFit/>
          </a:bodyPr>
          <a:lstStyle/>
          <a:p>
            <a:pPr algn="l">
              <a:lnSpc>
                <a:spcPts val="8959"/>
              </a:lnSpc>
            </a:pPr>
            <a:r>
              <a:rPr lang="en-US" sz="6399" b="1">
                <a:solidFill>
                  <a:srgbClr val="326C9C"/>
                </a:solidFill>
                <a:latin typeface="Poppins Bold"/>
                <a:ea typeface="Poppins Bold"/>
                <a:cs typeface="Poppins Bold"/>
                <a:sym typeface="Poppins Bold"/>
              </a:rPr>
              <a:t>General overview</a:t>
            </a:r>
          </a:p>
        </p:txBody>
      </p:sp>
    </p:spTree>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grpSp>
        <p:nvGrpSpPr>
          <p:cNvPr id="2" name="Group 2"/>
          <p:cNvGrpSpPr/>
          <p:nvPr/>
        </p:nvGrpSpPr>
        <p:grpSpPr>
          <a:xfrm>
            <a:off x="626259" y="1028700"/>
            <a:ext cx="10395045" cy="8229600"/>
            <a:chOff x="0" y="0"/>
            <a:chExt cx="2737790" cy="2167467"/>
          </a:xfrm>
        </p:grpSpPr>
        <p:sp>
          <p:nvSpPr>
            <p:cNvPr id="3" name="Freeform 3"/>
            <p:cNvSpPr/>
            <p:nvPr/>
          </p:nvSpPr>
          <p:spPr>
            <a:xfrm>
              <a:off x="0" y="0"/>
              <a:ext cx="2737790" cy="2167467"/>
            </a:xfrm>
            <a:custGeom>
              <a:avLst/>
              <a:gdLst/>
              <a:ahLst/>
              <a:cxnLst/>
              <a:rect l="l" t="t" r="r" b="b"/>
              <a:pathLst>
                <a:path w="2737790" h="2167467">
                  <a:moveTo>
                    <a:pt x="0" y="0"/>
                  </a:moveTo>
                  <a:lnTo>
                    <a:pt x="2737790" y="0"/>
                  </a:lnTo>
                  <a:lnTo>
                    <a:pt x="2737790" y="2167467"/>
                  </a:lnTo>
                  <a:lnTo>
                    <a:pt x="0" y="2167467"/>
                  </a:lnTo>
                  <a:close/>
                </a:path>
              </a:pathLst>
            </a:custGeom>
            <a:solidFill>
              <a:srgbClr val="F1FFFF"/>
            </a:solidFill>
            <a:ln w="142875" cap="sq">
              <a:solidFill>
                <a:srgbClr val="B5CCE2"/>
              </a:solidFill>
              <a:prstDash val="solid"/>
              <a:miter/>
            </a:ln>
          </p:spPr>
          <p:txBody>
            <a:bodyPr/>
            <a:lstStyle/>
            <a:p>
              <a:endParaRPr lang="en-GB"/>
            </a:p>
          </p:txBody>
        </p:sp>
        <p:sp>
          <p:nvSpPr>
            <p:cNvPr id="4" name="TextBox 4"/>
            <p:cNvSpPr txBox="1"/>
            <p:nvPr/>
          </p:nvSpPr>
          <p:spPr>
            <a:xfrm>
              <a:off x="0" y="-57150"/>
              <a:ext cx="2737790" cy="222461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rot="5400000" flipV="1">
            <a:off x="14900853" y="7562965"/>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1078454" y="2465215"/>
            <a:ext cx="7019040" cy="5825403"/>
          </a:xfrm>
          <a:custGeom>
            <a:avLst/>
            <a:gdLst/>
            <a:ahLst/>
            <a:cxnLst/>
            <a:rect l="l" t="t" r="r" b="b"/>
            <a:pathLst>
              <a:path w="7019040" h="5825403">
                <a:moveTo>
                  <a:pt x="0" y="0"/>
                </a:moveTo>
                <a:lnTo>
                  <a:pt x="7019040" y="0"/>
                </a:lnTo>
                <a:lnTo>
                  <a:pt x="7019040" y="5825403"/>
                </a:lnTo>
                <a:lnTo>
                  <a:pt x="0" y="5825403"/>
                </a:lnTo>
                <a:lnTo>
                  <a:pt x="0" y="0"/>
                </a:lnTo>
                <a:close/>
              </a:path>
            </a:pathLst>
          </a:custGeom>
          <a:blipFill>
            <a:blip r:embed="rId6"/>
            <a:stretch>
              <a:fillRect l="-15280" r="-9289"/>
            </a:stretch>
          </a:blipFill>
        </p:spPr>
        <p:txBody>
          <a:bodyPr/>
          <a:lstStyle/>
          <a:p>
            <a:endParaRPr lang="en-GB"/>
          </a:p>
        </p:txBody>
      </p:sp>
      <p:sp>
        <p:nvSpPr>
          <p:cNvPr id="8" name="TextBox 8"/>
          <p:cNvSpPr txBox="1"/>
          <p:nvPr/>
        </p:nvSpPr>
        <p:spPr>
          <a:xfrm>
            <a:off x="826970" y="2379490"/>
            <a:ext cx="9928509" cy="6975692"/>
          </a:xfrm>
          <a:prstGeom prst="rect">
            <a:avLst/>
          </a:prstGeom>
        </p:spPr>
        <p:txBody>
          <a:bodyPr lIns="0" tIns="0" rIns="0" bIns="0" rtlCol="0" anchor="t">
            <a:spAutoFit/>
          </a:bodyPr>
          <a:lstStyle/>
          <a:p>
            <a:pPr algn="just">
              <a:lnSpc>
                <a:spcPts val="3852"/>
              </a:lnSpc>
            </a:pPr>
            <a:r>
              <a:rPr lang="en-US" sz="2750" dirty="0">
                <a:solidFill>
                  <a:srgbClr val="000000"/>
                </a:solidFill>
                <a:latin typeface="Poppins"/>
                <a:ea typeface="Poppins"/>
                <a:cs typeface="Poppins"/>
                <a:sym typeface="Poppins"/>
              </a:rPr>
              <a:t>As pointed out by Shannon and Weaver (1949, cited in Tafoya, 1976, p.1), in their research on information systems, points out that there are “things” which are labelled as “noise” that accompanies message transmitted by a sender, and this noise is a distracting stimuli that is picked up by the receiver.</a:t>
            </a:r>
          </a:p>
          <a:p>
            <a:pPr algn="just">
              <a:lnSpc>
                <a:spcPts val="3852"/>
              </a:lnSpc>
            </a:pPr>
            <a:endParaRPr lang="en-US" sz="2750" dirty="0">
              <a:solidFill>
                <a:srgbClr val="000000"/>
              </a:solidFill>
              <a:latin typeface="Poppins"/>
              <a:ea typeface="Poppins"/>
              <a:cs typeface="Poppins"/>
              <a:sym typeface="Poppins"/>
            </a:endParaRPr>
          </a:p>
          <a:p>
            <a:pPr algn="just">
              <a:lnSpc>
                <a:spcPts val="3852"/>
              </a:lnSpc>
            </a:pPr>
            <a:r>
              <a:rPr lang="en-US" sz="2751">
                <a:solidFill>
                  <a:srgbClr val="000000"/>
                </a:solidFill>
                <a:latin typeface="Poppins"/>
                <a:ea typeface="Poppins"/>
                <a:cs typeface="Poppins"/>
                <a:sym typeface="Poppins"/>
              </a:rPr>
              <a:t>The old, noisy machines that bang and clank on the factory floor produce the “noise” that disrupts the messages Gary, the floor manager, passes to the workers. This could cause a significant loss of vital information in the food manufacturing process, resulting in poor food standards. </a:t>
            </a:r>
          </a:p>
          <a:p>
            <a:pPr algn="just">
              <a:lnSpc>
                <a:spcPts val="3852"/>
              </a:lnSpc>
            </a:pPr>
            <a:endParaRPr lang="en-US" sz="2751">
              <a:solidFill>
                <a:srgbClr val="000000"/>
              </a:solidFill>
              <a:latin typeface="Poppins"/>
              <a:ea typeface="Poppins"/>
              <a:cs typeface="Poppins"/>
              <a:sym typeface="Poppins"/>
            </a:endParaRPr>
          </a:p>
        </p:txBody>
      </p:sp>
      <p:sp>
        <p:nvSpPr>
          <p:cNvPr id="9" name="TextBox 9"/>
          <p:cNvSpPr txBox="1"/>
          <p:nvPr/>
        </p:nvSpPr>
        <p:spPr>
          <a:xfrm>
            <a:off x="1633675" y="1293005"/>
            <a:ext cx="8315100" cy="1010285"/>
          </a:xfrm>
          <a:prstGeom prst="rect">
            <a:avLst/>
          </a:prstGeom>
        </p:spPr>
        <p:txBody>
          <a:bodyPr lIns="0" tIns="0" rIns="0" bIns="0" rtlCol="0" anchor="t">
            <a:spAutoFit/>
          </a:bodyPr>
          <a:lstStyle/>
          <a:p>
            <a:pPr algn="l">
              <a:lnSpc>
                <a:spcPts val="7840"/>
              </a:lnSpc>
            </a:pPr>
            <a:r>
              <a:rPr lang="en-US" sz="5600" b="1">
                <a:solidFill>
                  <a:srgbClr val="326C9C"/>
                </a:solidFill>
                <a:latin typeface="Poppins Bold"/>
                <a:ea typeface="Poppins Bold"/>
                <a:cs typeface="Poppins Bold"/>
                <a:sym typeface="Poppins Bold"/>
              </a:rPr>
              <a:t>Environmental Noise</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38960" y="1712979"/>
            <a:ext cx="18249765" cy="2073933"/>
            <a:chOff x="0" y="0"/>
            <a:chExt cx="5024378" cy="546221"/>
          </a:xfrm>
        </p:grpSpPr>
        <p:sp>
          <p:nvSpPr>
            <p:cNvPr id="4" name="Freeform 4"/>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B5CCE2"/>
            </a:solidFill>
            <a:ln w="142875" cap="sq">
              <a:solidFill>
                <a:srgbClr val="B5CCE2"/>
              </a:solidFill>
              <a:prstDash val="solid"/>
              <a:miter/>
            </a:ln>
          </p:spPr>
          <p:txBody>
            <a:bodyPr/>
            <a:lstStyle/>
            <a:p>
              <a:endParaRPr lang="en-GB"/>
            </a:p>
          </p:txBody>
        </p:sp>
        <p:sp>
          <p:nvSpPr>
            <p:cNvPr id="5" name="TextBox 5"/>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319695" y="4091712"/>
            <a:ext cx="7410003" cy="5094377"/>
          </a:xfrm>
          <a:custGeom>
            <a:avLst/>
            <a:gdLst/>
            <a:ahLst/>
            <a:cxnLst/>
            <a:rect l="l" t="t" r="r" b="b"/>
            <a:pathLst>
              <a:path w="7410003" h="5094377">
                <a:moveTo>
                  <a:pt x="0" y="0"/>
                </a:moveTo>
                <a:lnTo>
                  <a:pt x="7410002" y="0"/>
                </a:lnTo>
                <a:lnTo>
                  <a:pt x="7410002" y="5094377"/>
                </a:lnTo>
                <a:lnTo>
                  <a:pt x="0" y="5094377"/>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1028700" y="2123443"/>
            <a:ext cx="16230600" cy="1010285"/>
          </a:xfrm>
          <a:prstGeom prst="rect">
            <a:avLst/>
          </a:prstGeom>
        </p:spPr>
        <p:txBody>
          <a:bodyPr lIns="0" tIns="0" rIns="0" bIns="0" rtlCol="0" anchor="t">
            <a:spAutoFit/>
          </a:bodyPr>
          <a:lstStyle/>
          <a:p>
            <a:pPr algn="ctr">
              <a:lnSpc>
                <a:spcPts val="7840"/>
              </a:lnSpc>
            </a:pPr>
            <a:r>
              <a:rPr lang="en-US" sz="5600" b="1">
                <a:solidFill>
                  <a:srgbClr val="326C9C"/>
                </a:solidFill>
                <a:latin typeface="Poppins Bold"/>
                <a:ea typeface="Poppins Bold"/>
                <a:cs typeface="Poppins Bold"/>
                <a:sym typeface="Poppins Bold"/>
              </a:rPr>
              <a:t>Reducing/Overcoming environmental noise</a:t>
            </a:r>
          </a:p>
        </p:txBody>
      </p:sp>
      <p:sp>
        <p:nvSpPr>
          <p:cNvPr id="9" name="TextBox 9"/>
          <p:cNvSpPr txBox="1"/>
          <p:nvPr/>
        </p:nvSpPr>
        <p:spPr>
          <a:xfrm>
            <a:off x="7841379" y="4097227"/>
            <a:ext cx="9429954" cy="5820942"/>
          </a:xfrm>
          <a:prstGeom prst="rect">
            <a:avLst/>
          </a:prstGeom>
        </p:spPr>
        <p:txBody>
          <a:bodyPr wrap="square" lIns="0" tIns="0" rIns="0" bIns="0" rtlCol="0" anchor="t">
            <a:spAutoFit/>
          </a:bodyPr>
          <a:lstStyle/>
          <a:p>
            <a:pPr algn="just">
              <a:lnSpc>
                <a:spcPts val="4208"/>
              </a:lnSpc>
            </a:pPr>
            <a:r>
              <a:rPr lang="en-US" sz="3005" b="1">
                <a:solidFill>
                  <a:srgbClr val="326C9C"/>
                </a:solidFill>
                <a:latin typeface="Poppins Bold"/>
                <a:ea typeface="Poppins Bold"/>
                <a:cs typeface="Poppins Bold"/>
                <a:sym typeface="Poppins Bold"/>
              </a:rPr>
              <a:t>•Gary needs to understand that his messages may not be well decoded by the workers, as he often screams because of the noise from the factory floor.</a:t>
            </a:r>
          </a:p>
          <a:p>
            <a:pPr algn="just">
              <a:lnSpc>
                <a:spcPts val="4208"/>
              </a:lnSpc>
            </a:pPr>
            <a:endParaRPr lang="en-US" sz="3000" b="1" dirty="0">
              <a:solidFill>
                <a:srgbClr val="326C9C"/>
              </a:solidFill>
              <a:latin typeface="Poppins Bold"/>
              <a:ea typeface="Poppins Bold"/>
              <a:cs typeface="Poppins Bold"/>
            </a:endParaRPr>
          </a:p>
          <a:p>
            <a:pPr algn="just">
              <a:lnSpc>
                <a:spcPts val="4208"/>
              </a:lnSpc>
            </a:pPr>
            <a:r>
              <a:rPr lang="en-US" sz="3005" b="1">
                <a:solidFill>
                  <a:srgbClr val="326C9C"/>
                </a:solidFill>
                <a:latin typeface="Poppins Bold"/>
                <a:ea typeface="Poppins Bold"/>
                <a:cs typeface="Poppins Bold"/>
                <a:sym typeface="Poppins Bold"/>
              </a:rPr>
              <a:t>•Replacing the old noisy machines with new and less clunky ones.</a:t>
            </a:r>
          </a:p>
          <a:p>
            <a:pPr algn="just">
              <a:lnSpc>
                <a:spcPts val="4208"/>
              </a:lnSpc>
            </a:pPr>
            <a:endParaRPr lang="en-US" sz="3000" b="1" dirty="0">
              <a:solidFill>
                <a:srgbClr val="326C9C"/>
              </a:solidFill>
              <a:latin typeface="Poppins Bold"/>
              <a:ea typeface="Poppins Bold"/>
              <a:cs typeface="Poppins Bold"/>
            </a:endParaRPr>
          </a:p>
          <a:p>
            <a:pPr algn="just">
              <a:lnSpc>
                <a:spcPts val="4063"/>
              </a:lnSpc>
            </a:pPr>
            <a:r>
              <a:rPr lang="en-US" sz="2902" b="1">
                <a:solidFill>
                  <a:srgbClr val="326C9C"/>
                </a:solidFill>
                <a:latin typeface="Poppins Bold"/>
                <a:ea typeface="Poppins Bold"/>
                <a:cs typeface="Poppins Bold"/>
                <a:sym typeface="Poppins Bold"/>
              </a:rPr>
              <a:t>•This problem is less likely to occur if Gary passes information in a quiet environment.</a:t>
            </a:r>
          </a:p>
          <a:p>
            <a:pPr algn="just">
              <a:lnSpc>
                <a:spcPts val="4063"/>
              </a:lnSpc>
            </a:pPr>
            <a:endParaRPr lang="en-US" sz="2902" b="1">
              <a:solidFill>
                <a:srgbClr val="326C9C"/>
              </a:solidFill>
              <a:latin typeface="Poppins Bold"/>
              <a:ea typeface="Poppins Bold"/>
              <a:cs typeface="Poppins Bold"/>
              <a:sym typeface="Poppins 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grpSp>
        <p:nvGrpSpPr>
          <p:cNvPr id="2" name="Group 2"/>
          <p:cNvGrpSpPr/>
          <p:nvPr/>
        </p:nvGrpSpPr>
        <p:grpSpPr>
          <a:xfrm>
            <a:off x="690626" y="1028700"/>
            <a:ext cx="10379597" cy="8229600"/>
            <a:chOff x="0" y="0"/>
            <a:chExt cx="2733721" cy="2167467"/>
          </a:xfrm>
        </p:grpSpPr>
        <p:sp>
          <p:nvSpPr>
            <p:cNvPr id="3" name="Freeform 3"/>
            <p:cNvSpPr/>
            <p:nvPr/>
          </p:nvSpPr>
          <p:spPr>
            <a:xfrm>
              <a:off x="0" y="0"/>
              <a:ext cx="2733721" cy="2167467"/>
            </a:xfrm>
            <a:custGeom>
              <a:avLst/>
              <a:gdLst/>
              <a:ahLst/>
              <a:cxnLst/>
              <a:rect l="l" t="t" r="r" b="b"/>
              <a:pathLst>
                <a:path w="2733721" h="2167467">
                  <a:moveTo>
                    <a:pt x="0" y="0"/>
                  </a:moveTo>
                  <a:lnTo>
                    <a:pt x="2733721" y="0"/>
                  </a:lnTo>
                  <a:lnTo>
                    <a:pt x="2733721" y="2167467"/>
                  </a:lnTo>
                  <a:lnTo>
                    <a:pt x="0" y="2167467"/>
                  </a:lnTo>
                  <a:close/>
                </a:path>
              </a:pathLst>
            </a:custGeom>
            <a:solidFill>
              <a:srgbClr val="F1FFFF"/>
            </a:solidFill>
            <a:ln w="142875" cap="sq">
              <a:solidFill>
                <a:srgbClr val="B5CCE2"/>
              </a:solidFill>
              <a:prstDash val="solid"/>
              <a:miter/>
            </a:ln>
          </p:spPr>
          <p:txBody>
            <a:bodyPr/>
            <a:lstStyle/>
            <a:p>
              <a:endParaRPr lang="en-GB"/>
            </a:p>
          </p:txBody>
        </p:sp>
        <p:sp>
          <p:nvSpPr>
            <p:cNvPr id="4" name="TextBox 4"/>
            <p:cNvSpPr txBox="1"/>
            <p:nvPr/>
          </p:nvSpPr>
          <p:spPr>
            <a:xfrm>
              <a:off x="0" y="-57150"/>
              <a:ext cx="2733721" cy="222461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1290422" y="2617462"/>
            <a:ext cx="6736100" cy="5052075"/>
          </a:xfrm>
          <a:custGeom>
            <a:avLst/>
            <a:gdLst/>
            <a:ahLst/>
            <a:cxnLst/>
            <a:rect l="l" t="t" r="r" b="b"/>
            <a:pathLst>
              <a:path w="6736100" h="5052075">
                <a:moveTo>
                  <a:pt x="0" y="0"/>
                </a:moveTo>
                <a:lnTo>
                  <a:pt x="6736100" y="0"/>
                </a:lnTo>
                <a:lnTo>
                  <a:pt x="6736100" y="5052076"/>
                </a:lnTo>
                <a:lnTo>
                  <a:pt x="0" y="5052076"/>
                </a:lnTo>
                <a:lnTo>
                  <a:pt x="0" y="0"/>
                </a:lnTo>
                <a:close/>
              </a:path>
            </a:pathLst>
          </a:custGeom>
          <a:blipFill>
            <a:blip r:embed="rId7"/>
            <a:stretch>
              <a:fillRect/>
            </a:stretch>
          </a:blipFill>
        </p:spPr>
        <p:txBody>
          <a:bodyPr/>
          <a:lstStyle/>
          <a:p>
            <a:endParaRPr lang="en-GB"/>
          </a:p>
        </p:txBody>
      </p:sp>
      <p:sp>
        <p:nvSpPr>
          <p:cNvPr id="8" name="TextBox 8"/>
          <p:cNvSpPr txBox="1"/>
          <p:nvPr/>
        </p:nvSpPr>
        <p:spPr>
          <a:xfrm>
            <a:off x="1028700" y="3417353"/>
            <a:ext cx="9750777" cy="5950347"/>
          </a:xfrm>
          <a:prstGeom prst="rect">
            <a:avLst/>
          </a:prstGeom>
        </p:spPr>
        <p:txBody>
          <a:bodyPr lIns="0" tIns="0" rIns="0" bIns="0" rtlCol="0" anchor="t">
            <a:spAutoFit/>
          </a:bodyPr>
          <a:lstStyle/>
          <a:p>
            <a:pPr algn="just">
              <a:lnSpc>
                <a:spcPts val="3366"/>
              </a:lnSpc>
            </a:pPr>
            <a:r>
              <a:rPr lang="en-US" sz="2404" dirty="0">
                <a:solidFill>
                  <a:srgbClr val="000000"/>
                </a:solidFill>
                <a:latin typeface="Poppins"/>
                <a:ea typeface="Poppins"/>
                <a:cs typeface="Poppins"/>
                <a:sym typeface="Poppins"/>
              </a:rPr>
              <a:t>The workers on the factory floor consist mainly of immigrants from different cultures with little or no knowledge of English. However, Gary tries to pass instructions to them using different media, such as orally and visually, by talking and placing signs on the walls. However, his messages are not clearly understood because there is no feedback to complete the communication process.</a:t>
            </a:r>
          </a:p>
          <a:p>
            <a:pPr algn="just">
              <a:lnSpc>
                <a:spcPts val="2806"/>
              </a:lnSpc>
            </a:pPr>
            <a:endParaRPr lang="en-US" sz="2404" dirty="0">
              <a:solidFill>
                <a:srgbClr val="000000"/>
              </a:solidFill>
              <a:latin typeface="Poppins"/>
              <a:ea typeface="Poppins"/>
              <a:cs typeface="Poppins"/>
              <a:sym typeface="Poppins"/>
            </a:endParaRPr>
          </a:p>
          <a:p>
            <a:pPr algn="just">
              <a:lnSpc>
                <a:spcPts val="3366"/>
              </a:lnSpc>
            </a:pPr>
            <a:r>
              <a:rPr lang="en-US" sz="2404" dirty="0">
                <a:solidFill>
                  <a:srgbClr val="000000"/>
                </a:solidFill>
                <a:latin typeface="Poppins"/>
                <a:ea typeface="Poppins"/>
                <a:cs typeface="Poppins"/>
                <a:sym typeface="Poppins"/>
              </a:rPr>
              <a:t>An example cited by, </a:t>
            </a:r>
            <a:r>
              <a:rPr lang="en-US" sz="2404" dirty="0" err="1">
                <a:solidFill>
                  <a:srgbClr val="000000"/>
                </a:solidFill>
                <a:latin typeface="Poppins"/>
                <a:ea typeface="Poppins"/>
                <a:cs typeface="Poppins"/>
                <a:sym typeface="Poppins"/>
              </a:rPr>
              <a:t>Radza</a:t>
            </a:r>
            <a:r>
              <a:rPr lang="en-US" sz="2404" dirty="0">
                <a:solidFill>
                  <a:srgbClr val="000000"/>
                </a:solidFill>
                <a:latin typeface="Poppins"/>
                <a:ea typeface="Poppins"/>
                <a:cs typeface="Poppins"/>
                <a:sym typeface="Poppins"/>
              </a:rPr>
              <a:t> </a:t>
            </a:r>
            <a:r>
              <a:rPr lang="en-US" sz="2404" i="1" dirty="0">
                <a:solidFill>
                  <a:srgbClr val="000000"/>
                </a:solidFill>
                <a:latin typeface="Poppins"/>
                <a:ea typeface="Poppins"/>
                <a:cs typeface="Poppins"/>
                <a:sym typeface="Poppins"/>
              </a:rPr>
              <a:t>et al. </a:t>
            </a:r>
            <a:r>
              <a:rPr lang="en-US" sz="2404" dirty="0">
                <a:solidFill>
                  <a:srgbClr val="000000"/>
                </a:solidFill>
                <a:latin typeface="Poppins"/>
                <a:ea typeface="Poppins"/>
                <a:cs typeface="Poppins"/>
                <a:sym typeface="Poppins"/>
              </a:rPr>
              <a:t>(2024, pp</a:t>
            </a:r>
            <a:r>
              <a:rPr lang="en-US" sz="2404">
                <a:solidFill>
                  <a:srgbClr val="000000"/>
                </a:solidFill>
                <a:latin typeface="Poppins"/>
                <a:ea typeface="Poppins"/>
                <a:cs typeface="Poppins"/>
                <a:sym typeface="Poppins"/>
              </a:rPr>
              <a:t>.119 - 120) </a:t>
            </a:r>
            <a:r>
              <a:rPr lang="en-US" sz="2404" dirty="0">
                <a:solidFill>
                  <a:srgbClr val="000000"/>
                </a:solidFill>
                <a:latin typeface="Poppins"/>
                <a:ea typeface="Poppins"/>
                <a:cs typeface="Poppins"/>
                <a:sym typeface="Poppins"/>
              </a:rPr>
              <a:t>explains Schramm’s 1954 interactive model of communicative approach which </a:t>
            </a:r>
            <a:r>
              <a:rPr lang="en-US" sz="2404" dirty="0" err="1">
                <a:solidFill>
                  <a:srgbClr val="000000"/>
                </a:solidFill>
                <a:latin typeface="Poppins"/>
                <a:ea typeface="Poppins"/>
                <a:cs typeface="Poppins"/>
                <a:sym typeface="Poppins"/>
              </a:rPr>
              <a:t>analyse</a:t>
            </a:r>
            <a:r>
              <a:rPr lang="en-US" sz="2404" dirty="0">
                <a:solidFill>
                  <a:srgbClr val="000000"/>
                </a:solidFill>
                <a:latin typeface="Poppins"/>
                <a:ea typeface="Poppins"/>
                <a:cs typeface="Poppins"/>
                <a:sym typeface="Poppins"/>
              </a:rPr>
              <a:t> that a message does not end only when the receiver receives it; instead, it becomes a building block to the continuity of the information.</a:t>
            </a:r>
          </a:p>
          <a:p>
            <a:pPr algn="just">
              <a:lnSpc>
                <a:spcPts val="2806"/>
              </a:lnSpc>
            </a:pPr>
            <a:endParaRPr lang="en-US" sz="2404" dirty="0">
              <a:solidFill>
                <a:srgbClr val="000000"/>
              </a:solidFill>
              <a:latin typeface="Poppins"/>
              <a:ea typeface="Poppins"/>
              <a:cs typeface="Poppins"/>
              <a:sym typeface="Poppins"/>
            </a:endParaRPr>
          </a:p>
        </p:txBody>
      </p:sp>
      <p:sp>
        <p:nvSpPr>
          <p:cNvPr id="9" name="TextBox 9"/>
          <p:cNvSpPr txBox="1"/>
          <p:nvPr/>
        </p:nvSpPr>
        <p:spPr>
          <a:xfrm>
            <a:off x="1028700" y="978055"/>
            <a:ext cx="10041523" cy="2001342"/>
          </a:xfrm>
          <a:prstGeom prst="rect">
            <a:avLst/>
          </a:prstGeom>
        </p:spPr>
        <p:txBody>
          <a:bodyPr lIns="0" tIns="0" rIns="0" bIns="0" rtlCol="0" anchor="t">
            <a:spAutoFit/>
          </a:bodyPr>
          <a:lstStyle/>
          <a:p>
            <a:pPr algn="l">
              <a:lnSpc>
                <a:spcPts val="7814"/>
              </a:lnSpc>
            </a:pPr>
            <a:r>
              <a:rPr lang="en-US" sz="5581" b="1">
                <a:solidFill>
                  <a:srgbClr val="326C9C"/>
                </a:solidFill>
                <a:latin typeface="Poppins Bold"/>
                <a:ea typeface="Poppins Bold"/>
                <a:cs typeface="Poppins Bold"/>
                <a:sym typeface="Poppins Bold"/>
              </a:rPr>
              <a:t>Language, Communication and Body Language</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8881" y="1697940"/>
            <a:ext cx="18279844" cy="1998737"/>
            <a:chOff x="0" y="0"/>
            <a:chExt cx="5024378" cy="546221"/>
          </a:xfrm>
        </p:grpSpPr>
        <p:sp>
          <p:nvSpPr>
            <p:cNvPr id="4" name="Freeform 4"/>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1FFFF"/>
            </a:solidFill>
            <a:ln w="142875" cap="sq">
              <a:solidFill>
                <a:srgbClr val="B5CCE2"/>
              </a:solidFill>
              <a:prstDash val="solid"/>
              <a:miter/>
            </a:ln>
          </p:spPr>
          <p:txBody>
            <a:bodyPr/>
            <a:lstStyle/>
            <a:p>
              <a:endParaRPr lang="en-GB"/>
            </a:p>
          </p:txBody>
        </p:sp>
        <p:sp>
          <p:nvSpPr>
            <p:cNvPr id="5" name="TextBox 5"/>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647544" y="4244112"/>
            <a:ext cx="6091328" cy="5271653"/>
          </a:xfrm>
          <a:custGeom>
            <a:avLst/>
            <a:gdLst/>
            <a:ahLst/>
            <a:cxnLst/>
            <a:rect l="l" t="t" r="r" b="b"/>
            <a:pathLst>
              <a:path w="6091328" h="5271653">
                <a:moveTo>
                  <a:pt x="0" y="0"/>
                </a:moveTo>
                <a:lnTo>
                  <a:pt x="6091329" y="0"/>
                </a:lnTo>
                <a:lnTo>
                  <a:pt x="6091329" y="5271653"/>
                </a:lnTo>
                <a:lnTo>
                  <a:pt x="0" y="5271653"/>
                </a:lnTo>
                <a:lnTo>
                  <a:pt x="0" y="0"/>
                </a:lnTo>
                <a:close/>
              </a:path>
            </a:pathLst>
          </a:custGeom>
          <a:blipFill>
            <a:blip r:embed="rId6"/>
            <a:stretch>
              <a:fillRect l="-4360" t="-11426" b="-9161"/>
            </a:stretch>
          </a:blipFill>
        </p:spPr>
        <p:txBody>
          <a:bodyPr/>
          <a:lstStyle/>
          <a:p>
            <a:endParaRPr lang="en-GB"/>
          </a:p>
        </p:txBody>
      </p:sp>
      <p:sp>
        <p:nvSpPr>
          <p:cNvPr id="8" name="TextBox 8"/>
          <p:cNvSpPr txBox="1"/>
          <p:nvPr/>
        </p:nvSpPr>
        <p:spPr>
          <a:xfrm>
            <a:off x="1028700" y="1690777"/>
            <a:ext cx="16230600" cy="2000885"/>
          </a:xfrm>
          <a:prstGeom prst="rect">
            <a:avLst/>
          </a:prstGeom>
        </p:spPr>
        <p:txBody>
          <a:bodyPr lIns="0" tIns="0" rIns="0" bIns="0" rtlCol="0" anchor="t">
            <a:spAutoFit/>
          </a:bodyPr>
          <a:lstStyle/>
          <a:p>
            <a:pPr algn="ctr">
              <a:lnSpc>
                <a:spcPts val="7840"/>
              </a:lnSpc>
            </a:pPr>
            <a:r>
              <a:rPr lang="en-US" sz="5600" b="1">
                <a:solidFill>
                  <a:srgbClr val="326C9C"/>
                </a:solidFill>
                <a:latin typeface="Poppins Bold"/>
                <a:ea typeface="Poppins Bold"/>
                <a:cs typeface="Poppins Bold"/>
                <a:sym typeface="Poppins Bold"/>
              </a:rPr>
              <a:t>Overcoming the language, communication, and body language barrier</a:t>
            </a:r>
          </a:p>
        </p:txBody>
      </p:sp>
      <p:sp>
        <p:nvSpPr>
          <p:cNvPr id="9" name="TextBox 9"/>
          <p:cNvSpPr txBox="1"/>
          <p:nvPr/>
        </p:nvSpPr>
        <p:spPr>
          <a:xfrm>
            <a:off x="7366725" y="4446659"/>
            <a:ext cx="10288200" cy="3977005"/>
          </a:xfrm>
          <a:prstGeom prst="rect">
            <a:avLst/>
          </a:prstGeom>
        </p:spPr>
        <p:txBody>
          <a:bodyPr lIns="0" tIns="0" rIns="0" bIns="0" rtlCol="0" anchor="t">
            <a:spAutoFit/>
          </a:bodyPr>
          <a:lstStyle/>
          <a:p>
            <a:pPr algn="just">
              <a:lnSpc>
                <a:spcPts val="3919"/>
              </a:lnSpc>
            </a:pPr>
            <a:r>
              <a:rPr lang="en-US" sz="2750" dirty="0">
                <a:solidFill>
                  <a:srgbClr val="000000"/>
                </a:solidFill>
                <a:latin typeface="Poppins"/>
                <a:ea typeface="Poppins"/>
                <a:cs typeface="Poppins"/>
                <a:sym typeface="Poppins"/>
              </a:rPr>
              <a:t>•The company needs to ensure that there are systems in place for the workers who do not understand the English language, in order to be able to contribute positively to the food manufacturing process.</a:t>
            </a:r>
          </a:p>
          <a:p>
            <a:pPr algn="just">
              <a:lnSpc>
                <a:spcPts val="3919"/>
              </a:lnSpc>
            </a:pPr>
            <a:endParaRPr lang="en-US" sz="2750" dirty="0">
              <a:solidFill>
                <a:srgbClr val="000000"/>
              </a:solidFill>
              <a:latin typeface="Poppins"/>
              <a:ea typeface="Poppins"/>
              <a:cs typeface="Poppins"/>
            </a:endParaRPr>
          </a:p>
          <a:p>
            <a:pPr algn="just">
              <a:lnSpc>
                <a:spcPts val="3919"/>
              </a:lnSpc>
            </a:pPr>
            <a:r>
              <a:rPr lang="en-US" sz="2799">
                <a:solidFill>
                  <a:srgbClr val="000000"/>
                </a:solidFill>
                <a:latin typeface="Poppins"/>
                <a:ea typeface="Poppins"/>
                <a:cs typeface="Poppins"/>
                <a:sym typeface="Poppins"/>
              </a:rPr>
              <a:t>•Gary needs to communicate more efficiently with the workers instead of screaming out information.</a:t>
            </a:r>
          </a:p>
          <a:p>
            <a:pPr algn="just">
              <a:lnSpc>
                <a:spcPts val="3919"/>
              </a:lnSpc>
            </a:pPr>
            <a:endParaRPr lang="en-US" sz="2799">
              <a:solidFill>
                <a:srgbClr val="000000"/>
              </a:solidFill>
              <a:latin typeface="Poppins"/>
              <a:ea typeface="Poppins"/>
              <a:cs typeface="Poppins"/>
              <a:sym typeface="Poppins"/>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7188755" cy="8229600"/>
            <a:chOff x="0" y="0"/>
            <a:chExt cx="1893335" cy="2167467"/>
          </a:xfrm>
        </p:grpSpPr>
        <p:sp>
          <p:nvSpPr>
            <p:cNvPr id="3" name="Freeform 3"/>
            <p:cNvSpPr/>
            <p:nvPr/>
          </p:nvSpPr>
          <p:spPr>
            <a:xfrm>
              <a:off x="0" y="0"/>
              <a:ext cx="1893335" cy="2167467"/>
            </a:xfrm>
            <a:custGeom>
              <a:avLst/>
              <a:gdLst/>
              <a:ahLst/>
              <a:cxnLst/>
              <a:rect l="l" t="t" r="r" b="b"/>
              <a:pathLst>
                <a:path w="1893335" h="2167467">
                  <a:moveTo>
                    <a:pt x="0" y="0"/>
                  </a:moveTo>
                  <a:lnTo>
                    <a:pt x="1893335" y="0"/>
                  </a:lnTo>
                  <a:lnTo>
                    <a:pt x="1893335" y="2167467"/>
                  </a:lnTo>
                  <a:lnTo>
                    <a:pt x="0" y="2167467"/>
                  </a:lnTo>
                  <a:close/>
                </a:path>
              </a:pathLst>
            </a:custGeom>
            <a:solidFill>
              <a:srgbClr val="FFFFFF"/>
            </a:solidFill>
            <a:ln w="142875" cap="sq">
              <a:solidFill>
                <a:srgbClr val="B5CCE2"/>
              </a:solidFill>
              <a:prstDash val="solid"/>
              <a:miter/>
            </a:ln>
          </p:spPr>
          <p:txBody>
            <a:bodyPr/>
            <a:lstStyle/>
            <a:p>
              <a:endParaRPr lang="en-GB"/>
            </a:p>
          </p:txBody>
        </p:sp>
        <p:sp>
          <p:nvSpPr>
            <p:cNvPr id="4" name="TextBox 4"/>
            <p:cNvSpPr txBox="1"/>
            <p:nvPr/>
          </p:nvSpPr>
          <p:spPr>
            <a:xfrm>
              <a:off x="0" y="-57150"/>
              <a:ext cx="1893335" cy="222461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8454139" y="2975357"/>
            <a:ext cx="9539405" cy="5025990"/>
          </a:xfrm>
          <a:custGeom>
            <a:avLst/>
            <a:gdLst/>
            <a:ahLst/>
            <a:cxnLst/>
            <a:rect l="l" t="t" r="r" b="b"/>
            <a:pathLst>
              <a:path w="9539405" h="5025990">
                <a:moveTo>
                  <a:pt x="0" y="0"/>
                </a:moveTo>
                <a:lnTo>
                  <a:pt x="9539404" y="0"/>
                </a:lnTo>
                <a:lnTo>
                  <a:pt x="9539404" y="5025990"/>
                </a:lnTo>
                <a:lnTo>
                  <a:pt x="0" y="5025990"/>
                </a:lnTo>
                <a:lnTo>
                  <a:pt x="0" y="0"/>
                </a:lnTo>
                <a:close/>
              </a:path>
            </a:pathLst>
          </a:custGeom>
          <a:blipFill>
            <a:blip r:embed="rId6"/>
            <a:stretch>
              <a:fillRect l="-2059" r="-3313"/>
            </a:stretch>
          </a:blipFill>
        </p:spPr>
        <p:txBody>
          <a:bodyPr/>
          <a:lstStyle/>
          <a:p>
            <a:endParaRPr lang="en-GB"/>
          </a:p>
        </p:txBody>
      </p:sp>
      <p:sp>
        <p:nvSpPr>
          <p:cNvPr id="8" name="TextBox 8"/>
          <p:cNvSpPr txBox="1"/>
          <p:nvPr/>
        </p:nvSpPr>
        <p:spPr>
          <a:xfrm>
            <a:off x="1353059" y="2662658"/>
            <a:ext cx="6540037" cy="5462905"/>
          </a:xfrm>
          <a:prstGeom prst="rect">
            <a:avLst/>
          </a:prstGeom>
        </p:spPr>
        <p:txBody>
          <a:bodyPr lIns="0" tIns="0" rIns="0" bIns="0" rtlCol="0" anchor="t">
            <a:spAutoFit/>
          </a:bodyPr>
          <a:lstStyle/>
          <a:p>
            <a:pPr algn="just">
              <a:lnSpc>
                <a:spcPts val="3919"/>
              </a:lnSpc>
            </a:pPr>
            <a:endParaRPr/>
          </a:p>
          <a:p>
            <a:pPr algn="just">
              <a:lnSpc>
                <a:spcPts val="3919"/>
              </a:lnSpc>
            </a:pPr>
            <a:r>
              <a:rPr lang="en-US" sz="2799">
                <a:solidFill>
                  <a:srgbClr val="000000"/>
                </a:solidFill>
                <a:latin typeface="Poppins"/>
                <a:ea typeface="Poppins"/>
                <a:cs typeface="Poppins"/>
                <a:sym typeface="Poppins"/>
              </a:rPr>
              <a:t>Gary has a workforce of 40 people between 16 and 60 who work together those workers of different ages understand instructions differently and older workers often understand instructions better, younger workers either misunderstood or ignore instructions, younger workers have less experience with food hygiene.</a:t>
            </a:r>
          </a:p>
        </p:txBody>
      </p:sp>
      <p:sp>
        <p:nvSpPr>
          <p:cNvPr id="9" name="TextBox 9"/>
          <p:cNvSpPr txBox="1"/>
          <p:nvPr/>
        </p:nvSpPr>
        <p:spPr>
          <a:xfrm>
            <a:off x="2136697" y="1281951"/>
            <a:ext cx="6491890" cy="1151890"/>
          </a:xfrm>
          <a:prstGeom prst="rect">
            <a:avLst/>
          </a:prstGeom>
        </p:spPr>
        <p:txBody>
          <a:bodyPr lIns="0" tIns="0" rIns="0" bIns="0" rtlCol="0" anchor="t">
            <a:spAutoFit/>
          </a:bodyPr>
          <a:lstStyle/>
          <a:p>
            <a:pPr algn="l">
              <a:lnSpc>
                <a:spcPts val="8959"/>
              </a:lnSpc>
            </a:pPr>
            <a:r>
              <a:rPr lang="en-US" sz="6399" b="1">
                <a:solidFill>
                  <a:srgbClr val="326C9C"/>
                </a:solidFill>
                <a:latin typeface="Poppins Bold"/>
                <a:ea typeface="Poppins Bold"/>
                <a:cs typeface="Poppins Bold"/>
                <a:sym typeface="Poppins Bold"/>
              </a:rPr>
              <a:t>Age Barrier</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6158" y="1712979"/>
            <a:ext cx="18309923" cy="2073933"/>
            <a:chOff x="0" y="0"/>
            <a:chExt cx="5024378" cy="546221"/>
          </a:xfrm>
        </p:grpSpPr>
        <p:sp>
          <p:nvSpPr>
            <p:cNvPr id="4" name="Freeform 4"/>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txBody>
            <a:bodyPr/>
            <a:lstStyle/>
            <a:p>
              <a:endParaRPr lang="en-GB"/>
            </a:p>
          </p:txBody>
        </p:sp>
        <p:sp>
          <p:nvSpPr>
            <p:cNvPr id="5" name="TextBox 5"/>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028700" y="4244112"/>
            <a:ext cx="5322984" cy="5322984"/>
          </a:xfrm>
          <a:custGeom>
            <a:avLst/>
            <a:gdLst/>
            <a:ahLst/>
            <a:cxnLst/>
            <a:rect l="l" t="t" r="r" b="b"/>
            <a:pathLst>
              <a:path w="5322984" h="5322984">
                <a:moveTo>
                  <a:pt x="0" y="0"/>
                </a:moveTo>
                <a:lnTo>
                  <a:pt x="5322984" y="0"/>
                </a:lnTo>
                <a:lnTo>
                  <a:pt x="5322984" y="5322984"/>
                </a:lnTo>
                <a:lnTo>
                  <a:pt x="0" y="5322984"/>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1028700" y="2123443"/>
            <a:ext cx="16230600" cy="1010285"/>
          </a:xfrm>
          <a:prstGeom prst="rect">
            <a:avLst/>
          </a:prstGeom>
        </p:spPr>
        <p:txBody>
          <a:bodyPr lIns="0" tIns="0" rIns="0" bIns="0" rtlCol="0" anchor="t">
            <a:spAutoFit/>
          </a:bodyPr>
          <a:lstStyle/>
          <a:p>
            <a:pPr algn="ctr">
              <a:lnSpc>
                <a:spcPts val="7840"/>
              </a:lnSpc>
            </a:pPr>
            <a:r>
              <a:rPr lang="en-US" sz="5600" b="1">
                <a:solidFill>
                  <a:srgbClr val="326C9C"/>
                </a:solidFill>
                <a:latin typeface="Poppins Bold"/>
                <a:ea typeface="Poppins Bold"/>
                <a:cs typeface="Poppins Bold"/>
                <a:sym typeface="Poppins Bold"/>
              </a:rPr>
              <a:t>Solutions to overcome Age Barriers</a:t>
            </a:r>
          </a:p>
        </p:txBody>
      </p:sp>
      <p:sp>
        <p:nvSpPr>
          <p:cNvPr id="9" name="TextBox 9"/>
          <p:cNvSpPr txBox="1"/>
          <p:nvPr/>
        </p:nvSpPr>
        <p:spPr>
          <a:xfrm>
            <a:off x="6869887" y="4565170"/>
            <a:ext cx="10677220" cy="3832652"/>
          </a:xfrm>
          <a:prstGeom prst="rect">
            <a:avLst/>
          </a:prstGeom>
        </p:spPr>
        <p:txBody>
          <a:bodyPr lIns="0" tIns="0" rIns="0" bIns="0" rtlCol="0" anchor="t">
            <a:spAutoFit/>
          </a:bodyPr>
          <a:lstStyle/>
          <a:p>
            <a:pPr algn="just">
              <a:lnSpc>
                <a:spcPts val="4307"/>
              </a:lnSpc>
            </a:pPr>
            <a:r>
              <a:rPr lang="en-US" sz="3050" dirty="0">
                <a:solidFill>
                  <a:srgbClr val="000000"/>
                </a:solidFill>
                <a:latin typeface="Poppins"/>
                <a:ea typeface="Poppins"/>
                <a:cs typeface="Poppins"/>
                <a:sym typeface="Poppins"/>
              </a:rPr>
              <a:t>Create a mentoring system that partners older experienced workers with younger less experienced workers, have a better method of training different ages, monitor workers to see who needs refresher training, keep communication clear and understandable.​ Adler et al. (2017)</a:t>
            </a:r>
            <a:endParaRPr lang="en-US" sz="3050" dirty="0">
              <a:solidFill>
                <a:srgbClr val="000000"/>
              </a:solidFill>
              <a:latin typeface="Poppins"/>
              <a:ea typeface="Poppins"/>
              <a:cs typeface="Poppins"/>
            </a:endParaRPr>
          </a:p>
          <a:p>
            <a:pPr algn="just">
              <a:lnSpc>
                <a:spcPts val="4307"/>
              </a:lnSpc>
            </a:pPr>
            <a:endParaRPr lang="en-US" sz="3077">
              <a:solidFill>
                <a:srgbClr val="000000"/>
              </a:solidFill>
              <a:latin typeface="Poppins"/>
              <a:ea typeface="Poppins"/>
              <a:cs typeface="Poppins"/>
              <a:sym typeface="Poppins"/>
            </a:endParaRPr>
          </a:p>
        </p:txBody>
      </p:sp>
    </p:spTree>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grpSp>
        <p:nvGrpSpPr>
          <p:cNvPr id="2" name="Group 2"/>
          <p:cNvGrpSpPr/>
          <p:nvPr/>
        </p:nvGrpSpPr>
        <p:grpSpPr>
          <a:xfrm>
            <a:off x="159367" y="381798"/>
            <a:ext cx="10026088" cy="9630193"/>
            <a:chOff x="0" y="0"/>
            <a:chExt cx="2640616" cy="2536347"/>
          </a:xfrm>
        </p:grpSpPr>
        <p:sp>
          <p:nvSpPr>
            <p:cNvPr id="3" name="Freeform 3"/>
            <p:cNvSpPr/>
            <p:nvPr/>
          </p:nvSpPr>
          <p:spPr>
            <a:xfrm>
              <a:off x="0" y="0"/>
              <a:ext cx="2640616" cy="2536347"/>
            </a:xfrm>
            <a:custGeom>
              <a:avLst/>
              <a:gdLst/>
              <a:ahLst/>
              <a:cxnLst/>
              <a:rect l="l" t="t" r="r" b="b"/>
              <a:pathLst>
                <a:path w="2640616" h="2536347">
                  <a:moveTo>
                    <a:pt x="0" y="0"/>
                  </a:moveTo>
                  <a:lnTo>
                    <a:pt x="2640616" y="0"/>
                  </a:lnTo>
                  <a:lnTo>
                    <a:pt x="2640616" y="2536347"/>
                  </a:lnTo>
                  <a:lnTo>
                    <a:pt x="0" y="2536347"/>
                  </a:lnTo>
                  <a:close/>
                </a:path>
              </a:pathLst>
            </a:custGeom>
            <a:solidFill>
              <a:srgbClr val="FFFFFF"/>
            </a:solidFill>
            <a:ln w="142875" cap="sq">
              <a:solidFill>
                <a:srgbClr val="B5CCE2"/>
              </a:solidFill>
              <a:prstDash val="solid"/>
              <a:miter/>
            </a:ln>
          </p:spPr>
          <p:txBody>
            <a:bodyPr/>
            <a:lstStyle/>
            <a:p>
              <a:endParaRPr lang="en-GB"/>
            </a:p>
          </p:txBody>
        </p:sp>
        <p:sp>
          <p:nvSpPr>
            <p:cNvPr id="4" name="TextBox 4"/>
            <p:cNvSpPr txBox="1"/>
            <p:nvPr/>
          </p:nvSpPr>
          <p:spPr>
            <a:xfrm>
              <a:off x="0" y="-57150"/>
              <a:ext cx="2640616" cy="259349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0341360" y="2708984"/>
            <a:ext cx="7303549" cy="4869033"/>
          </a:xfrm>
          <a:custGeom>
            <a:avLst/>
            <a:gdLst/>
            <a:ahLst/>
            <a:cxnLst/>
            <a:rect l="l" t="t" r="r" b="b"/>
            <a:pathLst>
              <a:path w="7303549" h="4869033">
                <a:moveTo>
                  <a:pt x="0" y="0"/>
                </a:moveTo>
                <a:lnTo>
                  <a:pt x="7303549" y="0"/>
                </a:lnTo>
                <a:lnTo>
                  <a:pt x="7303549" y="4869032"/>
                </a:lnTo>
                <a:lnTo>
                  <a:pt x="0" y="4869032"/>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420262" y="1386205"/>
            <a:ext cx="9464265" cy="8385395"/>
          </a:xfrm>
          <a:prstGeom prst="rect">
            <a:avLst/>
          </a:prstGeom>
        </p:spPr>
        <p:txBody>
          <a:bodyPr lIns="0" tIns="0" rIns="0" bIns="0" rtlCol="0" anchor="t">
            <a:spAutoFit/>
          </a:bodyPr>
          <a:lstStyle/>
          <a:p>
            <a:pPr marL="491216" lvl="1" indent="-245608" algn="just">
              <a:lnSpc>
                <a:spcPts val="3185"/>
              </a:lnSpc>
              <a:buFont typeface="Arial"/>
              <a:buChar char="•"/>
            </a:pPr>
            <a:r>
              <a:rPr lang="en-US" sz="2275">
                <a:solidFill>
                  <a:srgbClr val="000000"/>
                </a:solidFill>
                <a:latin typeface="Poppins"/>
                <a:ea typeface="Poppins"/>
                <a:cs typeface="Poppins"/>
                <a:sym typeface="Poppins"/>
              </a:rPr>
              <a:t>Workers on the factory floor come from five different cultural backgrounds.</a:t>
            </a:r>
          </a:p>
          <a:p>
            <a:pPr marL="491216" lvl="1" indent="-245608" algn="just">
              <a:lnSpc>
                <a:spcPts val="3185"/>
              </a:lnSpc>
              <a:buFont typeface="Arial"/>
              <a:buChar char="•"/>
            </a:pPr>
            <a:r>
              <a:rPr lang="en-US" sz="2275">
                <a:solidFill>
                  <a:srgbClr val="000000"/>
                </a:solidFill>
                <a:latin typeface="Poppins"/>
                <a:ea typeface="Poppins"/>
                <a:cs typeface="Poppins"/>
                <a:sym typeface="Poppins"/>
              </a:rPr>
              <a:t>Cultural differences can affect how employees understand:</a:t>
            </a:r>
          </a:p>
          <a:p>
            <a:pPr algn="just">
              <a:lnSpc>
                <a:spcPts val="3185"/>
              </a:lnSpc>
            </a:pPr>
            <a:r>
              <a:rPr lang="en-US" sz="2275">
                <a:solidFill>
                  <a:srgbClr val="000000"/>
                </a:solidFill>
                <a:latin typeface="Poppins"/>
                <a:ea typeface="Poppins"/>
                <a:cs typeface="Poppins"/>
                <a:sym typeface="Poppins"/>
              </a:rPr>
              <a:t>-Instructions</a:t>
            </a:r>
          </a:p>
          <a:p>
            <a:pPr algn="just">
              <a:lnSpc>
                <a:spcPts val="3185"/>
              </a:lnSpc>
            </a:pPr>
            <a:r>
              <a:rPr lang="en-US" sz="2275">
                <a:solidFill>
                  <a:srgbClr val="000000"/>
                </a:solidFill>
                <a:latin typeface="Poppins"/>
                <a:ea typeface="Poppins"/>
                <a:cs typeface="Poppins"/>
                <a:sym typeface="Poppins"/>
              </a:rPr>
              <a:t>-Workplace expectations</a:t>
            </a:r>
          </a:p>
          <a:p>
            <a:pPr algn="just">
              <a:lnSpc>
                <a:spcPts val="3185"/>
              </a:lnSpc>
            </a:pPr>
            <a:r>
              <a:rPr lang="en-US" sz="2275">
                <a:solidFill>
                  <a:srgbClr val="000000"/>
                </a:solidFill>
                <a:latin typeface="Poppins"/>
                <a:ea typeface="Poppins"/>
                <a:cs typeface="Poppins"/>
                <a:sym typeface="Poppins"/>
              </a:rPr>
              <a:t>-Food hygiene standards</a:t>
            </a:r>
          </a:p>
          <a:p>
            <a:pPr marL="491216" lvl="1" indent="-245608" algn="just">
              <a:lnSpc>
                <a:spcPts val="3185"/>
              </a:lnSpc>
              <a:buFont typeface="Arial"/>
              <a:buChar char="•"/>
            </a:pPr>
            <a:r>
              <a:rPr lang="en-US" sz="2275">
                <a:solidFill>
                  <a:srgbClr val="000000"/>
                </a:solidFill>
                <a:latin typeface="Poppins"/>
                <a:ea typeface="Poppins"/>
                <a:cs typeface="Poppins"/>
                <a:sym typeface="Poppins"/>
              </a:rPr>
              <a:t>Because of this, employees may interpret Gary’s instructions differently depending on their culture and previous experiences.</a:t>
            </a:r>
          </a:p>
          <a:p>
            <a:pPr marL="491216" lvl="1" indent="-245608" algn="just">
              <a:lnSpc>
                <a:spcPts val="3185"/>
              </a:lnSpc>
              <a:buFont typeface="Arial"/>
              <a:buChar char="•"/>
            </a:pPr>
            <a:r>
              <a:rPr lang="en-US" sz="2275">
                <a:solidFill>
                  <a:srgbClr val="000000"/>
                </a:solidFill>
                <a:latin typeface="Poppins"/>
                <a:ea typeface="Poppins"/>
                <a:cs typeface="Poppins"/>
                <a:sym typeface="Poppins"/>
              </a:rPr>
              <a:t>Gary mainly communicates through verbal explanations and written signs, but these methods may not always be understood in the same way.</a:t>
            </a:r>
          </a:p>
          <a:p>
            <a:pPr algn="just">
              <a:lnSpc>
                <a:spcPts val="3185"/>
              </a:lnSpc>
            </a:pPr>
            <a:endParaRPr lang="en-US" sz="2275">
              <a:solidFill>
                <a:srgbClr val="000000"/>
              </a:solidFill>
              <a:latin typeface="Poppins"/>
              <a:ea typeface="Poppins"/>
              <a:cs typeface="Poppins"/>
              <a:sym typeface="Poppins"/>
            </a:endParaRPr>
          </a:p>
          <a:p>
            <a:pPr algn="just">
              <a:lnSpc>
                <a:spcPts val="3185"/>
              </a:lnSpc>
            </a:pPr>
            <a:r>
              <a:rPr lang="en-US" sz="2275">
                <a:solidFill>
                  <a:srgbClr val="000000"/>
                </a:solidFill>
                <a:latin typeface="Poppins"/>
                <a:ea typeface="Poppins"/>
                <a:cs typeface="Poppins"/>
                <a:sym typeface="Poppins"/>
              </a:rPr>
              <a:t>Wilbur Schramm’s Interactive Model of Communication explains that effective communication depends on a shared “field of experience” between the sender and the receiver. This includes a person’s culture, knowledge, and past experiences. When people come from different cultural backgrounds, their fields of experience may differ, which can increase the risk of misunderstandings in communication (Schramm, 1954).</a:t>
            </a:r>
          </a:p>
          <a:p>
            <a:pPr algn="just">
              <a:lnSpc>
                <a:spcPts val="2608"/>
              </a:lnSpc>
            </a:pPr>
            <a:endParaRPr lang="en-US" sz="2275">
              <a:solidFill>
                <a:srgbClr val="000000"/>
              </a:solidFill>
              <a:latin typeface="Poppins"/>
              <a:ea typeface="Poppins"/>
              <a:cs typeface="Poppins"/>
              <a:sym typeface="Poppins"/>
            </a:endParaRPr>
          </a:p>
        </p:txBody>
      </p:sp>
      <p:sp>
        <p:nvSpPr>
          <p:cNvPr id="9" name="TextBox 9"/>
          <p:cNvSpPr txBox="1"/>
          <p:nvPr/>
        </p:nvSpPr>
        <p:spPr>
          <a:xfrm>
            <a:off x="1871984" y="442595"/>
            <a:ext cx="6383248" cy="1010285"/>
          </a:xfrm>
          <a:prstGeom prst="rect">
            <a:avLst/>
          </a:prstGeom>
        </p:spPr>
        <p:txBody>
          <a:bodyPr lIns="0" tIns="0" rIns="0" bIns="0" rtlCol="0" anchor="t">
            <a:spAutoFit/>
          </a:bodyPr>
          <a:lstStyle/>
          <a:p>
            <a:pPr algn="l">
              <a:lnSpc>
                <a:spcPts val="7840"/>
              </a:lnSpc>
            </a:pPr>
            <a:r>
              <a:rPr lang="en-US" sz="5600" b="1">
                <a:solidFill>
                  <a:srgbClr val="326C9C"/>
                </a:solidFill>
                <a:latin typeface="Poppins Bold"/>
                <a:ea typeface="Poppins Bold"/>
                <a:cs typeface="Poppins Bold"/>
                <a:sym typeface="Poppins Bold"/>
              </a:rPr>
              <a:t>Cultural Barrier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21197" y="1712979"/>
            <a:ext cx="18309922" cy="2119050"/>
            <a:chOff x="0" y="0"/>
            <a:chExt cx="5024378" cy="546221"/>
          </a:xfrm>
        </p:grpSpPr>
        <p:sp>
          <p:nvSpPr>
            <p:cNvPr id="4" name="Freeform 4"/>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txBody>
            <a:bodyPr/>
            <a:lstStyle/>
            <a:p>
              <a:endParaRPr lang="en-GB"/>
            </a:p>
          </p:txBody>
        </p:sp>
        <p:sp>
          <p:nvSpPr>
            <p:cNvPr id="5" name="TextBox 5"/>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507894" y="4487794"/>
            <a:ext cx="6616897" cy="4408284"/>
          </a:xfrm>
          <a:custGeom>
            <a:avLst/>
            <a:gdLst/>
            <a:ahLst/>
            <a:cxnLst/>
            <a:rect l="l" t="t" r="r" b="b"/>
            <a:pathLst>
              <a:path w="6616897" h="4408284">
                <a:moveTo>
                  <a:pt x="0" y="0"/>
                </a:moveTo>
                <a:lnTo>
                  <a:pt x="6616897" y="0"/>
                </a:lnTo>
                <a:lnTo>
                  <a:pt x="6616897" y="4408284"/>
                </a:lnTo>
                <a:lnTo>
                  <a:pt x="0" y="4408284"/>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1028700" y="2031733"/>
            <a:ext cx="16230600" cy="1109344"/>
          </a:xfrm>
          <a:prstGeom prst="rect">
            <a:avLst/>
          </a:prstGeom>
        </p:spPr>
        <p:txBody>
          <a:bodyPr lIns="0" tIns="0" rIns="0" bIns="0" rtlCol="0" anchor="t">
            <a:spAutoFit/>
          </a:bodyPr>
          <a:lstStyle/>
          <a:p>
            <a:pPr algn="ctr">
              <a:lnSpc>
                <a:spcPts val="8680"/>
              </a:lnSpc>
            </a:pPr>
            <a:r>
              <a:rPr lang="en-US" sz="6200" b="1">
                <a:solidFill>
                  <a:srgbClr val="326C9C"/>
                </a:solidFill>
                <a:latin typeface="Poppins Bold"/>
                <a:ea typeface="Poppins Bold"/>
                <a:cs typeface="Poppins Bold"/>
                <a:sym typeface="Poppins Bold"/>
              </a:rPr>
              <a:t>Solutions to overcome Cultural Barriers</a:t>
            </a:r>
          </a:p>
        </p:txBody>
      </p:sp>
      <p:sp>
        <p:nvSpPr>
          <p:cNvPr id="9" name="TextBox 9"/>
          <p:cNvSpPr txBox="1"/>
          <p:nvPr/>
        </p:nvSpPr>
        <p:spPr>
          <a:xfrm>
            <a:off x="7342577" y="3833495"/>
            <a:ext cx="9075446" cy="595820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000000"/>
                </a:solidFill>
                <a:latin typeface="Poppins"/>
                <a:ea typeface="Poppins"/>
                <a:cs typeface="Poppins"/>
                <a:sym typeface="Poppins"/>
              </a:rPr>
              <a:t>Mandatory food hygiene training for all staff before starting work</a:t>
            </a:r>
          </a:p>
          <a:p>
            <a:pPr marL="604519" lvl="1" indent="-302260" algn="just">
              <a:lnSpc>
                <a:spcPts val="3919"/>
              </a:lnSpc>
              <a:buFont typeface="Arial"/>
              <a:buChar char="•"/>
            </a:pPr>
            <a:r>
              <a:rPr lang="en-US" sz="2799">
                <a:solidFill>
                  <a:srgbClr val="000000"/>
                </a:solidFill>
                <a:latin typeface="Poppins"/>
                <a:ea typeface="Poppins"/>
                <a:cs typeface="Poppins"/>
                <a:sym typeface="Poppins"/>
              </a:rPr>
              <a:t>Multilingual training materials</a:t>
            </a:r>
          </a:p>
          <a:p>
            <a:pPr marL="604519" lvl="1" indent="-302260" algn="just">
              <a:lnSpc>
                <a:spcPts val="3919"/>
              </a:lnSpc>
              <a:buFont typeface="Arial"/>
              <a:buChar char="•"/>
            </a:pPr>
            <a:r>
              <a:rPr lang="en-US" sz="2799">
                <a:solidFill>
                  <a:srgbClr val="000000"/>
                </a:solidFill>
                <a:latin typeface="Poppins"/>
                <a:ea typeface="Poppins"/>
                <a:cs typeface="Poppins"/>
                <a:sym typeface="Poppins"/>
              </a:rPr>
              <a:t>Visual diagrams and symbols instead of only text</a:t>
            </a:r>
          </a:p>
          <a:p>
            <a:pPr marL="604519" lvl="1" indent="-302260" algn="just">
              <a:lnSpc>
                <a:spcPts val="3919"/>
              </a:lnSpc>
              <a:buFont typeface="Arial"/>
              <a:buChar char="•"/>
            </a:pPr>
            <a:r>
              <a:rPr lang="en-US" sz="2799">
                <a:solidFill>
                  <a:srgbClr val="000000"/>
                </a:solidFill>
                <a:latin typeface="Poppins"/>
                <a:ea typeface="Poppins"/>
                <a:cs typeface="Poppins"/>
                <a:sym typeface="Poppins"/>
              </a:rPr>
              <a:t>Cultural awareness training for Gary</a:t>
            </a:r>
          </a:p>
          <a:p>
            <a:pPr marL="604519" lvl="1" indent="-302260" algn="just">
              <a:lnSpc>
                <a:spcPts val="3919"/>
              </a:lnSpc>
              <a:buFont typeface="Arial"/>
              <a:buChar char="•"/>
            </a:pPr>
            <a:r>
              <a:rPr lang="en-US" sz="2799">
                <a:solidFill>
                  <a:srgbClr val="000000"/>
                </a:solidFill>
                <a:latin typeface="Poppins"/>
                <a:ea typeface="Poppins"/>
                <a:cs typeface="Poppins"/>
                <a:sym typeface="Poppins"/>
              </a:rPr>
              <a:t>Appoint bilingual supervisors</a:t>
            </a:r>
          </a:p>
          <a:p>
            <a:pPr marL="604519" lvl="1" indent="-302260" algn="just">
              <a:lnSpc>
                <a:spcPts val="3919"/>
              </a:lnSpc>
              <a:buFont typeface="Arial"/>
              <a:buChar char="•"/>
            </a:pPr>
            <a:r>
              <a:rPr lang="en-US" sz="2799">
                <a:solidFill>
                  <a:srgbClr val="000000"/>
                </a:solidFill>
                <a:latin typeface="Poppins"/>
                <a:ea typeface="Poppins"/>
                <a:cs typeface="Poppins"/>
                <a:sym typeface="Poppins"/>
              </a:rPr>
              <a:t>Clear standard operating procedures</a:t>
            </a:r>
          </a:p>
          <a:p>
            <a:pPr marL="604519" lvl="1" indent="-302260" algn="just">
              <a:lnSpc>
                <a:spcPts val="3919"/>
              </a:lnSpc>
              <a:buFont typeface="Arial"/>
              <a:buChar char="•"/>
            </a:pPr>
            <a:r>
              <a:rPr lang="en-US" sz="2799">
                <a:solidFill>
                  <a:srgbClr val="000000"/>
                </a:solidFill>
                <a:latin typeface="Poppins"/>
                <a:ea typeface="Poppins"/>
                <a:cs typeface="Poppins"/>
                <a:sym typeface="Poppins"/>
              </a:rPr>
              <a:t>Encourage open communication and feedback</a:t>
            </a:r>
          </a:p>
          <a:p>
            <a:pPr marL="604519" lvl="1" indent="-302260" algn="just">
              <a:lnSpc>
                <a:spcPts val="3919"/>
              </a:lnSpc>
              <a:buFont typeface="Arial"/>
              <a:buChar char="•"/>
            </a:pPr>
            <a:r>
              <a:rPr lang="en-US" sz="2799">
                <a:solidFill>
                  <a:srgbClr val="000000"/>
                </a:solidFill>
                <a:latin typeface="Poppins"/>
                <a:ea typeface="Poppins"/>
                <a:cs typeface="Poppins"/>
                <a:sym typeface="Poppins"/>
              </a:rPr>
              <a:t>Team-building activities to build trust between cultures</a:t>
            </a:r>
          </a:p>
          <a:p>
            <a:pPr algn="just">
              <a:lnSpc>
                <a:spcPts val="3919"/>
              </a:lnSpc>
            </a:pPr>
            <a:endParaRPr lang="en-US" sz="2799">
              <a:solidFill>
                <a:srgbClr val="000000"/>
              </a:solidFill>
              <a:latin typeface="Poppins"/>
              <a:ea typeface="Poppins"/>
              <a:cs typeface="Poppins"/>
              <a:sym typeface="Poppins"/>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7787044" cy="82296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txBody>
            <a:bodyPr/>
            <a:lstStyle/>
            <a:p>
              <a:endParaRPr lang="en-GB"/>
            </a:p>
          </p:txBody>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0566150" y="2170740"/>
            <a:ext cx="6248029" cy="6248029"/>
          </a:xfrm>
          <a:custGeom>
            <a:avLst/>
            <a:gdLst/>
            <a:ahLst/>
            <a:cxnLst/>
            <a:rect l="l" t="t" r="r" b="b"/>
            <a:pathLst>
              <a:path w="6248029" h="6248029">
                <a:moveTo>
                  <a:pt x="0" y="0"/>
                </a:moveTo>
                <a:lnTo>
                  <a:pt x="6248030" y="0"/>
                </a:lnTo>
                <a:lnTo>
                  <a:pt x="6248030" y="6248030"/>
                </a:lnTo>
                <a:lnTo>
                  <a:pt x="0" y="6248030"/>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1545941" y="3258595"/>
            <a:ext cx="6740171" cy="6284093"/>
          </a:xfrm>
          <a:prstGeom prst="rect">
            <a:avLst/>
          </a:prstGeom>
        </p:spPr>
        <p:txBody>
          <a:bodyPr lIns="0" tIns="0" rIns="0" bIns="0" rtlCol="0" anchor="t">
            <a:spAutoFit/>
          </a:bodyPr>
          <a:lstStyle/>
          <a:p>
            <a:pPr marL="638175" lvl="1" indent="-318770">
              <a:lnSpc>
                <a:spcPts val="4139"/>
              </a:lnSpc>
              <a:buFont typeface="Arial"/>
              <a:buChar char="•"/>
            </a:pPr>
            <a:r>
              <a:rPr lang="en-US" sz="2950" dirty="0">
                <a:solidFill>
                  <a:srgbClr val="000000"/>
                </a:solidFill>
                <a:latin typeface="Poppins"/>
                <a:ea typeface="Poppins"/>
                <a:cs typeface="Poppins"/>
                <a:sym typeface="Poppins"/>
              </a:rPr>
              <a:t>Gary is stressed, tired, and frustrated, and as a result this </a:t>
            </a:r>
            <a:r>
              <a:rPr lang="en-US" sz="2950">
                <a:solidFill>
                  <a:srgbClr val="000000"/>
                </a:solidFill>
                <a:latin typeface="Poppins"/>
                <a:ea typeface="Poppins"/>
                <a:cs typeface="Poppins"/>
                <a:sym typeface="Poppins"/>
              </a:rPr>
              <a:t>emotional state affects how </a:t>
            </a:r>
            <a:r>
              <a:rPr lang="en-US" sz="2950" dirty="0">
                <a:solidFill>
                  <a:srgbClr val="000000"/>
                </a:solidFill>
                <a:latin typeface="Poppins"/>
                <a:ea typeface="Poppins"/>
                <a:cs typeface="Poppins"/>
                <a:sym typeface="Poppins"/>
              </a:rPr>
              <a:t>he </a:t>
            </a:r>
            <a:r>
              <a:rPr lang="en-US" sz="2950">
                <a:solidFill>
                  <a:srgbClr val="000000"/>
                </a:solidFill>
                <a:latin typeface="Poppins"/>
                <a:ea typeface="Poppins"/>
                <a:cs typeface="Poppins"/>
                <a:sym typeface="Poppins"/>
              </a:rPr>
              <a:t>communicates. </a:t>
            </a:r>
            <a:r>
              <a:rPr lang="en-US" sz="3000" dirty="0">
                <a:solidFill>
                  <a:srgbClr val="000000"/>
                </a:solidFill>
                <a:latin typeface="Poppins"/>
                <a:ea typeface="Poppins"/>
                <a:cs typeface="Poppins"/>
                <a:sym typeface="Poppins"/>
              </a:rPr>
              <a:t>( Jijo's skill factory, 2017, 0:25)</a:t>
            </a:r>
            <a:r>
              <a:rPr lang="en-US" sz="2950" dirty="0">
                <a:solidFill>
                  <a:srgbClr val="000000"/>
                </a:solidFill>
                <a:latin typeface="Poppins"/>
                <a:ea typeface="Poppins"/>
                <a:cs typeface="Poppins"/>
                <a:sym typeface="Poppins"/>
              </a:rPr>
              <a:t>. For example, shouting and blaming towards the workers.</a:t>
            </a:r>
            <a:endParaRPr lang="en-US" sz="2950" dirty="0">
              <a:solidFill>
                <a:srgbClr val="000000"/>
              </a:solidFill>
              <a:latin typeface="Poppins"/>
              <a:ea typeface="Poppins"/>
              <a:cs typeface="Poppins"/>
            </a:endParaRPr>
          </a:p>
          <a:p>
            <a:pPr marL="319405" lvl="1">
              <a:lnSpc>
                <a:spcPts val="4139"/>
              </a:lnSpc>
            </a:pPr>
            <a:endParaRPr lang="en-US" sz="2950" dirty="0">
              <a:solidFill>
                <a:srgbClr val="000000"/>
              </a:solidFill>
              <a:latin typeface="Poppins"/>
              <a:ea typeface="Poppins"/>
              <a:cs typeface="Poppins"/>
            </a:endParaRPr>
          </a:p>
          <a:p>
            <a:pPr marL="638175" lvl="1" indent="-318770" algn="l">
              <a:lnSpc>
                <a:spcPts val="4139"/>
              </a:lnSpc>
              <a:buFont typeface="Arial"/>
              <a:buChar char="•"/>
            </a:pPr>
            <a:r>
              <a:rPr lang="en-US" sz="2956">
                <a:solidFill>
                  <a:srgbClr val="000000"/>
                </a:solidFill>
                <a:latin typeface="Poppins"/>
                <a:ea typeface="Poppins"/>
                <a:cs typeface="Poppins"/>
                <a:sym typeface="Poppins"/>
              </a:rPr>
              <a:t>Staff may feel intimidated or demotivated, reducing communication effectiveness.</a:t>
            </a:r>
            <a:endParaRPr lang="en-US" sz="2956">
              <a:solidFill>
                <a:srgbClr val="000000"/>
              </a:solidFill>
              <a:latin typeface="Poppins"/>
              <a:ea typeface="Poppins"/>
              <a:cs typeface="Poppins"/>
            </a:endParaRPr>
          </a:p>
          <a:p>
            <a:pPr algn="l">
              <a:lnSpc>
                <a:spcPts val="4139"/>
              </a:lnSpc>
            </a:pPr>
            <a:endParaRPr lang="en-US" sz="2956">
              <a:solidFill>
                <a:srgbClr val="000000"/>
              </a:solidFill>
              <a:latin typeface="Poppins"/>
              <a:ea typeface="Poppins"/>
              <a:cs typeface="Poppins"/>
              <a:sym typeface="Poppins"/>
            </a:endParaRPr>
          </a:p>
        </p:txBody>
      </p:sp>
      <p:sp>
        <p:nvSpPr>
          <p:cNvPr id="9" name="TextBox 9"/>
          <p:cNvSpPr txBox="1"/>
          <p:nvPr/>
        </p:nvSpPr>
        <p:spPr>
          <a:xfrm>
            <a:off x="1558332" y="1089335"/>
            <a:ext cx="6727780" cy="2000885"/>
          </a:xfrm>
          <a:prstGeom prst="rect">
            <a:avLst/>
          </a:prstGeom>
        </p:spPr>
        <p:txBody>
          <a:bodyPr lIns="0" tIns="0" rIns="0" bIns="0" rtlCol="0" anchor="t">
            <a:spAutoFit/>
          </a:bodyPr>
          <a:lstStyle/>
          <a:p>
            <a:pPr algn="ctr">
              <a:lnSpc>
                <a:spcPts val="7840"/>
              </a:lnSpc>
            </a:pPr>
            <a:r>
              <a:rPr lang="en-US" sz="5600" b="1">
                <a:solidFill>
                  <a:srgbClr val="326C9C"/>
                </a:solidFill>
                <a:latin typeface="Poppins Bold"/>
                <a:ea typeface="Poppins Bold"/>
                <a:cs typeface="Poppins Bold"/>
                <a:sym typeface="Poppins Bold"/>
              </a:rPr>
              <a:t>Emotional </a:t>
            </a:r>
          </a:p>
          <a:p>
            <a:pPr algn="ctr">
              <a:lnSpc>
                <a:spcPts val="7840"/>
              </a:lnSpc>
            </a:pPr>
            <a:r>
              <a:rPr lang="en-US" sz="5600" b="1">
                <a:solidFill>
                  <a:srgbClr val="326C9C"/>
                </a:solidFill>
                <a:latin typeface="Poppins Bold"/>
                <a:ea typeface="Poppins Bold"/>
                <a:cs typeface="Poppins Bold"/>
                <a:sym typeface="Poppins Bold"/>
              </a:rPr>
              <a:t>Barrier</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8882" y="1495988"/>
            <a:ext cx="18264804" cy="2290924"/>
            <a:chOff x="0" y="-57150"/>
            <a:chExt cx="5024378" cy="603371"/>
          </a:xfrm>
        </p:grpSpPr>
        <p:sp>
          <p:nvSpPr>
            <p:cNvPr id="4" name="Freeform 4"/>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txBody>
            <a:bodyPr/>
            <a:lstStyle/>
            <a:p>
              <a:endParaRPr lang="en-GB"/>
            </a:p>
          </p:txBody>
        </p:sp>
        <p:sp>
          <p:nvSpPr>
            <p:cNvPr id="5" name="TextBox 5"/>
            <p:cNvSpPr txBox="1"/>
            <p:nvPr/>
          </p:nvSpPr>
          <p:spPr>
            <a:xfrm>
              <a:off x="75259" y="-57150"/>
              <a:ext cx="4949119" cy="603371"/>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437608" y="4532384"/>
            <a:ext cx="6602896" cy="4407433"/>
          </a:xfrm>
          <a:custGeom>
            <a:avLst/>
            <a:gdLst/>
            <a:ahLst/>
            <a:cxnLst/>
            <a:rect l="l" t="t" r="r" b="b"/>
            <a:pathLst>
              <a:path w="6602896" h="4407433">
                <a:moveTo>
                  <a:pt x="0" y="0"/>
                </a:moveTo>
                <a:lnTo>
                  <a:pt x="6602896" y="0"/>
                </a:lnTo>
                <a:lnTo>
                  <a:pt x="6602896" y="4407432"/>
                </a:lnTo>
                <a:lnTo>
                  <a:pt x="0" y="4407432"/>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1028700" y="2123443"/>
            <a:ext cx="16230600" cy="1010285"/>
          </a:xfrm>
          <a:prstGeom prst="rect">
            <a:avLst/>
          </a:prstGeom>
        </p:spPr>
        <p:txBody>
          <a:bodyPr lIns="0" tIns="0" rIns="0" bIns="0" rtlCol="0" anchor="t">
            <a:spAutoFit/>
          </a:bodyPr>
          <a:lstStyle/>
          <a:p>
            <a:pPr algn="ctr">
              <a:lnSpc>
                <a:spcPts val="7840"/>
              </a:lnSpc>
            </a:pPr>
            <a:r>
              <a:rPr lang="en-US" sz="5600" b="1">
                <a:solidFill>
                  <a:srgbClr val="326C9C"/>
                </a:solidFill>
                <a:latin typeface="Poppins Bold"/>
                <a:ea typeface="Poppins Bold"/>
                <a:cs typeface="Poppins Bold"/>
                <a:sym typeface="Poppins Bold"/>
              </a:rPr>
              <a:t>Solutions to overcome Emotional Barriers</a:t>
            </a:r>
          </a:p>
        </p:txBody>
      </p:sp>
      <p:sp>
        <p:nvSpPr>
          <p:cNvPr id="9" name="TextBox 9"/>
          <p:cNvSpPr txBox="1"/>
          <p:nvPr/>
        </p:nvSpPr>
        <p:spPr>
          <a:xfrm>
            <a:off x="7831302" y="4615696"/>
            <a:ext cx="8399298" cy="4474943"/>
          </a:xfrm>
          <a:prstGeom prst="rect">
            <a:avLst/>
          </a:prstGeom>
        </p:spPr>
        <p:txBody>
          <a:bodyPr lIns="0" tIns="0" rIns="0" bIns="0" rtlCol="0" anchor="t">
            <a:spAutoFit/>
          </a:bodyPr>
          <a:lstStyle/>
          <a:p>
            <a:pPr marL="603885" lvl="1" indent="-302260" algn="l">
              <a:lnSpc>
                <a:spcPts val="3919"/>
              </a:lnSpc>
              <a:buFont typeface="Arial"/>
              <a:buChar char="•"/>
            </a:pPr>
            <a:r>
              <a:rPr lang="en-US" sz="2799">
                <a:solidFill>
                  <a:srgbClr val="000000"/>
                </a:solidFill>
                <a:latin typeface="Poppins"/>
                <a:ea typeface="Poppins"/>
                <a:cs typeface="Poppins"/>
                <a:sym typeface="Poppins"/>
              </a:rPr>
              <a:t>Improve Gary’s workload and support.</a:t>
            </a:r>
            <a:endParaRPr lang="en-US"/>
          </a:p>
          <a:p>
            <a:pPr marL="603885" lvl="1" indent="-302260">
              <a:lnSpc>
                <a:spcPts val="3919"/>
              </a:lnSpc>
              <a:buFont typeface="Arial"/>
              <a:buChar char="•"/>
            </a:pPr>
            <a:endParaRPr lang="en-US" sz="2750" dirty="0">
              <a:solidFill>
                <a:srgbClr val="000000"/>
              </a:solidFill>
              <a:latin typeface="Poppins"/>
              <a:ea typeface="Poppins"/>
              <a:cs typeface="Poppins"/>
              <a:sym typeface="Poppins"/>
            </a:endParaRPr>
          </a:p>
          <a:p>
            <a:pPr marL="603885" lvl="1" indent="-302260" algn="l">
              <a:lnSpc>
                <a:spcPts val="3919"/>
              </a:lnSpc>
              <a:buFont typeface="Arial"/>
              <a:buChar char="•"/>
            </a:pPr>
            <a:r>
              <a:rPr lang="en-US" sz="2799">
                <a:solidFill>
                  <a:srgbClr val="000000"/>
                </a:solidFill>
                <a:latin typeface="Poppins"/>
                <a:ea typeface="Poppins"/>
                <a:cs typeface="Poppins"/>
                <a:sym typeface="Poppins"/>
              </a:rPr>
              <a:t>Introduce stress management and leadership training.</a:t>
            </a:r>
            <a:endParaRPr lang="en-US" sz="2799">
              <a:solidFill>
                <a:srgbClr val="000000"/>
              </a:solidFill>
              <a:latin typeface="Poppins"/>
              <a:ea typeface="Poppins"/>
              <a:cs typeface="Poppins"/>
            </a:endParaRPr>
          </a:p>
          <a:p>
            <a:pPr marL="603885" lvl="1" indent="-302260">
              <a:lnSpc>
                <a:spcPts val="3919"/>
              </a:lnSpc>
              <a:buFont typeface="Arial"/>
              <a:buChar char="•"/>
            </a:pPr>
            <a:endParaRPr lang="en-US" sz="2750" dirty="0">
              <a:solidFill>
                <a:srgbClr val="000000"/>
              </a:solidFill>
              <a:latin typeface="Poppins"/>
              <a:ea typeface="Poppins"/>
              <a:cs typeface="Poppins"/>
              <a:sym typeface="Poppins"/>
            </a:endParaRPr>
          </a:p>
          <a:p>
            <a:pPr marL="603885" lvl="1" indent="-302260">
              <a:lnSpc>
                <a:spcPts val="3919"/>
              </a:lnSpc>
              <a:buFont typeface="Arial"/>
              <a:buChar char="•"/>
            </a:pPr>
            <a:r>
              <a:rPr lang="en-US" sz="2750">
                <a:solidFill>
                  <a:srgbClr val="000000"/>
                </a:solidFill>
                <a:latin typeface="Poppins"/>
                <a:ea typeface="Poppins"/>
                <a:cs typeface="Poppins"/>
                <a:sym typeface="Poppins"/>
              </a:rPr>
              <a:t>Encourage a no-blame culture to improve morale. </a:t>
            </a:r>
            <a:endParaRPr lang="en-US" sz="2799">
              <a:solidFill>
                <a:srgbClr val="000000"/>
              </a:solidFill>
              <a:latin typeface="Poppins"/>
              <a:ea typeface="Poppins"/>
              <a:cs typeface="Poppins"/>
            </a:endParaRPr>
          </a:p>
          <a:p>
            <a:pPr marL="603885" lvl="1" indent="-302260">
              <a:lnSpc>
                <a:spcPts val="3919"/>
              </a:lnSpc>
              <a:buFont typeface="Arial"/>
              <a:buChar char="•"/>
            </a:pPr>
            <a:endParaRPr lang="en-US" sz="2750" dirty="0">
              <a:solidFill>
                <a:srgbClr val="000000"/>
              </a:solidFill>
              <a:latin typeface="Poppins"/>
              <a:ea typeface="Poppins"/>
              <a:cs typeface="Poppins"/>
              <a:sym typeface="Poppins"/>
            </a:endParaRPr>
          </a:p>
          <a:p>
            <a:pPr marL="301625" lvl="1">
              <a:lnSpc>
                <a:spcPts val="3919"/>
              </a:lnSpc>
            </a:pPr>
            <a:endParaRPr lang="en-US" sz="2750">
              <a:solidFill>
                <a:srgbClr val="000000"/>
              </a:solidFill>
              <a:latin typeface="Poppins"/>
              <a:ea typeface="Poppins"/>
              <a:cs typeface="Poppins"/>
            </a:endParaRPr>
          </a:p>
        </p:txBody>
      </p:sp>
    </p:spTree>
  </p:cSld>
  <p:clrMapOvr>
    <a:masterClrMapping/>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695706" y="8482071"/>
            <a:ext cx="4858528" cy="917019"/>
            <a:chOff x="0" y="0"/>
            <a:chExt cx="812800" cy="153411"/>
          </a:xfrm>
        </p:grpSpPr>
        <p:sp>
          <p:nvSpPr>
            <p:cNvPr id="4" name="Freeform 4"/>
            <p:cNvSpPr/>
            <p:nvPr/>
          </p:nvSpPr>
          <p:spPr>
            <a:xfrm>
              <a:off x="0" y="0"/>
              <a:ext cx="812800" cy="153411"/>
            </a:xfrm>
            <a:custGeom>
              <a:avLst/>
              <a:gdLst/>
              <a:ahLst/>
              <a:cxnLst/>
              <a:rect l="l" t="t" r="r" b="b"/>
              <a:pathLst>
                <a:path w="812800" h="153411">
                  <a:moveTo>
                    <a:pt x="406400" y="0"/>
                  </a:moveTo>
                  <a:cubicBezTo>
                    <a:pt x="181951" y="0"/>
                    <a:pt x="0" y="34342"/>
                    <a:pt x="0" y="76706"/>
                  </a:cubicBezTo>
                  <a:cubicBezTo>
                    <a:pt x="0" y="119069"/>
                    <a:pt x="181951" y="153411"/>
                    <a:pt x="406400" y="153411"/>
                  </a:cubicBezTo>
                  <a:cubicBezTo>
                    <a:pt x="630849" y="153411"/>
                    <a:pt x="812800" y="119069"/>
                    <a:pt x="812800" y="76706"/>
                  </a:cubicBezTo>
                  <a:cubicBezTo>
                    <a:pt x="812800" y="34342"/>
                    <a:pt x="630849" y="0"/>
                    <a:pt x="406400" y="0"/>
                  </a:cubicBezTo>
                  <a:close/>
                </a:path>
              </a:pathLst>
            </a:custGeom>
            <a:solidFill>
              <a:srgbClr val="000000">
                <a:alpha val="9804"/>
              </a:srgbClr>
            </a:solidFill>
          </p:spPr>
          <p:txBody>
            <a:bodyPr/>
            <a:lstStyle/>
            <a:p>
              <a:endParaRPr lang="en-GB"/>
            </a:p>
          </p:txBody>
        </p:sp>
        <p:sp>
          <p:nvSpPr>
            <p:cNvPr id="5" name="TextBox 5"/>
            <p:cNvSpPr txBox="1"/>
            <p:nvPr/>
          </p:nvSpPr>
          <p:spPr>
            <a:xfrm>
              <a:off x="76200" y="-42768"/>
              <a:ext cx="660400" cy="181797"/>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8882" y="1712979"/>
            <a:ext cx="18294883" cy="2073933"/>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txBody>
            <a:bodyPr/>
            <a:lstStyle/>
            <a:p>
              <a:endParaRPr lang="en-GB"/>
            </a:p>
          </p:txBody>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2021118" y="4825780"/>
            <a:ext cx="3845468" cy="4114800"/>
          </a:xfrm>
          <a:custGeom>
            <a:avLst/>
            <a:gdLst/>
            <a:ahLst/>
            <a:cxnLst/>
            <a:rect l="l" t="t" r="r" b="b"/>
            <a:pathLst>
              <a:path w="3845468" h="4114800">
                <a:moveTo>
                  <a:pt x="0" y="0"/>
                </a:moveTo>
                <a:lnTo>
                  <a:pt x="3845467" y="0"/>
                </a:lnTo>
                <a:lnTo>
                  <a:pt x="3845467"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1"/>
          <p:cNvSpPr txBox="1"/>
          <p:nvPr/>
        </p:nvSpPr>
        <p:spPr>
          <a:xfrm>
            <a:off x="1028700" y="2123443"/>
            <a:ext cx="16230600" cy="1010285"/>
          </a:xfrm>
          <a:prstGeom prst="rect">
            <a:avLst/>
          </a:prstGeom>
        </p:spPr>
        <p:txBody>
          <a:bodyPr lIns="0" tIns="0" rIns="0" bIns="0" rtlCol="0" anchor="t">
            <a:spAutoFit/>
          </a:bodyPr>
          <a:lstStyle/>
          <a:p>
            <a:pPr algn="ctr">
              <a:lnSpc>
                <a:spcPts val="7840"/>
              </a:lnSpc>
            </a:pPr>
            <a:r>
              <a:rPr lang="en-US" sz="5600" b="1">
                <a:solidFill>
                  <a:srgbClr val="326C9C"/>
                </a:solidFill>
                <a:latin typeface="Poppins Bold"/>
                <a:ea typeface="Poppins Bold"/>
                <a:cs typeface="Poppins Bold"/>
                <a:sym typeface="Poppins Bold"/>
              </a:rPr>
              <a:t>Conclusion </a:t>
            </a:r>
          </a:p>
        </p:txBody>
      </p:sp>
      <p:sp>
        <p:nvSpPr>
          <p:cNvPr id="12" name="TextBox 12"/>
          <p:cNvSpPr txBox="1"/>
          <p:nvPr/>
        </p:nvSpPr>
        <p:spPr>
          <a:xfrm>
            <a:off x="7366725" y="4446659"/>
            <a:ext cx="9461817" cy="3977005"/>
          </a:xfrm>
          <a:prstGeom prst="rect">
            <a:avLst/>
          </a:prstGeom>
        </p:spPr>
        <p:txBody>
          <a:bodyPr lIns="0" tIns="0" rIns="0" bIns="0" rtlCol="0" anchor="t">
            <a:spAutoFit/>
          </a:bodyPr>
          <a:lstStyle/>
          <a:p>
            <a:pPr algn="just">
              <a:lnSpc>
                <a:spcPts val="3919"/>
              </a:lnSpc>
            </a:pPr>
            <a:r>
              <a:rPr lang="en-US" sz="2799">
                <a:solidFill>
                  <a:srgbClr val="000000"/>
                </a:solidFill>
                <a:latin typeface="Poppins"/>
                <a:ea typeface="Poppins"/>
                <a:cs typeface="Poppins"/>
                <a:sym typeface="Poppins"/>
              </a:rPr>
              <a:t>The communication problems at Flight Foods arise from multiple interacting barriers, for example, noise, language, culture, age, and emotion. Using communication theories helps explain why messages fail, and practical solutions such as training, visual aids, cultural awareness, and better leadership can significantly improve performance and food safety.</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306947" y="0"/>
            <a:ext cx="19076935" cy="1251356"/>
            <a:chOff x="0" y="0"/>
            <a:chExt cx="5024378" cy="329575"/>
          </a:xfrm>
        </p:grpSpPr>
        <p:sp>
          <p:nvSpPr>
            <p:cNvPr id="4" name="Freeform 4"/>
            <p:cNvSpPr/>
            <p:nvPr/>
          </p:nvSpPr>
          <p:spPr>
            <a:xfrm>
              <a:off x="0" y="0"/>
              <a:ext cx="5024378" cy="329575"/>
            </a:xfrm>
            <a:custGeom>
              <a:avLst/>
              <a:gdLst/>
              <a:ahLst/>
              <a:cxnLst/>
              <a:rect l="l" t="t" r="r" b="b"/>
              <a:pathLst>
                <a:path w="5024378" h="329575">
                  <a:moveTo>
                    <a:pt x="0" y="0"/>
                  </a:moveTo>
                  <a:lnTo>
                    <a:pt x="5024378" y="0"/>
                  </a:lnTo>
                  <a:lnTo>
                    <a:pt x="5024378" y="329575"/>
                  </a:lnTo>
                  <a:lnTo>
                    <a:pt x="0" y="329575"/>
                  </a:lnTo>
                  <a:close/>
                </a:path>
              </a:pathLst>
            </a:custGeom>
            <a:solidFill>
              <a:srgbClr val="FFFFFF"/>
            </a:solidFill>
            <a:ln w="142875" cap="sq">
              <a:solidFill>
                <a:srgbClr val="B5CCE2"/>
              </a:solidFill>
              <a:prstDash val="solid"/>
              <a:miter/>
            </a:ln>
          </p:spPr>
          <p:txBody>
            <a:bodyPr/>
            <a:lstStyle/>
            <a:p>
              <a:endParaRPr lang="en-GB"/>
            </a:p>
          </p:txBody>
        </p:sp>
        <p:sp>
          <p:nvSpPr>
            <p:cNvPr id="5" name="TextBox 5"/>
            <p:cNvSpPr txBox="1"/>
            <p:nvPr/>
          </p:nvSpPr>
          <p:spPr>
            <a:xfrm>
              <a:off x="0" y="-57150"/>
              <a:ext cx="5024378" cy="386725"/>
            </a:xfrm>
            <a:prstGeom prst="rect">
              <a:avLst/>
            </a:prstGeom>
          </p:spPr>
          <p:txBody>
            <a:bodyPr lIns="50800" tIns="50800" rIns="50800" bIns="50800" rtlCol="0" anchor="ctr"/>
            <a:lstStyle/>
            <a:p>
              <a:pPr algn="ctr">
                <a:lnSpc>
                  <a:spcPts val="2940"/>
                </a:lnSpc>
              </a:pPr>
              <a:endParaRPr/>
            </a:p>
          </p:txBody>
        </p:sp>
      </p:grpSp>
      <p:sp>
        <p:nvSpPr>
          <p:cNvPr id="6" name="TextBox 6"/>
          <p:cNvSpPr txBox="1"/>
          <p:nvPr/>
        </p:nvSpPr>
        <p:spPr>
          <a:xfrm>
            <a:off x="1028700" y="1681"/>
            <a:ext cx="16230600" cy="1293495"/>
          </a:xfrm>
          <a:prstGeom prst="rect">
            <a:avLst/>
          </a:prstGeom>
        </p:spPr>
        <p:txBody>
          <a:bodyPr lIns="0" tIns="0" rIns="0" bIns="0" rtlCol="0" anchor="t">
            <a:spAutoFit/>
          </a:bodyPr>
          <a:lstStyle/>
          <a:p>
            <a:pPr algn="ctr">
              <a:lnSpc>
                <a:spcPts val="10080"/>
              </a:lnSpc>
            </a:pPr>
            <a:r>
              <a:rPr lang="en-US" sz="7200" b="1">
                <a:solidFill>
                  <a:srgbClr val="326C9C"/>
                </a:solidFill>
                <a:latin typeface="Poppins Bold"/>
                <a:ea typeface="Poppins Bold"/>
                <a:cs typeface="Poppins Bold"/>
                <a:sym typeface="Poppins Bold"/>
              </a:rPr>
              <a:t>Reference list</a:t>
            </a:r>
          </a:p>
        </p:txBody>
      </p:sp>
      <p:sp>
        <p:nvSpPr>
          <p:cNvPr id="7" name="TextBox 7"/>
          <p:cNvSpPr txBox="1"/>
          <p:nvPr/>
        </p:nvSpPr>
        <p:spPr>
          <a:xfrm>
            <a:off x="334403" y="1416706"/>
            <a:ext cx="17796351" cy="9213804"/>
          </a:xfrm>
          <a:prstGeom prst="rect">
            <a:avLst/>
          </a:prstGeom>
        </p:spPr>
        <p:txBody>
          <a:bodyPr lIns="0" tIns="0" rIns="0" bIns="0" rtlCol="0" anchor="t">
            <a:spAutoFit/>
          </a:bodyPr>
          <a:lstStyle/>
          <a:p>
            <a:pPr marL="460375" lvl="1" indent="-229870">
              <a:lnSpc>
                <a:spcPts val="2989"/>
              </a:lnSpc>
              <a:buFont typeface="Arial"/>
              <a:buChar char="•"/>
            </a:pPr>
            <a:endParaRPr lang="en-US" sz="2100" dirty="0">
              <a:solidFill>
                <a:srgbClr val="000000"/>
              </a:solidFill>
              <a:latin typeface="Poppins"/>
              <a:ea typeface="Poppins"/>
              <a:cs typeface="Poppins"/>
              <a:sym typeface="Poppins"/>
            </a:endParaRPr>
          </a:p>
          <a:p>
            <a:pPr marL="460375" lvl="1" indent="-229870">
              <a:lnSpc>
                <a:spcPts val="2989"/>
              </a:lnSpc>
              <a:buFont typeface="Arial"/>
              <a:buChar char="•"/>
            </a:pPr>
            <a:r>
              <a:rPr lang="en-US" sz="2100" dirty="0">
                <a:solidFill>
                  <a:srgbClr val="000000"/>
                </a:solidFill>
                <a:latin typeface="Poppins"/>
                <a:ea typeface="+mn-lt"/>
                <a:cs typeface="Poppins"/>
              </a:rPr>
              <a:t>Adler, R et al. (2023) </a:t>
            </a:r>
            <a:r>
              <a:rPr lang="en-US" sz="2100" i="1" dirty="0">
                <a:solidFill>
                  <a:srgbClr val="000000"/>
                </a:solidFill>
                <a:latin typeface="Poppins"/>
                <a:ea typeface="+mn-lt"/>
                <a:cs typeface="Poppins"/>
              </a:rPr>
              <a:t>UNDERSTANDING HUMAN COMMUNICATION</a:t>
            </a:r>
            <a:r>
              <a:rPr lang="en-US" sz="2100" dirty="0">
                <a:solidFill>
                  <a:srgbClr val="000000"/>
                </a:solidFill>
                <a:latin typeface="Poppins"/>
                <a:ea typeface="+mn-lt"/>
                <a:cs typeface="Poppins"/>
              </a:rPr>
              <a:t>. 15th </a:t>
            </a:r>
            <a:r>
              <a:rPr lang="en-US" sz="2100" dirty="0" err="1">
                <a:solidFill>
                  <a:srgbClr val="000000"/>
                </a:solidFill>
                <a:latin typeface="Poppins"/>
                <a:ea typeface="+mn-lt"/>
                <a:cs typeface="Poppins"/>
              </a:rPr>
              <a:t>edn</a:t>
            </a:r>
            <a:r>
              <a:rPr lang="en-US" sz="2100" dirty="0">
                <a:solidFill>
                  <a:srgbClr val="000000"/>
                </a:solidFill>
                <a:latin typeface="Poppins"/>
                <a:ea typeface="+mn-lt"/>
                <a:cs typeface="Poppins"/>
              </a:rPr>
              <a:t>. Oxford University Press.</a:t>
            </a:r>
            <a:endParaRPr lang="en-US" sz="2100" dirty="0">
              <a:solidFill>
                <a:srgbClr val="000000"/>
              </a:solidFill>
              <a:ea typeface="+mn-lt"/>
              <a:cs typeface="+mn-lt"/>
            </a:endParaRPr>
          </a:p>
          <a:p>
            <a:pPr marL="230505" lvl="1">
              <a:lnSpc>
                <a:spcPts val="2989"/>
              </a:lnSpc>
            </a:pPr>
            <a:endParaRPr lang="en-US" sz="2100" dirty="0">
              <a:solidFill>
                <a:srgbClr val="000000"/>
              </a:solidFill>
              <a:latin typeface="Calibri"/>
              <a:ea typeface="Calibri"/>
              <a:cs typeface="Poppins"/>
            </a:endParaRPr>
          </a:p>
          <a:p>
            <a:pPr marL="460375" lvl="1" indent="-229870">
              <a:lnSpc>
                <a:spcPts val="2989"/>
              </a:lnSpc>
              <a:buFont typeface="Arial"/>
              <a:buChar char="•"/>
            </a:pPr>
            <a:endParaRPr lang="en-US" sz="2100" dirty="0">
              <a:solidFill>
                <a:srgbClr val="000000"/>
              </a:solidFill>
              <a:latin typeface="Poppins"/>
              <a:ea typeface="Poppins"/>
              <a:cs typeface="Poppins"/>
            </a:endParaRPr>
          </a:p>
          <a:p>
            <a:pPr marL="460375" lvl="1" indent="-229870">
              <a:lnSpc>
                <a:spcPts val="2989"/>
              </a:lnSpc>
              <a:buFont typeface="Arial"/>
              <a:buChar char="•"/>
            </a:pPr>
            <a:r>
              <a:rPr lang="en-US" sz="2100" dirty="0">
                <a:solidFill>
                  <a:srgbClr val="000000"/>
                </a:solidFill>
                <a:latin typeface="Poppins"/>
                <a:ea typeface="Poppins"/>
                <a:cs typeface="Poppins"/>
              </a:rPr>
              <a:t>Jijo's Skill Factory (2017) </a:t>
            </a:r>
            <a:r>
              <a:rPr lang="en-US" sz="2100" i="1" dirty="0">
                <a:solidFill>
                  <a:srgbClr val="000000"/>
                </a:solidFill>
                <a:latin typeface="Poppins"/>
                <a:ea typeface="Poppins"/>
                <a:cs typeface="Poppins"/>
              </a:rPr>
              <a:t>10 Barriers to Effective Communication.</a:t>
            </a:r>
            <a:r>
              <a:rPr lang="en-US" sz="2100" dirty="0">
                <a:solidFill>
                  <a:srgbClr val="000000"/>
                </a:solidFill>
                <a:latin typeface="Poppins"/>
                <a:ea typeface="Poppins"/>
                <a:cs typeface="Poppins"/>
              </a:rPr>
              <a:t> 15 July</a:t>
            </a:r>
            <a:r>
              <a:rPr lang="en-US" sz="2100" i="1" dirty="0">
                <a:solidFill>
                  <a:srgbClr val="000000"/>
                </a:solidFill>
                <a:latin typeface="Poppins"/>
                <a:ea typeface="Poppins"/>
                <a:cs typeface="Poppins"/>
              </a:rPr>
              <a:t>.</a:t>
            </a:r>
            <a:r>
              <a:rPr lang="en-US" sz="2100" dirty="0">
                <a:solidFill>
                  <a:srgbClr val="000000"/>
                </a:solidFill>
                <a:latin typeface="Poppins"/>
                <a:ea typeface="Poppins"/>
                <a:cs typeface="Poppins"/>
              </a:rPr>
              <a:t> Available at: </a:t>
            </a:r>
            <a:r>
              <a:rPr lang="en-US" sz="2100" dirty="0">
                <a:solidFill>
                  <a:srgbClr val="000000"/>
                </a:solidFill>
                <a:latin typeface="Poppins"/>
                <a:ea typeface="Poppins"/>
                <a:cs typeface="Poppins"/>
                <a:hlinkClick r:id="rId4"/>
              </a:rPr>
              <a:t>https://www.youtube.com/watch?v=i5Ta06KHV5W</a:t>
            </a:r>
            <a:r>
              <a:rPr lang="en-US" sz="2100" dirty="0">
                <a:solidFill>
                  <a:srgbClr val="000000"/>
                </a:solidFill>
                <a:latin typeface="Poppins"/>
                <a:ea typeface="Poppins"/>
                <a:cs typeface="Poppins"/>
              </a:rPr>
              <a:t> (Accessed: 08 March 2026).</a:t>
            </a:r>
            <a:endParaRPr lang="en-US" sz="2100" dirty="0">
              <a:solidFill>
                <a:srgbClr val="000000"/>
              </a:solidFill>
              <a:latin typeface="Poppins"/>
              <a:ea typeface="Poppins"/>
              <a:cs typeface="Poppins"/>
              <a:sym typeface="Poppins"/>
            </a:endParaRPr>
          </a:p>
          <a:p>
            <a:pPr marL="460375" lvl="1" indent="-229870">
              <a:lnSpc>
                <a:spcPts val="2989"/>
              </a:lnSpc>
              <a:buFont typeface="Arial"/>
              <a:buChar char="•"/>
            </a:pPr>
            <a:endParaRPr lang="en-US" sz="2100" dirty="0">
              <a:solidFill>
                <a:srgbClr val="000000"/>
              </a:solidFill>
              <a:latin typeface="Poppins"/>
              <a:ea typeface="Poppins"/>
              <a:cs typeface="Poppins"/>
              <a:sym typeface="Poppins"/>
            </a:endParaRPr>
          </a:p>
          <a:p>
            <a:pPr marL="460375" lvl="1" indent="-229870">
              <a:lnSpc>
                <a:spcPts val="2989"/>
              </a:lnSpc>
              <a:buFont typeface="Arial"/>
              <a:buChar char="•"/>
            </a:pPr>
            <a:endParaRPr lang="en-US" sz="2100" dirty="0">
              <a:solidFill>
                <a:srgbClr val="000000"/>
              </a:solidFill>
              <a:latin typeface="Poppins"/>
              <a:ea typeface="Poppins"/>
              <a:cs typeface="Poppins"/>
            </a:endParaRPr>
          </a:p>
          <a:p>
            <a:pPr marL="460375" lvl="1" indent="-229870" algn="l">
              <a:lnSpc>
                <a:spcPts val="2989"/>
              </a:lnSpc>
              <a:buFont typeface="Arial"/>
              <a:buChar char="•"/>
            </a:pPr>
            <a:r>
              <a:rPr lang="en-US" sz="2100" dirty="0" err="1">
                <a:solidFill>
                  <a:srgbClr val="000000"/>
                </a:solidFill>
                <a:latin typeface="Poppins"/>
                <a:ea typeface="Poppins"/>
                <a:cs typeface="Poppins"/>
                <a:sym typeface="Poppins"/>
              </a:rPr>
              <a:t>Radza</a:t>
            </a:r>
            <a:r>
              <a:rPr lang="en-US" sz="2100" dirty="0">
                <a:solidFill>
                  <a:srgbClr val="000000"/>
                </a:solidFill>
                <a:latin typeface="Poppins"/>
                <a:ea typeface="Poppins"/>
                <a:cs typeface="Poppins"/>
                <a:sym typeface="Poppins"/>
              </a:rPr>
              <a:t>, R. Abdullah, A. and </a:t>
            </a:r>
            <a:r>
              <a:rPr lang="en-US" sz="2100" dirty="0" err="1">
                <a:solidFill>
                  <a:srgbClr val="000000"/>
                </a:solidFill>
                <a:latin typeface="Poppins"/>
                <a:ea typeface="Poppins"/>
                <a:cs typeface="Poppins"/>
                <a:sym typeface="Poppins"/>
              </a:rPr>
              <a:t>XiaoTing</a:t>
            </a:r>
            <a:r>
              <a:rPr lang="en-US" sz="2100" dirty="0">
                <a:solidFill>
                  <a:srgbClr val="000000"/>
                </a:solidFill>
                <a:latin typeface="Poppins"/>
                <a:ea typeface="Poppins"/>
                <a:cs typeface="Poppins"/>
                <a:sym typeface="Poppins"/>
              </a:rPr>
              <a:t>, Q. (2024)</a:t>
            </a:r>
            <a:r>
              <a:rPr lang="en-US" sz="2100" i="1" dirty="0">
                <a:solidFill>
                  <a:srgbClr val="000000"/>
                </a:solidFill>
                <a:latin typeface="Poppins"/>
                <a:ea typeface="Poppins"/>
                <a:cs typeface="Poppins"/>
                <a:sym typeface="Poppins"/>
              </a:rPr>
              <a:t> Using Response Tokens as a Criterion in an</a:t>
            </a:r>
            <a:endParaRPr lang="en-US" sz="2100" dirty="0">
              <a:ea typeface="Calibri"/>
              <a:cs typeface="Calibri"/>
            </a:endParaRPr>
          </a:p>
          <a:p>
            <a:pPr algn="just">
              <a:lnSpc>
                <a:spcPts val="2989"/>
              </a:lnSpc>
            </a:pPr>
            <a:r>
              <a:rPr lang="en-US" sz="2100" i="1" dirty="0">
                <a:solidFill>
                  <a:srgbClr val="000000"/>
                </a:solidFill>
                <a:latin typeface="Poppins"/>
                <a:ea typeface="Poppins"/>
                <a:cs typeface="Poppins"/>
                <a:sym typeface="Poppins"/>
              </a:rPr>
              <a:t>      Oral Assessment</a:t>
            </a:r>
            <a:r>
              <a:rPr lang="en-US" sz="2100" dirty="0">
                <a:solidFill>
                  <a:srgbClr val="000000"/>
                </a:solidFill>
                <a:latin typeface="Poppins"/>
                <a:ea typeface="Poppins"/>
                <a:cs typeface="Poppins"/>
                <a:sym typeface="Poppins"/>
              </a:rPr>
              <a:t>, Asian Journal Of Assessment In Teaching And Learning, 14(1), pp.</a:t>
            </a:r>
            <a:endParaRPr lang="en-US" sz="2100" dirty="0">
              <a:solidFill>
                <a:srgbClr val="000000"/>
              </a:solidFill>
              <a:latin typeface="Poppins"/>
              <a:ea typeface="Poppins"/>
              <a:cs typeface="Poppins"/>
            </a:endParaRPr>
          </a:p>
          <a:p>
            <a:pPr algn="just">
              <a:lnSpc>
                <a:spcPts val="2989"/>
              </a:lnSpc>
            </a:pPr>
            <a:r>
              <a:rPr lang="en-US" sz="2100" dirty="0">
                <a:solidFill>
                  <a:srgbClr val="000000"/>
                </a:solidFill>
                <a:latin typeface="Poppins"/>
                <a:ea typeface="Poppins"/>
                <a:cs typeface="Poppins"/>
                <a:sym typeface="Poppins"/>
              </a:rPr>
              <a:t>       119-120. Available at: https://ejournal.upsi.edu.my/index.php/AJATeL/article/view/9931/5320</a:t>
            </a:r>
            <a:endParaRPr lang="en-US" sz="2100" dirty="0">
              <a:solidFill>
                <a:srgbClr val="000000"/>
              </a:solidFill>
              <a:latin typeface="Poppins"/>
              <a:ea typeface="Poppins"/>
              <a:cs typeface="Poppins"/>
            </a:endParaRPr>
          </a:p>
          <a:p>
            <a:pPr algn="just">
              <a:lnSpc>
                <a:spcPts val="2989"/>
              </a:lnSpc>
            </a:pPr>
            <a:r>
              <a:rPr lang="en-US" sz="2100" dirty="0">
                <a:solidFill>
                  <a:srgbClr val="000000"/>
                </a:solidFill>
                <a:latin typeface="Poppins"/>
                <a:ea typeface="Poppins"/>
                <a:cs typeface="Poppins"/>
                <a:sym typeface="Poppins"/>
              </a:rPr>
              <a:t>       (Accessed: 08 March 2026).</a:t>
            </a:r>
            <a:endParaRPr lang="en-US" sz="2100" dirty="0">
              <a:solidFill>
                <a:srgbClr val="000000"/>
              </a:solidFill>
              <a:latin typeface="Poppins"/>
              <a:ea typeface="Poppins"/>
              <a:cs typeface="Poppins"/>
            </a:endParaRPr>
          </a:p>
          <a:p>
            <a:pPr algn="just">
              <a:lnSpc>
                <a:spcPts val="2989"/>
              </a:lnSpc>
            </a:pPr>
            <a:endParaRPr lang="en-US" sz="2100" dirty="0">
              <a:solidFill>
                <a:srgbClr val="000000"/>
              </a:solidFill>
              <a:latin typeface="Poppins"/>
              <a:ea typeface="Poppins"/>
              <a:cs typeface="Poppins"/>
            </a:endParaRPr>
          </a:p>
          <a:p>
            <a:pPr algn="just">
              <a:lnSpc>
                <a:spcPts val="2989"/>
              </a:lnSpc>
            </a:pPr>
            <a:endParaRPr lang="en-US" sz="2135" dirty="0">
              <a:solidFill>
                <a:srgbClr val="000000"/>
              </a:solidFill>
              <a:latin typeface="Poppins"/>
              <a:ea typeface="Poppins"/>
              <a:cs typeface="Poppins"/>
            </a:endParaRPr>
          </a:p>
          <a:p>
            <a:pPr marL="460375" lvl="1" indent="-229870">
              <a:lnSpc>
                <a:spcPts val="2989"/>
              </a:lnSpc>
              <a:buFont typeface="Arial"/>
              <a:buChar char="•"/>
            </a:pPr>
            <a:r>
              <a:rPr lang="en-US" sz="2100" dirty="0">
                <a:solidFill>
                  <a:srgbClr val="000000"/>
                </a:solidFill>
                <a:latin typeface="Poppins"/>
                <a:ea typeface="Poppins"/>
                <a:cs typeface="Poppins"/>
              </a:rPr>
              <a:t>Schramm, W. (1954). </a:t>
            </a:r>
            <a:r>
              <a:rPr lang="en-US" sz="2100" i="1" dirty="0">
                <a:solidFill>
                  <a:srgbClr val="000000"/>
                </a:solidFill>
                <a:latin typeface="Poppins"/>
                <a:ea typeface="Poppins"/>
                <a:cs typeface="Poppins"/>
              </a:rPr>
              <a:t>How Communication Works. In: Schramm, W. </a:t>
            </a:r>
            <a:r>
              <a:rPr lang="en-US" sz="2100" dirty="0">
                <a:solidFill>
                  <a:srgbClr val="000000"/>
                </a:solidFill>
                <a:latin typeface="Poppins"/>
                <a:ea typeface="Poppins"/>
                <a:cs typeface="Poppins"/>
              </a:rPr>
              <a:t>(ed.) The Process and Effects of Mass Communication. Urbana: University of Illinois Press.</a:t>
            </a:r>
            <a:endParaRPr lang="en-US" sz="2100" dirty="0">
              <a:solidFill>
                <a:srgbClr val="000000"/>
              </a:solidFill>
              <a:latin typeface="Poppins"/>
              <a:ea typeface="Poppins"/>
              <a:cs typeface="Poppins"/>
              <a:sym typeface="Poppins"/>
            </a:endParaRPr>
          </a:p>
          <a:p>
            <a:pPr marL="460375" lvl="1" indent="-229870">
              <a:lnSpc>
                <a:spcPts val="2989"/>
              </a:lnSpc>
              <a:buFont typeface="Arial"/>
              <a:buChar char="•"/>
            </a:pPr>
            <a:endParaRPr lang="en-US" sz="2100" dirty="0">
              <a:solidFill>
                <a:srgbClr val="000000"/>
              </a:solidFill>
              <a:latin typeface="Poppins"/>
              <a:ea typeface="Poppins"/>
              <a:cs typeface="Poppins"/>
              <a:sym typeface="Poppins"/>
            </a:endParaRPr>
          </a:p>
          <a:p>
            <a:pPr marL="460375" lvl="1" indent="-229870">
              <a:lnSpc>
                <a:spcPts val="2989"/>
              </a:lnSpc>
              <a:buFont typeface="Arial"/>
              <a:buChar char="•"/>
            </a:pPr>
            <a:endParaRPr lang="en-US" sz="2100" dirty="0">
              <a:solidFill>
                <a:srgbClr val="000000"/>
              </a:solidFill>
              <a:latin typeface="Poppins"/>
              <a:ea typeface="Poppins"/>
              <a:cs typeface="Poppins"/>
            </a:endParaRPr>
          </a:p>
          <a:p>
            <a:pPr marL="460375" lvl="1" indent="-229870" algn="l">
              <a:lnSpc>
                <a:spcPts val="2989"/>
              </a:lnSpc>
              <a:buFont typeface="Arial"/>
              <a:buChar char="•"/>
            </a:pPr>
            <a:r>
              <a:rPr lang="en-US" sz="2100" dirty="0">
                <a:solidFill>
                  <a:srgbClr val="000000"/>
                </a:solidFill>
                <a:latin typeface="Poppins"/>
                <a:ea typeface="Poppins"/>
                <a:cs typeface="Poppins"/>
                <a:sym typeface="Poppins"/>
              </a:rPr>
              <a:t>Tafoya, D,W. (1976) </a:t>
            </a:r>
            <a:r>
              <a:rPr lang="en-US" sz="2100" i="1" dirty="0">
                <a:solidFill>
                  <a:srgbClr val="000000"/>
                </a:solidFill>
                <a:latin typeface="Poppins"/>
                <a:ea typeface="Poppins"/>
                <a:cs typeface="Poppins"/>
                <a:sym typeface="Poppins"/>
              </a:rPr>
              <a:t>BARRIERS TO INTERPERSONAL COMMUNICATION: A THEORY AND</a:t>
            </a:r>
            <a:endParaRPr lang="en-US" sz="2100" i="1" dirty="0">
              <a:solidFill>
                <a:srgbClr val="000000"/>
              </a:solidFill>
              <a:latin typeface="Poppins"/>
              <a:ea typeface="Poppins"/>
              <a:cs typeface="Poppins"/>
            </a:endParaRPr>
          </a:p>
          <a:p>
            <a:pPr algn="just">
              <a:lnSpc>
                <a:spcPts val="2989"/>
              </a:lnSpc>
            </a:pPr>
            <a:r>
              <a:rPr lang="en-US" sz="2100" i="1" dirty="0">
                <a:solidFill>
                  <a:srgbClr val="000000"/>
                </a:solidFill>
                <a:latin typeface="Poppins"/>
                <a:ea typeface="Poppins"/>
                <a:cs typeface="Poppins"/>
                <a:sym typeface="Poppins"/>
              </a:rPr>
              <a:t>       TYPOLOGY.</a:t>
            </a:r>
            <a:r>
              <a:rPr lang="en-US" sz="2100" dirty="0">
                <a:solidFill>
                  <a:srgbClr val="000000"/>
                </a:solidFill>
                <a:latin typeface="Poppins"/>
                <a:ea typeface="Poppins"/>
                <a:cs typeface="Poppins"/>
                <a:sym typeface="Poppins"/>
              </a:rPr>
              <a:t> Thesis. University of Michigan. Available</a:t>
            </a:r>
            <a:endParaRPr lang="en-US" sz="2100" dirty="0">
              <a:solidFill>
                <a:srgbClr val="000000"/>
              </a:solidFill>
              <a:latin typeface="Poppins"/>
              <a:ea typeface="Poppins"/>
              <a:cs typeface="Poppins"/>
            </a:endParaRPr>
          </a:p>
          <a:p>
            <a:pPr algn="just">
              <a:lnSpc>
                <a:spcPts val="2989"/>
              </a:lnSpc>
            </a:pPr>
            <a:r>
              <a:rPr lang="en-US" sz="2100" dirty="0">
                <a:solidFill>
                  <a:srgbClr val="000000"/>
                </a:solidFill>
                <a:latin typeface="Poppins"/>
                <a:ea typeface="Poppins"/>
                <a:cs typeface="Poppins"/>
                <a:sym typeface="Poppins"/>
              </a:rPr>
              <a:t>       at: https://www.proquest.com/dissertations-theses/barriers-interpersonal-communication-theory/docvie</a:t>
            </a:r>
            <a:endParaRPr lang="en-US" sz="2100" dirty="0">
              <a:solidFill>
                <a:srgbClr val="000000"/>
              </a:solidFill>
              <a:latin typeface="Poppins"/>
              <a:ea typeface="Poppins"/>
              <a:cs typeface="Poppins"/>
            </a:endParaRPr>
          </a:p>
          <a:p>
            <a:pPr algn="just">
              <a:lnSpc>
                <a:spcPts val="2989"/>
              </a:lnSpc>
            </a:pPr>
            <a:r>
              <a:rPr lang="en-US" sz="2100" dirty="0">
                <a:solidFill>
                  <a:srgbClr val="000000"/>
                </a:solidFill>
                <a:latin typeface="Poppins"/>
                <a:ea typeface="Poppins"/>
                <a:cs typeface="Poppins"/>
                <a:sym typeface="Poppins"/>
              </a:rPr>
              <a:t>        w/302784289/se-2 (Accessed: 07 March 2026).</a:t>
            </a:r>
            <a:endParaRPr lang="en-US" sz="2100" dirty="0">
              <a:solidFill>
                <a:srgbClr val="000000"/>
              </a:solidFill>
              <a:latin typeface="Poppins"/>
              <a:ea typeface="Poppins"/>
              <a:cs typeface="Poppins"/>
            </a:endParaRPr>
          </a:p>
          <a:p>
            <a:pPr algn="just">
              <a:lnSpc>
                <a:spcPts val="2989"/>
              </a:lnSpc>
            </a:pPr>
            <a:endParaRPr lang="en-US" sz="2135" dirty="0">
              <a:solidFill>
                <a:srgbClr val="000000"/>
              </a:solidFill>
              <a:latin typeface="Poppins"/>
              <a:ea typeface="Poppins"/>
              <a:cs typeface="Poppins"/>
              <a:sym typeface="Poppins"/>
            </a:endParaRPr>
          </a:p>
          <a:p>
            <a:pPr algn="just">
              <a:lnSpc>
                <a:spcPts val="2989"/>
              </a:lnSpc>
            </a:pPr>
            <a:endParaRPr lang="en-US" sz="2135" dirty="0">
              <a:solidFill>
                <a:srgbClr val="000000"/>
              </a:solidFill>
              <a:latin typeface="Poppins"/>
              <a:ea typeface="Poppins"/>
              <a:cs typeface="Poppins"/>
              <a:sym typeface="Poppins"/>
            </a:endParaRPr>
          </a:p>
        </p:txBody>
      </p:sp>
    </p:spTree>
  </p:cSld>
  <p:clrMapOvr>
    <a:masterClrMapping/>
  </p:clrMapOvr>
  <p:transition spd="med">
    <p:pull/>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1FFFF"/>
        </a:solidFill>
        <a:effectLst/>
      </p:bgPr>
    </p:bg>
    <p:spTree>
      <p:nvGrpSpPr>
        <p:cNvPr id="1" name=""/>
        <p:cNvGrpSpPr/>
        <p:nvPr/>
      </p:nvGrpSpPr>
      <p:grpSpPr>
        <a:xfrm>
          <a:off x="0" y="0"/>
          <a:ext cx="0" cy="0"/>
          <a:chOff x="0" y="0"/>
          <a:chExt cx="0" cy="0"/>
        </a:xfrm>
      </p:grpSpPr>
      <p:grpSp>
        <p:nvGrpSpPr>
          <p:cNvPr id="2" name="Group 2"/>
          <p:cNvGrpSpPr/>
          <p:nvPr/>
        </p:nvGrpSpPr>
        <p:grpSpPr>
          <a:xfrm>
            <a:off x="1918941" y="7277577"/>
            <a:ext cx="7225059" cy="1363688"/>
            <a:chOff x="0" y="0"/>
            <a:chExt cx="812800" cy="153411"/>
          </a:xfrm>
        </p:grpSpPr>
        <p:sp>
          <p:nvSpPr>
            <p:cNvPr id="3" name="Freeform 3"/>
            <p:cNvSpPr/>
            <p:nvPr/>
          </p:nvSpPr>
          <p:spPr>
            <a:xfrm>
              <a:off x="0" y="0"/>
              <a:ext cx="812800" cy="153411"/>
            </a:xfrm>
            <a:custGeom>
              <a:avLst/>
              <a:gdLst/>
              <a:ahLst/>
              <a:cxnLst/>
              <a:rect l="l" t="t" r="r" b="b"/>
              <a:pathLst>
                <a:path w="812800" h="153411">
                  <a:moveTo>
                    <a:pt x="406400" y="0"/>
                  </a:moveTo>
                  <a:cubicBezTo>
                    <a:pt x="181951" y="0"/>
                    <a:pt x="0" y="34342"/>
                    <a:pt x="0" y="76706"/>
                  </a:cubicBezTo>
                  <a:cubicBezTo>
                    <a:pt x="0" y="119069"/>
                    <a:pt x="181951" y="153411"/>
                    <a:pt x="406400" y="153411"/>
                  </a:cubicBezTo>
                  <a:cubicBezTo>
                    <a:pt x="630849" y="153411"/>
                    <a:pt x="812800" y="119069"/>
                    <a:pt x="812800" y="76706"/>
                  </a:cubicBezTo>
                  <a:cubicBezTo>
                    <a:pt x="812800" y="34342"/>
                    <a:pt x="630849" y="0"/>
                    <a:pt x="406400" y="0"/>
                  </a:cubicBezTo>
                  <a:close/>
                </a:path>
              </a:pathLst>
            </a:custGeom>
            <a:solidFill>
              <a:srgbClr val="000000">
                <a:alpha val="9804"/>
              </a:srgbClr>
            </a:solidFill>
          </p:spPr>
          <p:txBody>
            <a:bodyPr/>
            <a:lstStyle/>
            <a:p>
              <a:endParaRPr lang="en-GB"/>
            </a:p>
          </p:txBody>
        </p:sp>
        <p:sp>
          <p:nvSpPr>
            <p:cNvPr id="4" name="TextBox 4"/>
            <p:cNvSpPr txBox="1"/>
            <p:nvPr/>
          </p:nvSpPr>
          <p:spPr>
            <a:xfrm>
              <a:off x="76200" y="-42768"/>
              <a:ext cx="660400" cy="18179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a:off x="2352780" y="2407800"/>
            <a:ext cx="6357380" cy="5675406"/>
          </a:xfrm>
          <a:custGeom>
            <a:avLst/>
            <a:gdLst/>
            <a:ahLst/>
            <a:cxnLst/>
            <a:rect l="l" t="t" r="r" b="b"/>
            <a:pathLst>
              <a:path w="6357380" h="5675406">
                <a:moveTo>
                  <a:pt x="0" y="0"/>
                </a:moveTo>
                <a:lnTo>
                  <a:pt x="6357380" y="0"/>
                </a:lnTo>
                <a:lnTo>
                  <a:pt x="6357380" y="5675407"/>
                </a:lnTo>
                <a:lnTo>
                  <a:pt x="0" y="56754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9144000" y="4864471"/>
            <a:ext cx="919534" cy="919534"/>
          </a:xfrm>
          <a:custGeom>
            <a:avLst/>
            <a:gdLst/>
            <a:ahLst/>
            <a:cxnLst/>
            <a:rect l="l" t="t" r="r" b="b"/>
            <a:pathLst>
              <a:path w="919534" h="919534">
                <a:moveTo>
                  <a:pt x="0" y="0"/>
                </a:moveTo>
                <a:lnTo>
                  <a:pt x="919534" y="0"/>
                </a:lnTo>
                <a:lnTo>
                  <a:pt x="919534" y="919534"/>
                </a:lnTo>
                <a:lnTo>
                  <a:pt x="0" y="9195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1196927" y="3751657"/>
            <a:ext cx="2225627" cy="2225627"/>
          </a:xfrm>
          <a:custGeom>
            <a:avLst/>
            <a:gdLst/>
            <a:ahLst/>
            <a:cxnLst/>
            <a:rect l="l" t="t" r="r" b="b"/>
            <a:pathLst>
              <a:path w="2225627" h="2225627">
                <a:moveTo>
                  <a:pt x="0" y="0"/>
                </a:moveTo>
                <a:lnTo>
                  <a:pt x="2225627" y="0"/>
                </a:lnTo>
                <a:lnTo>
                  <a:pt x="2225627" y="2225627"/>
                </a:lnTo>
                <a:lnTo>
                  <a:pt x="0" y="222562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2" name="Freeform 12"/>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TextBox 13"/>
          <p:cNvSpPr txBox="1"/>
          <p:nvPr/>
        </p:nvSpPr>
        <p:spPr>
          <a:xfrm>
            <a:off x="10253512" y="4478074"/>
            <a:ext cx="6826410" cy="1454203"/>
          </a:xfrm>
          <a:prstGeom prst="rect">
            <a:avLst/>
          </a:prstGeom>
        </p:spPr>
        <p:txBody>
          <a:bodyPr lIns="0" tIns="0" rIns="0" bIns="0" rtlCol="0" anchor="t">
            <a:spAutoFit/>
          </a:bodyPr>
          <a:lstStyle/>
          <a:p>
            <a:pPr algn="l">
              <a:lnSpc>
                <a:spcPts val="11200"/>
              </a:lnSpc>
            </a:pPr>
            <a:r>
              <a:rPr lang="en-US" sz="8000" b="1">
                <a:solidFill>
                  <a:srgbClr val="326C9C"/>
                </a:solidFill>
                <a:latin typeface="Poppins Bold"/>
                <a:ea typeface="Poppins Bold"/>
                <a:cs typeface="Poppins Bold"/>
                <a:sym typeface="Poppins Bold"/>
              </a:rPr>
              <a:t>Thank You</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TotalTime>
  <Words>1140</Words>
  <Application>Microsoft Office PowerPoint</Application>
  <PresentationFormat>Custom</PresentationFormat>
  <Paragraphs>100</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Poppins</vt:lpstr>
      <vt:lpstr>Aptos</vt:lpstr>
      <vt:lpstr>Poppins Bold</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FLIGHT FOOD LIMITED</dc:title>
  <cp:lastModifiedBy>Segun Anthony Shanu (2505369)</cp:lastModifiedBy>
  <cp:revision>170</cp:revision>
  <dcterms:created xsi:type="dcterms:W3CDTF">2006-08-16T00:00:00Z</dcterms:created>
  <dcterms:modified xsi:type="dcterms:W3CDTF">2026-03-15T19:30:16Z</dcterms:modified>
  <dc:identifier>DAHDoXw1ZbA</dc:identifier>
</cp:coreProperties>
</file>