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sldIdLst>
    <p:sldId id="278" r:id="rId5"/>
    <p:sldId id="259" r:id="rId6"/>
    <p:sldId id="260" r:id="rId7"/>
    <p:sldId id="262" r:id="rId8"/>
    <p:sldId id="265" r:id="rId9"/>
    <p:sldId id="273" r:id="rId10"/>
    <p:sldId id="274" r:id="rId11"/>
    <p:sldId id="270" r:id="rId12"/>
    <p:sldId id="275" r:id="rId13"/>
    <p:sldId id="276" r:id="rId14"/>
    <p:sldId id="277" r:id="rId15"/>
    <p:sldId id="272"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77" y="3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A7BBD3-37E7-4833-8CB7-B8EA897E0044}" type="datetimeFigureOut">
              <a:rPr lang="en-US" smtClean="0"/>
              <a:t>11/27/2025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9E673-32BA-4CEC-BD3F-CBEC02BEE5A3}" type="slidenum">
              <a:rPr lang="en-US" smtClean="0"/>
              <a:t>‹#›</a:t>
            </a:fld>
            <a:endParaRPr lang="en-US"/>
          </a:p>
        </p:txBody>
      </p:sp>
    </p:spTree>
    <p:extLst>
      <p:ext uri="{BB962C8B-B14F-4D97-AF65-F5344CB8AC3E}">
        <p14:creationId xmlns:p14="http://schemas.microsoft.com/office/powerpoint/2010/main" val="2131190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C9E673-32BA-4CEC-BD3F-CBEC02BEE5A3}" type="slidenum">
              <a:rPr lang="en-US" smtClean="0"/>
              <a:t>1</a:t>
            </a:fld>
            <a:endParaRPr lang="en-US"/>
          </a:p>
        </p:txBody>
      </p:sp>
    </p:spTree>
    <p:extLst>
      <p:ext uri="{BB962C8B-B14F-4D97-AF65-F5344CB8AC3E}">
        <p14:creationId xmlns:p14="http://schemas.microsoft.com/office/powerpoint/2010/main" val="2163966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a:solidFill>
                  <a:schemeClr val="tx1"/>
                </a:solidFill>
                <a:latin typeface="Times New Roman" panose="02020603050405020304" pitchFamily="18" charset="0"/>
                <a:cs typeface="Times New Roman" panose="02020603050405020304" pitchFamily="18" charset="0"/>
              </a:rPr>
              <a:t>The increasing number of senior people in the UK is posing great challenges to health and social care services. This presentation aims to assess the care and support required by seniors, with an emphasis on empowering them, current service offerings and how new technologies promote independence and enhance their lives. </a:t>
            </a:r>
            <a:r>
              <a:rPr lang="en-GB" sz="1200" kern="1200">
                <a:solidFill>
                  <a:schemeClr val="tx1"/>
                </a:solidFill>
                <a:effectLst/>
                <a:latin typeface="+mn-lt"/>
                <a:ea typeface="+mn-ea"/>
                <a:cs typeface="+mn-cs"/>
              </a:rPr>
              <a:t>Biological theories help us see how ageing influences our health. The genetic theory asserts that ageing is a result that is built into our genes, while the wear and tear theory believes that continuous damage over our life leads to tissue breakdown and ageing (Kirkwood, 2005). Because of these ideas, we can recognise why personalised care is becoming more important for the elderly.</a:t>
            </a:r>
          </a:p>
        </p:txBody>
      </p:sp>
      <p:sp>
        <p:nvSpPr>
          <p:cNvPr id="4" name="Slide Number Placeholder 3"/>
          <p:cNvSpPr>
            <a:spLocks noGrp="1"/>
          </p:cNvSpPr>
          <p:nvPr>
            <p:ph type="sldNum" sz="quarter" idx="10"/>
          </p:nvPr>
        </p:nvSpPr>
        <p:spPr/>
        <p:txBody>
          <a:bodyPr/>
          <a:lstStyle/>
          <a:p>
            <a:fld id="{D7C9E673-32BA-4CEC-BD3F-CBEC02BEE5A3}" type="slidenum">
              <a:rPr lang="en-US" smtClean="0"/>
              <a:t>2</a:t>
            </a:fld>
            <a:endParaRPr lang="en-US"/>
          </a:p>
        </p:txBody>
      </p:sp>
    </p:spTree>
    <p:extLst>
      <p:ext uri="{BB962C8B-B14F-4D97-AF65-F5344CB8AC3E}">
        <p14:creationId xmlns:p14="http://schemas.microsoft.com/office/powerpoint/2010/main" val="64690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Statistics from ONS (2022) indicate an upward trend in the percentage of people over 65, which is expected to rise from 18% to 24% in the next two decades. As a result of this trend, there is increased stress on the NHS and social care providers who have to find and provide more resources, more people to work and fresh solutions. </a:t>
            </a:r>
            <a:r>
              <a:rPr lang="en-GB" sz="1200" kern="1200">
                <a:solidFill>
                  <a:schemeClr val="tx1"/>
                </a:solidFill>
                <a:effectLst/>
                <a:latin typeface="+mn-lt"/>
                <a:ea typeface="+mn-ea"/>
                <a:cs typeface="+mn-cs"/>
              </a:rPr>
              <a:t>When it comes to older adults, their care should include treatment for medical symptoms as well as medical attention for their emotions, inclusion in social settings and mental health support (Age UK, 2021). The longer people live, the more cases of multi-morbidity and diseases involving dementia arise, which increases the call for help.</a:t>
            </a:r>
          </a:p>
          <a:p>
            <a:r>
              <a:rPr lang="en-GB" sz="1200" kern="1200">
                <a:solidFill>
                  <a:schemeClr val="tx1"/>
                </a:solidFill>
                <a:effectLst/>
                <a:latin typeface="+mn-lt"/>
                <a:ea typeface="+mn-ea"/>
                <a:cs typeface="+mn-cs"/>
              </a:rPr>
              <a:t>More and more, digital approaches are becoming vital in providing healthcare. Using telecare and assistive technologies makes it easier for individuals to live independently and cuts costs, but this also makes people ask about how accessible such devices are and how easy it is for everyone to use them (Barnett et al., 2012).</a:t>
            </a:r>
          </a:p>
        </p:txBody>
      </p:sp>
      <p:sp>
        <p:nvSpPr>
          <p:cNvPr id="4" name="Slide Number Placeholder 3"/>
          <p:cNvSpPr>
            <a:spLocks noGrp="1"/>
          </p:cNvSpPr>
          <p:nvPr>
            <p:ph type="sldNum" sz="quarter" idx="10"/>
          </p:nvPr>
        </p:nvSpPr>
        <p:spPr/>
        <p:txBody>
          <a:bodyPr/>
          <a:lstStyle/>
          <a:p>
            <a:fld id="{D7C9E673-32BA-4CEC-BD3F-CBEC02BEE5A3}" type="slidenum">
              <a:rPr lang="en-US" smtClean="0"/>
              <a:t>3</a:t>
            </a:fld>
            <a:endParaRPr lang="en-US"/>
          </a:p>
        </p:txBody>
      </p:sp>
    </p:spTree>
    <p:extLst>
      <p:ext uri="{BB962C8B-B14F-4D97-AF65-F5344CB8AC3E}">
        <p14:creationId xmlns:p14="http://schemas.microsoft.com/office/powerpoint/2010/main" val="3640084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Three main psychosocial theories guide our approach to older adults’ care: </a:t>
            </a:r>
          </a:p>
          <a:p>
            <a:r>
              <a:rPr lang="en-GB" sz="1200" b="1" kern="1200">
                <a:solidFill>
                  <a:schemeClr val="tx1"/>
                </a:solidFill>
                <a:effectLst/>
                <a:latin typeface="+mn-lt"/>
                <a:ea typeface="+mn-ea"/>
                <a:cs typeface="+mn-cs"/>
              </a:rPr>
              <a:t>Activity Theory</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Times New Roman" panose="02020603050405020304" pitchFamily="18" charset="0"/>
                <a:cs typeface="Times New Roman" panose="02020603050405020304" pitchFamily="18" charset="0"/>
              </a:rPr>
              <a:t>The theory points out that seniors who stay involved with others and are active usually report a higher level of satisfaction. </a:t>
            </a:r>
            <a:r>
              <a:rPr lang="en-GB" sz="1200" kern="1200">
                <a:solidFill>
                  <a:schemeClr val="tx1"/>
                </a:solidFill>
                <a:effectLst/>
                <a:latin typeface="+mn-lt"/>
                <a:ea typeface="+mn-ea"/>
                <a:cs typeface="+mn-cs"/>
              </a:rPr>
              <a:t>It makes it clear that offering care services that involve people in meaningful actions is important (Havighurst, 1961).</a:t>
            </a:r>
          </a:p>
          <a:p>
            <a:r>
              <a:rPr lang="en-GB" sz="1200" b="1" kern="1200">
                <a:solidFill>
                  <a:schemeClr val="tx1"/>
                </a:solidFill>
                <a:effectLst/>
                <a:latin typeface="+mn-lt"/>
                <a:ea typeface="+mn-ea"/>
                <a:cs typeface="+mn-cs"/>
              </a:rPr>
              <a:t>Disengagement Theory</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Times New Roman" panose="02020603050405020304" pitchFamily="18" charset="0"/>
                <a:cs typeface="Times New Roman" panose="02020603050405020304" pitchFamily="18" charset="0"/>
              </a:rPr>
              <a:t>The theory claims that decreasing involvement in society is a usual effect of getting older. </a:t>
            </a:r>
            <a:r>
              <a:rPr lang="en-GB" sz="1200" kern="1200">
                <a:solidFill>
                  <a:schemeClr val="tx1"/>
                </a:solidFill>
                <a:effectLst/>
                <a:latin typeface="+mn-lt"/>
                <a:ea typeface="+mn-ea"/>
                <a:cs typeface="+mn-cs"/>
              </a:rPr>
              <a:t>Therefore, care should assist elders as they disengage, but without attaching any shame to it (Cumming &amp; Henry, 1961).</a:t>
            </a:r>
          </a:p>
          <a:p>
            <a:r>
              <a:rPr lang="en-GB" sz="1200" b="1" kern="1200">
                <a:solidFill>
                  <a:schemeClr val="tx1"/>
                </a:solidFill>
                <a:effectLst/>
                <a:latin typeface="+mn-lt"/>
                <a:ea typeface="+mn-ea"/>
                <a:cs typeface="+mn-cs"/>
              </a:rPr>
              <a:t>Continuity Theory</a:t>
            </a:r>
          </a:p>
          <a:p>
            <a:r>
              <a:rPr lang="en-GB">
                <a:latin typeface="Times New Roman" panose="02020603050405020304" pitchFamily="18" charset="0"/>
                <a:cs typeface="Times New Roman" panose="02020603050405020304" pitchFamily="18" charset="0"/>
              </a:rPr>
              <a:t>Continuity theory points out that having familiar activities and relationships is important for elderly people. </a:t>
            </a:r>
            <a:r>
              <a:rPr lang="en-GB" sz="1200" kern="1200">
                <a:solidFill>
                  <a:schemeClr val="tx1"/>
                </a:solidFill>
                <a:effectLst/>
                <a:latin typeface="+mn-lt"/>
                <a:ea typeface="+mn-ea"/>
                <a:cs typeface="+mn-cs"/>
              </a:rPr>
              <a:t>This means care systems can be built to hold on to a person’s identity and keep their life stable (Atchley, 1989).</a:t>
            </a:r>
          </a:p>
          <a:p>
            <a:r>
              <a:rPr lang="en-GB" sz="1200" kern="1200">
                <a:solidFill>
                  <a:schemeClr val="tx1"/>
                </a:solidFill>
                <a:effectLst/>
                <a:latin typeface="+mn-lt"/>
                <a:ea typeface="+mn-ea"/>
                <a:cs typeface="+mn-cs"/>
              </a:rPr>
              <a:t>Based on these theories, care can be tailored to fit each person’s ageing situation. Following these practices guarantees a person-centred and ethical manner in service delivery (Walker, 2015).</a:t>
            </a:r>
          </a:p>
        </p:txBody>
      </p:sp>
      <p:sp>
        <p:nvSpPr>
          <p:cNvPr id="4" name="Slide Number Placeholder 3"/>
          <p:cNvSpPr>
            <a:spLocks noGrp="1"/>
          </p:cNvSpPr>
          <p:nvPr>
            <p:ph type="sldNum" sz="quarter" idx="10"/>
          </p:nvPr>
        </p:nvSpPr>
        <p:spPr/>
        <p:txBody>
          <a:bodyPr/>
          <a:lstStyle/>
          <a:p>
            <a:fld id="{D7C9E673-32BA-4CEC-BD3F-CBEC02BEE5A3}" type="slidenum">
              <a:rPr lang="en-US" smtClean="0"/>
              <a:t>4</a:t>
            </a:fld>
            <a:endParaRPr lang="en-US"/>
          </a:p>
        </p:txBody>
      </p:sp>
    </p:spTree>
    <p:extLst>
      <p:ext uri="{BB962C8B-B14F-4D97-AF65-F5344CB8AC3E}">
        <p14:creationId xmlns:p14="http://schemas.microsoft.com/office/powerpoint/2010/main" val="570544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UK Care Landscape</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Elderly people get help from primary care, social service schemes and organisations run by volunteers.  </a:t>
            </a:r>
            <a:r>
              <a:rPr lang="en-GB" sz="1200" kern="1200">
                <a:solidFill>
                  <a:schemeClr val="tx1"/>
                </a:solidFill>
                <a:effectLst/>
                <a:latin typeface="+mn-lt"/>
                <a:ea typeface="+mn-ea"/>
                <a:cs typeface="+mn-cs"/>
              </a:rPr>
              <a:t>The legislation behind the Care Act 2014 is designed to ensure both well-being and independence (DHSC, 2014).</a:t>
            </a:r>
          </a:p>
          <a:p>
            <a:r>
              <a:rPr lang="en-GB" sz="1200" b="1" kern="1200">
                <a:solidFill>
                  <a:schemeClr val="tx1"/>
                </a:solidFill>
                <a:effectLst/>
                <a:latin typeface="+mn-lt"/>
                <a:ea typeface="+mn-ea"/>
                <a:cs typeface="+mn-cs"/>
              </a:rPr>
              <a:t>Service Limitations</a:t>
            </a:r>
            <a:endParaRPr lang="en-GB" sz="1200" kern="1200">
              <a:solidFill>
                <a:schemeClr val="tx1"/>
              </a:solidFill>
              <a:effectLst/>
              <a:latin typeface="+mn-lt"/>
              <a:ea typeface="+mn-ea"/>
              <a:cs typeface="+mn-cs"/>
            </a:endParaRPr>
          </a:p>
          <a:p>
            <a:r>
              <a:rPr lang="en-GB" sz="1200">
                <a:solidFill>
                  <a:schemeClr val="tx1"/>
                </a:solidFill>
                <a:latin typeface="Times New Roman" panose="02020603050405020304" pitchFamily="18" charset="0"/>
                <a:cs typeface="Times New Roman" panose="02020603050405020304" pitchFamily="18" charset="0"/>
              </a:rPr>
              <a:t>Problems with waiting a long time and poor collaboration between sectors still exist.  </a:t>
            </a:r>
            <a:r>
              <a:rPr lang="en-GB" sz="1200" kern="1200">
                <a:solidFill>
                  <a:schemeClr val="tx1"/>
                </a:solidFill>
                <a:effectLst/>
                <a:latin typeface="+mn-lt"/>
                <a:ea typeface="+mn-ea"/>
                <a:cs typeface="+mn-cs"/>
              </a:rPr>
              <a:t>As a result, service users do not have a good and united experience (Kings Fund, 2023).</a:t>
            </a:r>
          </a:p>
          <a:p>
            <a:r>
              <a:rPr lang="en-GB" sz="1200" kern="120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D7C9E673-32BA-4CEC-BD3F-CBEC02BEE5A3}" type="slidenum">
              <a:rPr lang="en-US" smtClean="0"/>
              <a:t>5</a:t>
            </a:fld>
            <a:endParaRPr lang="en-US"/>
          </a:p>
        </p:txBody>
      </p:sp>
    </p:spTree>
    <p:extLst>
      <p:ext uri="{BB962C8B-B14F-4D97-AF65-F5344CB8AC3E}">
        <p14:creationId xmlns:p14="http://schemas.microsoft.com/office/powerpoint/2010/main" val="1591784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D0E6E-35D3-2DDD-183A-A883F41DD7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951A42-FF10-3F03-146F-FB3182C48D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2230B4-5E81-D4E2-9874-AFDACAB5D4B8}"/>
              </a:ext>
            </a:extLst>
          </p:cNvPr>
          <p:cNvSpPr>
            <a:spLocks noGrp="1"/>
          </p:cNvSpPr>
          <p:nvPr>
            <p:ph type="body" idx="1"/>
          </p:nvPr>
        </p:nvSpPr>
        <p:spPr/>
        <p:txBody>
          <a:bodyPr/>
          <a:lstStyle/>
          <a:p>
            <a:r>
              <a:rPr lang="en-GB" sz="1200" b="1" kern="1200">
                <a:solidFill>
                  <a:schemeClr val="tx1"/>
                </a:solidFill>
                <a:effectLst/>
                <a:latin typeface="+mn-lt"/>
                <a:ea typeface="+mn-ea"/>
                <a:cs typeface="+mn-cs"/>
              </a:rPr>
              <a:t>Transitions in Care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Many older adults face difficulties when transitioning from the hospital to their homes. </a:t>
            </a:r>
            <a:r>
              <a:rPr lang="en-GB" sz="1200" kern="1200">
                <a:solidFill>
                  <a:schemeClr val="tx1"/>
                </a:solidFill>
                <a:effectLst/>
                <a:latin typeface="+mn-lt"/>
                <a:ea typeface="+mn-ea"/>
                <a:cs typeface="+mn-cs"/>
              </a:rPr>
              <a:t>These problems may result in patients ending up back in the hospital with worse health outcomes.</a:t>
            </a:r>
          </a:p>
          <a:p>
            <a:r>
              <a:rPr lang="en-GB" sz="1200" b="1" kern="1200">
                <a:solidFill>
                  <a:schemeClr val="tx1"/>
                </a:solidFill>
                <a:effectLst/>
                <a:latin typeface="+mn-lt"/>
                <a:ea typeface="+mn-ea"/>
                <a:cs typeface="+mn-cs"/>
              </a:rPr>
              <a:t>Theory Application</a:t>
            </a:r>
            <a:endParaRPr lang="en-GB" sz="1200" kern="1200">
              <a:solidFill>
                <a:schemeClr val="tx1"/>
              </a:solidFill>
              <a:effectLst/>
              <a:latin typeface="+mn-lt"/>
              <a:ea typeface="+mn-ea"/>
              <a:cs typeface="+mn-cs"/>
            </a:endParaRPr>
          </a:p>
          <a:p>
            <a:r>
              <a:rPr lang="en-GB" sz="1200">
                <a:solidFill>
                  <a:schemeClr val="tx1"/>
                </a:solidFill>
                <a:latin typeface="Times New Roman" panose="02020603050405020304" pitchFamily="18" charset="0"/>
                <a:cs typeface="Times New Roman" panose="02020603050405020304" pitchFamily="18" charset="0"/>
              </a:rPr>
              <a:t>The continuity approach states that changes in daily routines affect well-being. </a:t>
            </a:r>
            <a:r>
              <a:rPr lang="en-GB" sz="1200" kern="1200">
                <a:solidFill>
                  <a:schemeClr val="tx1"/>
                </a:solidFill>
                <a:effectLst/>
                <a:latin typeface="+mn-lt"/>
                <a:ea typeface="+mn-ea"/>
                <a:cs typeface="+mn-cs"/>
              </a:rPr>
              <a:t>The theory can explain why many older adults become socially isolated due to a lack of community services.</a:t>
            </a:r>
          </a:p>
          <a:p>
            <a:endParaRPr lang="en-GB"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584D140-F2C0-A433-3CDA-453A0B1B2C1B}"/>
              </a:ext>
            </a:extLst>
          </p:cNvPr>
          <p:cNvSpPr>
            <a:spLocks noGrp="1"/>
          </p:cNvSpPr>
          <p:nvPr>
            <p:ph type="sldNum" sz="quarter" idx="10"/>
          </p:nvPr>
        </p:nvSpPr>
        <p:spPr/>
        <p:txBody>
          <a:bodyPr/>
          <a:lstStyle/>
          <a:p>
            <a:fld id="{D7C9E673-32BA-4CEC-BD3F-CBEC02BEE5A3}" type="slidenum">
              <a:rPr lang="en-US" smtClean="0"/>
              <a:t>6</a:t>
            </a:fld>
            <a:endParaRPr lang="en-US"/>
          </a:p>
        </p:txBody>
      </p:sp>
    </p:spTree>
    <p:extLst>
      <p:ext uri="{BB962C8B-B14F-4D97-AF65-F5344CB8AC3E}">
        <p14:creationId xmlns:p14="http://schemas.microsoft.com/office/powerpoint/2010/main" val="354006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D86B3-7154-2C0B-CC52-FC40C5711F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B701B9-313B-7182-BB87-73ADAF575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18C0C3-8502-71A2-1A63-C4D960B71A44}"/>
              </a:ext>
            </a:extLst>
          </p:cNvPr>
          <p:cNvSpPr>
            <a:spLocks noGrp="1"/>
          </p:cNvSpPr>
          <p:nvPr>
            <p:ph type="body" idx="1"/>
          </p:nvPr>
        </p:nvSpPr>
        <p:spPr/>
        <p:txBody>
          <a:bodyPr/>
          <a:lstStyle/>
          <a:p>
            <a:r>
              <a:rPr lang="en-GB" sz="1200" b="1" kern="1200">
                <a:solidFill>
                  <a:schemeClr val="tx1"/>
                </a:solidFill>
                <a:effectLst/>
                <a:latin typeface="+mn-lt"/>
                <a:ea typeface="+mn-ea"/>
                <a:cs typeface="+mn-cs"/>
              </a:rPr>
              <a:t>Rising Demand</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It is expected that in 2035, 2.8 million people over 65 will need care, which is 1 million more than in 2018. </a:t>
            </a:r>
            <a:r>
              <a:rPr lang="en-GB" sz="1200" kern="1200">
                <a:solidFill>
                  <a:schemeClr val="tx1"/>
                </a:solidFill>
                <a:effectLst/>
                <a:latin typeface="+mn-lt"/>
                <a:ea typeface="+mn-ea"/>
                <a:cs typeface="+mn-cs"/>
              </a:rPr>
              <a:t>Because of this growth, the system needs to be updated (Wittenberg et al., 2018).</a:t>
            </a:r>
          </a:p>
          <a:p>
            <a:r>
              <a:rPr lang="en-GB" sz="1200" b="1" kern="1200">
                <a:solidFill>
                  <a:schemeClr val="tx1"/>
                </a:solidFill>
                <a:effectLst/>
                <a:latin typeface="+mn-lt"/>
                <a:ea typeface="+mn-ea"/>
                <a:cs typeface="+mn-cs"/>
              </a:rPr>
              <a:t>Call for Integration</a:t>
            </a:r>
            <a:endParaRPr lang="en-GB" sz="1200" kern="1200">
              <a:solidFill>
                <a:schemeClr val="tx1"/>
              </a:solidFill>
              <a:effectLst/>
              <a:latin typeface="+mn-lt"/>
              <a:ea typeface="+mn-ea"/>
              <a:cs typeface="+mn-cs"/>
            </a:endParaRPr>
          </a:p>
          <a:p>
            <a:r>
              <a:rPr lang="en-GB" sz="1200">
                <a:solidFill>
                  <a:schemeClr val="tx1"/>
                </a:solidFill>
                <a:latin typeface="Times New Roman" panose="02020603050405020304" pitchFamily="18" charset="0"/>
                <a:cs typeface="Times New Roman" panose="02020603050405020304" pitchFamily="18" charset="0"/>
              </a:rPr>
              <a:t>Divided services for seniors will not work as the number of older people increases. </a:t>
            </a:r>
            <a:r>
              <a:rPr lang="en-GB" sz="1200" kern="1200">
                <a:solidFill>
                  <a:schemeClr val="tx1"/>
                </a:solidFill>
                <a:effectLst/>
                <a:latin typeface="+mn-lt"/>
                <a:ea typeface="+mn-ea"/>
                <a:cs typeface="+mn-cs"/>
              </a:rPr>
              <a:t>Care models that include everyone are necessary for ensuring the organisation’s sustainability.</a:t>
            </a:r>
          </a:p>
          <a:p>
            <a:pPr marL="0" marR="0" algn="just">
              <a:lnSpc>
                <a:spcPct val="150000"/>
              </a:lnSpc>
              <a:spcBef>
                <a:spcPts val="200"/>
              </a:spcBef>
            </a:pP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32EFF49-CFCE-130B-9D5D-B8689D48449D}"/>
              </a:ext>
            </a:extLst>
          </p:cNvPr>
          <p:cNvSpPr>
            <a:spLocks noGrp="1"/>
          </p:cNvSpPr>
          <p:nvPr>
            <p:ph type="sldNum" sz="quarter" idx="10"/>
          </p:nvPr>
        </p:nvSpPr>
        <p:spPr/>
        <p:txBody>
          <a:bodyPr/>
          <a:lstStyle/>
          <a:p>
            <a:fld id="{D7C9E673-32BA-4CEC-BD3F-CBEC02BEE5A3}" type="slidenum">
              <a:rPr lang="en-US" smtClean="0"/>
              <a:t>7</a:t>
            </a:fld>
            <a:endParaRPr lang="en-US"/>
          </a:p>
        </p:txBody>
      </p:sp>
    </p:spTree>
    <p:extLst>
      <p:ext uri="{BB962C8B-B14F-4D97-AF65-F5344CB8AC3E}">
        <p14:creationId xmlns:p14="http://schemas.microsoft.com/office/powerpoint/2010/main" val="1791236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Assistive Technologies</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Devices like fall detectors and telehealth services help reduce hospital admissions.  </a:t>
            </a:r>
            <a:r>
              <a:rPr lang="en-GB" sz="1200" kern="1200">
                <a:solidFill>
                  <a:schemeClr val="tx1"/>
                </a:solidFill>
                <a:effectLst/>
                <a:latin typeface="+mn-lt"/>
                <a:ea typeface="+mn-ea"/>
                <a:cs typeface="+mn-cs"/>
              </a:rPr>
              <a:t>They offer safety and support for independent living (Topol, 2019).</a:t>
            </a:r>
          </a:p>
          <a:p>
            <a:r>
              <a:rPr lang="en-GB" sz="1200" b="1" kern="1200">
                <a:solidFill>
                  <a:schemeClr val="tx1"/>
                </a:solidFill>
                <a:effectLst/>
                <a:latin typeface="+mn-lt"/>
                <a:ea typeface="+mn-ea"/>
                <a:cs typeface="+mn-cs"/>
              </a:rPr>
              <a:t>Link to Theory</a:t>
            </a:r>
            <a:endParaRPr lang="en-GB" sz="1200" kern="1200">
              <a:solidFill>
                <a:schemeClr val="tx1"/>
              </a:solidFill>
              <a:effectLst/>
              <a:latin typeface="+mn-lt"/>
              <a:ea typeface="+mn-ea"/>
              <a:cs typeface="+mn-cs"/>
            </a:endParaRPr>
          </a:p>
          <a:p>
            <a:r>
              <a:rPr lang="en-GB" sz="1200">
                <a:solidFill>
                  <a:schemeClr val="tx1"/>
                </a:solidFill>
                <a:latin typeface="Times New Roman" panose="02020603050405020304" pitchFamily="18" charset="0"/>
                <a:cs typeface="Times New Roman" panose="02020603050405020304" pitchFamily="18" charset="0"/>
              </a:rPr>
              <a:t>Technology supports activity theory by enabling continued participation in daily life. </a:t>
            </a:r>
            <a:r>
              <a:rPr lang="en-GB" sz="1200" kern="1200">
                <a:solidFill>
                  <a:schemeClr val="tx1"/>
                </a:solidFill>
                <a:effectLst/>
                <a:latin typeface="+mn-lt"/>
                <a:ea typeface="+mn-ea"/>
                <a:cs typeface="+mn-cs"/>
              </a:rPr>
              <a:t>These tools empower older adults to self-manage their health.</a:t>
            </a:r>
          </a:p>
          <a:p>
            <a:r>
              <a:rPr lang="en-GB"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D7C9E673-32BA-4CEC-BD3F-CBEC02BEE5A3}" type="slidenum">
              <a:rPr lang="en-US" smtClean="0"/>
              <a:t>8</a:t>
            </a:fld>
            <a:endParaRPr lang="en-US"/>
          </a:p>
        </p:txBody>
      </p:sp>
    </p:spTree>
    <p:extLst>
      <p:ext uri="{BB962C8B-B14F-4D97-AF65-F5344CB8AC3E}">
        <p14:creationId xmlns:p14="http://schemas.microsoft.com/office/powerpoint/2010/main" val="2369449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6B542-21B6-AA03-53BC-C8841B203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E6D53A-6128-0306-E07B-DBEA5F0F0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283B37-D69C-A865-3068-25EAE1896E1B}"/>
              </a:ext>
            </a:extLst>
          </p:cNvPr>
          <p:cNvSpPr>
            <a:spLocks noGrp="1"/>
          </p:cNvSpPr>
          <p:nvPr>
            <p:ph type="body" idx="1"/>
          </p:nvPr>
        </p:nvSpPr>
        <p:spPr/>
        <p:txBody>
          <a:bodyPr/>
          <a:lstStyle/>
          <a:p>
            <a:r>
              <a:rPr lang="en-GB" sz="1200" b="1" kern="1200">
                <a:solidFill>
                  <a:schemeClr val="tx1"/>
                </a:solidFill>
                <a:effectLst/>
                <a:latin typeface="+mn-lt"/>
                <a:ea typeface="+mn-ea"/>
                <a:cs typeface="+mn-cs"/>
              </a:rPr>
              <a:t>Digital Inequality</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Older adults from low-income or very senior age groups often face barriers to using digital tools. </a:t>
            </a:r>
            <a:r>
              <a:rPr lang="en-GB" sz="1200" kern="1200">
                <a:solidFill>
                  <a:schemeClr val="tx1"/>
                </a:solidFill>
                <a:effectLst/>
                <a:latin typeface="+mn-lt"/>
                <a:ea typeface="+mn-ea"/>
                <a:cs typeface="+mn-cs"/>
              </a:rPr>
              <a:t>This leads to digital exclusion in care delivery (Watson, 2016).</a:t>
            </a:r>
          </a:p>
          <a:p>
            <a:r>
              <a:rPr lang="en-GB" sz="1200" b="1" kern="1200">
                <a:solidFill>
                  <a:schemeClr val="tx1"/>
                </a:solidFill>
                <a:effectLst/>
                <a:latin typeface="+mn-lt"/>
                <a:ea typeface="+mn-ea"/>
                <a:cs typeface="+mn-cs"/>
              </a:rPr>
              <a:t>Ethical Design Needs</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Older adults must be involved in designing tech solutions to ensure usability and relevance. </a:t>
            </a:r>
            <a:r>
              <a:rPr lang="en-GB" sz="1200" kern="1200">
                <a:solidFill>
                  <a:schemeClr val="tx1"/>
                </a:solidFill>
                <a:effectLst/>
                <a:latin typeface="+mn-lt"/>
                <a:ea typeface="+mn-ea"/>
                <a:cs typeface="+mn-cs"/>
              </a:rPr>
              <a:t>Co-creation increases acceptance and effectiveness (Mort et al., 2013).</a:t>
            </a:r>
          </a:p>
          <a:p>
            <a:r>
              <a:rPr lang="en-GB" sz="1200" kern="1200">
                <a:solidFill>
                  <a:schemeClr val="tx1"/>
                </a:solidFill>
                <a:effectLst/>
                <a:latin typeface="+mn-lt"/>
                <a:ea typeface="+mn-ea"/>
                <a:cs typeface="+mn-cs"/>
              </a:rPr>
              <a:t> </a:t>
            </a:r>
          </a:p>
          <a:p>
            <a:endParaRPr lang="en-US"/>
          </a:p>
        </p:txBody>
      </p:sp>
      <p:sp>
        <p:nvSpPr>
          <p:cNvPr id="4" name="Slide Number Placeholder 3">
            <a:extLst>
              <a:ext uri="{FF2B5EF4-FFF2-40B4-BE49-F238E27FC236}">
                <a16:creationId xmlns:a16="http://schemas.microsoft.com/office/drawing/2014/main" id="{31815E5C-984C-AF93-0262-D72CB83E2096}"/>
              </a:ext>
            </a:extLst>
          </p:cNvPr>
          <p:cNvSpPr>
            <a:spLocks noGrp="1"/>
          </p:cNvSpPr>
          <p:nvPr>
            <p:ph type="sldNum" sz="quarter" idx="10"/>
          </p:nvPr>
        </p:nvSpPr>
        <p:spPr/>
        <p:txBody>
          <a:bodyPr/>
          <a:lstStyle/>
          <a:p>
            <a:fld id="{D7C9E673-32BA-4CEC-BD3F-CBEC02BEE5A3}" type="slidenum">
              <a:rPr lang="en-US" smtClean="0"/>
              <a:t>9</a:t>
            </a:fld>
            <a:endParaRPr lang="en-US"/>
          </a:p>
        </p:txBody>
      </p:sp>
    </p:spTree>
    <p:extLst>
      <p:ext uri="{BB962C8B-B14F-4D97-AF65-F5344CB8AC3E}">
        <p14:creationId xmlns:p14="http://schemas.microsoft.com/office/powerpoint/2010/main" val="849468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BFC5C-C0B4-A2EA-001A-932D9C2794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A6D816-34F5-E57E-5638-8B2A422838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4F88E2-1CF7-E3F0-0058-210CD80CB39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Times New Roman" panose="02020603050405020304" pitchFamily="18" charset="0"/>
                <a:cs typeface="Times New Roman" panose="02020603050405020304" pitchFamily="18" charset="0"/>
              </a:rPr>
              <a:t>Hampshire County Council introduced bed sensors and GPS devices through the Argenti partnership. Ambulance calls dropped by 38% and users reported improved safety and satisfaction (New Policy Institute, 2016). </a:t>
            </a:r>
            <a:r>
              <a:rPr lang="en-GB" sz="1200" kern="1200">
                <a:solidFill>
                  <a:schemeClr val="tx1"/>
                </a:solidFill>
                <a:effectLst/>
                <a:latin typeface="+mn-lt"/>
                <a:ea typeface="+mn-ea"/>
                <a:cs typeface="+mn-cs"/>
              </a:rPr>
              <a:t>This programme aligns with activity theory by promoting autonomy and reducing dependence. It showcases the power of local government-led innovation.</a:t>
            </a:r>
          </a:p>
        </p:txBody>
      </p:sp>
      <p:sp>
        <p:nvSpPr>
          <p:cNvPr id="4" name="Slide Number Placeholder 3">
            <a:extLst>
              <a:ext uri="{FF2B5EF4-FFF2-40B4-BE49-F238E27FC236}">
                <a16:creationId xmlns:a16="http://schemas.microsoft.com/office/drawing/2014/main" id="{07928FFD-1CC4-A66F-2AB0-2CD5341D62F9}"/>
              </a:ext>
            </a:extLst>
          </p:cNvPr>
          <p:cNvSpPr>
            <a:spLocks noGrp="1"/>
          </p:cNvSpPr>
          <p:nvPr>
            <p:ph type="sldNum" sz="quarter" idx="10"/>
          </p:nvPr>
        </p:nvSpPr>
        <p:spPr/>
        <p:txBody>
          <a:bodyPr/>
          <a:lstStyle/>
          <a:p>
            <a:fld id="{D7C9E673-32BA-4CEC-BD3F-CBEC02BEE5A3}" type="slidenum">
              <a:rPr lang="en-US" smtClean="0"/>
              <a:t>10</a:t>
            </a:fld>
            <a:endParaRPr lang="en-US"/>
          </a:p>
        </p:txBody>
      </p:sp>
    </p:spTree>
    <p:extLst>
      <p:ext uri="{BB962C8B-B14F-4D97-AF65-F5344CB8AC3E}">
        <p14:creationId xmlns:p14="http://schemas.microsoft.com/office/powerpoint/2010/main" val="4237323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FA3EF-4001-6A37-E826-F382005390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CB1235-F700-8951-92F2-BD46DD96FA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B48A6-F213-EC9E-6E72-6A3448A2F5D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Times New Roman" panose="02020603050405020304" pitchFamily="18" charset="0"/>
                <a:cs typeface="Times New Roman" panose="02020603050405020304" pitchFamily="18" charset="0"/>
              </a:rPr>
              <a:t>This initiative delivered coordinated, home-based care to frail older adults. It reduced emergency admissions and helped individuals better manage their conditions (Exley et al., 2019). </a:t>
            </a:r>
            <a:r>
              <a:rPr lang="en-GB" sz="1200" kern="1200">
                <a:solidFill>
                  <a:schemeClr val="tx1"/>
                </a:solidFill>
                <a:effectLst/>
                <a:latin typeface="+mn-lt"/>
                <a:ea typeface="+mn-ea"/>
                <a:cs typeface="+mn-cs"/>
              </a:rPr>
              <a:t>Collaboration across sectors improved efficiency and patient outcomes. However, long-term success depends on sustainable funding and trained staff.</a:t>
            </a:r>
          </a:p>
        </p:txBody>
      </p:sp>
      <p:sp>
        <p:nvSpPr>
          <p:cNvPr id="4" name="Slide Number Placeholder 3">
            <a:extLst>
              <a:ext uri="{FF2B5EF4-FFF2-40B4-BE49-F238E27FC236}">
                <a16:creationId xmlns:a16="http://schemas.microsoft.com/office/drawing/2014/main" id="{B10C197C-9403-85D2-0438-C6B458EF3C2F}"/>
              </a:ext>
            </a:extLst>
          </p:cNvPr>
          <p:cNvSpPr>
            <a:spLocks noGrp="1"/>
          </p:cNvSpPr>
          <p:nvPr>
            <p:ph type="sldNum" sz="quarter" idx="10"/>
          </p:nvPr>
        </p:nvSpPr>
        <p:spPr/>
        <p:txBody>
          <a:bodyPr/>
          <a:lstStyle/>
          <a:p>
            <a:fld id="{D7C9E673-32BA-4CEC-BD3F-CBEC02BEE5A3}" type="slidenum">
              <a:rPr lang="en-US" smtClean="0"/>
              <a:t>11</a:t>
            </a:fld>
            <a:endParaRPr lang="en-US"/>
          </a:p>
        </p:txBody>
      </p:sp>
    </p:spTree>
    <p:extLst>
      <p:ext uri="{BB962C8B-B14F-4D97-AF65-F5344CB8AC3E}">
        <p14:creationId xmlns:p14="http://schemas.microsoft.com/office/powerpoint/2010/main" val="3175053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Continuity in Care</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It is important to continue routines and familiarity in care services to match the continuity theory. It results in better emotional well-being and more stable delivery.</a:t>
            </a:r>
          </a:p>
          <a:p>
            <a:r>
              <a:rPr lang="en-GB" sz="1200" b="1" kern="1200">
                <a:solidFill>
                  <a:schemeClr val="tx1"/>
                </a:solidFill>
                <a:effectLst/>
                <a:latin typeface="+mn-lt"/>
                <a:ea typeface="+mn-ea"/>
                <a:cs typeface="+mn-cs"/>
              </a:rPr>
              <a:t>Digital Inclusion</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Elders should be able to improve their technology skills by approaching community centres and learning from peers. As a result, wider groups can now use digital resources (Seifert et al., 2021).</a:t>
            </a:r>
          </a:p>
          <a:p>
            <a:r>
              <a:rPr lang="en-GB" sz="1200" b="1" kern="1200">
                <a:solidFill>
                  <a:schemeClr val="tx1"/>
                </a:solidFill>
                <a:effectLst/>
                <a:latin typeface="+mn-lt"/>
                <a:ea typeface="+mn-ea"/>
                <a:cs typeface="+mn-cs"/>
              </a:rPr>
              <a:t>Policy and Integration</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More investment is required for models that combine health, care and voluntary services. Strong governance and ensuring that all have access to care technologies is very important (NHS England, 2022).</a:t>
            </a:r>
          </a:p>
          <a:p>
            <a:r>
              <a:rPr lang="en-GB" sz="1200" b="1" kern="1200">
                <a:solidFill>
                  <a:schemeClr val="tx1"/>
                </a:solidFill>
                <a:effectLst/>
                <a:latin typeface="+mn-lt"/>
                <a:ea typeface="+mn-ea"/>
                <a:cs typeface="+mn-cs"/>
              </a:rPr>
              <a:t>Empowerment through Co-production</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It is important for older adults to be involved in creating services that apply to their needs and keep their dignity intact. It is not enough to talk about empowerment; people should experience it in their lives.</a:t>
            </a:r>
          </a:p>
        </p:txBody>
      </p:sp>
      <p:sp>
        <p:nvSpPr>
          <p:cNvPr id="4" name="Slide Number Placeholder 3"/>
          <p:cNvSpPr>
            <a:spLocks noGrp="1"/>
          </p:cNvSpPr>
          <p:nvPr>
            <p:ph type="sldNum" sz="quarter" idx="10"/>
          </p:nvPr>
        </p:nvSpPr>
        <p:spPr/>
        <p:txBody>
          <a:bodyPr/>
          <a:lstStyle/>
          <a:p>
            <a:fld id="{D7C9E673-32BA-4CEC-BD3F-CBEC02BEE5A3}" type="slidenum">
              <a:rPr lang="en-US" smtClean="0"/>
              <a:t>12</a:t>
            </a:fld>
            <a:endParaRPr lang="en-US"/>
          </a:p>
        </p:txBody>
      </p:sp>
    </p:spTree>
    <p:extLst>
      <p:ext uri="{BB962C8B-B14F-4D97-AF65-F5344CB8AC3E}">
        <p14:creationId xmlns:p14="http://schemas.microsoft.com/office/powerpoint/2010/main" val="29287992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800">
                <a:latin typeface="Times New Roman" panose="02020603050405020304" pitchFamily="18" charset="0"/>
                <a:cs typeface="Times New Roman" panose="02020603050405020304" pitchFamily="18" charset="0"/>
              </a:rPr>
              <a:t>This presentation has shown the wide variety of care and aid that older people in the UK require. As people get older, care should be comprehensive, centred around their needs and to a greater extent assisted by new technologies. Academic discoveries about ageing can help us decide on and offer better health services.</a:t>
            </a:r>
          </a:p>
          <a:p>
            <a:pPr marL="0" indent="0" algn="just">
              <a:buNone/>
            </a:pPr>
            <a:r>
              <a:rPr lang="en-GB" sz="1800">
                <a:latin typeface="Times New Roman" panose="02020603050405020304" pitchFamily="18" charset="0"/>
                <a:cs typeface="Times New Roman" panose="02020603050405020304" pitchFamily="18" charset="0"/>
              </a:rPr>
              <a:t>Current health care services struggle with fragmentation, budget shortages and increases in certain populations. New tech should be available to all, ethical and fit into existing methods of providing care. </a:t>
            </a:r>
            <a:r>
              <a:rPr lang="en-GB" sz="1800"/>
              <a:t>More work is needed to learn about older adults’ online habits and to observe the effects of combined medical services provided over a longer period. Good support for older people depends on the UK uniting policy, conceptual understanding and new ideas for innovation.</a:t>
            </a:r>
          </a:p>
        </p:txBody>
      </p:sp>
      <p:sp>
        <p:nvSpPr>
          <p:cNvPr id="4" name="Slide Number Placeholder 3"/>
          <p:cNvSpPr>
            <a:spLocks noGrp="1"/>
          </p:cNvSpPr>
          <p:nvPr>
            <p:ph type="sldNum" sz="quarter" idx="10"/>
          </p:nvPr>
        </p:nvSpPr>
        <p:spPr/>
        <p:txBody>
          <a:bodyPr/>
          <a:lstStyle/>
          <a:p>
            <a:fld id="{D7C9E673-32BA-4CEC-BD3F-CBEC02BEE5A3}" type="slidenum">
              <a:rPr lang="en-US" smtClean="0"/>
              <a:t>13</a:t>
            </a:fld>
            <a:endParaRPr lang="en-US"/>
          </a:p>
        </p:txBody>
      </p:sp>
    </p:spTree>
    <p:extLst>
      <p:ext uri="{BB962C8B-B14F-4D97-AF65-F5344CB8AC3E}">
        <p14:creationId xmlns:p14="http://schemas.microsoft.com/office/powerpoint/2010/main" val="537859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7C9E673-32BA-4CEC-BD3F-CBEC02BEE5A3}" type="slidenum">
              <a:rPr lang="en-US" smtClean="0"/>
              <a:t>14</a:t>
            </a:fld>
            <a:endParaRPr lang="en-US"/>
          </a:p>
        </p:txBody>
      </p:sp>
    </p:spTree>
    <p:extLst>
      <p:ext uri="{BB962C8B-B14F-4D97-AF65-F5344CB8AC3E}">
        <p14:creationId xmlns:p14="http://schemas.microsoft.com/office/powerpoint/2010/main" val="29701748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11/27/2025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8.png"/><Relationship Id="rId5" Type="http://schemas.openxmlformats.org/officeDocument/2006/relationships/image" Target="../media/image10.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8.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8.png"/><Relationship Id="rId5" Type="http://schemas.openxmlformats.org/officeDocument/2006/relationships/image" Target="../media/image13.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8.png"/><Relationship Id="rId5" Type="http://schemas.openxmlformats.org/officeDocument/2006/relationships/image" Target="../media/image14.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8.png"/><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image" Target="../media/image8.png"/><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8.png"/><Relationship Id="rId5" Type="http://schemas.openxmlformats.org/officeDocument/2006/relationships/image" Target="../media/image17.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p3"/><Relationship Id="rId1" Type="http://schemas.microsoft.com/office/2007/relationships/media" Target="../media/media13.mp3"/><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hyperlink" Target="https://iris.paho.org/bitstream/handle/10665.2/28562/PAHOKBR16006-eng.pdf" TargetMode="External"/><Relationship Id="rId3" Type="http://schemas.openxmlformats.org/officeDocument/2006/relationships/slideLayout" Target="../slideLayouts/slideLayout2.xml"/><Relationship Id="rId7" Type="http://schemas.openxmlformats.org/officeDocument/2006/relationships/hyperlink" Target="https://www.health.org.uk/reports-and-analysis/analysis/health-and-social-care-funding-explained" TargetMode="External"/><Relationship Id="rId2" Type="http://schemas.openxmlformats.org/officeDocument/2006/relationships/audio" Target="../media/media14.mp3"/><Relationship Id="rId1" Type="http://schemas.microsoft.com/office/2007/relationships/media" Target="../media/media14.mp3"/><Relationship Id="rId6" Type="http://schemas.openxmlformats.org/officeDocument/2006/relationships/hyperlink" Target="https://www.legislation.gov.uk/ukpga/2014/23/contents" TargetMode="External"/><Relationship Id="rId11" Type="http://schemas.openxmlformats.org/officeDocument/2006/relationships/image" Target="../media/image8.png"/><Relationship Id="rId5" Type="http://schemas.openxmlformats.org/officeDocument/2006/relationships/hyperlink" Target="https://www.ageuk.org.uk/siteassets/documents/reports-and-publications/later_life_uk_factsheet.pdf" TargetMode="External"/><Relationship Id="rId10" Type="http://schemas.openxmlformats.org/officeDocument/2006/relationships/hyperlink" Target="https://www.ons.gov.uk/peoplepopulationandcommunity/populationandmigration/populationprojections/bulletins/nationalpopulationprojections/2022based/pdf" TargetMode="External"/><Relationship Id="rId4" Type="http://schemas.openxmlformats.org/officeDocument/2006/relationships/notesSlide" Target="../notesSlides/notesSlide14.xml"/><Relationship Id="rId9" Type="http://schemas.openxmlformats.org/officeDocument/2006/relationships/hyperlink" Target="https://www.health.org.uk/reports-and-analysis/briefings/integrated-care-systems-what-do-they-look-like?gad_source=1&amp;gad_campaignid=13881943831&amp;gbraid=0AAAAADunFmQMzyhqVbsmL6ligrFseQHad&amp;gclid=Cj0KCQjwgIXCBhDBARIsAELC9ZhO6PfQKOduOvumAry_BbDqMJf-kT5dipXievmvAkbAHtdw7vu9wUYaAhFoEALw_w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8019" y="1159404"/>
            <a:ext cx="10615961" cy="4455835"/>
          </a:xfrm>
          <a:prstGeom prst="rect">
            <a:avLst/>
          </a:prstGeom>
        </p:spPr>
        <p:txBody>
          <a:bodyPr wrap="square">
            <a:spAutoFit/>
          </a:bodyPr>
          <a:lstStyle/>
          <a:p>
            <a:pPr algn="ctr">
              <a:lnSpc>
                <a:spcPct val="150000"/>
              </a:lnSpc>
            </a:pPr>
            <a:r>
              <a:rPr lang="en-GB" sz="2400" b="1" dirty="0">
                <a:cs typeface="Times New Roman" panose="02020603050405020304" pitchFamily="18" charset="0"/>
              </a:rPr>
              <a:t>Module Title and Code- BMHP6027 - Empowering the Older Person</a:t>
            </a:r>
            <a:endParaRPr lang="en-GB" sz="2400" dirty="0">
              <a:cs typeface="Times New Roman" panose="02020603050405020304" pitchFamily="18" charset="0"/>
            </a:endParaRPr>
          </a:p>
          <a:p>
            <a:pPr algn="ctr">
              <a:lnSpc>
                <a:spcPct val="150000"/>
              </a:lnSpc>
            </a:pPr>
            <a:endParaRPr lang="en-GB" sz="2400" b="1" dirty="0">
              <a:cs typeface="Times New Roman" panose="02020603050405020304" pitchFamily="18" charset="0"/>
            </a:endParaRPr>
          </a:p>
          <a:p>
            <a:pPr algn="ctr">
              <a:lnSpc>
                <a:spcPct val="150000"/>
              </a:lnSpc>
            </a:pPr>
            <a:r>
              <a:rPr lang="en-GB" sz="2400" b="1" dirty="0">
                <a:cs typeface="Times New Roman" panose="02020603050405020304" pitchFamily="18" charset="0"/>
              </a:rPr>
              <a:t>Presentation Title: </a:t>
            </a:r>
            <a:r>
              <a:rPr lang="en-GB" sz="2400" dirty="0">
                <a:cs typeface="Times New Roman" panose="02020603050405020304" pitchFamily="18" charset="0"/>
              </a:rPr>
              <a:t>"Evaluating the Care and Support Needs of Older Adults in the UK: Empowerment, Current Services, and the Role of Technology in Promoting Independence”</a:t>
            </a:r>
          </a:p>
          <a:p>
            <a:pPr algn="ctr">
              <a:lnSpc>
                <a:spcPct val="150000"/>
              </a:lnSpc>
            </a:pPr>
            <a:endParaRPr lang="en-GB" sz="2400" dirty="0">
              <a:cs typeface="Times New Roman" panose="02020603050405020304" pitchFamily="18" charset="0"/>
            </a:endParaRPr>
          </a:p>
          <a:p>
            <a:pPr algn="ctr">
              <a:lnSpc>
                <a:spcPct val="150000"/>
              </a:lnSpc>
            </a:pPr>
            <a:r>
              <a:rPr lang="en-US" sz="2400" b="1" kern="100" dirty="0">
                <a:effectLst/>
                <a:ea typeface="Aptos"/>
                <a:cs typeface="Times New Roman" panose="02020603050405020304" pitchFamily="18" charset="0"/>
              </a:rPr>
              <a:t>Student Name: Suma Begum</a:t>
            </a:r>
            <a:endParaRPr lang="en-GB" sz="2400" kern="100" dirty="0">
              <a:ea typeface="Aptos"/>
              <a:cs typeface="Times New Roman" panose="02020603050405020304" pitchFamily="18" charset="0"/>
            </a:endParaRPr>
          </a:p>
          <a:p>
            <a:pPr algn="ctr">
              <a:lnSpc>
                <a:spcPct val="150000"/>
              </a:lnSpc>
            </a:pPr>
            <a:r>
              <a:rPr lang="en-GB" sz="2400" b="1" kern="100" dirty="0">
                <a:effectLst/>
                <a:ea typeface="Aptos"/>
                <a:cs typeface="Times New Roman" panose="02020603050405020304" pitchFamily="18" charset="0"/>
              </a:rPr>
              <a:t>Student ID: 2123484</a:t>
            </a:r>
            <a:endParaRPr lang="en-GB" sz="2400" kern="100" dirty="0">
              <a:effectLst/>
              <a:ea typeface="Aptos"/>
              <a:cs typeface="Times New Roman" panose="02020603050405020304" pitchFamily="18" charset="0"/>
            </a:endParaRPr>
          </a:p>
        </p:txBody>
      </p:sp>
      <p:pic>
        <p:nvPicPr>
          <p:cNvPr id="3" name="Media1">
            <a:hlinkClick r:id="" action="ppaction://media"/>
            <a:extLst>
              <a:ext uri="{FF2B5EF4-FFF2-40B4-BE49-F238E27FC236}">
                <a16:creationId xmlns:a16="http://schemas.microsoft.com/office/drawing/2014/main" id="{DBDD50FF-7AAC-4293-9DCF-AAE433B3AF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3923" y="745079"/>
            <a:ext cx="487363" cy="487363"/>
          </a:xfrm>
          <a:prstGeom prst="rect">
            <a:avLst/>
          </a:prstGeom>
        </p:spPr>
      </p:pic>
    </p:spTree>
    <p:extLst>
      <p:ext uri="{BB962C8B-B14F-4D97-AF65-F5344CB8AC3E}">
        <p14:creationId xmlns:p14="http://schemas.microsoft.com/office/powerpoint/2010/main" val="2733705526"/>
      </p:ext>
    </p:extLst>
  </p:cSld>
  <p:clrMapOvr>
    <a:masterClrMapping/>
  </p:clrMapOvr>
  <mc:AlternateContent xmlns:mc="http://schemas.openxmlformats.org/markup-compatibility/2006" xmlns:p14="http://schemas.microsoft.com/office/powerpoint/2010/main">
    <mc:Choice Requires="p14">
      <p:transition spd="slow" p14:dur="2000" advTm="34452"/>
    </mc:Choice>
    <mc:Fallback xmlns="">
      <p:transition spd="slow" advTm="3445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1421" y="1253065"/>
            <a:ext cx="9601196" cy="1303867"/>
          </a:xfrm>
        </p:spPr>
        <p:txBody>
          <a:bodyPr>
            <a:normAutofit fontScale="90000"/>
          </a:bodyPr>
          <a:lstStyle/>
          <a:p>
            <a:r>
              <a:rPr lang="en-US" sz="5300" b="1">
                <a:latin typeface="Times New Roman" panose="02020603050405020304" pitchFamily="18" charset="0"/>
                <a:cs typeface="Times New Roman" panose="02020603050405020304" pitchFamily="18" charset="0"/>
              </a:rPr>
              <a:t>Introduction</a:t>
            </a:r>
            <a:br>
              <a:rPr lang="en-US" sz="5300" b="1">
                <a:latin typeface="Times New Roman" panose="02020603050405020304" pitchFamily="18" charset="0"/>
                <a:cs typeface="Times New Roman" panose="02020603050405020304" pitchFamily="18" charset="0"/>
              </a:rPr>
            </a:br>
            <a:r>
              <a:rPr lang="en-US"/>
              <a:t> </a:t>
            </a:r>
          </a:p>
        </p:txBody>
      </p:sp>
      <p:sp>
        <p:nvSpPr>
          <p:cNvPr id="3" name="Content Placeholder 2"/>
          <p:cNvSpPr>
            <a:spLocks noGrp="1"/>
          </p:cNvSpPr>
          <p:nvPr>
            <p:ph idx="1"/>
          </p:nvPr>
        </p:nvSpPr>
        <p:spPr>
          <a:xfrm>
            <a:off x="1471961" y="2556932"/>
            <a:ext cx="9300117" cy="3318936"/>
          </a:xfrm>
        </p:spPr>
        <p:txBody>
          <a:bodyPr>
            <a:normAutofit lnSpcReduction="10000"/>
          </a:bodyPr>
          <a:lstStyle/>
          <a:p>
            <a:pPr marL="0" indent="0" algn="just">
              <a:buNone/>
            </a:pPr>
            <a:r>
              <a:rPr lang="en-GB" sz="3200">
                <a:solidFill>
                  <a:schemeClr val="tx1"/>
                </a:solidFill>
                <a:latin typeface="Times New Roman" panose="02020603050405020304" pitchFamily="18" charset="0"/>
                <a:cs typeface="Times New Roman" panose="02020603050405020304" pitchFamily="18" charset="0"/>
              </a:rPr>
              <a:t>The increasing number of senior people in the UK is posing great challenges to health and social care services. This presentation aims to assess the care and support required by seniors, with an emphasis on empowering them, current service offerings and how new technologies promote independence and enhance their lives.</a:t>
            </a:r>
          </a:p>
          <a:p>
            <a:pPr marL="0" indent="0" algn="just">
              <a:buNone/>
            </a:pPr>
            <a:endParaRPr lang="en-US" sz="3200"/>
          </a:p>
        </p:txBody>
      </p:sp>
      <p:pic>
        <p:nvPicPr>
          <p:cNvPr id="4" name="Media2">
            <a:hlinkClick r:id="" action="ppaction://media"/>
            <a:extLst>
              <a:ext uri="{FF2B5EF4-FFF2-40B4-BE49-F238E27FC236}">
                <a16:creationId xmlns:a16="http://schemas.microsoft.com/office/drawing/2014/main" id="{AE4E89FE-7EF6-4969-9602-69EB54E584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72078" y="889000"/>
            <a:ext cx="487363" cy="487363"/>
          </a:xfrm>
          <a:prstGeom prst="rect">
            <a:avLst/>
          </a:prstGeom>
        </p:spPr>
      </p:pic>
    </p:spTree>
    <p:extLst>
      <p:ext uri="{BB962C8B-B14F-4D97-AF65-F5344CB8AC3E}">
        <p14:creationId xmlns:p14="http://schemas.microsoft.com/office/powerpoint/2010/main" val="16743363"/>
      </p:ext>
    </p:extLst>
  </p:cSld>
  <p:clrMapOvr>
    <a:masterClrMapping/>
  </p:clrMapOvr>
  <mc:AlternateContent xmlns:mc="http://schemas.openxmlformats.org/markup-compatibility/2006" xmlns:p14="http://schemas.microsoft.com/office/powerpoint/2010/main">
    <mc:Choice Requires="p14">
      <p:transition spd="slow" p14:dur="2000" advTm="40474"/>
    </mc:Choice>
    <mc:Fallback xmlns="">
      <p:transition spd="slow" advTm="404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85150"/>
            <a:ext cx="9601196" cy="1303867"/>
          </a:xfrm>
        </p:spPr>
        <p:txBody>
          <a:bodyPr>
            <a:noAutofit/>
          </a:bodyPr>
          <a:lstStyle/>
          <a:p>
            <a:r>
              <a:rPr lang="en-GB" sz="4800" b="1">
                <a:solidFill>
                  <a:schemeClr val="tx1"/>
                </a:solidFill>
                <a:latin typeface="Times New Roman" panose="02020603050405020304" pitchFamily="18" charset="0"/>
                <a:cs typeface="Times New Roman" panose="02020603050405020304" pitchFamily="18" charset="0"/>
              </a:rPr>
              <a:t>Defining the scope</a:t>
            </a:r>
          </a:p>
        </p:txBody>
      </p:sp>
      <p:sp>
        <p:nvSpPr>
          <p:cNvPr id="3" name="Content Placeholder 2"/>
          <p:cNvSpPr>
            <a:spLocks noGrp="1"/>
          </p:cNvSpPr>
          <p:nvPr>
            <p:ph idx="1"/>
          </p:nvPr>
        </p:nvSpPr>
        <p:spPr>
          <a:xfrm>
            <a:off x="1295402" y="2454926"/>
            <a:ext cx="9601196" cy="3517924"/>
          </a:xfrm>
        </p:spPr>
        <p:txBody>
          <a:bodyPr numCol="1">
            <a:noAutofit/>
          </a:bodyPr>
          <a:lstStyle/>
          <a:p>
            <a:pPr marL="0" indent="0" algn="just">
              <a:buNone/>
            </a:pPr>
            <a:r>
              <a:rPr lang="en-GB" sz="3200">
                <a:solidFill>
                  <a:schemeClr val="tx1"/>
                </a:solidFill>
                <a:latin typeface="Times New Roman" panose="02020603050405020304" pitchFamily="18" charset="0"/>
                <a:cs typeface="Times New Roman" panose="02020603050405020304" pitchFamily="18" charset="0"/>
              </a:rPr>
              <a:t>Statistics from ONS (2022) indicate an upward trend in the percentage of people over 65, which is expected to rise from 18% to 24% in the next two decades. As a result of this trend, there is increased stress on the NHS and social care providers who have to find and provide more resources, more people to work and fresh solutions.</a:t>
            </a:r>
          </a:p>
        </p:txBody>
      </p:sp>
      <p:pic>
        <p:nvPicPr>
          <p:cNvPr id="4" name="Media3">
            <a:hlinkClick r:id="" action="ppaction://media"/>
            <a:extLst>
              <a:ext uri="{FF2B5EF4-FFF2-40B4-BE49-F238E27FC236}">
                <a16:creationId xmlns:a16="http://schemas.microsoft.com/office/drawing/2014/main" id="{FED4E20A-81FC-4797-A927-A14D0FD3A7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37322" y="835874"/>
            <a:ext cx="487363" cy="487363"/>
          </a:xfrm>
          <a:prstGeom prst="rect">
            <a:avLst/>
          </a:prstGeom>
        </p:spPr>
      </p:pic>
    </p:spTree>
    <p:extLst>
      <p:ext uri="{BB962C8B-B14F-4D97-AF65-F5344CB8AC3E}">
        <p14:creationId xmlns:p14="http://schemas.microsoft.com/office/powerpoint/2010/main" val="650247042"/>
      </p:ext>
    </p:extLst>
  </p:cSld>
  <p:clrMapOvr>
    <a:masterClrMapping/>
  </p:clrMapOvr>
  <mc:AlternateContent xmlns:mc="http://schemas.openxmlformats.org/markup-compatibility/2006" xmlns:p14="http://schemas.microsoft.com/office/powerpoint/2010/main">
    <mc:Choice Requires="p14">
      <p:transition spd="slow" p14:dur="2000" advTm="57151"/>
    </mc:Choice>
    <mc:Fallback xmlns="">
      <p:transition spd="slow" advTm="571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38855"/>
            <a:ext cx="9601196" cy="1303867"/>
          </a:xfrm>
        </p:spPr>
        <p:txBody>
          <a:bodyPr>
            <a:normAutofit fontScale="90000"/>
          </a:bodyPr>
          <a:lstStyle/>
          <a:p>
            <a:pPr algn="just"/>
            <a:r>
              <a:rPr lang="en-GB" sz="4000" b="1">
                <a:latin typeface="Times New Roman" panose="02020603050405020304" pitchFamily="18" charset="0"/>
                <a:cs typeface="Times New Roman" panose="02020603050405020304" pitchFamily="18" charset="0"/>
              </a:rPr>
              <a:t>Theoretical Frameworks Relevant to Elderly Care</a:t>
            </a:r>
            <a:endParaRPr lang="en-US" b="1">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1165" y="2542722"/>
            <a:ext cx="6240290" cy="2983378"/>
          </a:xfrm>
        </p:spPr>
        <p:txBody>
          <a:bodyPr>
            <a:noAutofit/>
          </a:bodyPr>
          <a:lstStyle/>
          <a:p>
            <a:pPr marL="0" indent="0" algn="just">
              <a:buNone/>
            </a:pPr>
            <a:r>
              <a:rPr lang="en-GB" b="1">
                <a:latin typeface="Times New Roman" panose="02020603050405020304" pitchFamily="18" charset="0"/>
                <a:cs typeface="Times New Roman" panose="02020603050405020304" pitchFamily="18" charset="0"/>
              </a:rPr>
              <a:t>Activity Theory: </a:t>
            </a:r>
            <a:r>
              <a:rPr lang="en-GB">
                <a:latin typeface="Times New Roman" panose="02020603050405020304" pitchFamily="18" charset="0"/>
                <a:cs typeface="Times New Roman" panose="02020603050405020304" pitchFamily="18" charset="0"/>
              </a:rPr>
              <a:t>The theory points out that seniors who stay involved with others and are active usually report a higher level of satisfaction. </a:t>
            </a:r>
          </a:p>
          <a:p>
            <a:pPr marL="0" indent="0" algn="just">
              <a:buNone/>
            </a:pPr>
            <a:r>
              <a:rPr lang="en-GB" b="1">
                <a:latin typeface="Times New Roman" panose="02020603050405020304" pitchFamily="18" charset="0"/>
                <a:cs typeface="Times New Roman" panose="02020603050405020304" pitchFamily="18" charset="0"/>
              </a:rPr>
              <a:t>Disengagement Theory: </a:t>
            </a:r>
            <a:r>
              <a:rPr lang="en-GB">
                <a:latin typeface="Times New Roman" panose="02020603050405020304" pitchFamily="18" charset="0"/>
                <a:cs typeface="Times New Roman" panose="02020603050405020304" pitchFamily="18" charset="0"/>
              </a:rPr>
              <a:t>The theory claims that decreasing involvement in society is a usual effect of getting older. </a:t>
            </a:r>
          </a:p>
          <a:p>
            <a:pPr marL="0" indent="0" algn="just">
              <a:buNone/>
            </a:pPr>
            <a:r>
              <a:rPr lang="en-GB" b="1">
                <a:latin typeface="Times New Roman" panose="02020603050405020304" pitchFamily="18" charset="0"/>
                <a:cs typeface="Times New Roman" panose="02020603050405020304" pitchFamily="18" charset="0"/>
              </a:rPr>
              <a:t>Continuity Theory: </a:t>
            </a:r>
            <a:r>
              <a:rPr lang="en-GB">
                <a:latin typeface="Times New Roman" panose="02020603050405020304" pitchFamily="18" charset="0"/>
                <a:cs typeface="Times New Roman" panose="02020603050405020304" pitchFamily="18" charset="0"/>
              </a:rPr>
              <a:t>Continuity theory points out that having familiar activities and relationships is important for elderly people. </a:t>
            </a:r>
          </a:p>
        </p:txBody>
      </p:sp>
      <p:pic>
        <p:nvPicPr>
          <p:cNvPr id="1026" name="Picture 2" descr="Disengagement Theory | SpringerLink">
            <a:extLst>
              <a:ext uri="{FF2B5EF4-FFF2-40B4-BE49-F238E27FC236}">
                <a16:creationId xmlns:a16="http://schemas.microsoft.com/office/drawing/2014/main" id="{DC0CCBBE-6C45-59E2-FD91-8B5841DA43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1455" y="2542721"/>
            <a:ext cx="4563109" cy="3590449"/>
          </a:xfrm>
          <a:prstGeom prst="rect">
            <a:avLst/>
          </a:prstGeom>
          <a:noFill/>
          <a:extLst>
            <a:ext uri="{909E8E84-426E-40DD-AFC4-6F175D3DCCD1}">
              <a14:hiddenFill xmlns:a14="http://schemas.microsoft.com/office/drawing/2010/main">
                <a:solidFill>
                  <a:srgbClr val="FFFFFF"/>
                </a:solidFill>
              </a14:hiddenFill>
            </a:ext>
          </a:extLst>
        </p:spPr>
      </p:pic>
      <p:pic>
        <p:nvPicPr>
          <p:cNvPr id="4" name="Media4">
            <a:hlinkClick r:id="" action="ppaction://media"/>
            <a:extLst>
              <a:ext uri="{FF2B5EF4-FFF2-40B4-BE49-F238E27FC236}">
                <a16:creationId xmlns:a16="http://schemas.microsoft.com/office/drawing/2014/main" id="{5D7D403C-8473-4209-A6FB-B3A2ADE43D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6598" y="799117"/>
            <a:ext cx="487363" cy="487363"/>
          </a:xfrm>
          <a:prstGeom prst="rect">
            <a:avLst/>
          </a:prstGeom>
        </p:spPr>
      </p:pic>
    </p:spTree>
    <p:extLst>
      <p:ext uri="{BB962C8B-B14F-4D97-AF65-F5344CB8AC3E}">
        <p14:creationId xmlns:p14="http://schemas.microsoft.com/office/powerpoint/2010/main" val="4229015979"/>
      </p:ext>
    </p:extLst>
  </p:cSld>
  <p:clrMapOvr>
    <a:masterClrMapping/>
  </p:clrMapOvr>
  <mc:AlternateContent xmlns:mc="http://schemas.openxmlformats.org/markup-compatibility/2006" xmlns:p14="http://schemas.microsoft.com/office/powerpoint/2010/main">
    <mc:Choice Requires="p14">
      <p:transition spd="slow" p14:dur="2000" advTm="71988"/>
    </mc:Choice>
    <mc:Fallback xmlns="">
      <p:transition spd="slow" advTm="719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2240" y="1376988"/>
            <a:ext cx="10203871" cy="1303867"/>
          </a:xfrm>
        </p:spPr>
        <p:txBody>
          <a:bodyPr>
            <a:normAutofit fontScale="90000"/>
          </a:bodyPr>
          <a:lstStyle/>
          <a:p>
            <a:pPr algn="l"/>
            <a:r>
              <a:rPr lang="en-GB" b="1">
                <a:solidFill>
                  <a:schemeClr val="tx1"/>
                </a:solidFill>
                <a:latin typeface="Times New Roman" panose="02020603050405020304" pitchFamily="18" charset="0"/>
                <a:cs typeface="Times New Roman" panose="02020603050405020304" pitchFamily="18" charset="0"/>
              </a:rPr>
              <a:t>Evaluation of Current Care Provisions</a:t>
            </a:r>
            <a:br>
              <a:rPr lang="en-GB" b="1">
                <a:solidFill>
                  <a:schemeClr val="tx1"/>
                </a:solidFill>
                <a:latin typeface="Times New Roman" panose="02020603050405020304" pitchFamily="18" charset="0"/>
                <a:cs typeface="Times New Roman" panose="02020603050405020304" pitchFamily="18" charset="0"/>
              </a:rPr>
            </a:br>
            <a:endParaRPr lang="en-US" sz="4000" b="1">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70656" y="2864270"/>
            <a:ext cx="5876193" cy="3318936"/>
          </a:xfrm>
        </p:spPr>
        <p:txBody>
          <a:bodyPr>
            <a:noAutofit/>
          </a:bodyPr>
          <a:lstStyle/>
          <a:p>
            <a:pPr marL="0" indent="0" algn="just">
              <a:buNone/>
            </a:pPr>
            <a:r>
              <a:rPr lang="en-GB" sz="2600" b="1">
                <a:solidFill>
                  <a:schemeClr val="tx1"/>
                </a:solidFill>
                <a:latin typeface="Times New Roman" panose="02020603050405020304" pitchFamily="18" charset="0"/>
                <a:cs typeface="Times New Roman" panose="02020603050405020304" pitchFamily="18" charset="0"/>
              </a:rPr>
              <a:t>UK Care Landscape: </a:t>
            </a:r>
            <a:r>
              <a:rPr lang="en-GB" sz="2600">
                <a:solidFill>
                  <a:schemeClr val="tx1"/>
                </a:solidFill>
                <a:latin typeface="Times New Roman" panose="02020603050405020304" pitchFamily="18" charset="0"/>
                <a:cs typeface="Times New Roman" panose="02020603050405020304" pitchFamily="18" charset="0"/>
              </a:rPr>
              <a:t>Elderly people get help from primary care, social service schemes and organisations run by volunteers. </a:t>
            </a:r>
          </a:p>
          <a:p>
            <a:pPr marL="0" indent="0" algn="just">
              <a:buNone/>
            </a:pPr>
            <a:r>
              <a:rPr lang="en-GB" sz="2600" b="1">
                <a:solidFill>
                  <a:schemeClr val="tx1"/>
                </a:solidFill>
                <a:latin typeface="Times New Roman" panose="02020603050405020304" pitchFamily="18" charset="0"/>
                <a:cs typeface="Times New Roman" panose="02020603050405020304" pitchFamily="18" charset="0"/>
              </a:rPr>
              <a:t>Service Limitations: </a:t>
            </a:r>
            <a:r>
              <a:rPr lang="en-GB" sz="2600">
                <a:solidFill>
                  <a:schemeClr val="tx1"/>
                </a:solidFill>
                <a:latin typeface="Times New Roman" panose="02020603050405020304" pitchFamily="18" charset="0"/>
                <a:cs typeface="Times New Roman" panose="02020603050405020304" pitchFamily="18" charset="0"/>
              </a:rPr>
              <a:t>Problems with waiting a long time and poor collaboration between sectors still exist.  </a:t>
            </a:r>
          </a:p>
        </p:txBody>
      </p:sp>
      <p:sp>
        <p:nvSpPr>
          <p:cNvPr id="4" name="AutoShape 2" descr="Convenience: Amenities and Convenience: How They Enhance Your Lifestyle -  FasterCapital">
            <a:extLst>
              <a:ext uri="{FF2B5EF4-FFF2-40B4-BE49-F238E27FC236}">
                <a16:creationId xmlns:a16="http://schemas.microsoft.com/office/drawing/2014/main" id="{6615CA29-77C3-4BC8-8392-4CDCB07F658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Being a caregiver for the elderly aged me prematurely | Salon.com">
            <a:extLst>
              <a:ext uri="{FF2B5EF4-FFF2-40B4-BE49-F238E27FC236}">
                <a16:creationId xmlns:a16="http://schemas.microsoft.com/office/drawing/2014/main" id="{1C421991-5EED-5EE3-147E-2A47D4AC83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5267" y="2859708"/>
            <a:ext cx="4438187" cy="3140083"/>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5">
            <a:hlinkClick r:id="" action="ppaction://media"/>
            <a:extLst>
              <a:ext uri="{FF2B5EF4-FFF2-40B4-BE49-F238E27FC236}">
                <a16:creationId xmlns:a16="http://schemas.microsoft.com/office/drawing/2014/main" id="{BB3D5568-06C9-4F20-899D-2856FC8FAE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04666" y="800198"/>
            <a:ext cx="487363" cy="487363"/>
          </a:xfrm>
          <a:prstGeom prst="rect">
            <a:avLst/>
          </a:prstGeom>
        </p:spPr>
      </p:pic>
    </p:spTree>
    <p:extLst>
      <p:ext uri="{BB962C8B-B14F-4D97-AF65-F5344CB8AC3E}">
        <p14:creationId xmlns:p14="http://schemas.microsoft.com/office/powerpoint/2010/main" val="3107607891"/>
      </p:ext>
    </p:extLst>
  </p:cSld>
  <p:clrMapOvr>
    <a:masterClrMapping/>
  </p:clrMapOvr>
  <mc:AlternateContent xmlns:mc="http://schemas.openxmlformats.org/markup-compatibility/2006" xmlns:p14="http://schemas.microsoft.com/office/powerpoint/2010/main">
    <mc:Choice Requires="p14">
      <p:transition spd="slow" p14:dur="2000" advTm="32737"/>
    </mc:Choice>
    <mc:Fallback xmlns="">
      <p:transition spd="slow" advTm="327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628BE-BDD6-39BA-FB70-15B400B9F6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3BAE11-BFAF-16B2-8ECB-521FA6A374CC}"/>
              </a:ext>
            </a:extLst>
          </p:cNvPr>
          <p:cNvSpPr>
            <a:spLocks noGrp="1"/>
          </p:cNvSpPr>
          <p:nvPr>
            <p:ph type="title"/>
          </p:nvPr>
        </p:nvSpPr>
        <p:spPr>
          <a:xfrm>
            <a:off x="1652240" y="1376988"/>
            <a:ext cx="10203871" cy="1303867"/>
          </a:xfrm>
        </p:spPr>
        <p:txBody>
          <a:bodyPr>
            <a:normAutofit fontScale="90000"/>
          </a:bodyPr>
          <a:lstStyle/>
          <a:p>
            <a:pPr algn="l"/>
            <a:r>
              <a:rPr lang="en-GB" b="1">
                <a:solidFill>
                  <a:schemeClr val="tx1"/>
                </a:solidFill>
                <a:latin typeface="Times New Roman" panose="02020603050405020304" pitchFamily="18" charset="0"/>
                <a:cs typeface="Times New Roman" panose="02020603050405020304" pitchFamily="18" charset="0"/>
              </a:rPr>
              <a:t>Evaluation of Current Care Provisions</a:t>
            </a:r>
            <a:br>
              <a:rPr lang="en-GB" b="1">
                <a:solidFill>
                  <a:schemeClr val="tx1"/>
                </a:solidFill>
                <a:latin typeface="Times New Roman" panose="02020603050405020304" pitchFamily="18" charset="0"/>
                <a:cs typeface="Times New Roman" panose="02020603050405020304" pitchFamily="18" charset="0"/>
              </a:rPr>
            </a:br>
            <a:endParaRPr lang="en-US" sz="40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7E8BC4-9446-2279-DB2A-1DB093C19F57}"/>
              </a:ext>
            </a:extLst>
          </p:cNvPr>
          <p:cNvSpPr>
            <a:spLocks noGrp="1"/>
          </p:cNvSpPr>
          <p:nvPr>
            <p:ph idx="1"/>
          </p:nvPr>
        </p:nvSpPr>
        <p:spPr>
          <a:xfrm>
            <a:off x="970655" y="2517678"/>
            <a:ext cx="5577765" cy="3318936"/>
          </a:xfrm>
        </p:spPr>
        <p:txBody>
          <a:bodyPr>
            <a:noAutofit/>
          </a:bodyPr>
          <a:lstStyle/>
          <a:p>
            <a:pPr marL="0" indent="0" algn="just">
              <a:buNone/>
            </a:pPr>
            <a:r>
              <a:rPr lang="en-GB" sz="2800" b="1">
                <a:solidFill>
                  <a:schemeClr val="tx1"/>
                </a:solidFill>
                <a:latin typeface="Times New Roman" panose="02020603050405020304" pitchFamily="18" charset="0"/>
                <a:cs typeface="Times New Roman" panose="02020603050405020304" pitchFamily="18" charset="0"/>
              </a:rPr>
              <a:t>Transitions in Care: </a:t>
            </a:r>
            <a:r>
              <a:rPr lang="en-GB" sz="2800">
                <a:solidFill>
                  <a:schemeClr val="tx1"/>
                </a:solidFill>
                <a:latin typeface="Times New Roman" panose="02020603050405020304" pitchFamily="18" charset="0"/>
                <a:cs typeface="Times New Roman" panose="02020603050405020304" pitchFamily="18" charset="0"/>
              </a:rPr>
              <a:t>Many older adults face difficulties when transitioning from the hospital to their homes. </a:t>
            </a:r>
          </a:p>
          <a:p>
            <a:pPr marL="0" indent="0" algn="just">
              <a:buNone/>
            </a:pPr>
            <a:r>
              <a:rPr lang="en-GB" sz="2800" b="1">
                <a:solidFill>
                  <a:schemeClr val="tx1"/>
                </a:solidFill>
                <a:latin typeface="Times New Roman" panose="02020603050405020304" pitchFamily="18" charset="0"/>
                <a:cs typeface="Times New Roman" panose="02020603050405020304" pitchFamily="18" charset="0"/>
              </a:rPr>
              <a:t>Theory Application: </a:t>
            </a:r>
            <a:r>
              <a:rPr lang="en-GB" sz="2800">
                <a:solidFill>
                  <a:schemeClr val="tx1"/>
                </a:solidFill>
                <a:latin typeface="Times New Roman" panose="02020603050405020304" pitchFamily="18" charset="0"/>
                <a:cs typeface="Times New Roman" panose="02020603050405020304" pitchFamily="18" charset="0"/>
              </a:rPr>
              <a:t>The continuity approach states that changes in daily routines affect well-being.</a:t>
            </a:r>
          </a:p>
        </p:txBody>
      </p:sp>
      <p:sp>
        <p:nvSpPr>
          <p:cNvPr id="4" name="AutoShape 2" descr="Convenience: Amenities and Convenience: How They Enhance Your Lifestyle -  FasterCapital">
            <a:extLst>
              <a:ext uri="{FF2B5EF4-FFF2-40B4-BE49-F238E27FC236}">
                <a16:creationId xmlns:a16="http://schemas.microsoft.com/office/drawing/2014/main" id="{01925D7D-2817-90F7-2CA9-0A924519F7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8" name="Picture 6" descr="Transitions of Care | PALTmed">
            <a:extLst>
              <a:ext uri="{FF2B5EF4-FFF2-40B4-BE49-F238E27FC236}">
                <a16:creationId xmlns:a16="http://schemas.microsoft.com/office/drawing/2014/main" id="{AE9E41DD-B946-457D-130B-387E446D03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48420" y="2680855"/>
            <a:ext cx="4794595" cy="3143250"/>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6">
            <a:hlinkClick r:id="" action="ppaction://media"/>
            <a:extLst>
              <a:ext uri="{FF2B5EF4-FFF2-40B4-BE49-F238E27FC236}">
                <a16:creationId xmlns:a16="http://schemas.microsoft.com/office/drawing/2014/main" id="{D5CD4FF9-DC8D-45CC-BF39-62E1C22842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18800" y="889625"/>
            <a:ext cx="487363" cy="487363"/>
          </a:xfrm>
          <a:prstGeom prst="rect">
            <a:avLst/>
          </a:prstGeom>
        </p:spPr>
      </p:pic>
    </p:spTree>
    <p:extLst>
      <p:ext uri="{BB962C8B-B14F-4D97-AF65-F5344CB8AC3E}">
        <p14:creationId xmlns:p14="http://schemas.microsoft.com/office/powerpoint/2010/main" val="3485293508"/>
      </p:ext>
    </p:extLst>
  </p:cSld>
  <p:clrMapOvr>
    <a:masterClrMapping/>
  </p:clrMapOvr>
  <mc:AlternateContent xmlns:mc="http://schemas.openxmlformats.org/markup-compatibility/2006" xmlns:p14="http://schemas.microsoft.com/office/powerpoint/2010/main">
    <mc:Choice Requires="p14">
      <p:transition spd="slow" p14:dur="2000" advTm="43636"/>
    </mc:Choice>
    <mc:Fallback xmlns="">
      <p:transition spd="slow" advTm="4363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3D9C59-B709-DDD5-04E3-2B821E41B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A262CA-2C77-0A1B-2CEE-B1C055F35B95}"/>
              </a:ext>
            </a:extLst>
          </p:cNvPr>
          <p:cNvSpPr>
            <a:spLocks noGrp="1"/>
          </p:cNvSpPr>
          <p:nvPr>
            <p:ph type="title"/>
          </p:nvPr>
        </p:nvSpPr>
        <p:spPr>
          <a:xfrm>
            <a:off x="1652240" y="1376988"/>
            <a:ext cx="10203871" cy="1303867"/>
          </a:xfrm>
        </p:spPr>
        <p:txBody>
          <a:bodyPr>
            <a:normAutofit fontScale="90000"/>
          </a:bodyPr>
          <a:lstStyle/>
          <a:p>
            <a:pPr algn="l"/>
            <a:r>
              <a:rPr lang="en-GB" b="1">
                <a:solidFill>
                  <a:schemeClr val="tx1"/>
                </a:solidFill>
                <a:latin typeface="Times New Roman" panose="02020603050405020304" pitchFamily="18" charset="0"/>
                <a:cs typeface="Times New Roman" panose="02020603050405020304" pitchFamily="18" charset="0"/>
              </a:rPr>
              <a:t>Evaluation of Current Care Provisions</a:t>
            </a:r>
            <a:br>
              <a:rPr lang="en-GB" b="1">
                <a:solidFill>
                  <a:schemeClr val="tx1"/>
                </a:solidFill>
                <a:latin typeface="Times New Roman" panose="02020603050405020304" pitchFamily="18" charset="0"/>
                <a:cs typeface="Times New Roman" panose="02020603050405020304" pitchFamily="18" charset="0"/>
              </a:rPr>
            </a:br>
            <a:endParaRPr lang="en-US" sz="40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CE26C61-ED13-2DD9-C289-154306846326}"/>
              </a:ext>
            </a:extLst>
          </p:cNvPr>
          <p:cNvSpPr>
            <a:spLocks noGrp="1"/>
          </p:cNvSpPr>
          <p:nvPr>
            <p:ph idx="1"/>
          </p:nvPr>
        </p:nvSpPr>
        <p:spPr>
          <a:xfrm>
            <a:off x="877982" y="2702113"/>
            <a:ext cx="5876193" cy="3318936"/>
          </a:xfrm>
        </p:spPr>
        <p:txBody>
          <a:bodyPr>
            <a:noAutofit/>
          </a:bodyPr>
          <a:lstStyle/>
          <a:p>
            <a:pPr marL="0" indent="0" algn="just">
              <a:buNone/>
            </a:pPr>
            <a:r>
              <a:rPr lang="en-GB" sz="2800" b="1">
                <a:solidFill>
                  <a:schemeClr val="tx1"/>
                </a:solidFill>
                <a:latin typeface="Times New Roman" panose="02020603050405020304" pitchFamily="18" charset="0"/>
                <a:cs typeface="Times New Roman" panose="02020603050405020304" pitchFamily="18" charset="0"/>
              </a:rPr>
              <a:t>Rising Demand: </a:t>
            </a:r>
            <a:r>
              <a:rPr lang="en-GB" sz="2800">
                <a:solidFill>
                  <a:schemeClr val="tx1"/>
                </a:solidFill>
                <a:latin typeface="Times New Roman" panose="02020603050405020304" pitchFamily="18" charset="0"/>
                <a:cs typeface="Times New Roman" panose="02020603050405020304" pitchFamily="18" charset="0"/>
              </a:rPr>
              <a:t>It is expected that in 2035, 2.8 million people over 65 will need care, which is 1 million more than in 2018.</a:t>
            </a:r>
          </a:p>
          <a:p>
            <a:pPr marL="0" indent="0" algn="just">
              <a:buNone/>
            </a:pPr>
            <a:r>
              <a:rPr lang="en-GB" sz="2800" b="1">
                <a:solidFill>
                  <a:schemeClr val="tx1"/>
                </a:solidFill>
                <a:latin typeface="Times New Roman" panose="02020603050405020304" pitchFamily="18" charset="0"/>
                <a:cs typeface="Times New Roman" panose="02020603050405020304" pitchFamily="18" charset="0"/>
              </a:rPr>
              <a:t>Call for Integration: </a:t>
            </a:r>
            <a:r>
              <a:rPr lang="en-GB" sz="2800">
                <a:solidFill>
                  <a:schemeClr val="tx1"/>
                </a:solidFill>
                <a:latin typeface="Times New Roman" panose="02020603050405020304" pitchFamily="18" charset="0"/>
                <a:cs typeface="Times New Roman" panose="02020603050405020304" pitchFamily="18" charset="0"/>
              </a:rPr>
              <a:t>Divided services for seniors will not work as the number of older people increases.</a:t>
            </a:r>
          </a:p>
        </p:txBody>
      </p:sp>
      <p:sp>
        <p:nvSpPr>
          <p:cNvPr id="4" name="AutoShape 2" descr="Convenience: Amenities and Convenience: How They Enhance Your Lifestyle -  FasterCapital">
            <a:extLst>
              <a:ext uri="{FF2B5EF4-FFF2-40B4-BE49-F238E27FC236}">
                <a16:creationId xmlns:a16="http://schemas.microsoft.com/office/drawing/2014/main" id="{28267720-BC4E-0D74-7F3D-70A4494703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descr="Demand - Free business and finance icons">
            <a:extLst>
              <a:ext uri="{FF2B5EF4-FFF2-40B4-BE49-F238E27FC236}">
                <a16:creationId xmlns:a16="http://schemas.microsoft.com/office/drawing/2014/main" id="{F4DBC407-4062-CC8A-37B6-772933316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9450" y="2484511"/>
            <a:ext cx="4019550" cy="3687689"/>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7">
            <a:hlinkClick r:id="" action="ppaction://media"/>
            <a:extLst>
              <a:ext uri="{FF2B5EF4-FFF2-40B4-BE49-F238E27FC236}">
                <a16:creationId xmlns:a16="http://schemas.microsoft.com/office/drawing/2014/main" id="{1ED8E556-7012-4136-971F-7D7A88E169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37322" y="773484"/>
            <a:ext cx="487363" cy="487363"/>
          </a:xfrm>
          <a:prstGeom prst="rect">
            <a:avLst/>
          </a:prstGeom>
        </p:spPr>
      </p:pic>
    </p:spTree>
    <p:extLst>
      <p:ext uri="{BB962C8B-B14F-4D97-AF65-F5344CB8AC3E}">
        <p14:creationId xmlns:p14="http://schemas.microsoft.com/office/powerpoint/2010/main" val="3784460895"/>
      </p:ext>
    </p:extLst>
  </p:cSld>
  <p:clrMapOvr>
    <a:masterClrMapping/>
  </p:clrMapOvr>
  <mc:AlternateContent xmlns:mc="http://schemas.openxmlformats.org/markup-compatibility/2006" xmlns:p14="http://schemas.microsoft.com/office/powerpoint/2010/main">
    <mc:Choice Requires="p14">
      <p:transition spd="slow" p14:dur="2000" advTm="42617"/>
    </mc:Choice>
    <mc:Fallback xmlns="">
      <p:transition spd="slow" advTm="426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91693"/>
            <a:ext cx="10203871" cy="1303867"/>
          </a:xfrm>
        </p:spPr>
        <p:txBody>
          <a:bodyPr>
            <a:normAutofit fontScale="90000"/>
          </a:bodyPr>
          <a:lstStyle/>
          <a:p>
            <a:r>
              <a:rPr lang="en-GB" b="1">
                <a:solidFill>
                  <a:schemeClr val="tx1"/>
                </a:solidFill>
                <a:latin typeface="Times New Roman" panose="02020603050405020304" pitchFamily="18" charset="0"/>
                <a:cs typeface="Times New Roman" panose="02020603050405020304" pitchFamily="18" charset="0"/>
              </a:rPr>
              <a:t>Technological Innovations in Elderly Care</a:t>
            </a:r>
          </a:p>
        </p:txBody>
      </p:sp>
      <p:sp>
        <p:nvSpPr>
          <p:cNvPr id="3" name="Content Placeholder 2"/>
          <p:cNvSpPr>
            <a:spLocks noGrp="1"/>
          </p:cNvSpPr>
          <p:nvPr>
            <p:ph idx="1"/>
          </p:nvPr>
        </p:nvSpPr>
        <p:spPr>
          <a:xfrm>
            <a:off x="1007919" y="2647371"/>
            <a:ext cx="4935681" cy="3318936"/>
          </a:xfrm>
        </p:spPr>
        <p:txBody>
          <a:bodyPr>
            <a:noAutofit/>
          </a:bodyPr>
          <a:lstStyle/>
          <a:p>
            <a:pPr marL="0" indent="0" algn="just">
              <a:buNone/>
            </a:pPr>
            <a:r>
              <a:rPr lang="en-GB" sz="2800" b="1">
                <a:solidFill>
                  <a:schemeClr val="tx1"/>
                </a:solidFill>
                <a:latin typeface="Times New Roman" panose="02020603050405020304" pitchFamily="18" charset="0"/>
                <a:cs typeface="Times New Roman" panose="02020603050405020304" pitchFamily="18" charset="0"/>
              </a:rPr>
              <a:t>Assistive Technologies: </a:t>
            </a:r>
            <a:r>
              <a:rPr lang="en-GB" sz="2800">
                <a:solidFill>
                  <a:schemeClr val="tx1"/>
                </a:solidFill>
                <a:latin typeface="Times New Roman" panose="02020603050405020304" pitchFamily="18" charset="0"/>
                <a:cs typeface="Times New Roman" panose="02020603050405020304" pitchFamily="18" charset="0"/>
              </a:rPr>
              <a:t>Devices like fall detectors and telehealth services help reduce hospital admissions. </a:t>
            </a:r>
          </a:p>
          <a:p>
            <a:pPr marL="0" indent="0" algn="just">
              <a:buNone/>
            </a:pPr>
            <a:r>
              <a:rPr lang="en-GB" sz="2800" b="1">
                <a:solidFill>
                  <a:schemeClr val="tx1"/>
                </a:solidFill>
                <a:latin typeface="Times New Roman" panose="02020603050405020304" pitchFamily="18" charset="0"/>
                <a:cs typeface="Times New Roman" panose="02020603050405020304" pitchFamily="18" charset="0"/>
              </a:rPr>
              <a:t>Link to Theory: </a:t>
            </a:r>
            <a:r>
              <a:rPr lang="en-GB" sz="2800">
                <a:solidFill>
                  <a:schemeClr val="tx1"/>
                </a:solidFill>
                <a:latin typeface="Times New Roman" panose="02020603050405020304" pitchFamily="18" charset="0"/>
                <a:cs typeface="Times New Roman" panose="02020603050405020304" pitchFamily="18" charset="0"/>
              </a:rPr>
              <a:t>Technology supports activity theory by enabling continued participation in daily life. </a:t>
            </a:r>
          </a:p>
        </p:txBody>
      </p:sp>
      <p:sp>
        <p:nvSpPr>
          <p:cNvPr id="4" name="AutoShape 2" descr="Convenience: Amenities and Convenience: How They Enhance Your Lifestyle -  FasterCapital">
            <a:extLst>
              <a:ext uri="{FF2B5EF4-FFF2-40B4-BE49-F238E27FC236}">
                <a16:creationId xmlns:a16="http://schemas.microsoft.com/office/drawing/2014/main" id="{6615CA29-77C3-4BC8-8392-4CDCB07F658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098" name="Picture 2" descr="Free or Low Cost Assistive Technology - CLASS Disability Resources |  Augsburg University">
            <a:extLst>
              <a:ext uri="{FF2B5EF4-FFF2-40B4-BE49-F238E27FC236}">
                <a16:creationId xmlns:a16="http://schemas.microsoft.com/office/drawing/2014/main" id="{B084E6B3-80C4-F48D-8DA9-40427051DA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067" r="5556"/>
          <a:stretch>
            <a:fillRect/>
          </a:stretch>
        </p:blipFill>
        <p:spPr bwMode="auto">
          <a:xfrm>
            <a:off x="6248400" y="2647371"/>
            <a:ext cx="4935681" cy="3318936"/>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8">
            <a:hlinkClick r:id="" action="ppaction://media"/>
            <a:extLst>
              <a:ext uri="{FF2B5EF4-FFF2-40B4-BE49-F238E27FC236}">
                <a16:creationId xmlns:a16="http://schemas.microsoft.com/office/drawing/2014/main" id="{92689B35-8B83-443D-97CD-0F2092576C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96718" y="784225"/>
            <a:ext cx="487363" cy="487363"/>
          </a:xfrm>
          <a:prstGeom prst="rect">
            <a:avLst/>
          </a:prstGeom>
        </p:spPr>
      </p:pic>
    </p:spTree>
    <p:extLst>
      <p:ext uri="{BB962C8B-B14F-4D97-AF65-F5344CB8AC3E}">
        <p14:creationId xmlns:p14="http://schemas.microsoft.com/office/powerpoint/2010/main" val="2975753767"/>
      </p:ext>
    </p:extLst>
  </p:cSld>
  <p:clrMapOvr>
    <a:masterClrMapping/>
  </p:clrMapOvr>
  <mc:AlternateContent xmlns:mc="http://schemas.openxmlformats.org/markup-compatibility/2006" xmlns:p14="http://schemas.microsoft.com/office/powerpoint/2010/main">
    <mc:Choice Requires="p14">
      <p:transition spd="slow" p14:dur="2000" advTm="40391"/>
    </mc:Choice>
    <mc:Fallback xmlns="">
      <p:transition spd="slow" advTm="403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F1D1D-64DA-AD5C-0F3B-945C33EB89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6C0C14-86E7-91F1-24EA-0FD015D09CC5}"/>
              </a:ext>
            </a:extLst>
          </p:cNvPr>
          <p:cNvSpPr>
            <a:spLocks noGrp="1"/>
          </p:cNvSpPr>
          <p:nvPr>
            <p:ph type="title"/>
          </p:nvPr>
        </p:nvSpPr>
        <p:spPr>
          <a:xfrm>
            <a:off x="1295401" y="891693"/>
            <a:ext cx="10203871" cy="1303867"/>
          </a:xfrm>
        </p:spPr>
        <p:txBody>
          <a:bodyPr>
            <a:normAutofit fontScale="90000"/>
          </a:bodyPr>
          <a:lstStyle/>
          <a:p>
            <a:r>
              <a:rPr lang="en-GB" b="1">
                <a:solidFill>
                  <a:schemeClr val="tx1"/>
                </a:solidFill>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0FEEB10C-ADFD-94A8-1350-89A5CFE3EBB3}"/>
              </a:ext>
            </a:extLst>
          </p:cNvPr>
          <p:cNvSpPr>
            <a:spLocks noGrp="1"/>
          </p:cNvSpPr>
          <p:nvPr>
            <p:ph idx="1"/>
          </p:nvPr>
        </p:nvSpPr>
        <p:spPr>
          <a:xfrm>
            <a:off x="703119" y="2475921"/>
            <a:ext cx="5545281" cy="3318936"/>
          </a:xfrm>
        </p:spPr>
        <p:txBody>
          <a:bodyPr>
            <a:noAutofit/>
          </a:bodyPr>
          <a:lstStyle/>
          <a:p>
            <a:pPr marL="0" indent="0" algn="just">
              <a:buNone/>
            </a:pPr>
            <a:r>
              <a:rPr lang="en-GB" sz="2800" b="1">
                <a:solidFill>
                  <a:schemeClr val="tx1"/>
                </a:solidFill>
                <a:latin typeface="Times New Roman" panose="02020603050405020304" pitchFamily="18" charset="0"/>
                <a:cs typeface="Times New Roman" panose="02020603050405020304" pitchFamily="18" charset="0"/>
              </a:rPr>
              <a:t>Digital Inequality: </a:t>
            </a:r>
            <a:r>
              <a:rPr lang="en-GB" sz="2800">
                <a:solidFill>
                  <a:schemeClr val="tx1"/>
                </a:solidFill>
                <a:latin typeface="Times New Roman" panose="02020603050405020304" pitchFamily="18" charset="0"/>
                <a:cs typeface="Times New Roman" panose="02020603050405020304" pitchFamily="18" charset="0"/>
              </a:rPr>
              <a:t>Older adults from low-income or very senior age groups often face barriers to using digital tools.</a:t>
            </a:r>
          </a:p>
          <a:p>
            <a:pPr marL="0" indent="0" algn="just">
              <a:buNone/>
            </a:pPr>
            <a:r>
              <a:rPr lang="en-GB" sz="2800" b="1">
                <a:solidFill>
                  <a:schemeClr val="tx1"/>
                </a:solidFill>
                <a:latin typeface="Times New Roman" panose="02020603050405020304" pitchFamily="18" charset="0"/>
                <a:cs typeface="Times New Roman" panose="02020603050405020304" pitchFamily="18" charset="0"/>
              </a:rPr>
              <a:t>Ethical Design Needs: </a:t>
            </a:r>
            <a:r>
              <a:rPr lang="en-GB" sz="2800">
                <a:solidFill>
                  <a:schemeClr val="tx1"/>
                </a:solidFill>
                <a:latin typeface="Times New Roman" panose="02020603050405020304" pitchFamily="18" charset="0"/>
                <a:cs typeface="Times New Roman" panose="02020603050405020304" pitchFamily="18" charset="0"/>
              </a:rPr>
              <a:t>Older adults must be involved in designing tech solutions to ensure usability and relevance.  </a:t>
            </a:r>
          </a:p>
          <a:p>
            <a:pPr algn="just"/>
            <a:endParaRPr lang="en-US" sz="2800">
              <a:latin typeface="Times New Roman" panose="02020603050405020304" pitchFamily="18" charset="0"/>
              <a:cs typeface="Times New Roman" panose="02020603050405020304" pitchFamily="18" charset="0"/>
            </a:endParaRPr>
          </a:p>
        </p:txBody>
      </p:sp>
      <p:sp>
        <p:nvSpPr>
          <p:cNvPr id="4" name="AutoShape 2" descr="Convenience: Amenities and Convenience: How They Enhance Your Lifestyle -  FasterCapital">
            <a:extLst>
              <a:ext uri="{FF2B5EF4-FFF2-40B4-BE49-F238E27FC236}">
                <a16:creationId xmlns:a16="http://schemas.microsoft.com/office/drawing/2014/main" id="{0D5F4442-7295-FF11-1C80-3B002152434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4" name="Picture 4" descr="Digital Divide Impact on Us - Trending GD Topic for MBA">
            <a:extLst>
              <a:ext uri="{FF2B5EF4-FFF2-40B4-BE49-F238E27FC236}">
                <a16:creationId xmlns:a16="http://schemas.microsoft.com/office/drawing/2014/main" id="{C73ECFEE-FE51-9FB3-43B7-F29FC7E2D2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2647371"/>
            <a:ext cx="5284435" cy="3318936"/>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9">
            <a:hlinkClick r:id="" action="ppaction://media"/>
            <a:extLst>
              <a:ext uri="{FF2B5EF4-FFF2-40B4-BE49-F238E27FC236}">
                <a16:creationId xmlns:a16="http://schemas.microsoft.com/office/drawing/2014/main" id="{320807BF-9883-4DA7-839F-97DD3C4F3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11909" y="880860"/>
            <a:ext cx="487363" cy="487363"/>
          </a:xfrm>
          <a:prstGeom prst="rect">
            <a:avLst/>
          </a:prstGeom>
        </p:spPr>
      </p:pic>
    </p:spTree>
    <p:extLst>
      <p:ext uri="{BB962C8B-B14F-4D97-AF65-F5344CB8AC3E}">
        <p14:creationId xmlns:p14="http://schemas.microsoft.com/office/powerpoint/2010/main" val="2847972694"/>
      </p:ext>
    </p:extLst>
  </p:cSld>
  <p:clrMapOvr>
    <a:masterClrMapping/>
  </p:clrMapOvr>
  <mc:AlternateContent xmlns:mc="http://schemas.openxmlformats.org/markup-compatibility/2006" xmlns:p14="http://schemas.microsoft.com/office/powerpoint/2010/main">
    <mc:Choice Requires="p14">
      <p:transition spd="slow" p14:dur="2000" advTm="39892"/>
    </mc:Choice>
    <mc:Fallback xmlns="">
      <p:transition spd="slow" advTm="398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919C99-A00F-C638-6DE0-B2A9128C27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86576A-365B-AF44-DE3C-A5149D58DF80}"/>
              </a:ext>
            </a:extLst>
          </p:cNvPr>
          <p:cNvSpPr>
            <a:spLocks noGrp="1"/>
          </p:cNvSpPr>
          <p:nvPr>
            <p:ph type="title"/>
          </p:nvPr>
        </p:nvSpPr>
        <p:spPr>
          <a:xfrm>
            <a:off x="1295401" y="891693"/>
            <a:ext cx="10203871" cy="1303867"/>
          </a:xfrm>
        </p:spPr>
        <p:txBody>
          <a:bodyPr>
            <a:normAutofit fontScale="90000"/>
          </a:bodyPr>
          <a:lstStyle/>
          <a:p>
            <a:r>
              <a:rPr lang="en-GB" b="1">
                <a:latin typeface="Times New Roman" panose="02020603050405020304" pitchFamily="18" charset="0"/>
                <a:cs typeface="Times New Roman" panose="02020603050405020304" pitchFamily="18" charset="0"/>
              </a:rPr>
              <a:t>Case Study 1: Hampshire Argenti Telecare Partnership</a:t>
            </a:r>
          </a:p>
        </p:txBody>
      </p:sp>
      <p:sp>
        <p:nvSpPr>
          <p:cNvPr id="3" name="Content Placeholder 2">
            <a:extLst>
              <a:ext uri="{FF2B5EF4-FFF2-40B4-BE49-F238E27FC236}">
                <a16:creationId xmlns:a16="http://schemas.microsoft.com/office/drawing/2014/main" id="{947C59D1-01EC-4486-2981-897FD1F79385}"/>
              </a:ext>
            </a:extLst>
          </p:cNvPr>
          <p:cNvSpPr>
            <a:spLocks noGrp="1"/>
          </p:cNvSpPr>
          <p:nvPr>
            <p:ph idx="1"/>
          </p:nvPr>
        </p:nvSpPr>
        <p:spPr>
          <a:xfrm>
            <a:off x="703119" y="2475921"/>
            <a:ext cx="5392881" cy="3318936"/>
          </a:xfrm>
        </p:spPr>
        <p:txBody>
          <a:bodyPr>
            <a:noAutofit/>
          </a:bodyPr>
          <a:lstStyle/>
          <a:p>
            <a:pPr marL="0" indent="0" algn="just">
              <a:buNone/>
            </a:pPr>
            <a:r>
              <a:rPr lang="en-GB" sz="2800">
                <a:latin typeface="Times New Roman" panose="02020603050405020304" pitchFamily="18" charset="0"/>
                <a:cs typeface="Times New Roman" panose="02020603050405020304" pitchFamily="18" charset="0"/>
              </a:rPr>
              <a:t>Hampshire County Council introduced bed sensors and GPS devices through the Argenti partnership. Ambulance calls dropped by 38% and users reported improved safety and satisfaction (New Policy Institute, 2016).</a:t>
            </a:r>
          </a:p>
        </p:txBody>
      </p:sp>
      <p:sp>
        <p:nvSpPr>
          <p:cNvPr id="4" name="AutoShape 2" descr="Convenience: Amenities and Convenience: How They Enhance Your Lifestyle -  FasterCapital">
            <a:extLst>
              <a:ext uri="{FF2B5EF4-FFF2-40B4-BE49-F238E27FC236}">
                <a16:creationId xmlns:a16="http://schemas.microsoft.com/office/drawing/2014/main" id="{9124E8AA-0FBC-CAEB-284D-E6B4AF1FE1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Red Alert">
            <a:extLst>
              <a:ext uri="{FF2B5EF4-FFF2-40B4-BE49-F238E27FC236}">
                <a16:creationId xmlns:a16="http://schemas.microsoft.com/office/drawing/2014/main" id="{F605B94F-0235-38EE-044E-609DEE7B20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2627744"/>
            <a:ext cx="5240481" cy="3167113"/>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10">
            <a:hlinkClick r:id="" action="ppaction://media"/>
            <a:extLst>
              <a:ext uri="{FF2B5EF4-FFF2-40B4-BE49-F238E27FC236}">
                <a16:creationId xmlns:a16="http://schemas.microsoft.com/office/drawing/2014/main" id="{65EED74E-A380-4C2F-8D68-5FD3F3A6CA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53749" y="736600"/>
            <a:ext cx="487363" cy="487363"/>
          </a:xfrm>
          <a:prstGeom prst="rect">
            <a:avLst/>
          </a:prstGeom>
        </p:spPr>
      </p:pic>
    </p:spTree>
    <p:extLst>
      <p:ext uri="{BB962C8B-B14F-4D97-AF65-F5344CB8AC3E}">
        <p14:creationId xmlns:p14="http://schemas.microsoft.com/office/powerpoint/2010/main" val="1505574540"/>
      </p:ext>
    </p:extLst>
  </p:cSld>
  <p:clrMapOvr>
    <a:masterClrMapping/>
  </p:clrMapOvr>
  <mc:AlternateContent xmlns:mc="http://schemas.openxmlformats.org/markup-compatibility/2006" xmlns:p14="http://schemas.microsoft.com/office/powerpoint/2010/main">
    <mc:Choice Requires="p14">
      <p:transition spd="slow" p14:dur="2000" advTm="48406"/>
    </mc:Choice>
    <mc:Fallback xmlns="">
      <p:transition spd="slow" advTm="484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65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1FAAE-C984-EF65-FCD8-E2C4858864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0DE1FC-C2D0-FF85-FA5F-06AA2A50A354}"/>
              </a:ext>
            </a:extLst>
          </p:cNvPr>
          <p:cNvSpPr>
            <a:spLocks noGrp="1"/>
          </p:cNvSpPr>
          <p:nvPr>
            <p:ph type="title"/>
          </p:nvPr>
        </p:nvSpPr>
        <p:spPr>
          <a:xfrm>
            <a:off x="1295401" y="891693"/>
            <a:ext cx="10203871" cy="1303867"/>
          </a:xfrm>
        </p:spPr>
        <p:txBody>
          <a:bodyPr>
            <a:noAutofit/>
          </a:bodyPr>
          <a:lstStyle/>
          <a:p>
            <a:r>
              <a:rPr lang="en-GB" sz="3600" b="1">
                <a:solidFill>
                  <a:schemeClr val="tx1"/>
                </a:solidFill>
                <a:latin typeface="Times New Roman" panose="02020603050405020304" pitchFamily="18" charset="0"/>
                <a:cs typeface="Times New Roman" panose="02020603050405020304" pitchFamily="18" charset="0"/>
              </a:rPr>
              <a:t>Case Study 2: Southwark and Lambeth Integrated Care</a:t>
            </a:r>
          </a:p>
        </p:txBody>
      </p:sp>
      <p:sp>
        <p:nvSpPr>
          <p:cNvPr id="3" name="Content Placeholder 2">
            <a:extLst>
              <a:ext uri="{FF2B5EF4-FFF2-40B4-BE49-F238E27FC236}">
                <a16:creationId xmlns:a16="http://schemas.microsoft.com/office/drawing/2014/main" id="{463ADE08-D2E2-8ED4-EE55-8BAF10BA7E8D}"/>
              </a:ext>
            </a:extLst>
          </p:cNvPr>
          <p:cNvSpPr>
            <a:spLocks noGrp="1"/>
          </p:cNvSpPr>
          <p:nvPr>
            <p:ph idx="1"/>
          </p:nvPr>
        </p:nvSpPr>
        <p:spPr>
          <a:xfrm>
            <a:off x="703120" y="2766285"/>
            <a:ext cx="5545280" cy="3318936"/>
          </a:xfrm>
        </p:spPr>
        <p:txBody>
          <a:bodyPr>
            <a:noAutofit/>
          </a:bodyPr>
          <a:lstStyle/>
          <a:p>
            <a:pPr marL="0" indent="0" algn="just">
              <a:buNone/>
            </a:pPr>
            <a:r>
              <a:rPr lang="en-GB" sz="2800">
                <a:solidFill>
                  <a:schemeClr val="tx1"/>
                </a:solidFill>
                <a:latin typeface="Times New Roman" panose="02020603050405020304" pitchFamily="18" charset="0"/>
                <a:cs typeface="Times New Roman" panose="02020603050405020304" pitchFamily="18" charset="0"/>
              </a:rPr>
              <a:t>This initiative delivered coordinated, home-based care to frail older adults. It reduced emergency admissions and helped individuals better manage their conditions (Exley et al., 2019).</a:t>
            </a:r>
          </a:p>
        </p:txBody>
      </p:sp>
      <p:sp>
        <p:nvSpPr>
          <p:cNvPr id="4" name="AutoShape 2" descr="Convenience: Amenities and Convenience: How They Enhance Your Lifestyle -  FasterCapital">
            <a:extLst>
              <a:ext uri="{FF2B5EF4-FFF2-40B4-BE49-F238E27FC236}">
                <a16:creationId xmlns:a16="http://schemas.microsoft.com/office/drawing/2014/main" id="{DFE8F0A0-D4CA-F074-0F39-56099383E6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descr="Profile for Southwark &amp; Lambeth Integrated Care">
            <a:extLst>
              <a:ext uri="{FF2B5EF4-FFF2-40B4-BE49-F238E27FC236}">
                <a16:creationId xmlns:a16="http://schemas.microsoft.com/office/drawing/2014/main" id="{A85117BB-149C-D0C2-530F-F00EAEE354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8400" y="2524604"/>
            <a:ext cx="5022919" cy="3550613"/>
          </a:xfrm>
          <a:prstGeom prst="rect">
            <a:avLst/>
          </a:prstGeom>
          <a:noFill/>
          <a:extLst>
            <a:ext uri="{909E8E84-426E-40DD-AFC4-6F175D3DCCD1}">
              <a14:hiddenFill xmlns:a14="http://schemas.microsoft.com/office/drawing/2010/main">
                <a:solidFill>
                  <a:srgbClr val="FFFFFF"/>
                </a:solidFill>
              </a14:hiddenFill>
            </a:ext>
          </a:extLst>
        </p:spPr>
      </p:pic>
      <p:pic>
        <p:nvPicPr>
          <p:cNvPr id="5" name="Media11">
            <a:hlinkClick r:id="" action="ppaction://media"/>
            <a:extLst>
              <a:ext uri="{FF2B5EF4-FFF2-40B4-BE49-F238E27FC236}">
                <a16:creationId xmlns:a16="http://schemas.microsoft.com/office/drawing/2014/main" id="{6426EAEF-5035-428C-B5ED-EFEF64DEF4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27637" y="696710"/>
            <a:ext cx="487363" cy="487363"/>
          </a:xfrm>
          <a:prstGeom prst="rect">
            <a:avLst/>
          </a:prstGeom>
        </p:spPr>
      </p:pic>
    </p:spTree>
    <p:extLst>
      <p:ext uri="{BB962C8B-B14F-4D97-AF65-F5344CB8AC3E}">
        <p14:creationId xmlns:p14="http://schemas.microsoft.com/office/powerpoint/2010/main" val="1822110563"/>
      </p:ext>
    </p:extLst>
  </p:cSld>
  <p:clrMapOvr>
    <a:masterClrMapping/>
  </p:clrMapOvr>
  <mc:AlternateContent xmlns:mc="http://schemas.openxmlformats.org/markup-compatibility/2006" xmlns:p14="http://schemas.microsoft.com/office/powerpoint/2010/main">
    <mc:Choice Requires="p14">
      <p:transition spd="slow" p14:dur="2000" advTm="40384"/>
    </mc:Choice>
    <mc:Fallback xmlns="">
      <p:transition spd="slow" advTm="403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106823"/>
            <a:ext cx="9996053" cy="1303867"/>
          </a:xfrm>
        </p:spPr>
        <p:txBody>
          <a:bodyPr>
            <a:noAutofit/>
          </a:bodyPr>
          <a:lstStyle/>
          <a:p>
            <a:r>
              <a:rPr lang="en-GB" sz="3600" b="1"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 for Improvement</a:t>
            </a:r>
            <a:endParaRPr lang="en-US" sz="3600" b="1"/>
          </a:p>
        </p:txBody>
      </p:sp>
      <p:sp>
        <p:nvSpPr>
          <p:cNvPr id="3" name="Content Placeholder 2"/>
          <p:cNvSpPr>
            <a:spLocks noGrp="1"/>
          </p:cNvSpPr>
          <p:nvPr>
            <p:ph idx="1"/>
          </p:nvPr>
        </p:nvSpPr>
        <p:spPr>
          <a:xfrm>
            <a:off x="1295401" y="2556165"/>
            <a:ext cx="10420349" cy="3782292"/>
          </a:xfrm>
        </p:spPr>
        <p:txBody>
          <a:bodyPr numCol="1">
            <a:noAutofit/>
          </a:bodyPr>
          <a:lstStyle/>
          <a:p>
            <a:pPr marL="0" indent="0">
              <a:lnSpc>
                <a:spcPct val="150000"/>
              </a:lnSpc>
              <a:buNone/>
            </a:pPr>
            <a:r>
              <a:rPr lang="en-GB" sz="3200">
                <a:latin typeface="Times New Roman" panose="02020603050405020304" pitchFamily="18" charset="0"/>
                <a:cs typeface="Times New Roman" panose="02020603050405020304" pitchFamily="18" charset="0"/>
              </a:rPr>
              <a:t>Continuity in Care</a:t>
            </a:r>
          </a:p>
          <a:p>
            <a:pPr marL="0" indent="0">
              <a:lnSpc>
                <a:spcPct val="150000"/>
              </a:lnSpc>
              <a:buNone/>
            </a:pPr>
            <a:r>
              <a:rPr lang="en-GB" sz="3200">
                <a:latin typeface="Times New Roman" panose="02020603050405020304" pitchFamily="18" charset="0"/>
                <a:cs typeface="Times New Roman" panose="02020603050405020304" pitchFamily="18" charset="0"/>
              </a:rPr>
              <a:t>        Digital Inclusion</a:t>
            </a:r>
          </a:p>
          <a:p>
            <a:pPr marL="0" indent="0">
              <a:lnSpc>
                <a:spcPct val="150000"/>
              </a:lnSpc>
              <a:buNone/>
            </a:pPr>
            <a:r>
              <a:rPr lang="en-GB" sz="3200">
                <a:latin typeface="Times New Roman" panose="02020603050405020304" pitchFamily="18" charset="0"/>
                <a:cs typeface="Times New Roman" panose="02020603050405020304" pitchFamily="18" charset="0"/>
              </a:rPr>
              <a:t>               Policy and Integration</a:t>
            </a:r>
          </a:p>
          <a:p>
            <a:pPr marL="0" indent="0">
              <a:lnSpc>
                <a:spcPct val="150000"/>
              </a:lnSpc>
              <a:buNone/>
            </a:pPr>
            <a:r>
              <a:rPr lang="en-GB" sz="3200">
                <a:latin typeface="Times New Roman" panose="02020603050405020304" pitchFamily="18" charset="0"/>
                <a:cs typeface="Times New Roman" panose="02020603050405020304" pitchFamily="18" charset="0"/>
              </a:rPr>
              <a:t>                         Empowerment through Co-production</a:t>
            </a:r>
          </a:p>
        </p:txBody>
      </p:sp>
      <p:pic>
        <p:nvPicPr>
          <p:cNvPr id="1026" name="Picture 2" descr="Digital Inclusion and Digital Empowerment">
            <a:extLst>
              <a:ext uri="{FF2B5EF4-FFF2-40B4-BE49-F238E27FC236}">
                <a16:creationId xmlns:a16="http://schemas.microsoft.com/office/drawing/2014/main" id="{6BECCC74-5D6B-A0F3-5490-C541AB93B2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363" t="4878" r="1979" b="7576"/>
          <a:stretch>
            <a:fillRect/>
          </a:stretch>
        </p:blipFill>
        <p:spPr bwMode="auto">
          <a:xfrm>
            <a:off x="6825680" y="2556165"/>
            <a:ext cx="3045006" cy="2846284"/>
          </a:xfrm>
          <a:prstGeom prst="rect">
            <a:avLst/>
          </a:prstGeom>
          <a:noFill/>
          <a:extLst>
            <a:ext uri="{909E8E84-426E-40DD-AFC4-6F175D3DCCD1}">
              <a14:hiddenFill xmlns:a14="http://schemas.microsoft.com/office/drawing/2010/main">
                <a:solidFill>
                  <a:srgbClr val="FFFFFF"/>
                </a:solidFill>
              </a14:hiddenFill>
            </a:ext>
          </a:extLst>
        </p:spPr>
      </p:pic>
      <p:pic>
        <p:nvPicPr>
          <p:cNvPr id="4" name="Media12">
            <a:hlinkClick r:id="" action="ppaction://media"/>
            <a:extLst>
              <a:ext uri="{FF2B5EF4-FFF2-40B4-BE49-F238E27FC236}">
                <a16:creationId xmlns:a16="http://schemas.microsoft.com/office/drawing/2014/main" id="{35EFAFC6-6D3B-47FF-AA76-4F9F1A9405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96599" y="717666"/>
            <a:ext cx="487363" cy="487363"/>
          </a:xfrm>
          <a:prstGeom prst="rect">
            <a:avLst/>
          </a:prstGeom>
        </p:spPr>
      </p:pic>
    </p:spTree>
    <p:extLst>
      <p:ext uri="{BB962C8B-B14F-4D97-AF65-F5344CB8AC3E}">
        <p14:creationId xmlns:p14="http://schemas.microsoft.com/office/powerpoint/2010/main" val="3977570380"/>
      </p:ext>
    </p:extLst>
  </p:cSld>
  <p:clrMapOvr>
    <a:masterClrMapping/>
  </p:clrMapOvr>
  <mc:AlternateContent xmlns:mc="http://schemas.openxmlformats.org/markup-compatibility/2006" xmlns:p14="http://schemas.microsoft.com/office/powerpoint/2010/main">
    <mc:Choice Requires="p14">
      <p:transition spd="slow" p14:dur="2000" advTm="31404"/>
    </mc:Choice>
    <mc:Fallback xmlns="">
      <p:transition spd="slow" advTm="314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295402" y="2556932"/>
            <a:ext cx="9601196" cy="3318936"/>
          </a:xfrm>
        </p:spPr>
        <p:txBody>
          <a:bodyPr>
            <a:noAutofit/>
          </a:bodyPr>
          <a:lstStyle/>
          <a:p>
            <a:pPr marL="0" indent="0" algn="just">
              <a:buNone/>
            </a:pPr>
            <a:r>
              <a:rPr lang="en-GB" sz="2600">
                <a:latin typeface="Times New Roman" panose="02020603050405020304" pitchFamily="18" charset="0"/>
                <a:cs typeface="Times New Roman" panose="02020603050405020304" pitchFamily="18" charset="0"/>
              </a:rPr>
              <a:t>This presentation has shown the wide variety of care and aid that older people in the UK require. As people get older, care should be comprehensive, centred around their needs and to a greater extent assisted by new technologies. Academic discoveries about ageing can help us decide on and offer better health services.</a:t>
            </a:r>
          </a:p>
          <a:p>
            <a:pPr marL="0" indent="0" algn="just">
              <a:buNone/>
            </a:pPr>
            <a:r>
              <a:rPr lang="en-GB" sz="2600">
                <a:latin typeface="Times New Roman" panose="02020603050405020304" pitchFamily="18" charset="0"/>
                <a:cs typeface="Times New Roman" panose="02020603050405020304" pitchFamily="18" charset="0"/>
              </a:rPr>
              <a:t>Current health care services struggle with fragmentation, budget shortages and increases in certain populations. New tech should be available to all, ethical and fit into existing methods of providing care.</a:t>
            </a:r>
          </a:p>
        </p:txBody>
      </p:sp>
      <p:pic>
        <p:nvPicPr>
          <p:cNvPr id="4" name="Media13">
            <a:hlinkClick r:id="" action="ppaction://media"/>
            <a:extLst>
              <a:ext uri="{FF2B5EF4-FFF2-40B4-BE49-F238E27FC236}">
                <a16:creationId xmlns:a16="http://schemas.microsoft.com/office/drawing/2014/main" id="{A9E7E4DB-BBFD-4CFE-93DE-D5CA20195C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37322" y="853416"/>
            <a:ext cx="487363" cy="487363"/>
          </a:xfrm>
          <a:prstGeom prst="rect">
            <a:avLst/>
          </a:prstGeom>
        </p:spPr>
      </p:pic>
    </p:spTree>
    <p:extLst>
      <p:ext uri="{BB962C8B-B14F-4D97-AF65-F5344CB8AC3E}">
        <p14:creationId xmlns:p14="http://schemas.microsoft.com/office/powerpoint/2010/main" val="2149042079"/>
      </p:ext>
    </p:extLst>
  </p:cSld>
  <p:clrMapOvr>
    <a:masterClrMapping/>
  </p:clrMapOvr>
  <mc:AlternateContent xmlns:mc="http://schemas.openxmlformats.org/markup-compatibility/2006" xmlns:p14="http://schemas.microsoft.com/office/powerpoint/2010/main">
    <mc:Choice Requires="p14">
      <p:transition spd="slow" p14:dur="2000" advTm="70960"/>
    </mc:Choice>
    <mc:Fallback xmlns="">
      <p:transition spd="slow" advTm="709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454889"/>
            <a:ext cx="9601196" cy="1303867"/>
          </a:xfrm>
        </p:spPr>
        <p:txBody>
          <a:bodyPr>
            <a:normAutofit/>
          </a:bodyPr>
          <a:lstStyle/>
          <a:p>
            <a:r>
              <a:rPr lang="en-US" sz="4000" b="1">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44235" y="1517841"/>
            <a:ext cx="10903527" cy="3318936"/>
          </a:xfrm>
        </p:spPr>
        <p:txBody>
          <a:bodyPr>
            <a:noAutofit/>
          </a:bodyPr>
          <a:lstStyle/>
          <a:p>
            <a:pPr marL="0" indent="0" algn="just">
              <a:buNone/>
            </a:pPr>
            <a:r>
              <a:rPr lang="en-GB" sz="1000">
                <a:latin typeface="Times New Roman" panose="02020603050405020304" pitchFamily="18" charset="0"/>
                <a:cs typeface="Times New Roman" panose="02020603050405020304" pitchFamily="18" charset="0"/>
              </a:rPr>
              <a:t>Age UK. 2021. </a:t>
            </a:r>
            <a:r>
              <a:rPr lang="en-GB" sz="1000" i="1">
                <a:latin typeface="Times New Roman" panose="02020603050405020304" pitchFamily="18" charset="0"/>
                <a:cs typeface="Times New Roman" panose="02020603050405020304" pitchFamily="18" charset="0"/>
              </a:rPr>
              <a:t>Later Life in the United Kingdom</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5"/>
              </a:rPr>
              <a:t>https://www.ageuk.org.uk/siteassets/documents/reports-and-publications/later_life_uk_factsheet.pdf</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Atchley, R.C., 1989. A continuity theory of normal aging. </a:t>
            </a:r>
            <a:r>
              <a:rPr lang="en-GB" sz="1000" i="1">
                <a:latin typeface="Times New Roman" panose="02020603050405020304" pitchFamily="18" charset="0"/>
                <a:cs typeface="Times New Roman" panose="02020603050405020304" pitchFamily="18" charset="0"/>
              </a:rPr>
              <a:t>The gerontologist</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29</a:t>
            </a:r>
            <a:r>
              <a:rPr lang="en-GB" sz="1000">
                <a:latin typeface="Times New Roman" panose="02020603050405020304" pitchFamily="18" charset="0"/>
                <a:cs typeface="Times New Roman" panose="02020603050405020304" pitchFamily="18" charset="0"/>
              </a:rPr>
              <a:t>(2), pp.183-190.</a:t>
            </a:r>
          </a:p>
          <a:p>
            <a:pPr marL="0" indent="0" algn="just">
              <a:buNone/>
            </a:pPr>
            <a:r>
              <a:rPr lang="en-GB" sz="1000">
                <a:latin typeface="Times New Roman" panose="02020603050405020304" pitchFamily="18" charset="0"/>
                <a:cs typeface="Times New Roman" panose="02020603050405020304" pitchFamily="18" charset="0"/>
              </a:rPr>
              <a:t>Barnett, K., Mercer, S.W., Norbury, M., Watt, G., Wyke, S. and Guthrie, B., 2012. Epidemiology of multimorbidity and implications for health care, research, and medical education: a cross-sectional study. </a:t>
            </a:r>
            <a:r>
              <a:rPr lang="en-GB" sz="1000" i="1">
                <a:latin typeface="Times New Roman" panose="02020603050405020304" pitchFamily="18" charset="0"/>
                <a:cs typeface="Times New Roman" panose="02020603050405020304" pitchFamily="18" charset="0"/>
              </a:rPr>
              <a:t>The Lancet</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380</a:t>
            </a:r>
            <a:r>
              <a:rPr lang="en-GB" sz="1000">
                <a:latin typeface="Times New Roman" panose="02020603050405020304" pitchFamily="18" charset="0"/>
                <a:cs typeface="Times New Roman" panose="02020603050405020304" pitchFamily="18" charset="0"/>
              </a:rPr>
              <a:t>(9836), pp.37-43.</a:t>
            </a:r>
          </a:p>
          <a:p>
            <a:pPr marL="0" indent="0" algn="just">
              <a:buNone/>
            </a:pPr>
            <a:r>
              <a:rPr lang="en-GB" sz="1000">
                <a:latin typeface="Times New Roman" panose="02020603050405020304" pitchFamily="18" charset="0"/>
                <a:cs typeface="Times New Roman" panose="02020603050405020304" pitchFamily="18" charset="0"/>
              </a:rPr>
              <a:t>Cumming, E. and Henry, W.E., 1961. Growing old: The process of disengagement. </a:t>
            </a:r>
            <a:r>
              <a:rPr lang="en-GB" sz="1000" i="1">
                <a:latin typeface="Times New Roman" panose="02020603050405020304" pitchFamily="18" charset="0"/>
                <a:cs typeface="Times New Roman" panose="02020603050405020304" pitchFamily="18" charset="0"/>
              </a:rPr>
              <a:t>(No Title)</a:t>
            </a:r>
            <a:r>
              <a:rPr lang="en-GB" sz="1000">
                <a:latin typeface="Times New Roman" panose="02020603050405020304" pitchFamily="18" charset="0"/>
                <a:cs typeface="Times New Roman" panose="02020603050405020304" pitchFamily="18" charset="0"/>
              </a:rPr>
              <a:t>.</a:t>
            </a:r>
          </a:p>
          <a:p>
            <a:pPr marL="0" indent="0" algn="just">
              <a:buNone/>
            </a:pPr>
            <a:r>
              <a:rPr lang="en-GB" sz="1000">
                <a:latin typeface="Times New Roman" panose="02020603050405020304" pitchFamily="18" charset="0"/>
                <a:cs typeface="Times New Roman" panose="02020603050405020304" pitchFamily="18" charset="0"/>
              </a:rPr>
              <a:t>DHSC. 2014. </a:t>
            </a:r>
            <a:r>
              <a:rPr lang="en-GB" sz="1000" i="1">
                <a:latin typeface="Times New Roman" panose="02020603050405020304" pitchFamily="18" charset="0"/>
                <a:cs typeface="Times New Roman" panose="02020603050405020304" pitchFamily="18" charset="0"/>
              </a:rPr>
              <a:t>Care Act 2014</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6"/>
              </a:rPr>
              <a:t>https://www.legislation.gov.uk/ukpga/2014/23/contents</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Exley, J., Abel, G.A., Fernandez, J.L., Pitchforth, E., Mendonca, S., Yang, M., Roland, M. and McGuire, A., 2019. Impact of the Southwark and Lambeth Integrated Care Older People’s Programme on hospital utilisation and costs: controlled time series and cost-consequence analysis. </a:t>
            </a:r>
            <a:r>
              <a:rPr lang="en-GB" sz="1000" i="1">
                <a:latin typeface="Times New Roman" panose="02020603050405020304" pitchFamily="18" charset="0"/>
                <a:cs typeface="Times New Roman" panose="02020603050405020304" pitchFamily="18" charset="0"/>
              </a:rPr>
              <a:t>BMJ open</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9</a:t>
            </a:r>
            <a:r>
              <a:rPr lang="en-GB" sz="1000">
                <a:latin typeface="Times New Roman" panose="02020603050405020304" pitchFamily="18" charset="0"/>
                <a:cs typeface="Times New Roman" panose="02020603050405020304" pitchFamily="18" charset="0"/>
              </a:rPr>
              <a:t>(3), p.e024220.</a:t>
            </a:r>
          </a:p>
          <a:p>
            <a:pPr marL="0" indent="0" algn="just">
              <a:buNone/>
            </a:pPr>
            <a:r>
              <a:rPr lang="en-GB" sz="1000">
                <a:latin typeface="Times New Roman" panose="02020603050405020304" pitchFamily="18" charset="0"/>
                <a:cs typeface="Times New Roman" panose="02020603050405020304" pitchFamily="18" charset="0"/>
              </a:rPr>
              <a:t>Havighurst, R.J., 1961. Successful aging. </a:t>
            </a:r>
            <a:r>
              <a:rPr lang="en-GB" sz="1000" i="1">
                <a:latin typeface="Times New Roman" panose="02020603050405020304" pitchFamily="18" charset="0"/>
                <a:cs typeface="Times New Roman" panose="02020603050405020304" pitchFamily="18" charset="0"/>
              </a:rPr>
              <a:t>The gerontologist</a:t>
            </a:r>
            <a:r>
              <a:rPr lang="en-GB" sz="1000">
                <a:latin typeface="Times New Roman" panose="02020603050405020304" pitchFamily="18" charset="0"/>
                <a:cs typeface="Times New Roman" panose="02020603050405020304" pitchFamily="18" charset="0"/>
              </a:rPr>
              <a:t>.</a:t>
            </a:r>
          </a:p>
          <a:p>
            <a:pPr marL="0" indent="0" algn="just">
              <a:buNone/>
            </a:pPr>
            <a:r>
              <a:rPr lang="en-GB" sz="1000">
                <a:latin typeface="Times New Roman" panose="02020603050405020304" pitchFamily="18" charset="0"/>
                <a:cs typeface="Times New Roman" panose="02020603050405020304" pitchFamily="18" charset="0"/>
              </a:rPr>
              <a:t>Kings Fund. 2023. </a:t>
            </a:r>
            <a:r>
              <a:rPr lang="en-GB" sz="1000" i="1">
                <a:latin typeface="Times New Roman" panose="02020603050405020304" pitchFamily="18" charset="0"/>
                <a:cs typeface="Times New Roman" panose="02020603050405020304" pitchFamily="18" charset="0"/>
              </a:rPr>
              <a:t>Health and social care funding explained</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7"/>
              </a:rPr>
              <a:t>https://www.health.org.uk/reports-and-analysis/analysis/health-and-social-care-funding-explained</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Kirkwood, T.B., 2005. Understanding the odd science of aging. </a:t>
            </a:r>
            <a:r>
              <a:rPr lang="en-GB" sz="1000" i="1">
                <a:latin typeface="Times New Roman" panose="02020603050405020304" pitchFamily="18" charset="0"/>
                <a:cs typeface="Times New Roman" panose="02020603050405020304" pitchFamily="18" charset="0"/>
              </a:rPr>
              <a:t>Cell</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120</a:t>
            </a:r>
            <a:r>
              <a:rPr lang="en-GB" sz="1000">
                <a:latin typeface="Times New Roman" panose="02020603050405020304" pitchFamily="18" charset="0"/>
                <a:cs typeface="Times New Roman" panose="02020603050405020304" pitchFamily="18" charset="0"/>
              </a:rPr>
              <a:t>(4), pp.437-447.</a:t>
            </a:r>
          </a:p>
          <a:p>
            <a:pPr marL="0" indent="0" algn="just">
              <a:buNone/>
            </a:pPr>
            <a:r>
              <a:rPr lang="en-GB" sz="1000">
                <a:latin typeface="Times New Roman" panose="02020603050405020304" pitchFamily="18" charset="0"/>
                <a:cs typeface="Times New Roman" panose="02020603050405020304" pitchFamily="18" charset="0"/>
              </a:rPr>
              <a:t>Mort, M., Roberts, C. and </a:t>
            </a:r>
            <a:r>
              <a:rPr lang="en-GB" sz="1000" err="1">
                <a:latin typeface="Times New Roman" panose="02020603050405020304" pitchFamily="18" charset="0"/>
                <a:cs typeface="Times New Roman" panose="02020603050405020304" pitchFamily="18" charset="0"/>
              </a:rPr>
              <a:t>Callén</a:t>
            </a:r>
            <a:r>
              <a:rPr lang="en-GB" sz="1000">
                <a:latin typeface="Times New Roman" panose="02020603050405020304" pitchFamily="18" charset="0"/>
                <a:cs typeface="Times New Roman" panose="02020603050405020304" pitchFamily="18" charset="0"/>
              </a:rPr>
              <a:t>, B., 2013. Ageing with telecare: care or coercion in austerity? </a:t>
            </a:r>
            <a:r>
              <a:rPr lang="en-GB" sz="1000" i="1">
                <a:latin typeface="Times New Roman" panose="02020603050405020304" pitchFamily="18" charset="0"/>
                <a:cs typeface="Times New Roman" panose="02020603050405020304" pitchFamily="18" charset="0"/>
              </a:rPr>
              <a:t>Sociology of health &amp; illness</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35</a:t>
            </a:r>
            <a:r>
              <a:rPr lang="en-GB" sz="1000">
                <a:latin typeface="Times New Roman" panose="02020603050405020304" pitchFamily="18" charset="0"/>
                <a:cs typeface="Times New Roman" panose="02020603050405020304" pitchFamily="18" charset="0"/>
              </a:rPr>
              <a:t>(6), pp.799-812.</a:t>
            </a:r>
          </a:p>
          <a:p>
            <a:pPr marL="0" indent="0" algn="just">
              <a:buNone/>
            </a:pPr>
            <a:r>
              <a:rPr lang="en-GB" sz="1000">
                <a:latin typeface="Times New Roman" panose="02020603050405020304" pitchFamily="18" charset="0"/>
                <a:cs typeface="Times New Roman" panose="02020603050405020304" pitchFamily="18" charset="0"/>
              </a:rPr>
              <a:t>New Policy Institute. 2016. Available at: </a:t>
            </a:r>
            <a:r>
              <a:rPr lang="en-GB" sz="1000" i="1">
                <a:latin typeface="Times New Roman" panose="02020603050405020304" pitchFamily="18" charset="0"/>
                <a:cs typeface="Times New Roman" panose="02020603050405020304" pitchFamily="18" charset="0"/>
              </a:rPr>
              <a:t>Argenti </a:t>
            </a:r>
            <a:r>
              <a:rPr lang="en-GB" sz="1000" i="1" err="1">
                <a:latin typeface="Times New Roman" panose="02020603050405020304" pitchFamily="18" charset="0"/>
                <a:cs typeface="Times New Roman" panose="02020603050405020304" pitchFamily="18" charset="0"/>
              </a:rPr>
              <a:t>Telehealthcare</a:t>
            </a:r>
            <a:r>
              <a:rPr lang="en-GB" sz="1000" i="1">
                <a:latin typeface="Times New Roman" panose="02020603050405020304" pitchFamily="18" charset="0"/>
                <a:cs typeface="Times New Roman" panose="02020603050405020304" pitchFamily="18" charset="0"/>
              </a:rPr>
              <a:t> Evaluation</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8"/>
              </a:rPr>
              <a:t>https://iris.paho.org/bitstream/handle/10665.2/28562/PAHOKBR16006-eng.pdf</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NHS England. 2022. </a:t>
            </a:r>
            <a:r>
              <a:rPr lang="en-GB" sz="1000" i="1">
                <a:latin typeface="Times New Roman" panose="02020603050405020304" pitchFamily="18" charset="0"/>
                <a:cs typeface="Times New Roman" panose="02020603050405020304" pitchFamily="18" charset="0"/>
              </a:rPr>
              <a:t>Integrated Care Systems Overview</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9"/>
              </a:rPr>
              <a:t>https://www.health.org.uk/reports-and-analysis/briefings/integrated-care-systems-what-do-they-look-like?gad_source=1&amp;gad_campaignid=13881943831&amp;gbraid=0AAAAADunFmQMzyhqVbsmL6ligrFseQHad&amp;gclid=Cj0KCQjwgIXCBhDBARIsAELC9ZhO6PfQKOduOvumAry_BbDqMJf-kT5dipXievmvAkbAHtdw7vu9wUYaAhFoEALw_wcB</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ONS. 2022. </a:t>
            </a:r>
            <a:r>
              <a:rPr lang="en-GB" sz="1000" i="1">
                <a:latin typeface="Times New Roman" panose="02020603050405020304" pitchFamily="18" charset="0"/>
                <a:cs typeface="Times New Roman" panose="02020603050405020304" pitchFamily="18" charset="0"/>
              </a:rPr>
              <a:t>Population projections UK: 2022-based interim</a:t>
            </a:r>
            <a:r>
              <a:rPr lang="en-GB" sz="1000">
                <a:latin typeface="Times New Roman" panose="02020603050405020304" pitchFamily="18" charset="0"/>
                <a:cs typeface="Times New Roman" panose="02020603050405020304" pitchFamily="18" charset="0"/>
              </a:rPr>
              <a:t>. Available at:  </a:t>
            </a:r>
            <a:r>
              <a:rPr lang="en-GB" sz="1000" u="sng">
                <a:latin typeface="Times New Roman" panose="02020603050405020304" pitchFamily="18" charset="0"/>
                <a:cs typeface="Times New Roman" panose="02020603050405020304" pitchFamily="18" charset="0"/>
                <a:hlinkClick r:id="rId10"/>
              </a:rPr>
              <a:t>https://www.ons.gov.uk/peoplepopulationandcommunity/populationandmigration/populationprojections/bulletins/nationalpopulationprojections/2022based/pdf</a:t>
            </a:r>
            <a:r>
              <a:rPr lang="en-GB" sz="1000">
                <a:latin typeface="Times New Roman" panose="02020603050405020304" pitchFamily="18" charset="0"/>
                <a:cs typeface="Times New Roman" panose="02020603050405020304" pitchFamily="18" charset="0"/>
              </a:rPr>
              <a:t> (Accessed on 5 June, 2025)</a:t>
            </a:r>
          </a:p>
          <a:p>
            <a:pPr marL="0" indent="0" algn="just">
              <a:buNone/>
            </a:pPr>
            <a:r>
              <a:rPr lang="en-GB" sz="1000">
                <a:latin typeface="Times New Roman" panose="02020603050405020304" pitchFamily="18" charset="0"/>
                <a:cs typeface="Times New Roman" panose="02020603050405020304" pitchFamily="18" charset="0"/>
              </a:rPr>
              <a:t>Seifert, A., Cotten, S.R. and Xie, B., 2021. A double burden of exclusion? Digital and social exclusion of older adults in times of COVID-19. </a:t>
            </a:r>
            <a:r>
              <a:rPr lang="en-GB" sz="1000" i="1">
                <a:latin typeface="Times New Roman" panose="02020603050405020304" pitchFamily="18" charset="0"/>
                <a:cs typeface="Times New Roman" panose="02020603050405020304" pitchFamily="18" charset="0"/>
              </a:rPr>
              <a:t>The Journals of Gerontology: Series B</a:t>
            </a:r>
            <a:r>
              <a:rPr lang="en-GB" sz="1000">
                <a:latin typeface="Times New Roman" panose="02020603050405020304" pitchFamily="18" charset="0"/>
                <a:cs typeface="Times New Roman" panose="02020603050405020304" pitchFamily="18" charset="0"/>
              </a:rPr>
              <a:t>, </a:t>
            </a:r>
            <a:r>
              <a:rPr lang="en-GB" sz="1000" i="1">
                <a:latin typeface="Times New Roman" panose="02020603050405020304" pitchFamily="18" charset="0"/>
                <a:cs typeface="Times New Roman" panose="02020603050405020304" pitchFamily="18" charset="0"/>
              </a:rPr>
              <a:t>76</a:t>
            </a:r>
            <a:r>
              <a:rPr lang="en-GB" sz="1000">
                <a:latin typeface="Times New Roman" panose="02020603050405020304" pitchFamily="18" charset="0"/>
                <a:cs typeface="Times New Roman" panose="02020603050405020304" pitchFamily="18" charset="0"/>
              </a:rPr>
              <a:t>(3), pp e99-e103.</a:t>
            </a:r>
          </a:p>
          <a:p>
            <a:pPr marL="0" indent="0" algn="just">
              <a:buNone/>
            </a:pPr>
            <a:r>
              <a:rPr lang="en-GB" sz="1000">
                <a:latin typeface="Times New Roman" panose="02020603050405020304" pitchFamily="18" charset="0"/>
                <a:cs typeface="Times New Roman" panose="02020603050405020304" pitchFamily="18" charset="0"/>
              </a:rPr>
              <a:t>Watson, A.R., 2016. Impact of the digital age on transforming healthcare. </a:t>
            </a:r>
            <a:r>
              <a:rPr lang="en-GB" sz="1000" i="1">
                <a:latin typeface="Times New Roman" panose="02020603050405020304" pitchFamily="18" charset="0"/>
                <a:cs typeface="Times New Roman" panose="02020603050405020304" pitchFamily="18" charset="0"/>
              </a:rPr>
              <a:t>Healthcare information management systems: cases, strategies, and solutions</a:t>
            </a:r>
            <a:r>
              <a:rPr lang="en-GB" sz="1000">
                <a:latin typeface="Times New Roman" panose="02020603050405020304" pitchFamily="18" charset="0"/>
                <a:cs typeface="Times New Roman" panose="02020603050405020304" pitchFamily="18" charset="0"/>
              </a:rPr>
              <a:t>, pp.219-233.</a:t>
            </a:r>
          </a:p>
          <a:p>
            <a:pPr marL="0" indent="0" algn="just">
              <a:buNone/>
            </a:pPr>
            <a:r>
              <a:rPr lang="en-GB" sz="1000">
                <a:latin typeface="Times New Roman" panose="02020603050405020304" pitchFamily="18" charset="0"/>
                <a:cs typeface="Times New Roman" panose="02020603050405020304" pitchFamily="18" charset="0"/>
              </a:rPr>
              <a:t> </a:t>
            </a:r>
          </a:p>
        </p:txBody>
      </p:sp>
      <p:pic>
        <p:nvPicPr>
          <p:cNvPr id="4" name="Media14">
            <a:hlinkClick r:id="" action="ppaction://media"/>
            <a:extLst>
              <a:ext uri="{FF2B5EF4-FFF2-40B4-BE49-F238E27FC236}">
                <a16:creationId xmlns:a16="http://schemas.microsoft.com/office/drawing/2014/main" id="{75528690-4B0E-4CA2-B41B-4207202D80C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944222" y="723634"/>
            <a:ext cx="487363" cy="487363"/>
          </a:xfrm>
          <a:prstGeom prst="rect">
            <a:avLst/>
          </a:prstGeom>
        </p:spPr>
      </p:pic>
    </p:spTree>
    <p:extLst>
      <p:ext uri="{BB962C8B-B14F-4D97-AF65-F5344CB8AC3E}">
        <p14:creationId xmlns:p14="http://schemas.microsoft.com/office/powerpoint/2010/main" val="3668984614"/>
      </p:ext>
    </p:extLst>
  </p:cSld>
  <p:clrMapOvr>
    <a:masterClrMapping/>
  </p:clrMapOvr>
  <mc:AlternateContent xmlns:mc="http://schemas.openxmlformats.org/markup-compatibility/2006" xmlns:p14="http://schemas.microsoft.com/office/powerpoint/2010/main">
    <mc:Choice Requires="p14">
      <p:transition spd="slow" p14:dur="2000" advTm="7286"/>
    </mc:Choice>
    <mc:Fallback xmlns="">
      <p:transition spd="slow" advTm="728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2" ma:contentTypeDescription="Create a new document." ma:contentTypeScope="" ma:versionID="a7d8d484175841e425064cc88957335e">
  <xsd:schema xmlns:xsd="http://www.w3.org/2001/XMLSchema" xmlns:xs="http://www.w3.org/2001/XMLSchema" xmlns:p="http://schemas.microsoft.com/office/2006/metadata/properties" xmlns:ns3="ec64fcab-bbc9-4804-8cc6-0a77e40cec50" targetNamespace="http://schemas.microsoft.com/office/2006/metadata/properties" ma:root="true" ma:fieldsID="27e60513eb9208599d4d6d486d14c9da" ns3:_="">
    <xsd:import namespace="ec64fcab-bbc9-4804-8cc6-0a77e40cec5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SearchProperties" minOccurs="0"/>
                <xsd:element ref="ns3:MediaServiceBillingMetadata"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BillingMetadata" ma:index="14" nillable="true" ma:displayName="MediaServiceBillingMetadata" ma:hidden="true" ma:internalName="MediaServiceBillingMetadata" ma:readOnly="true">
      <xsd:simpleType>
        <xsd:restriction base="dms:Note"/>
      </xsd:simpleType>
    </xsd:element>
    <xsd:element name="_activity" ma:index="15"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BBB240-35B4-47DE-A672-84EAB1CADD8D}">
  <ds:schemaRefs>
    <ds:schemaRef ds:uri="http://schemas.microsoft.com/sharepoint/v3/contenttype/forms"/>
  </ds:schemaRefs>
</ds:datastoreItem>
</file>

<file path=customXml/itemProps2.xml><?xml version="1.0" encoding="utf-8"?>
<ds:datastoreItem xmlns:ds="http://schemas.openxmlformats.org/officeDocument/2006/customXml" ds:itemID="{FBE9E892-3D7F-4B65-9856-8F03D2F1ACC7}">
  <ds:schemaRefs>
    <ds:schemaRef ds:uri="http://schemas.microsoft.com/office/2006/metadata/properties"/>
    <ds:schemaRef ds:uri="http://www.w3.org/2000/xmlns/"/>
    <ds:schemaRef ds:uri="ec64fcab-bbc9-4804-8cc6-0a77e40cec50"/>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45D98B35-B5C2-4E44-A942-F7541657E9DA}">
  <ds:schemaRefs>
    <ds:schemaRef ds:uri="http://schemas.microsoft.com/office/2006/metadata/contentType"/>
    <ds:schemaRef ds:uri="http://schemas.microsoft.com/office/2006/metadata/properties/metaAttributes"/>
    <ds:schemaRef ds:uri="http://www.w3.org/2000/xmlns/"/>
    <ds:schemaRef ds:uri="http://www.w3.org/2001/XMLSchema"/>
    <ds:schemaRef ds:uri="ec64fcab-bbc9-4804-8cc6-0a77e40cec50"/>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14</TotalTime>
  <Words>2492</Words>
  <Application>Microsoft Office PowerPoint</Application>
  <PresentationFormat>Widescreen</PresentationFormat>
  <Paragraphs>119</Paragraphs>
  <Slides>14</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Times New Roman</vt:lpstr>
      <vt:lpstr>Organic</vt:lpstr>
      <vt:lpstr>PowerPoint Presentation</vt:lpstr>
      <vt:lpstr>Introduction  </vt:lpstr>
      <vt:lpstr>Defining the scope</vt:lpstr>
      <vt:lpstr>Theoretical Frameworks Relevant to Elderly Care</vt:lpstr>
      <vt:lpstr>Evaluation of Current Care Provisions </vt:lpstr>
      <vt:lpstr>Evaluation of Current Care Provisions </vt:lpstr>
      <vt:lpstr>Evaluation of Current Care Provisions </vt:lpstr>
      <vt:lpstr>Technological Innovations in Elderly Care</vt:lpstr>
      <vt:lpstr>Technological Innovations in Elderly Care</vt:lpstr>
      <vt:lpstr>Case Study 1: Hampshire Argenti Telecare Partnership</vt:lpstr>
      <vt:lpstr>Case Study 2: Southwark and Lambeth Integrated Care</vt:lpstr>
      <vt:lpstr>Recommendations for Improvement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3</cp:revision>
  <dcterms:created xsi:type="dcterms:W3CDTF">2024-10-03T16:05:43Z</dcterms:created>
  <dcterms:modified xsi:type="dcterms:W3CDTF">2025-11-27T18:45:48Z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