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3"/>
  </p:handoutMasterIdLst>
  <p:sldIdLst>
    <p:sldId id="256" r:id="rId5"/>
    <p:sldId id="263" r:id="rId6"/>
    <p:sldId id="264" r:id="rId7"/>
    <p:sldId id="265" r:id="rId8"/>
    <p:sldId id="266" r:id="rId9"/>
    <p:sldId id="267" r:id="rId10"/>
    <p:sldId id="272" r:id="rId11"/>
    <p:sldId id="268" r:id="rId12"/>
    <p:sldId id="269" r:id="rId13"/>
    <p:sldId id="282" r:id="rId14"/>
    <p:sldId id="270" r:id="rId15"/>
    <p:sldId id="283" r:id="rId16"/>
    <p:sldId id="281" r:id="rId17"/>
    <p:sldId id="284" r:id="rId18"/>
    <p:sldId id="285" r:id="rId19"/>
    <p:sldId id="274" r:id="rId20"/>
    <p:sldId id="275" r:id="rId21"/>
    <p:sldId id="276" r:id="rId2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uwtsd.ac.uk/media/uwtsd-website/content-assets/documents/strategies-policies/Open-Access-Publications-Policy-27.01.16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repository.uwtsd.ac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uwtsd.ac.uk/library/open-acces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erpa.ac.uk/romeo/index.php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ef.sherpa.ac.uk/" TargetMode="Externa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wtsd.ac.uk/library/open-access/" TargetMode="External"/><Relationship Id="rId2" Type="http://schemas.openxmlformats.org/officeDocument/2006/relationships/hyperlink" Target="mailto:repository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400" b="1" dirty="0"/>
              <a:t>Open Access Publishing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7" y="3466560"/>
            <a:ext cx="6930455" cy="2847154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Dr Matt Briggs.    RIES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104" y="260648"/>
            <a:ext cx="3110508" cy="153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b="1" dirty="0"/>
              <a:t>Launch of Open Access @ UWTSD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Open Access covers </a:t>
            </a:r>
          </a:p>
          <a:p>
            <a:pPr lvl="1"/>
            <a:r>
              <a:rPr lang="en-GB" dirty="0"/>
              <a:t>All Research Publications </a:t>
            </a:r>
          </a:p>
          <a:p>
            <a:pPr lvl="2"/>
            <a:r>
              <a:rPr lang="en-GB" dirty="0"/>
              <a:t>REF 2020 implications </a:t>
            </a:r>
          </a:p>
          <a:p>
            <a:pPr lvl="2"/>
            <a:r>
              <a:rPr lang="en-GB" dirty="0"/>
              <a:t>Most research funders </a:t>
            </a:r>
          </a:p>
          <a:p>
            <a:pPr lvl="2"/>
            <a:endParaRPr lang="en-GB" dirty="0"/>
          </a:p>
          <a:p>
            <a:pPr lvl="0"/>
            <a:r>
              <a:rPr lang="en-GB" b="1" dirty="0">
                <a:solidFill>
                  <a:prstClr val="black"/>
                </a:solidFill>
              </a:rPr>
              <a:t>Supported by 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Institutional policy 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Publications repository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Web resources 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Staff development programme 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5985850"/>
            <a:ext cx="1194575" cy="5879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13891"/>
          <a:stretch/>
        </p:blipFill>
        <p:spPr>
          <a:xfrm>
            <a:off x="6012160" y="1605675"/>
            <a:ext cx="2044760" cy="165618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75413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 b="1" dirty="0"/>
              <a:t>Open Access Policy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215" y="1417638"/>
            <a:ext cx="4690864" cy="3917032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Open Access Publications Policy    </a:t>
            </a:r>
          </a:p>
          <a:p>
            <a:r>
              <a:rPr lang="en-GB" sz="2400" dirty="0">
                <a:hlinkClick r:id="rId2"/>
              </a:rPr>
              <a:t>Available here: 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1556792"/>
            <a:ext cx="2520280" cy="35874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7704" y="6021288"/>
            <a:ext cx="1194920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66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b="1" dirty="0"/>
              <a:t>New Open Access Repositories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101" y="1497360"/>
            <a:ext cx="4568998" cy="1540767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Research </a:t>
            </a:r>
          </a:p>
          <a:p>
            <a:pPr marL="0" lvl="0" indent="0">
              <a:buNone/>
            </a:pPr>
            <a:r>
              <a:rPr lang="en-GB" dirty="0"/>
              <a:t>Publications   </a:t>
            </a:r>
          </a:p>
          <a:p>
            <a:pPr marL="0" lvl="0" indent="0">
              <a:buNone/>
            </a:pPr>
            <a:r>
              <a:rPr lang="en-GB" sz="2000" u="sng" dirty="0">
                <a:hlinkClick r:id="rId2"/>
              </a:rPr>
              <a:t>http://repository.uwtsd.ac.uk/</a:t>
            </a:r>
            <a:r>
              <a:rPr lang="en-GB" sz="2000" dirty="0"/>
              <a:t> </a:t>
            </a:r>
          </a:p>
          <a:p>
            <a:pPr lvl="0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7228" t="19577" b="9981"/>
          <a:stretch/>
        </p:blipFill>
        <p:spPr>
          <a:xfrm>
            <a:off x="3419872" y="1409092"/>
            <a:ext cx="5477922" cy="30117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140" y="6021288"/>
            <a:ext cx="1194920" cy="58526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30101" y="364904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4231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Web Resources and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148" y="1554980"/>
            <a:ext cx="548295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Open Access Publishing </a:t>
            </a:r>
          </a:p>
          <a:p>
            <a:pPr marL="0" indent="0">
              <a:buNone/>
            </a:pPr>
            <a:r>
              <a:rPr lang="en-GB" sz="2400" u="sng" dirty="0">
                <a:hlinkClick r:id="rId2"/>
              </a:rPr>
              <a:t>http://uwtsd.ac.uk/library/open-access/</a:t>
            </a:r>
            <a:endParaRPr lang="en-GB" sz="2400" u="sng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7704" y="6021288"/>
            <a:ext cx="1194920" cy="5852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419" y="2780928"/>
            <a:ext cx="2856690" cy="269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169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204" y="254769"/>
            <a:ext cx="5698976" cy="1143000"/>
          </a:xfrm>
          <a:ln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REF 2021 </a:t>
            </a:r>
            <a:br>
              <a:rPr lang="en-GB" b="1" dirty="0"/>
            </a:br>
            <a:r>
              <a:rPr lang="en-GB" b="1" dirty="0"/>
              <a:t>Requirements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To fulfil its aim of increasing substantially the proportion of research that is made available by open access (OA) in the UK, the four UK higher education funding bodies have introduced a requirement that outputs submitted to the post-2014 REF be made available in an open-access form from </a:t>
            </a:r>
            <a:r>
              <a:rPr lang="en-GB" b="1" dirty="0"/>
              <a:t>April 2016</a:t>
            </a:r>
          </a:p>
          <a:p>
            <a:endParaRPr lang="en-GB" dirty="0"/>
          </a:p>
          <a:p>
            <a:r>
              <a:rPr lang="en-GB" b="1" dirty="0"/>
              <a:t>Open access refers to:</a:t>
            </a:r>
          </a:p>
          <a:p>
            <a:r>
              <a:rPr lang="en-GB" dirty="0"/>
              <a:t>Unrestricted, online access to the published findings of research.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968" y="134494"/>
            <a:ext cx="4710268" cy="112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816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785" y="1849684"/>
            <a:ext cx="8229600" cy="4246316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b="1" dirty="0"/>
              <a:t>When you’ve had a journal article or conference paper accepted for publication, you need to Act on Acceptance:</a:t>
            </a:r>
          </a:p>
          <a:p>
            <a:r>
              <a:rPr lang="en-GB" dirty="0"/>
              <a:t>Deposit the accepted manuscript into the UWTSD Open Access Research Repository within 3 months of acceptance. </a:t>
            </a:r>
          </a:p>
          <a:p>
            <a:r>
              <a:rPr lang="en-GB" dirty="0"/>
              <a:t>Without this the work will not be eligible for REF2020.</a:t>
            </a:r>
          </a:p>
          <a:p>
            <a:r>
              <a:rPr lang="en-GB" dirty="0"/>
              <a:t>Policy in force now.</a:t>
            </a:r>
          </a:p>
          <a:p>
            <a:endParaRPr lang="en-GB" dirty="0"/>
          </a:p>
          <a:p>
            <a:r>
              <a:rPr lang="en-GB" b="1" dirty="0"/>
              <a:t>All other outputs (Type B)</a:t>
            </a:r>
          </a:p>
          <a:p>
            <a:r>
              <a:rPr lang="en-GB" dirty="0"/>
              <a:t>A record of the output must be deposited</a:t>
            </a:r>
          </a:p>
          <a:p>
            <a:r>
              <a:rPr lang="en-GB" dirty="0"/>
              <a:t>The text itself should also be deposited for preservation purposes, even if copyright restrictions apply. </a:t>
            </a:r>
          </a:p>
          <a:p>
            <a:r>
              <a:rPr lang="en-GB" dirty="0"/>
              <a:t>If copyright allows it will be publically available.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949280"/>
            <a:ext cx="1201016" cy="5852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96" y="364013"/>
            <a:ext cx="4956494" cy="110349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689" y="358653"/>
            <a:ext cx="526692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What do I </a:t>
            </a:r>
            <a:br>
              <a:rPr lang="en-GB" b="1" dirty="0"/>
            </a:br>
            <a:r>
              <a:rPr lang="en-GB" b="1" dirty="0"/>
              <a:t>have to do?</a:t>
            </a:r>
          </a:p>
        </p:txBody>
      </p:sp>
    </p:spTree>
    <p:extLst>
      <p:ext uri="{BB962C8B-B14F-4D97-AF65-F5344CB8AC3E}">
        <p14:creationId xmlns:p14="http://schemas.microsoft.com/office/powerpoint/2010/main" val="1975594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Open Access?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fontAlgn="base"/>
            <a:r>
              <a:rPr lang="en-GB" dirty="0"/>
              <a:t>Enables the prompt and widespread dissemination of research findings</a:t>
            </a:r>
          </a:p>
          <a:p>
            <a:pPr lvl="0" fontAlgn="base"/>
            <a:endParaRPr lang="en-GB" dirty="0"/>
          </a:p>
          <a:p>
            <a:pPr lvl="0" fontAlgn="base"/>
            <a:r>
              <a:rPr lang="en-GB" dirty="0"/>
              <a:t>Benefits both the efficiency of the research process and economic growth driven by publicly funded research</a:t>
            </a:r>
          </a:p>
          <a:p>
            <a:pPr lvl="0" fontAlgn="base"/>
            <a:endParaRPr lang="en-GB" dirty="0"/>
          </a:p>
          <a:p>
            <a:r>
              <a:rPr lang="en-GB" dirty="0"/>
              <a:t>Increases public understanding of research</a:t>
            </a:r>
          </a:p>
          <a:p>
            <a:endParaRPr lang="en-GB" dirty="0"/>
          </a:p>
          <a:p>
            <a:r>
              <a:rPr lang="en-GB" dirty="0"/>
              <a:t>Increased Citation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949280"/>
            <a:ext cx="1201016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18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Routes to Open Access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2052" y="1988840"/>
            <a:ext cx="3254232" cy="37085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887" y="2039313"/>
            <a:ext cx="3066549" cy="36643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236" y="3933056"/>
            <a:ext cx="1591156" cy="17642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7904" y="4293096"/>
            <a:ext cx="1245064" cy="124841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46984" y="1596847"/>
            <a:ext cx="2870685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3600" dirty="0"/>
              <a:t>Green Route </a:t>
            </a:r>
          </a:p>
        </p:txBody>
      </p:sp>
      <p:sp>
        <p:nvSpPr>
          <p:cNvPr id="9" name="Rectangle 8"/>
          <p:cNvSpPr/>
          <p:nvPr/>
        </p:nvSpPr>
        <p:spPr>
          <a:xfrm>
            <a:off x="4755135" y="1596847"/>
            <a:ext cx="2736304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3600" dirty="0"/>
              <a:t>Gold Route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712" y="5975911"/>
            <a:ext cx="1201016" cy="58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724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113" y="404664"/>
            <a:ext cx="6192688" cy="2160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Final peer-reviewed text</a:t>
            </a:r>
          </a:p>
          <a:p>
            <a:r>
              <a:rPr lang="en-GB" sz="2800" dirty="0"/>
              <a:t>Accepted for publication</a:t>
            </a:r>
          </a:p>
          <a:p>
            <a:r>
              <a:rPr lang="en-GB" sz="2800" dirty="0"/>
              <a:t>Author’s own Word or PDF copy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88640"/>
            <a:ext cx="2499577" cy="26032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95113" y="2564904"/>
            <a:ext cx="66247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May otherwise be known as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‘accepted author manuscript’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‘final author version’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‘post-print’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9552" y="4952098"/>
            <a:ext cx="8317020" cy="5040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Green route is sometimes referred to as ‘self-archiving’ </a:t>
            </a:r>
          </a:p>
        </p:txBody>
      </p:sp>
    </p:spTree>
    <p:extLst>
      <p:ext uri="{BB962C8B-B14F-4D97-AF65-F5344CB8AC3E}">
        <p14:creationId xmlns:p14="http://schemas.microsoft.com/office/powerpoint/2010/main" val="835224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476672"/>
            <a:ext cx="5698976" cy="3456384"/>
          </a:xfrm>
        </p:spPr>
        <p:txBody>
          <a:bodyPr>
            <a:normAutofit/>
          </a:bodyPr>
          <a:lstStyle/>
          <a:p>
            <a:r>
              <a:rPr lang="en-GB" sz="2800" b="1" dirty="0"/>
              <a:t>Free of charge.</a:t>
            </a:r>
          </a:p>
          <a:p>
            <a:r>
              <a:rPr lang="en-GB" sz="2800" dirty="0"/>
              <a:t>Cannot usually deposit publisher’s formatted version.</a:t>
            </a:r>
          </a:p>
          <a:p>
            <a:r>
              <a:rPr lang="en-GB" sz="2800" dirty="0"/>
              <a:t>Embargo periods may apply. </a:t>
            </a:r>
          </a:p>
          <a:p>
            <a:r>
              <a:rPr lang="en-GB" sz="2800" dirty="0"/>
              <a:t>‘Closed deposits’ will be opened once embargo periods expire.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99282"/>
            <a:ext cx="2499134" cy="26018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5949280"/>
            <a:ext cx="1201016" cy="585267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31223" y="3762103"/>
            <a:ext cx="8249097" cy="1611113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Most </a:t>
            </a:r>
            <a:r>
              <a:rPr lang="en-GB" sz="2000" b="1" u="sng" dirty="0"/>
              <a:t>but not all</a:t>
            </a:r>
            <a:r>
              <a:rPr lang="en-GB" sz="2000" b="1" dirty="0"/>
              <a:t> </a:t>
            </a:r>
            <a:r>
              <a:rPr lang="en-GB" sz="2000" dirty="0"/>
              <a:t>journals are Green OA compliant.  </a:t>
            </a:r>
          </a:p>
          <a:p>
            <a:r>
              <a:rPr lang="en-GB" sz="2000" dirty="0"/>
              <a:t>You need to consider this in your choice of where to publish.</a:t>
            </a:r>
          </a:p>
          <a:p>
            <a:r>
              <a:rPr lang="en-GB" sz="2000" dirty="0"/>
              <a:t>Exceptions can apply.  </a:t>
            </a:r>
          </a:p>
          <a:p>
            <a:r>
              <a:rPr lang="en-GB" sz="2000" dirty="0"/>
              <a:t>Exceptions must be referred to the Research Committee in advance if the journal you wish to publish in is not compliant. 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39992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0846" y="338120"/>
            <a:ext cx="5319626" cy="2936303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Publisher’s final version</a:t>
            </a:r>
          </a:p>
          <a:p>
            <a:r>
              <a:rPr lang="en-GB" sz="2400" dirty="0"/>
              <a:t>APC (Article Processing Charge) must be paid (£2k).</a:t>
            </a:r>
          </a:p>
          <a:p>
            <a:r>
              <a:rPr lang="en-GB" sz="2400" dirty="0"/>
              <a:t>Cannot usually be included in a grant’s budget.</a:t>
            </a:r>
          </a:p>
          <a:p>
            <a:r>
              <a:rPr lang="en-GB" sz="2400" dirty="0"/>
              <a:t>Funds not centrally available. </a:t>
            </a:r>
          </a:p>
          <a:p>
            <a:r>
              <a:rPr lang="en-GB" sz="2400" dirty="0"/>
              <a:t>Some journal subscriptions will cover APCs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404664"/>
            <a:ext cx="2609314" cy="26032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1520" y="3573016"/>
            <a:ext cx="8712968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dirty="0"/>
              <a:t>Journal provides, via its own website, </a:t>
            </a:r>
            <a:r>
              <a:rPr lang="en-GB" sz="2000" b="1" dirty="0"/>
              <a:t>immediate and unrestricted access to the final published version of the paper</a:t>
            </a:r>
            <a:r>
              <a:rPr lang="en-GB" sz="2000" dirty="0"/>
              <a:t>, which should be made available using the Creative Commons Attribution (CC BY) licence, and allows immediate deposit of the final published version in other repositories without restriction on re‐use. </a:t>
            </a:r>
          </a:p>
        </p:txBody>
      </p:sp>
    </p:spTree>
    <p:extLst>
      <p:ext uri="{BB962C8B-B14F-4D97-AF65-F5344CB8AC3E}">
        <p14:creationId xmlns:p14="http://schemas.microsoft.com/office/powerpoint/2010/main" val="2166078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732" y="2420888"/>
            <a:ext cx="4140456" cy="21443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323528" y="344834"/>
            <a:ext cx="66247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/>
              <a:t>How do I check if the journal is REF compliant?</a:t>
            </a:r>
          </a:p>
        </p:txBody>
      </p:sp>
      <p:sp>
        <p:nvSpPr>
          <p:cNvPr id="7" name="Rectangle 6"/>
          <p:cNvSpPr/>
          <p:nvPr/>
        </p:nvSpPr>
        <p:spPr>
          <a:xfrm>
            <a:off x="179512" y="4726518"/>
            <a:ext cx="53588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http://www.sherpa.ac.uk/romeo/index.php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16154" r="17022" b="19941"/>
          <a:stretch/>
        </p:blipFill>
        <p:spPr>
          <a:xfrm>
            <a:off x="4752232" y="2489027"/>
            <a:ext cx="3989013" cy="208546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Rectangle 9"/>
          <p:cNvSpPr/>
          <p:nvPr/>
        </p:nvSpPr>
        <p:spPr>
          <a:xfrm>
            <a:off x="4752232" y="4726150"/>
            <a:ext cx="2516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https://ref.sherpa.ac.uk/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2568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496855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Eligible Embargo Periods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284954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REF main panels A and B</a:t>
            </a:r>
          </a:p>
          <a:p>
            <a:r>
              <a:rPr lang="en-GB" b="1" dirty="0"/>
              <a:t>12 months</a:t>
            </a:r>
          </a:p>
          <a:p>
            <a:r>
              <a:rPr lang="en-GB" dirty="0"/>
              <a:t>Health &amp; Life Sciences, Science, Technology, Engineering &amp; Mathematics </a:t>
            </a:r>
          </a:p>
          <a:p>
            <a:endParaRPr lang="en-GB" dirty="0"/>
          </a:p>
          <a:p>
            <a:r>
              <a:rPr lang="en-GB" b="1" dirty="0"/>
              <a:t>REF main panels C and D </a:t>
            </a:r>
          </a:p>
          <a:p>
            <a:r>
              <a:rPr lang="en-GB" b="1" dirty="0"/>
              <a:t>24 months</a:t>
            </a:r>
          </a:p>
          <a:p>
            <a:r>
              <a:rPr lang="en-GB" dirty="0"/>
              <a:t>Social Science, Arts and Humanities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381" y="150892"/>
            <a:ext cx="4526073" cy="1029395"/>
          </a:xfrm>
          <a:prstGeom prst="rect">
            <a:avLst/>
          </a:prstGeom>
        </p:spPr>
      </p:pic>
      <p:sp>
        <p:nvSpPr>
          <p:cNvPr id="8" name="Content Placeholder 6"/>
          <p:cNvSpPr txBox="1">
            <a:spLocks/>
          </p:cNvSpPr>
          <p:nvPr/>
        </p:nvSpPr>
        <p:spPr>
          <a:xfrm>
            <a:off x="449040" y="4505958"/>
            <a:ext cx="8363272" cy="892695"/>
          </a:xfrm>
          <a:prstGeom prst="rect">
            <a:avLst/>
          </a:prstGeom>
          <a:solidFill>
            <a:srgbClr val="FF6600"/>
          </a:solidFill>
          <a:ln w="9525" cap="flat" cmpd="sng" algn="ctr">
            <a:solidFill>
              <a:schemeClr val="tx1"/>
            </a:solidFill>
            <a:prstDash val="solid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 sz="1800" dirty="0"/>
              <a:t>Must however be made as a ‘closed deposit’ within 3 months of acceptance </a:t>
            </a:r>
          </a:p>
          <a:p>
            <a:pPr marL="0" indent="0" algn="ctr">
              <a:buFont typeface="Arial" pitchFamily="34" charset="0"/>
              <a:buNone/>
            </a:pPr>
            <a:r>
              <a:rPr lang="en-GB" sz="1800" dirty="0"/>
              <a:t>Abstract and bibliographic details will be public and discoverable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164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392" y="486495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Or, for research funded through any of the seven UK research councils: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6264696" cy="3917032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RCUK will accept a delay of no more than </a:t>
            </a:r>
            <a:r>
              <a:rPr lang="en-GB" b="1" dirty="0"/>
              <a:t>6 months</a:t>
            </a:r>
            <a:r>
              <a:rPr lang="en-GB" dirty="0"/>
              <a:t> between on‐line publication and the final Accepted Manuscript becoming Open Access. </a:t>
            </a:r>
          </a:p>
          <a:p>
            <a:endParaRPr lang="en-GB" dirty="0"/>
          </a:p>
          <a:p>
            <a:r>
              <a:rPr lang="en-GB" dirty="0"/>
              <a:t>In the case of papers in the arts, humanities and social sciences (which will mainly be funded by the AHRC and the ESRC), the maximum embargo period will be </a:t>
            </a:r>
            <a:r>
              <a:rPr lang="en-GB" b="1" dirty="0"/>
              <a:t>12 months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Other funders have similar policies.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256" y="1594174"/>
            <a:ext cx="1634811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95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Licencing: Funded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30756"/>
            <a:ext cx="5400600" cy="403049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Creative Commons Attribution </a:t>
            </a:r>
            <a:r>
              <a:rPr lang="en-GB" b="1" dirty="0"/>
              <a:t>(CC BY) </a:t>
            </a:r>
            <a:r>
              <a:rPr lang="en-GB" dirty="0"/>
              <a:t>licence must be used for research published under the Gold route</a:t>
            </a:r>
          </a:p>
          <a:p>
            <a:endParaRPr lang="en-GB" dirty="0"/>
          </a:p>
          <a:p>
            <a:r>
              <a:rPr lang="en-GB" dirty="0"/>
              <a:t>Green Route, a </a:t>
            </a:r>
            <a:r>
              <a:rPr lang="en-GB" b="1" dirty="0"/>
              <a:t>CC BY </a:t>
            </a:r>
            <a:r>
              <a:rPr lang="en-GB" dirty="0"/>
              <a:t>licence should be sought as a matter of preference, although the open access requirement can also be met by use of the minimum of a Creative Commons Attribution-non-commercial licence (</a:t>
            </a:r>
            <a:r>
              <a:rPr lang="en-GB" b="1" dirty="0"/>
              <a:t>CC BY NC</a:t>
            </a:r>
            <a:r>
              <a:rPr lang="en-GB" dirty="0"/>
              <a:t>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152" y="1660984"/>
            <a:ext cx="2923034" cy="10167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3573016"/>
            <a:ext cx="2923034" cy="951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324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Licencing: Unfunded 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410944" cy="355699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 minimum of Creative Commons Attribution Non-Commercial Non-Derivative </a:t>
            </a:r>
            <a:r>
              <a:rPr lang="en-GB" sz="2400" b="1" dirty="0"/>
              <a:t>(CC BY-NC-ND) </a:t>
            </a:r>
            <a:r>
              <a:rPr lang="en-GB" sz="2400" dirty="0"/>
              <a:t>licence should be used.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If any researcher requires that anything other than a CC BY-NC-ND license be used this must be made known at the point of submission to the repository.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4" y="1700808"/>
            <a:ext cx="2880320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816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Contact 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229600" cy="4320480"/>
          </a:xfrm>
        </p:spPr>
        <p:txBody>
          <a:bodyPr>
            <a:normAutofit fontScale="92500" lnSpcReduction="20000"/>
          </a:bodyPr>
          <a:lstStyle/>
          <a:p>
            <a:pPr marL="457200" lvl="1" indent="0" algn="ctr">
              <a:buNone/>
            </a:pPr>
            <a:r>
              <a:rPr lang="en-GB" dirty="0">
                <a:hlinkClick r:id="rId2"/>
              </a:rPr>
              <a:t>repository@uwtsd.ac.uk</a:t>
            </a:r>
            <a:r>
              <a:rPr lang="en-GB" dirty="0"/>
              <a:t>  </a:t>
            </a:r>
          </a:p>
          <a:p>
            <a:pPr marL="457200" lvl="1" indent="0" algn="ctr">
              <a:buNone/>
            </a:pPr>
            <a:endParaRPr lang="en-GB" sz="4400" b="1" dirty="0"/>
          </a:p>
          <a:p>
            <a:pPr marL="457200" lvl="1" indent="0" algn="ctr">
              <a:buNone/>
            </a:pPr>
            <a:r>
              <a:rPr lang="en-GB" sz="2600" b="1" dirty="0"/>
              <a:t>LRS OA academic liaison librarian starting in Nov 2017</a:t>
            </a:r>
            <a:endParaRPr lang="en-GB" sz="4400" b="1" dirty="0"/>
          </a:p>
          <a:p>
            <a:pPr marL="457200" lvl="1" indent="0" algn="ctr">
              <a:buNone/>
            </a:pPr>
            <a:r>
              <a:rPr lang="en-GB" sz="4400" b="1" dirty="0"/>
              <a:t>Rachael Whitefield</a:t>
            </a:r>
          </a:p>
          <a:p>
            <a:pPr marL="457200" lvl="1" indent="0" algn="ctr">
              <a:buNone/>
            </a:pPr>
            <a:endParaRPr lang="en-GB" sz="4400" b="1" dirty="0"/>
          </a:p>
          <a:p>
            <a:pPr marL="457200" lvl="1" indent="0" algn="ctr">
              <a:buNone/>
            </a:pPr>
            <a:r>
              <a:rPr lang="en-GB" sz="4400" b="1" dirty="0"/>
              <a:t>Learn more</a:t>
            </a:r>
          </a:p>
          <a:p>
            <a:pPr marL="457200" lvl="1" indent="0" algn="ctr">
              <a:buNone/>
            </a:pPr>
            <a:r>
              <a:rPr lang="en-GB" dirty="0">
                <a:hlinkClick r:id="rId3"/>
              </a:rPr>
              <a:t>http://uwtsd.ac.uk/library/open-access/</a:t>
            </a:r>
            <a:endParaRPr lang="en-GB" dirty="0"/>
          </a:p>
          <a:p>
            <a:pPr marL="457200" lvl="1" indent="0" algn="ctr">
              <a:buNone/>
            </a:pPr>
            <a:endParaRPr lang="en-GB" dirty="0"/>
          </a:p>
          <a:p>
            <a:pPr marL="457200" lvl="1" indent="0" algn="ctr">
              <a:buNone/>
            </a:pP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35708605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</TotalTime>
  <Words>814</Words>
  <Application>Microsoft Office PowerPoint</Application>
  <PresentationFormat>On-screen Show (4:3)</PresentationFormat>
  <Paragraphs>112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Open Access Publishing </vt:lpstr>
      <vt:lpstr>Launch of Open Access @ UWTSD</vt:lpstr>
      <vt:lpstr>Open Access Policy </vt:lpstr>
      <vt:lpstr>New Open Access Repositories </vt:lpstr>
      <vt:lpstr>Web Resources and Support </vt:lpstr>
      <vt:lpstr>REF 2021  Requirements </vt:lpstr>
      <vt:lpstr>What do I  have to do?</vt:lpstr>
      <vt:lpstr>Why Open Access?</vt:lpstr>
      <vt:lpstr>Routes to Open Access </vt:lpstr>
      <vt:lpstr>PowerPoint Presentation</vt:lpstr>
      <vt:lpstr>PowerPoint Presentation</vt:lpstr>
      <vt:lpstr>PowerPoint Presentation</vt:lpstr>
      <vt:lpstr>PowerPoint Presentation</vt:lpstr>
      <vt:lpstr>Eligible Embargo Periods </vt:lpstr>
      <vt:lpstr>Or, for research funded through any of the seven UK research councils: </vt:lpstr>
      <vt:lpstr>Licencing: Funded Research </vt:lpstr>
      <vt:lpstr>Licencing: Unfunded Research </vt:lpstr>
      <vt:lpstr>Contact Us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Christopher Fleming</cp:lastModifiedBy>
  <cp:revision>43</cp:revision>
  <cp:lastPrinted>2016-03-15T07:18:35Z</cp:lastPrinted>
  <dcterms:created xsi:type="dcterms:W3CDTF">2015-04-14T15:21:28Z</dcterms:created>
  <dcterms:modified xsi:type="dcterms:W3CDTF">2018-11-12T09:34:26Z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