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90" r:id="rId2"/>
    <p:sldId id="359" r:id="rId3"/>
    <p:sldId id="374" r:id="rId4"/>
    <p:sldId id="360" r:id="rId5"/>
    <p:sldId id="333" r:id="rId6"/>
    <p:sldId id="271" r:id="rId7"/>
    <p:sldId id="337" r:id="rId8"/>
    <p:sldId id="341" r:id="rId9"/>
    <p:sldId id="361" r:id="rId10"/>
    <p:sldId id="378" r:id="rId11"/>
    <p:sldId id="339" r:id="rId12"/>
    <p:sldId id="376" r:id="rId13"/>
    <p:sldId id="363" r:id="rId14"/>
    <p:sldId id="351" r:id="rId15"/>
    <p:sldId id="287" r:id="rId16"/>
    <p:sldId id="364" r:id="rId17"/>
    <p:sldId id="320" r:id="rId18"/>
    <p:sldId id="343" r:id="rId19"/>
    <p:sldId id="365" r:id="rId20"/>
    <p:sldId id="345" r:id="rId21"/>
    <p:sldId id="344" r:id="rId22"/>
    <p:sldId id="324" r:id="rId23"/>
    <p:sldId id="362" r:id="rId24"/>
    <p:sldId id="366" r:id="rId25"/>
    <p:sldId id="354" r:id="rId26"/>
    <p:sldId id="356" r:id="rId27"/>
    <p:sldId id="326" r:id="rId28"/>
    <p:sldId id="368" r:id="rId29"/>
    <p:sldId id="357" r:id="rId30"/>
    <p:sldId id="305" r:id="rId31"/>
    <p:sldId id="379" r:id="rId32"/>
    <p:sldId id="369" r:id="rId33"/>
    <p:sldId id="371" r:id="rId34"/>
    <p:sldId id="370" r:id="rId35"/>
    <p:sldId id="377" r:id="rId36"/>
    <p:sldId id="334" r:id="rId37"/>
    <p:sldId id="313" r:id="rId38"/>
    <p:sldId id="308" r:id="rId39"/>
    <p:sldId id="309" r:id="rId40"/>
    <p:sldId id="372" r:id="rId41"/>
    <p:sldId id="310" r:id="rId42"/>
    <p:sldId id="373" r:id="rId43"/>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59" autoAdjust="0"/>
    <p:restoredTop sz="94725"/>
  </p:normalViewPr>
  <p:slideViewPr>
    <p:cSldViewPr snapToGrid="0">
      <p:cViewPr varScale="1">
        <p:scale>
          <a:sx n="98" d="100"/>
          <a:sy n="98" d="100"/>
        </p:scale>
        <p:origin x="208" y="376"/>
      </p:cViewPr>
      <p:guideLst/>
    </p:cSldViewPr>
  </p:slideViewPr>
  <p:notesTextViewPr>
    <p:cViewPr>
      <p:scale>
        <a:sx n="1" d="1"/>
        <a:sy n="1" d="1"/>
      </p:scale>
      <p:origin x="0" y="0"/>
    </p:cViewPr>
  </p:notesTextViewPr>
  <p:sorterViewPr>
    <p:cViewPr>
      <p:scale>
        <a:sx n="50" d="100"/>
        <a:sy n="5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89C33E-83E1-4878-AC78-C6E30463ED9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A869D836-4278-43A3-B81C-D172E351863F}">
      <dgm:prSet custT="1"/>
      <dgm:spPr/>
      <dgm:t>
        <a:bodyPr/>
        <a:lstStyle/>
        <a:p>
          <a:r>
            <a:rPr lang="en-GB" sz="1800" dirty="0"/>
            <a:t>Choose a case which will enable you to evidence the learning outcomes and assessment criteria</a:t>
          </a:r>
          <a:r>
            <a:rPr lang="en-GB" sz="1400" dirty="0"/>
            <a:t>. </a:t>
          </a:r>
          <a:endParaRPr lang="en-US" sz="1400" dirty="0"/>
        </a:p>
      </dgm:t>
    </dgm:pt>
    <dgm:pt modelId="{E4DEAE81-6D3C-42AA-A5C4-2484E3640FC2}" type="parTrans" cxnId="{406B2604-E347-4D47-8C01-AB5EC2E8E38C}">
      <dgm:prSet/>
      <dgm:spPr/>
      <dgm:t>
        <a:bodyPr/>
        <a:lstStyle/>
        <a:p>
          <a:endParaRPr lang="en-US"/>
        </a:p>
      </dgm:t>
    </dgm:pt>
    <dgm:pt modelId="{E522B807-148B-41FD-8E3E-AE1A5676AEFE}" type="sibTrans" cxnId="{406B2604-E347-4D47-8C01-AB5EC2E8E38C}">
      <dgm:prSet/>
      <dgm:spPr/>
      <dgm:t>
        <a:bodyPr/>
        <a:lstStyle/>
        <a:p>
          <a:endParaRPr lang="en-US"/>
        </a:p>
      </dgm:t>
    </dgm:pt>
    <dgm:pt modelId="{3DDCDABB-9F85-458D-A6A1-24A7F8526294}">
      <dgm:prSet custT="1"/>
      <dgm:spPr/>
      <dgm:t>
        <a:bodyPr/>
        <a:lstStyle/>
        <a:p>
          <a:r>
            <a:rPr lang="en-GB" sz="1800" dirty="0"/>
            <a:t>It must be direct work with an individual and/or their carer</a:t>
          </a:r>
          <a:endParaRPr lang="en-US" sz="1800" dirty="0"/>
        </a:p>
      </dgm:t>
    </dgm:pt>
    <dgm:pt modelId="{57DA9E07-71D0-41EE-9924-822B44E24259}" type="parTrans" cxnId="{8BED0D21-525D-4CC7-962E-975517BDB6F1}">
      <dgm:prSet/>
      <dgm:spPr/>
      <dgm:t>
        <a:bodyPr/>
        <a:lstStyle/>
        <a:p>
          <a:endParaRPr lang="en-US"/>
        </a:p>
      </dgm:t>
    </dgm:pt>
    <dgm:pt modelId="{A003D6F0-6198-4961-AB6B-67E2956009EB}" type="sibTrans" cxnId="{8BED0D21-525D-4CC7-962E-975517BDB6F1}">
      <dgm:prSet/>
      <dgm:spPr/>
      <dgm:t>
        <a:bodyPr/>
        <a:lstStyle/>
        <a:p>
          <a:endParaRPr lang="en-US"/>
        </a:p>
      </dgm:t>
    </dgm:pt>
    <dgm:pt modelId="{6CF1E1EE-C44A-4EF0-A6B5-E0B9FE1E529C}">
      <dgm:prSet custT="1"/>
      <dgm:spPr/>
      <dgm:t>
        <a:bodyPr/>
        <a:lstStyle/>
        <a:p>
          <a:r>
            <a:rPr lang="en-GB" sz="1800" dirty="0"/>
            <a:t>It must be of sufficient complexity for the interaction to last for 30 minutes if it is face to face work.</a:t>
          </a:r>
          <a:endParaRPr lang="en-US" sz="1800" dirty="0"/>
        </a:p>
      </dgm:t>
    </dgm:pt>
    <dgm:pt modelId="{D3DF5989-AC08-4316-ADE1-7E02779FE4ED}" type="parTrans" cxnId="{8EDCC366-3340-4D58-AF9B-409D46BEA834}">
      <dgm:prSet/>
      <dgm:spPr/>
      <dgm:t>
        <a:bodyPr/>
        <a:lstStyle/>
        <a:p>
          <a:endParaRPr lang="en-US"/>
        </a:p>
      </dgm:t>
    </dgm:pt>
    <dgm:pt modelId="{708062C5-10DA-4BD6-8195-F48B421047D7}" type="sibTrans" cxnId="{8EDCC366-3340-4D58-AF9B-409D46BEA834}">
      <dgm:prSet/>
      <dgm:spPr/>
      <dgm:t>
        <a:bodyPr/>
        <a:lstStyle/>
        <a:p>
          <a:endParaRPr lang="en-US"/>
        </a:p>
      </dgm:t>
    </dgm:pt>
    <dgm:pt modelId="{16E13227-D2F6-445F-8C06-7DAC6337EB06}">
      <dgm:prSet custT="1"/>
      <dgm:spPr/>
      <dgm:t>
        <a:bodyPr/>
        <a:lstStyle/>
        <a:p>
          <a:r>
            <a:rPr lang="en-GB" sz="1800" dirty="0"/>
            <a:t>Virtual or telephone observation</a:t>
          </a:r>
          <a:r>
            <a:rPr lang="en-GB" sz="1800" i="1" dirty="0"/>
            <a:t>s</a:t>
          </a:r>
          <a:r>
            <a:rPr lang="en-GB" sz="1800" dirty="0"/>
            <a:t> do not need to be a minimum of 30 minutes; however, it must be a substantive enough piece of work to evidence the learning outcomes and meet the requirements of the question. </a:t>
          </a:r>
          <a:endParaRPr lang="en-US" sz="1800" dirty="0"/>
        </a:p>
      </dgm:t>
    </dgm:pt>
    <dgm:pt modelId="{490248A9-8F92-4A09-8344-41B79483C3B8}" type="parTrans" cxnId="{1AD19B64-EDE2-4CCF-9851-6A13411065AE}">
      <dgm:prSet/>
      <dgm:spPr/>
      <dgm:t>
        <a:bodyPr/>
        <a:lstStyle/>
        <a:p>
          <a:endParaRPr lang="en-US"/>
        </a:p>
      </dgm:t>
    </dgm:pt>
    <dgm:pt modelId="{B4240B2C-F68E-4B0E-9D79-EC056F0FDF56}" type="sibTrans" cxnId="{1AD19B64-EDE2-4CCF-9851-6A13411065AE}">
      <dgm:prSet/>
      <dgm:spPr/>
      <dgm:t>
        <a:bodyPr/>
        <a:lstStyle/>
        <a:p>
          <a:endParaRPr lang="en-US"/>
        </a:p>
      </dgm:t>
    </dgm:pt>
    <dgm:pt modelId="{6B6DC2AE-2ACE-4D56-B48D-0CAC6ED4F938}" type="pres">
      <dgm:prSet presAssocID="{AA89C33E-83E1-4878-AC78-C6E30463ED90}" presName="root" presStyleCnt="0">
        <dgm:presLayoutVars>
          <dgm:dir/>
          <dgm:resizeHandles val="exact"/>
        </dgm:presLayoutVars>
      </dgm:prSet>
      <dgm:spPr/>
    </dgm:pt>
    <dgm:pt modelId="{7BDC1422-E118-44FE-AAAC-89DE41C21B24}" type="pres">
      <dgm:prSet presAssocID="{A869D836-4278-43A3-B81C-D172E351863F}" presName="compNode" presStyleCnt="0"/>
      <dgm:spPr/>
    </dgm:pt>
    <dgm:pt modelId="{5D1537D5-66AD-4E71-A88F-F7B28E9B343B}" type="pres">
      <dgm:prSet presAssocID="{A869D836-4278-43A3-B81C-D172E351863F}" presName="bgRect" presStyleLbl="bgShp" presStyleIdx="0" presStyleCnt="4" custLinFactNeighborY="16658"/>
      <dgm:spPr/>
    </dgm:pt>
    <dgm:pt modelId="{5D056640-060C-4B8F-B25E-6147F06BEE2E}" type="pres">
      <dgm:prSet presAssocID="{A869D836-4278-43A3-B81C-D172E35186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11C910F-21D1-4307-AFB6-151B272F160E}" type="pres">
      <dgm:prSet presAssocID="{A869D836-4278-43A3-B81C-D172E351863F}" presName="spaceRect" presStyleCnt="0"/>
      <dgm:spPr/>
    </dgm:pt>
    <dgm:pt modelId="{8993EE27-67C5-488D-83FB-DBBDB78EB762}" type="pres">
      <dgm:prSet presAssocID="{A869D836-4278-43A3-B81C-D172E351863F}" presName="parTx" presStyleLbl="revTx" presStyleIdx="0" presStyleCnt="4">
        <dgm:presLayoutVars>
          <dgm:chMax val="0"/>
          <dgm:chPref val="0"/>
        </dgm:presLayoutVars>
      </dgm:prSet>
      <dgm:spPr/>
    </dgm:pt>
    <dgm:pt modelId="{689A8803-9639-400F-A9DA-0AE592F9A550}" type="pres">
      <dgm:prSet presAssocID="{E522B807-148B-41FD-8E3E-AE1A5676AEFE}" presName="sibTrans" presStyleCnt="0"/>
      <dgm:spPr/>
    </dgm:pt>
    <dgm:pt modelId="{F09DD5F2-7B57-4EAE-86AA-8D86BB262629}" type="pres">
      <dgm:prSet presAssocID="{3DDCDABB-9F85-458D-A6A1-24A7F8526294}" presName="compNode" presStyleCnt="0"/>
      <dgm:spPr/>
    </dgm:pt>
    <dgm:pt modelId="{43678AD0-3E6C-4380-9B1F-C05F3477A7EC}" type="pres">
      <dgm:prSet presAssocID="{3DDCDABB-9F85-458D-A6A1-24A7F8526294}" presName="bgRect" presStyleLbl="bgShp" presStyleIdx="1" presStyleCnt="4"/>
      <dgm:spPr/>
    </dgm:pt>
    <dgm:pt modelId="{FDF9FA1C-77E9-438D-8BB1-F0B4EAAAB38D}" type="pres">
      <dgm:prSet presAssocID="{3DDCDABB-9F85-458D-A6A1-24A7F85262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5D5103B0-7A4F-4052-A4B2-E20E8E3F672C}" type="pres">
      <dgm:prSet presAssocID="{3DDCDABB-9F85-458D-A6A1-24A7F8526294}" presName="spaceRect" presStyleCnt="0"/>
      <dgm:spPr/>
    </dgm:pt>
    <dgm:pt modelId="{CBAFD8AD-1F42-4EB9-B739-F79BC3539635}" type="pres">
      <dgm:prSet presAssocID="{3DDCDABB-9F85-458D-A6A1-24A7F8526294}" presName="parTx" presStyleLbl="revTx" presStyleIdx="1" presStyleCnt="4">
        <dgm:presLayoutVars>
          <dgm:chMax val="0"/>
          <dgm:chPref val="0"/>
        </dgm:presLayoutVars>
      </dgm:prSet>
      <dgm:spPr/>
    </dgm:pt>
    <dgm:pt modelId="{A6FD8CDE-81F4-4BA0-86C7-4B891FD9674D}" type="pres">
      <dgm:prSet presAssocID="{A003D6F0-6198-4961-AB6B-67E2956009EB}" presName="sibTrans" presStyleCnt="0"/>
      <dgm:spPr/>
    </dgm:pt>
    <dgm:pt modelId="{6B6952A1-720A-49CF-945B-B70F1568B8FB}" type="pres">
      <dgm:prSet presAssocID="{6CF1E1EE-C44A-4EF0-A6B5-E0B9FE1E529C}" presName="compNode" presStyleCnt="0"/>
      <dgm:spPr/>
    </dgm:pt>
    <dgm:pt modelId="{A8658346-D7BA-41B7-BA54-56ECD85780CD}" type="pres">
      <dgm:prSet presAssocID="{6CF1E1EE-C44A-4EF0-A6B5-E0B9FE1E529C}" presName="bgRect" presStyleLbl="bgShp" presStyleIdx="2" presStyleCnt="4"/>
      <dgm:spPr/>
    </dgm:pt>
    <dgm:pt modelId="{77D0D481-694F-4E8F-873A-EAED9E70B629}" type="pres">
      <dgm:prSet presAssocID="{6CF1E1EE-C44A-4EF0-A6B5-E0B9FE1E52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5E12BB53-7A20-4309-89CA-167724F49FBB}" type="pres">
      <dgm:prSet presAssocID="{6CF1E1EE-C44A-4EF0-A6B5-E0B9FE1E529C}" presName="spaceRect" presStyleCnt="0"/>
      <dgm:spPr/>
    </dgm:pt>
    <dgm:pt modelId="{68D15F50-2337-4CF3-AF4E-899C2D31A71A}" type="pres">
      <dgm:prSet presAssocID="{6CF1E1EE-C44A-4EF0-A6B5-E0B9FE1E529C}" presName="parTx" presStyleLbl="revTx" presStyleIdx="2" presStyleCnt="4">
        <dgm:presLayoutVars>
          <dgm:chMax val="0"/>
          <dgm:chPref val="0"/>
        </dgm:presLayoutVars>
      </dgm:prSet>
      <dgm:spPr/>
    </dgm:pt>
    <dgm:pt modelId="{5C0C53E3-4277-453F-ACDA-4214FB4AE320}" type="pres">
      <dgm:prSet presAssocID="{708062C5-10DA-4BD6-8195-F48B421047D7}" presName="sibTrans" presStyleCnt="0"/>
      <dgm:spPr/>
    </dgm:pt>
    <dgm:pt modelId="{C3B06365-2338-4A81-80F6-FF038485C4D1}" type="pres">
      <dgm:prSet presAssocID="{16E13227-D2F6-445F-8C06-7DAC6337EB06}" presName="compNode" presStyleCnt="0"/>
      <dgm:spPr/>
    </dgm:pt>
    <dgm:pt modelId="{8A276EAC-8537-4426-B378-7E5A861BEF31}" type="pres">
      <dgm:prSet presAssocID="{16E13227-D2F6-445F-8C06-7DAC6337EB06}" presName="bgRect" presStyleLbl="bgShp" presStyleIdx="3" presStyleCnt="4"/>
      <dgm:spPr/>
    </dgm:pt>
    <dgm:pt modelId="{38E2410F-FD9D-4F22-B848-1762DD284A3D}" type="pres">
      <dgm:prSet presAssocID="{16E13227-D2F6-445F-8C06-7DAC6337EB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DCB377A3-7CA0-4907-AE59-D1866330D870}" type="pres">
      <dgm:prSet presAssocID="{16E13227-D2F6-445F-8C06-7DAC6337EB06}" presName="spaceRect" presStyleCnt="0"/>
      <dgm:spPr/>
    </dgm:pt>
    <dgm:pt modelId="{E5EDD47A-94F0-4AEB-BCD0-1233D0BEEA2D}" type="pres">
      <dgm:prSet presAssocID="{16E13227-D2F6-445F-8C06-7DAC6337EB06}" presName="parTx" presStyleLbl="revTx" presStyleIdx="3" presStyleCnt="4">
        <dgm:presLayoutVars>
          <dgm:chMax val="0"/>
          <dgm:chPref val="0"/>
        </dgm:presLayoutVars>
      </dgm:prSet>
      <dgm:spPr/>
    </dgm:pt>
  </dgm:ptLst>
  <dgm:cxnLst>
    <dgm:cxn modelId="{406B2604-E347-4D47-8C01-AB5EC2E8E38C}" srcId="{AA89C33E-83E1-4878-AC78-C6E30463ED90}" destId="{A869D836-4278-43A3-B81C-D172E351863F}" srcOrd="0" destOrd="0" parTransId="{E4DEAE81-6D3C-42AA-A5C4-2484E3640FC2}" sibTransId="{E522B807-148B-41FD-8E3E-AE1A5676AEFE}"/>
    <dgm:cxn modelId="{A8FFCA08-4852-44A2-833D-66DCBDD7A8DD}" type="presOf" srcId="{16E13227-D2F6-445F-8C06-7DAC6337EB06}" destId="{E5EDD47A-94F0-4AEB-BCD0-1233D0BEEA2D}" srcOrd="0" destOrd="0" presId="urn:microsoft.com/office/officeart/2018/2/layout/IconVerticalSolidList"/>
    <dgm:cxn modelId="{F405B50B-F26B-4845-8DCD-F5A967ED9B46}" type="presOf" srcId="{3DDCDABB-9F85-458D-A6A1-24A7F8526294}" destId="{CBAFD8AD-1F42-4EB9-B739-F79BC3539635}" srcOrd="0" destOrd="0" presId="urn:microsoft.com/office/officeart/2018/2/layout/IconVerticalSolidList"/>
    <dgm:cxn modelId="{8BED0D21-525D-4CC7-962E-975517BDB6F1}" srcId="{AA89C33E-83E1-4878-AC78-C6E30463ED90}" destId="{3DDCDABB-9F85-458D-A6A1-24A7F8526294}" srcOrd="1" destOrd="0" parTransId="{57DA9E07-71D0-41EE-9924-822B44E24259}" sibTransId="{A003D6F0-6198-4961-AB6B-67E2956009EB}"/>
    <dgm:cxn modelId="{C84F2246-DAB2-4ADF-B12E-6BD553192910}" type="presOf" srcId="{6CF1E1EE-C44A-4EF0-A6B5-E0B9FE1E529C}" destId="{68D15F50-2337-4CF3-AF4E-899C2D31A71A}" srcOrd="0" destOrd="0" presId="urn:microsoft.com/office/officeart/2018/2/layout/IconVerticalSolidList"/>
    <dgm:cxn modelId="{1AD19B64-EDE2-4CCF-9851-6A13411065AE}" srcId="{AA89C33E-83E1-4878-AC78-C6E30463ED90}" destId="{16E13227-D2F6-445F-8C06-7DAC6337EB06}" srcOrd="3" destOrd="0" parTransId="{490248A9-8F92-4A09-8344-41B79483C3B8}" sibTransId="{B4240B2C-F68E-4B0E-9D79-EC056F0FDF56}"/>
    <dgm:cxn modelId="{8EDCC366-3340-4D58-AF9B-409D46BEA834}" srcId="{AA89C33E-83E1-4878-AC78-C6E30463ED90}" destId="{6CF1E1EE-C44A-4EF0-A6B5-E0B9FE1E529C}" srcOrd="2" destOrd="0" parTransId="{D3DF5989-AC08-4316-ADE1-7E02779FE4ED}" sibTransId="{708062C5-10DA-4BD6-8195-F48B421047D7}"/>
    <dgm:cxn modelId="{03E88970-9B5E-4341-B6CD-DE6885DCDC2F}" type="presOf" srcId="{AA89C33E-83E1-4878-AC78-C6E30463ED90}" destId="{6B6DC2AE-2ACE-4D56-B48D-0CAC6ED4F938}" srcOrd="0" destOrd="0" presId="urn:microsoft.com/office/officeart/2018/2/layout/IconVerticalSolidList"/>
    <dgm:cxn modelId="{F5361DF7-A071-49D4-A207-A91370050E11}" type="presOf" srcId="{A869D836-4278-43A3-B81C-D172E351863F}" destId="{8993EE27-67C5-488D-83FB-DBBDB78EB762}" srcOrd="0" destOrd="0" presId="urn:microsoft.com/office/officeart/2018/2/layout/IconVerticalSolidList"/>
    <dgm:cxn modelId="{D07B22EE-A2A6-4176-9749-37A622494C51}" type="presParOf" srcId="{6B6DC2AE-2ACE-4D56-B48D-0CAC6ED4F938}" destId="{7BDC1422-E118-44FE-AAAC-89DE41C21B24}" srcOrd="0" destOrd="0" presId="urn:microsoft.com/office/officeart/2018/2/layout/IconVerticalSolidList"/>
    <dgm:cxn modelId="{2339F9E5-5D57-4C9E-A7D2-29C083186B5D}" type="presParOf" srcId="{7BDC1422-E118-44FE-AAAC-89DE41C21B24}" destId="{5D1537D5-66AD-4E71-A88F-F7B28E9B343B}" srcOrd="0" destOrd="0" presId="urn:microsoft.com/office/officeart/2018/2/layout/IconVerticalSolidList"/>
    <dgm:cxn modelId="{B5318406-3529-493B-8465-FCB870BFEAB2}" type="presParOf" srcId="{7BDC1422-E118-44FE-AAAC-89DE41C21B24}" destId="{5D056640-060C-4B8F-B25E-6147F06BEE2E}" srcOrd="1" destOrd="0" presId="urn:microsoft.com/office/officeart/2018/2/layout/IconVerticalSolidList"/>
    <dgm:cxn modelId="{0146709D-F93C-4D0E-8D18-F6CA6C35AA88}" type="presParOf" srcId="{7BDC1422-E118-44FE-AAAC-89DE41C21B24}" destId="{511C910F-21D1-4307-AFB6-151B272F160E}" srcOrd="2" destOrd="0" presId="urn:microsoft.com/office/officeart/2018/2/layout/IconVerticalSolidList"/>
    <dgm:cxn modelId="{E0450902-E4D0-426F-8B81-45BFA4497915}" type="presParOf" srcId="{7BDC1422-E118-44FE-AAAC-89DE41C21B24}" destId="{8993EE27-67C5-488D-83FB-DBBDB78EB762}" srcOrd="3" destOrd="0" presId="urn:microsoft.com/office/officeart/2018/2/layout/IconVerticalSolidList"/>
    <dgm:cxn modelId="{0004F12C-7D50-4E49-87B2-7448803DC39A}" type="presParOf" srcId="{6B6DC2AE-2ACE-4D56-B48D-0CAC6ED4F938}" destId="{689A8803-9639-400F-A9DA-0AE592F9A550}" srcOrd="1" destOrd="0" presId="urn:microsoft.com/office/officeart/2018/2/layout/IconVerticalSolidList"/>
    <dgm:cxn modelId="{EC5BA09F-214E-420D-A16A-A2D92B26DF3E}" type="presParOf" srcId="{6B6DC2AE-2ACE-4D56-B48D-0CAC6ED4F938}" destId="{F09DD5F2-7B57-4EAE-86AA-8D86BB262629}" srcOrd="2" destOrd="0" presId="urn:microsoft.com/office/officeart/2018/2/layout/IconVerticalSolidList"/>
    <dgm:cxn modelId="{1B5123C6-F7AF-445D-A093-7275C9D0A5DE}" type="presParOf" srcId="{F09DD5F2-7B57-4EAE-86AA-8D86BB262629}" destId="{43678AD0-3E6C-4380-9B1F-C05F3477A7EC}" srcOrd="0" destOrd="0" presId="urn:microsoft.com/office/officeart/2018/2/layout/IconVerticalSolidList"/>
    <dgm:cxn modelId="{575C4F7C-DF16-4DF2-9B82-18EEF883E861}" type="presParOf" srcId="{F09DD5F2-7B57-4EAE-86AA-8D86BB262629}" destId="{FDF9FA1C-77E9-438D-8BB1-F0B4EAAAB38D}" srcOrd="1" destOrd="0" presId="urn:microsoft.com/office/officeart/2018/2/layout/IconVerticalSolidList"/>
    <dgm:cxn modelId="{1E57C957-08D9-4079-8180-E555D1F96301}" type="presParOf" srcId="{F09DD5F2-7B57-4EAE-86AA-8D86BB262629}" destId="{5D5103B0-7A4F-4052-A4B2-E20E8E3F672C}" srcOrd="2" destOrd="0" presId="urn:microsoft.com/office/officeart/2018/2/layout/IconVerticalSolidList"/>
    <dgm:cxn modelId="{CEBCF4FA-55A9-4A1D-B14C-93F6A9D2F581}" type="presParOf" srcId="{F09DD5F2-7B57-4EAE-86AA-8D86BB262629}" destId="{CBAFD8AD-1F42-4EB9-B739-F79BC3539635}" srcOrd="3" destOrd="0" presId="urn:microsoft.com/office/officeart/2018/2/layout/IconVerticalSolidList"/>
    <dgm:cxn modelId="{1D4570F6-8BFF-4A16-BE6C-07A7E67FEC53}" type="presParOf" srcId="{6B6DC2AE-2ACE-4D56-B48D-0CAC6ED4F938}" destId="{A6FD8CDE-81F4-4BA0-86C7-4B891FD9674D}" srcOrd="3" destOrd="0" presId="urn:microsoft.com/office/officeart/2018/2/layout/IconVerticalSolidList"/>
    <dgm:cxn modelId="{79FA14CB-3771-4EB6-8080-8844BA5382EE}" type="presParOf" srcId="{6B6DC2AE-2ACE-4D56-B48D-0CAC6ED4F938}" destId="{6B6952A1-720A-49CF-945B-B70F1568B8FB}" srcOrd="4" destOrd="0" presId="urn:microsoft.com/office/officeart/2018/2/layout/IconVerticalSolidList"/>
    <dgm:cxn modelId="{AC8A16F3-C5A1-4D61-8B0F-4B81B3A8973C}" type="presParOf" srcId="{6B6952A1-720A-49CF-945B-B70F1568B8FB}" destId="{A8658346-D7BA-41B7-BA54-56ECD85780CD}" srcOrd="0" destOrd="0" presId="urn:microsoft.com/office/officeart/2018/2/layout/IconVerticalSolidList"/>
    <dgm:cxn modelId="{F407707B-BD0F-4EF1-9429-7D19BF57F422}" type="presParOf" srcId="{6B6952A1-720A-49CF-945B-B70F1568B8FB}" destId="{77D0D481-694F-4E8F-873A-EAED9E70B629}" srcOrd="1" destOrd="0" presId="urn:microsoft.com/office/officeart/2018/2/layout/IconVerticalSolidList"/>
    <dgm:cxn modelId="{7CE0B38B-D8A6-49FA-AB46-7B788410EB21}" type="presParOf" srcId="{6B6952A1-720A-49CF-945B-B70F1568B8FB}" destId="{5E12BB53-7A20-4309-89CA-167724F49FBB}" srcOrd="2" destOrd="0" presId="urn:microsoft.com/office/officeart/2018/2/layout/IconVerticalSolidList"/>
    <dgm:cxn modelId="{2938E856-75D3-4373-A72E-84C6701DCFA6}" type="presParOf" srcId="{6B6952A1-720A-49CF-945B-B70F1568B8FB}" destId="{68D15F50-2337-4CF3-AF4E-899C2D31A71A}" srcOrd="3" destOrd="0" presId="urn:microsoft.com/office/officeart/2018/2/layout/IconVerticalSolidList"/>
    <dgm:cxn modelId="{E77807B9-48C0-45AF-8478-25B271D16A8D}" type="presParOf" srcId="{6B6DC2AE-2ACE-4D56-B48D-0CAC6ED4F938}" destId="{5C0C53E3-4277-453F-ACDA-4214FB4AE320}" srcOrd="5" destOrd="0" presId="urn:microsoft.com/office/officeart/2018/2/layout/IconVerticalSolidList"/>
    <dgm:cxn modelId="{2529BE22-7708-4774-8499-61B2ED470E89}" type="presParOf" srcId="{6B6DC2AE-2ACE-4D56-B48D-0CAC6ED4F938}" destId="{C3B06365-2338-4A81-80F6-FF038485C4D1}" srcOrd="6" destOrd="0" presId="urn:microsoft.com/office/officeart/2018/2/layout/IconVerticalSolidList"/>
    <dgm:cxn modelId="{85B30FCF-C77F-4CEC-AE50-9B509CD611DA}" type="presParOf" srcId="{C3B06365-2338-4A81-80F6-FF038485C4D1}" destId="{8A276EAC-8537-4426-B378-7E5A861BEF31}" srcOrd="0" destOrd="0" presId="urn:microsoft.com/office/officeart/2018/2/layout/IconVerticalSolidList"/>
    <dgm:cxn modelId="{3078D3E7-9B9E-4675-B66A-16FEE9552AAA}" type="presParOf" srcId="{C3B06365-2338-4A81-80F6-FF038485C4D1}" destId="{38E2410F-FD9D-4F22-B848-1762DD284A3D}" srcOrd="1" destOrd="0" presId="urn:microsoft.com/office/officeart/2018/2/layout/IconVerticalSolidList"/>
    <dgm:cxn modelId="{776030C5-87D8-4E76-98E7-46C834A6B69F}" type="presParOf" srcId="{C3B06365-2338-4A81-80F6-FF038485C4D1}" destId="{DCB377A3-7CA0-4907-AE59-D1866330D870}" srcOrd="2" destOrd="0" presId="urn:microsoft.com/office/officeart/2018/2/layout/IconVerticalSolidList"/>
    <dgm:cxn modelId="{D4257D1C-CFAF-410D-86EE-DB720B6983AC}" type="presParOf" srcId="{C3B06365-2338-4A81-80F6-FF038485C4D1}" destId="{E5EDD47A-94F0-4AEB-BCD0-1233D0BEEA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537D5-66AD-4E71-A88F-F7B28E9B343B}">
      <dsp:nvSpPr>
        <dsp:cNvPr id="0" name=""/>
        <dsp:cNvSpPr/>
      </dsp:nvSpPr>
      <dsp:spPr>
        <a:xfrm>
          <a:off x="0" y="156062"/>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56640-060C-4B8F-B25E-6147F06BEE2E}">
      <dsp:nvSpPr>
        <dsp:cNvPr id="0" name=""/>
        <dsp:cNvSpPr/>
      </dsp:nvSpPr>
      <dsp:spPr>
        <a:xfrm>
          <a:off x="275194" y="209209"/>
          <a:ext cx="500842" cy="5003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8993EE27-67C5-488D-83FB-DBBDB78EB762}">
      <dsp:nvSpPr>
        <dsp:cNvPr id="0" name=""/>
        <dsp:cNvSpPr/>
      </dsp:nvSpPr>
      <dsp:spPr>
        <a:xfrm>
          <a:off x="1051230" y="4519"/>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Choose a case which will enable you to evidence the learning outcomes and assessment criteria</a:t>
          </a:r>
          <a:r>
            <a:rPr lang="en-GB" sz="1400" kern="1200" dirty="0"/>
            <a:t>. </a:t>
          </a:r>
          <a:endParaRPr lang="en-US" sz="1400" kern="1200" dirty="0"/>
        </a:p>
      </dsp:txBody>
      <dsp:txXfrm>
        <a:off x="1051230" y="4519"/>
        <a:ext cx="9842774" cy="1051878"/>
      </dsp:txXfrm>
    </dsp:sp>
    <dsp:sp modelId="{43678AD0-3E6C-4380-9B1F-C05F3477A7EC}">
      <dsp:nvSpPr>
        <dsp:cNvPr id="0" name=""/>
        <dsp:cNvSpPr/>
      </dsp:nvSpPr>
      <dsp:spPr>
        <a:xfrm>
          <a:off x="0" y="1319368"/>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9FA1C-77E9-438D-8BB1-F0B4EAAAB38D}">
      <dsp:nvSpPr>
        <dsp:cNvPr id="0" name=""/>
        <dsp:cNvSpPr/>
      </dsp:nvSpPr>
      <dsp:spPr>
        <a:xfrm>
          <a:off x="275194" y="1524058"/>
          <a:ext cx="500842" cy="5003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BAFD8AD-1F42-4EB9-B739-F79BC3539635}">
      <dsp:nvSpPr>
        <dsp:cNvPr id="0" name=""/>
        <dsp:cNvSpPr/>
      </dsp:nvSpPr>
      <dsp:spPr>
        <a:xfrm>
          <a:off x="1051230" y="1319368"/>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direct work with an individual and/or their carer</a:t>
          </a:r>
          <a:endParaRPr lang="en-US" sz="1800" kern="1200" dirty="0"/>
        </a:p>
      </dsp:txBody>
      <dsp:txXfrm>
        <a:off x="1051230" y="1319368"/>
        <a:ext cx="9842774" cy="1051878"/>
      </dsp:txXfrm>
    </dsp:sp>
    <dsp:sp modelId="{A8658346-D7BA-41B7-BA54-56ECD85780CD}">
      <dsp:nvSpPr>
        <dsp:cNvPr id="0" name=""/>
        <dsp:cNvSpPr/>
      </dsp:nvSpPr>
      <dsp:spPr>
        <a:xfrm>
          <a:off x="0" y="2634216"/>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D0D481-694F-4E8F-873A-EAED9E70B629}">
      <dsp:nvSpPr>
        <dsp:cNvPr id="0" name=""/>
        <dsp:cNvSpPr/>
      </dsp:nvSpPr>
      <dsp:spPr>
        <a:xfrm>
          <a:off x="275194" y="2838906"/>
          <a:ext cx="500842" cy="5003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68D15F50-2337-4CF3-AF4E-899C2D31A71A}">
      <dsp:nvSpPr>
        <dsp:cNvPr id="0" name=""/>
        <dsp:cNvSpPr/>
      </dsp:nvSpPr>
      <dsp:spPr>
        <a:xfrm>
          <a:off x="1051230" y="2634216"/>
          <a:ext cx="9842774"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It must be of sufficient complexity for the interaction to last for 30 minutes if it is face to face work.</a:t>
          </a:r>
          <a:endParaRPr lang="en-US" sz="1800" kern="1200" dirty="0"/>
        </a:p>
      </dsp:txBody>
      <dsp:txXfrm>
        <a:off x="1051230" y="2634216"/>
        <a:ext cx="9842774" cy="1051878"/>
      </dsp:txXfrm>
    </dsp:sp>
    <dsp:sp modelId="{8A276EAC-8537-4426-B378-7E5A861BEF31}">
      <dsp:nvSpPr>
        <dsp:cNvPr id="0" name=""/>
        <dsp:cNvSpPr/>
      </dsp:nvSpPr>
      <dsp:spPr>
        <a:xfrm>
          <a:off x="0" y="3949065"/>
          <a:ext cx="10972800" cy="90973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2410F-FD9D-4F22-B848-1762DD284A3D}">
      <dsp:nvSpPr>
        <dsp:cNvPr id="0" name=""/>
        <dsp:cNvSpPr/>
      </dsp:nvSpPr>
      <dsp:spPr>
        <a:xfrm>
          <a:off x="275463" y="4153755"/>
          <a:ext cx="500842" cy="5003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5EDD47A-94F0-4AEB-BCD0-1233D0BEEA2D}">
      <dsp:nvSpPr>
        <dsp:cNvPr id="0" name=""/>
        <dsp:cNvSpPr/>
      </dsp:nvSpPr>
      <dsp:spPr>
        <a:xfrm>
          <a:off x="1051768" y="3949065"/>
          <a:ext cx="9756692" cy="1051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24" tIns="111324" rIns="111324" bIns="111324" numCol="1" spcCol="1270" anchor="ctr" anchorCtr="0">
          <a:noAutofit/>
        </a:bodyPr>
        <a:lstStyle/>
        <a:p>
          <a:pPr marL="0" lvl="0" indent="0" algn="l" defTabSz="800100">
            <a:lnSpc>
              <a:spcPct val="90000"/>
            </a:lnSpc>
            <a:spcBef>
              <a:spcPct val="0"/>
            </a:spcBef>
            <a:spcAft>
              <a:spcPct val="35000"/>
            </a:spcAft>
            <a:buNone/>
          </a:pPr>
          <a:r>
            <a:rPr lang="en-GB" sz="1800" kern="1200" dirty="0"/>
            <a:t>Virtual or telephone observation</a:t>
          </a:r>
          <a:r>
            <a:rPr lang="en-GB" sz="1800" i="1" kern="1200" dirty="0"/>
            <a:t>s</a:t>
          </a:r>
          <a:r>
            <a:rPr lang="en-GB" sz="1800" kern="1200" dirty="0"/>
            <a:t> do not need to be a minimum of 30 minutes; however, it must be a substantive enough piece of work to evidence the learning outcomes and meet the requirements of the question. </a:t>
          </a:r>
          <a:endParaRPr lang="en-US" sz="1800" kern="1200" dirty="0"/>
        </a:p>
      </dsp:txBody>
      <dsp:txXfrm>
        <a:off x="1051768" y="3949065"/>
        <a:ext cx="9756692" cy="10518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23/04/2022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a:t>
            </a:fld>
            <a:endParaRPr lang="en-GB"/>
          </a:p>
        </p:txBody>
      </p:sp>
    </p:spTree>
    <p:extLst>
      <p:ext uri="{BB962C8B-B14F-4D97-AF65-F5344CB8AC3E}">
        <p14:creationId xmlns:p14="http://schemas.microsoft.com/office/powerpoint/2010/main" val="8716550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5</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876235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000457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DF4E4F4-DA48-451C-A7E8-221EA55E57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ACFF62C6-7301-4D61-A500-4883B9BA798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40" name="Slide Number Placeholder 3">
            <a:extLst>
              <a:ext uri="{FF2B5EF4-FFF2-40B4-BE49-F238E27FC236}">
                <a16:creationId xmlns:a16="http://schemas.microsoft.com/office/drawing/2014/main" id="{7B0E6205-445F-4920-B5E4-4A674A03B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BAD622-24DF-457F-9144-96B890BBBDDC}"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C76407F-FE2C-4A2C-97A5-98EAAC0236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15C5D5DE-98D9-4A82-A050-F321094A0A3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 </a:t>
            </a:r>
          </a:p>
          <a:p>
            <a:endParaRPr lang="en-GB" altLang="en-US" dirty="0"/>
          </a:p>
        </p:txBody>
      </p:sp>
      <p:sp>
        <p:nvSpPr>
          <p:cNvPr id="48132" name="Slide Number Placeholder 3">
            <a:extLst>
              <a:ext uri="{FF2B5EF4-FFF2-40B4-BE49-F238E27FC236}">
                <a16:creationId xmlns:a16="http://schemas.microsoft.com/office/drawing/2014/main" id="{04A164CF-11CE-4F8D-A1FA-854FA527DD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BF9608-5FFA-4E7D-B099-E40B2566B7BB}" type="slidenum">
              <a:rPr lang="en-GB" altLang="en-US" smtClean="0"/>
              <a:pPr/>
              <a:t>21</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23</a:t>
            </a:fld>
            <a:endParaRPr lang="en-GB"/>
          </a:p>
        </p:txBody>
      </p:sp>
    </p:spTree>
    <p:extLst>
      <p:ext uri="{BB962C8B-B14F-4D97-AF65-F5344CB8AC3E}">
        <p14:creationId xmlns:p14="http://schemas.microsoft.com/office/powerpoint/2010/main" val="27405810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24</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25</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28</a:t>
            </a:fld>
            <a:endParaRPr lang="en-GB"/>
          </a:p>
        </p:txBody>
      </p:sp>
    </p:spTree>
    <p:extLst>
      <p:ext uri="{BB962C8B-B14F-4D97-AF65-F5344CB8AC3E}">
        <p14:creationId xmlns:p14="http://schemas.microsoft.com/office/powerpoint/2010/main" val="23189275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2888858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6401523-7C3F-4DB4-AA8B-061F2B8979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036C14A8-C907-4ECB-BC00-E17F28654A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3EB3D8DB-5AD0-4F10-A3FF-B9E46D21C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03E799-CE19-4DBE-81A3-1F7B55E9884F}"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31</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33</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34</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35</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37</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38</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39</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t>
            </a:r>
          </a:p>
          <a:p>
            <a:endParaRPr lang="en-GB" altLang="en-US"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654716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41</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fld id="{632A9A8D-4610-43E8-8F87-DFDAFA5FF99B}" type="datetimeFigureOut">
              <a:rPr lang="en-GB" smtClean="0"/>
              <a:t>23/04/2022</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47783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fld id="{632A9A8D-4610-43E8-8F87-DFDAFA5FF99B}" type="datetimeFigureOut">
              <a:rPr lang="en-GB" smtClean="0"/>
              <a:t>23/04/2022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42142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fld id="{632A9A8D-4610-43E8-8F87-DFDAFA5FF99B}" type="datetimeFigureOut">
              <a:rPr lang="en-GB" smtClean="0"/>
              <a:t>23/04/2022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22556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fld id="{632A9A8D-4610-43E8-8F87-DFDAFA5FF99B}" type="datetimeFigureOut">
              <a:rPr lang="en-GB" smtClean="0"/>
              <a:t>23/04/2022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034659432"/>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fld id="{632A9A8D-4610-43E8-8F87-DFDAFA5FF99B}" type="datetimeFigureOut">
              <a:rPr lang="en-GB" smtClean="0"/>
              <a:t>23/04/2022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6621835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fld id="{632A9A8D-4610-43E8-8F87-DFDAFA5FF99B}" type="datetimeFigureOut">
              <a:rPr lang="en-GB" smtClean="0"/>
              <a:t>23/04/2022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69971723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fld id="{632A9A8D-4610-43E8-8F87-DFDAFA5FF99B}" type="datetimeFigureOut">
              <a:rPr lang="en-GB" smtClean="0"/>
              <a:t>23/04/2022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2356766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fld id="{632A9A8D-4610-43E8-8F87-DFDAFA5FF99B}" type="datetimeFigureOut">
              <a:rPr lang="en-GB" smtClean="0"/>
              <a:t>23/04/2022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1854175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sz="1800"/>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fld id="{632A9A8D-4610-43E8-8F87-DFDAFA5FF99B}" type="datetimeFigureOut">
              <a:rPr lang="en-GB" smtClean="0"/>
              <a:t>23/04/2022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6891058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fld id="{632A9A8D-4610-43E8-8F87-DFDAFA5FF99B}" type="datetimeFigureOut">
              <a:rPr lang="en-GB" smtClean="0"/>
              <a:t>23/04/2022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350573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fld id="{632A9A8D-4610-43E8-8F87-DFDAFA5FF99B}" type="datetimeFigureOut">
              <a:rPr lang="en-GB" smtClean="0"/>
              <a:t>23/04/2022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4180425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Tree>
    <p:extLst>
      <p:ext uri="{BB962C8B-B14F-4D97-AF65-F5344CB8AC3E}">
        <p14:creationId xmlns:p14="http://schemas.microsoft.com/office/powerpoint/2010/main" val="2103344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sz="1800">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sz="1800"/>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fld id="{632A9A8D-4610-43E8-8F87-DFDAFA5FF99B}" type="datetimeFigureOut">
              <a:rPr lang="en-GB" smtClean="0"/>
              <a:t>23/04/2022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fld id="{0B6AE6A0-3EF2-408A-870E-EF48D545FFB4}" type="slidenum">
              <a:rPr lang="en-GB" smtClean="0"/>
              <a:t>‹#›</a:t>
            </a:fld>
            <a:endParaRPr lang="en-GB"/>
          </a:p>
        </p:txBody>
      </p:sp>
    </p:spTree>
    <p:extLst>
      <p:ext uri="{BB962C8B-B14F-4D97-AF65-F5344CB8AC3E}">
        <p14:creationId xmlns:p14="http://schemas.microsoft.com/office/powerpoint/2010/main" val="2285354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C812365-3241-4311-BF90-27B36991AF52}"/>
              </a:ext>
            </a:extLst>
          </p:cNvPr>
          <p:cNvSpPr>
            <a:spLocks noGrp="1"/>
          </p:cNvSpPr>
          <p:nvPr>
            <p:ph idx="1"/>
          </p:nvPr>
        </p:nvSpPr>
        <p:spPr>
          <a:xfrm>
            <a:off x="609600" y="981384"/>
            <a:ext cx="10972800" cy="4962216"/>
          </a:xfrm>
        </p:spPr>
        <p:txBody>
          <a:bodyPr/>
          <a:lstStyle/>
          <a:p>
            <a:endParaRPr lang="en-GB" dirty="0"/>
          </a:p>
        </p:txBody>
      </p:sp>
      <p:sp>
        <p:nvSpPr>
          <p:cNvPr id="2" name="Title 1">
            <a:extLst>
              <a:ext uri="{FF2B5EF4-FFF2-40B4-BE49-F238E27FC236}">
                <a16:creationId xmlns:a16="http://schemas.microsoft.com/office/drawing/2014/main" id="{3A724790-6CA6-4630-B067-1D1137B4EB93}"/>
              </a:ext>
            </a:extLst>
          </p:cNvPr>
          <p:cNvSpPr>
            <a:spLocks noGrp="1"/>
          </p:cNvSpPr>
          <p:nvPr>
            <p:ph type="title"/>
          </p:nvPr>
        </p:nvSpPr>
        <p:spPr/>
        <p:txBody>
          <a:bodyPr>
            <a:normAutofit fontScale="90000"/>
          </a:bodyPr>
          <a:lstStyle/>
          <a:p>
            <a:pPr>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 Consolidation </a:t>
            </a:r>
            <a:br>
              <a:rPr lang="en-GB" sz="5300" dirty="0"/>
            </a:br>
            <a:r>
              <a:rPr lang="en-GB" sz="5300" dirty="0"/>
              <a:t>Workshop 2</a:t>
            </a:r>
            <a:br>
              <a:rPr lang="en-GB" sz="5300" dirty="0"/>
            </a:br>
            <a:r>
              <a:rPr lang="en-GB" altLang="en-US" sz="4000" dirty="0"/>
              <a:t>Collaboration and Co-production</a:t>
            </a:r>
            <a:br>
              <a:rPr lang="en-GB" altLang="en-US" sz="4000" dirty="0"/>
            </a:br>
            <a:r>
              <a:rPr lang="en-GB" altLang="en-US" sz="4000" dirty="0"/>
              <a:t>Observation of Practice – Task 2</a:t>
            </a:r>
            <a:br>
              <a:rPr lang="en-GB" altLang="en-US" sz="4000" dirty="0"/>
            </a:br>
            <a:r>
              <a:rPr lang="en-GB" altLang="en-US" sz="4000" dirty="0"/>
              <a:t>Welsh context</a:t>
            </a:r>
            <a:br>
              <a:rPr lang="en-GB" altLang="en-US" sz="5400" dirty="0"/>
            </a:br>
            <a:br>
              <a:rPr lang="en-GB" sz="5300" dirty="0"/>
            </a:br>
            <a:endParaRPr lang="en-GB" sz="5300" dirty="0"/>
          </a:p>
        </p:txBody>
      </p:sp>
      <p:sp>
        <p:nvSpPr>
          <p:cNvPr id="12290" name="Footer Placeholder 6">
            <a:extLst>
              <a:ext uri="{FF2B5EF4-FFF2-40B4-BE49-F238E27FC236}">
                <a16:creationId xmlns:a16="http://schemas.microsoft.com/office/drawing/2014/main" id="{480FC4C2-B901-4AFD-B7AF-B02CBC0D0C63}"/>
              </a:ext>
            </a:extLst>
          </p:cNvPr>
          <p:cNvSpPr>
            <a:spLocks noGrp="1"/>
          </p:cNvSpPr>
          <p:nvPr>
            <p:ph type="ftr" sz="quarter" idx="11"/>
          </p:nvPr>
        </p:nvSpPr>
        <p:spPr bwMode="auto">
          <a:xfrm>
            <a:off x="5839884" y="6408739"/>
            <a:ext cx="6178549" cy="4571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000"/>
              <a:t>Porth Agored Consolidation Programme Workshop 2</a:t>
            </a:r>
            <a:endParaRPr lang="en-GB" altLang="en-US" sz="2000" dirty="0"/>
          </a:p>
        </p:txBody>
      </p:sp>
      <p:sp>
        <p:nvSpPr>
          <p:cNvPr id="12291" name="Slide Number Placeholder 5">
            <a:extLst>
              <a:ext uri="{FF2B5EF4-FFF2-40B4-BE49-F238E27FC236}">
                <a16:creationId xmlns:a16="http://schemas.microsoft.com/office/drawing/2014/main" id="{EEC56459-84BF-4FC6-A309-BA9EE2760F7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84EC74-B485-4446-923A-D044D5CE5094}" type="slidenum">
              <a:rPr lang="en-GB" altLang="en-US" smtClean="0"/>
              <a:pPr/>
              <a:t>1</a:t>
            </a:fld>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p:txBody>
          <a:bodyPr/>
          <a:lstStyle/>
          <a:p>
            <a:r>
              <a:rPr lang="en-GB" dirty="0"/>
              <a:t>Confidentiality </a:t>
            </a:r>
          </a:p>
          <a:p>
            <a:r>
              <a:rPr lang="en-GB" dirty="0"/>
              <a:t>Respect </a:t>
            </a:r>
          </a:p>
          <a:p>
            <a:r>
              <a:rPr lang="en-GB" dirty="0"/>
              <a:t>One person speaking at one time, please use the button for putting your hand up if you would like to make a comment</a:t>
            </a:r>
          </a:p>
          <a:p>
            <a:r>
              <a:rPr lang="en-GB" dirty="0"/>
              <a:t>Use the discussion box during the presentation to type in any questions you have</a:t>
            </a:r>
          </a:p>
          <a:p>
            <a:r>
              <a:rPr lang="en-GB" dirty="0"/>
              <a:t>Participation – please ensure you engage and focus</a:t>
            </a:r>
          </a:p>
          <a:p>
            <a:r>
              <a:rPr lang="en-GB" dirty="0"/>
              <a:t>Cameras please keep them on unless internet connectivity doesn’t allow this. When working in break out rooms please have your camera on. </a:t>
            </a:r>
          </a:p>
          <a:p>
            <a:endParaRPr lang="en-GB"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p:txBody>
          <a:bodyPr>
            <a:normAutofit/>
          </a:bodyPr>
          <a:lstStyle/>
          <a:p>
            <a:r>
              <a:rPr lang="en-GB" dirty="0"/>
              <a:t>Ground Rules for Virtual Workshop</a:t>
            </a:r>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609600" y="1137424"/>
            <a:ext cx="10972800" cy="4869676"/>
          </a:xfrm>
        </p:spPr>
        <p:txBody>
          <a:bodyPr/>
          <a:lstStyle/>
          <a:p>
            <a:r>
              <a:rPr lang="en-US" dirty="0"/>
              <a:t>Consider the meaning of collaborative working, co-production and participation</a:t>
            </a:r>
          </a:p>
          <a:p>
            <a:r>
              <a:rPr lang="en-US" dirty="0"/>
              <a:t>Build knowledge of how to evidence the SCW learning outcome </a:t>
            </a:r>
            <a:r>
              <a:rPr lang="en-GB" dirty="0"/>
              <a:t>working collaboratively with people in need of care and support, their carers</a:t>
            </a:r>
            <a:r>
              <a:rPr lang="en-GB" i="1" dirty="0"/>
              <a:t> </a:t>
            </a:r>
            <a:r>
              <a:rPr lang="en-GB" dirty="0"/>
              <a:t>and other professionals withing the portfolio</a:t>
            </a:r>
          </a:p>
          <a:p>
            <a:r>
              <a:rPr lang="en-US" dirty="0"/>
              <a:t>Develop understanding of Welsh context and how to evidence this within the portfolio. </a:t>
            </a:r>
            <a:endParaRPr lang="en-GB" dirty="0"/>
          </a:p>
          <a:p>
            <a:r>
              <a:rPr lang="en-US" dirty="0"/>
              <a:t>Increase understanding of undertaking and writing up the observation of practice – Task 2</a:t>
            </a:r>
          </a:p>
          <a:p>
            <a:r>
              <a:rPr lang="en-US" dirty="0"/>
              <a:t>Developing knowledge of critical practice and how this links to values, ethics and communication methods</a:t>
            </a:r>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p:txBody>
          <a:bodyPr/>
          <a:lstStyle/>
          <a:p>
            <a:r>
              <a:rPr lang="en-US" dirty="0"/>
              <a:t>Aims</a:t>
            </a:r>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p:txBody>
          <a:bodyPr/>
          <a:lstStyle/>
          <a:p>
            <a:pPr marL="109537" indent="0">
              <a:buNone/>
            </a:pPr>
            <a:r>
              <a:rPr lang="en-GB" b="1" dirty="0"/>
              <a:t>Exercise 1 </a:t>
            </a:r>
          </a:p>
          <a:p>
            <a:r>
              <a:rPr lang="en-GB" dirty="0"/>
              <a:t>What do you think is meant by </a:t>
            </a:r>
            <a:r>
              <a:rPr lang="en-GB" b="1" dirty="0"/>
              <a:t>collaboration/co-production</a:t>
            </a:r>
            <a:r>
              <a:rPr lang="en-GB" dirty="0"/>
              <a:t> as referred to in the Social Services &amp; Wellbeing (Wales) Act 2014</a:t>
            </a:r>
            <a:r>
              <a:rPr lang="en-GB" i="1" dirty="0"/>
              <a:t>?</a:t>
            </a:r>
            <a:r>
              <a:rPr lang="en-GB" dirty="0"/>
              <a:t> (NB does it have the same meaning as partnership or consultation?)</a:t>
            </a:r>
          </a:p>
          <a:p>
            <a:r>
              <a:rPr lang="en-GB" dirty="0"/>
              <a:t>What would you say are the </a:t>
            </a:r>
            <a:r>
              <a:rPr lang="en-GB" b="1" dirty="0"/>
              <a:t>main ‘drivers’</a:t>
            </a:r>
            <a:r>
              <a:rPr lang="en-GB" dirty="0"/>
              <a:t> for a more collaborative approach in social work?  (Consider the potential outcomes, as well as relevant legislation).</a:t>
            </a:r>
          </a:p>
          <a:p>
            <a:r>
              <a:rPr lang="en-GB" dirty="0"/>
              <a:t>Group discussion – feedback from this exercise</a:t>
            </a:r>
          </a:p>
          <a:p>
            <a:endParaRPr lang="en-GB" dirty="0"/>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p:txBody>
          <a:bodyPr/>
          <a:lstStyle/>
          <a:p>
            <a:r>
              <a:rPr lang="en-GB" altLang="en-US" sz="4400" dirty="0"/>
              <a:t>Collaboration/Co-production</a:t>
            </a:r>
            <a:endParaRPr lang="en-GB" dirty="0"/>
          </a:p>
        </p:txBody>
      </p:sp>
    </p:spTree>
    <p:extLst>
      <p:ext uri="{BB962C8B-B14F-4D97-AF65-F5344CB8AC3E}">
        <p14:creationId xmlns:p14="http://schemas.microsoft.com/office/powerpoint/2010/main" val="315579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609600" y="1674420"/>
            <a:ext cx="9187544" cy="4332681"/>
          </a:xfrm>
        </p:spPr>
        <p:txBody>
          <a:bodyPr/>
          <a:lstStyle/>
          <a:p>
            <a:pPr marL="109537" indent="0">
              <a:buNone/>
              <a:defRPr/>
            </a:pPr>
            <a:r>
              <a:rPr lang="en-GB" dirty="0">
                <a:latin typeface="+mj-lt"/>
                <a:cs typeface="Arial" panose="020B0604020202020204" pitchFamily="34" charset="0"/>
              </a:rPr>
              <a:t>Collaboration: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dirty="0">
                <a:latin typeface="+mj-lt"/>
                <a:cs typeface="Arial" panose="020B0604020202020204" pitchFamily="34" charset="0"/>
              </a:rPr>
              <a:t>Co-production: Citizens and professionals sharing power and working together as equal partners</a:t>
            </a:r>
          </a:p>
          <a:p>
            <a:pPr marL="109537" indent="0">
              <a:buNone/>
              <a:defRPr/>
            </a:pPr>
            <a:r>
              <a:rPr lang="en-GB" sz="2800" dirty="0">
                <a:cs typeface="Arial" panose="020B0604020202020204" pitchFamily="34" charset="0"/>
              </a:rPr>
              <a:t>Co-production should aim to: </a:t>
            </a:r>
          </a:p>
          <a:p>
            <a:pPr>
              <a:defRPr/>
            </a:pPr>
            <a:r>
              <a:rPr lang="en-US" sz="2800" dirty="0" err="1">
                <a:cs typeface="Arial" panose="020B0604020202020204" pitchFamily="34" charset="0"/>
              </a:rPr>
              <a:t>Recognise</a:t>
            </a:r>
            <a:r>
              <a:rPr lang="en-US" sz="2800" dirty="0">
                <a:cs typeface="Arial" panose="020B0604020202020204" pitchFamily="34" charset="0"/>
              </a:rPr>
              <a:t> people as assets who have a positive contribution to make to the design and operation of the services, they use that builds on capabilities </a:t>
            </a:r>
            <a:endParaRPr lang="en-GB" sz="28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400" dirty="0"/>
          </a:p>
          <a:p>
            <a:pPr marL="109537" indent="0">
              <a:buNone/>
              <a:defRPr/>
            </a:pPr>
            <a:endParaRPr lang="en-GB" dirty="0"/>
          </a:p>
          <a:p>
            <a:pPr>
              <a:defRPr/>
            </a:pPr>
            <a:endParaRPr lang="en-GB" dirty="0"/>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609600" y="274637"/>
            <a:ext cx="10972800" cy="1399783"/>
          </a:xfrm>
        </p:spPr>
        <p:txBody>
          <a:bodyPr>
            <a:normAutofit/>
          </a:bodyPr>
          <a:lstStyle/>
          <a:p>
            <a:pPr algn="ctr">
              <a:defRPr/>
            </a:pPr>
            <a:r>
              <a:rPr lang="en-GB" sz="4000" dirty="0">
                <a:latin typeface="Arial" panose="020B0604020202020204" pitchFamily="34" charset="0"/>
                <a:cs typeface="Arial" panose="020B0604020202020204" pitchFamily="34" charset="0"/>
              </a:rPr>
              <a:t>Definition of Collaboration, Co-production and Partnership</a:t>
            </a:r>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0221BB-07DD-4E5A-A354-4EBBC3168151}" type="slidenum">
              <a:rPr lang="en-GB" altLang="en-US" smtClean="0"/>
              <a:pPr/>
              <a:t>5</a:t>
            </a:fld>
            <a:endParaRPr lang="en-GB" altLang="en-US"/>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30357" y="4937760"/>
            <a:ext cx="2988413" cy="186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2424113" y="549276"/>
            <a:ext cx="7416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600" b="1" dirty="0">
                <a:latin typeface="Arial" panose="020B0604020202020204" pitchFamily="34" charset="0"/>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1436914" y="1052513"/>
            <a:ext cx="9892725"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spcBef>
                <a:spcPct val="0"/>
              </a:spcBef>
              <a:buClrTx/>
              <a:buSzTx/>
              <a:buFontTx/>
              <a:buNone/>
            </a:pPr>
            <a:endParaRPr lang="en-GB" altLang="en-US" sz="2800" dirty="0">
              <a:latin typeface="Arial" panose="020B0604020202020204" pitchFamily="34" charset="0"/>
            </a:endParaRPr>
          </a:p>
          <a:p>
            <a:pPr eaLnBrk="1" hangingPunct="1">
              <a:spcBef>
                <a:spcPct val="0"/>
              </a:spcBef>
              <a:buClrTx/>
              <a:buSzTx/>
              <a:buFontTx/>
              <a:buNone/>
            </a:pPr>
            <a:r>
              <a:rPr lang="en-GB" altLang="en-US" sz="2800" dirty="0">
                <a:latin typeface="Arial" panose="020B0604020202020204" pitchFamily="34" charset="0"/>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eaLnBrk="1" hangingPunct="1">
              <a:spcBef>
                <a:spcPct val="0"/>
              </a:spcBef>
              <a:buClrTx/>
              <a:buSzTx/>
              <a:buFontTx/>
              <a:buNone/>
            </a:pPr>
            <a:endParaRPr lang="en-GB" altLang="en-US" sz="1600" dirty="0">
              <a:latin typeface="Arial" panose="020B0604020202020204" pitchFamily="34" charset="0"/>
            </a:endParaRPr>
          </a:p>
          <a:p>
            <a:pPr eaLnBrk="1" hangingPunct="1">
              <a:spcBef>
                <a:spcPct val="0"/>
              </a:spcBef>
              <a:buClrTx/>
              <a:buSzTx/>
              <a:buFontTx/>
              <a:buNone/>
            </a:pPr>
            <a:r>
              <a:rPr lang="en-GB" altLang="en-US" sz="1600" i="1" dirty="0">
                <a:latin typeface="Arial" panose="020B0604020202020204" pitchFamily="34" charset="0"/>
              </a:rPr>
              <a:t>Crawford, K (2012) Interprofessional Collaboration in Social Work Practice”, London: Sage Publications</a:t>
            </a:r>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58783" y="5084386"/>
            <a:ext cx="3211551" cy="1799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B33FA4-9D79-4912-8B34-86B76512C9EB}" type="slidenum">
              <a:rPr lang="en-GB" altLang="en-US" smtClean="0"/>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926275" y="1413164"/>
            <a:ext cx="10010899" cy="4824125"/>
          </a:xfrm>
        </p:spPr>
        <p:txBody>
          <a:bodyPr>
            <a:normAutofit/>
          </a:bodyPr>
          <a:lstStyle/>
          <a:p>
            <a:pPr>
              <a:spcAft>
                <a:spcPts val="600"/>
              </a:spcAft>
              <a:defRPr/>
            </a:pPr>
            <a:r>
              <a:rPr lang="en-GB" sz="2400" dirty="0">
                <a:latin typeface="Arial" charset="0"/>
                <a:cs typeface="Arial" charset="0"/>
              </a:rPr>
              <a:t>Developing a shared understanding of what the relationship is about; including information sharing</a:t>
            </a:r>
          </a:p>
          <a:p>
            <a:pPr>
              <a:spcAft>
                <a:spcPts val="600"/>
              </a:spcAft>
              <a:defRPr/>
            </a:pPr>
            <a:r>
              <a:rPr lang="en-GB" sz="2400" dirty="0">
                <a:latin typeface="Arial" charset="0"/>
                <a:cs typeface="Arial" charset="0"/>
              </a:rPr>
              <a:t>Maximising choice and control; whilst remaining honest about available choices</a:t>
            </a:r>
          </a:p>
          <a:p>
            <a:pPr>
              <a:defRPr/>
            </a:pPr>
            <a:r>
              <a:rPr lang="en-GB" sz="2400" dirty="0">
                <a:latin typeface="Arial" charset="0"/>
                <a:cs typeface="Arial" charset="0"/>
              </a:rPr>
              <a:t>Responsiveness; including practical and emotional</a:t>
            </a:r>
          </a:p>
          <a:p>
            <a:pPr>
              <a:defRPr/>
            </a:pPr>
            <a:r>
              <a:rPr lang="en-GB" sz="2400" dirty="0">
                <a:latin typeface="Arial" charset="0"/>
                <a:cs typeface="Arial" charset="0"/>
              </a:rPr>
              <a:t>Reliability; significantly affects trust and confidence</a:t>
            </a:r>
          </a:p>
          <a:p>
            <a:pPr>
              <a:defRPr/>
            </a:pPr>
            <a:r>
              <a:rPr lang="en-GB" sz="2400" dirty="0">
                <a:latin typeface="Arial" charset="0"/>
                <a:cs typeface="Arial" charset="0"/>
              </a:rPr>
              <a:t>Honesty; including giving unwanted news</a:t>
            </a:r>
          </a:p>
          <a:p>
            <a:pPr>
              <a:defRPr/>
            </a:pPr>
            <a:r>
              <a:rPr lang="en-GB" sz="2400" dirty="0">
                <a:latin typeface="Arial" charset="0"/>
                <a:cs typeface="Arial" charset="0"/>
              </a:rPr>
              <a:t>Unhurried pace; changes the quality of work done</a:t>
            </a:r>
          </a:p>
          <a:p>
            <a:pPr>
              <a:defRPr/>
            </a:pPr>
            <a:r>
              <a:rPr lang="en-GB" sz="2400" dirty="0">
                <a:latin typeface="Arial" charset="0"/>
                <a:cs typeface="Arial" charset="0"/>
              </a:rPr>
              <a:t>Respect; overarching concept which relates to social work values</a:t>
            </a:r>
          </a:p>
          <a:p>
            <a:pPr marL="0" indent="0">
              <a:buNone/>
              <a:defRPr/>
            </a:pPr>
            <a:r>
              <a:rPr lang="en-GB" sz="1400" i="1" dirty="0">
                <a:latin typeface="Arial" charset="0"/>
                <a:cs typeface="Arial" charset="0"/>
              </a:rPr>
              <a:t>Koprowska, J (2020)</a:t>
            </a:r>
          </a:p>
          <a:p>
            <a:pPr marL="0" indent="0">
              <a:buNone/>
              <a:defRPr/>
            </a:pPr>
            <a:r>
              <a:rPr lang="en-GB" sz="1400" i="1" dirty="0">
                <a:latin typeface="Arial" charset="0"/>
                <a:cs typeface="Arial" charset="0"/>
              </a:rPr>
              <a:t>“Communication &amp; Interpersonal Skills in Social Work” : Learning Matters Ltd.</a:t>
            </a:r>
          </a:p>
          <a:p>
            <a:pPr>
              <a:defRPr/>
            </a:pPr>
            <a:endParaRPr lang="en-GB" dirty="0"/>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838200" y="365126"/>
            <a:ext cx="10515600" cy="953036"/>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5F2A05-8145-43B0-80A6-BABA3F4C566F}" type="slidenum">
              <a:rPr lang="en-GB" altLang="en-US" smtClean="0"/>
              <a:pPr/>
              <a:t>7</a:t>
            </a:fld>
            <a:endParaRPr lang="en-GB" altLang="en-US"/>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10600" y="5208588"/>
            <a:ext cx="3030537" cy="151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p:txBody>
          <a:bodyPr/>
          <a:lstStyle/>
          <a:p>
            <a:pPr>
              <a:defRPr/>
            </a:pPr>
            <a:r>
              <a:rPr lang="en-GB" dirty="0"/>
              <a:t>Models of Participation</a:t>
            </a:r>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a:xfrm>
            <a:off x="-94665" y="1490746"/>
            <a:ext cx="6090653" cy="4352842"/>
          </a:xfrm>
        </p:spPr>
      </p:pic>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489995-6E8A-40A6-ACBC-721822FE1AA8}" type="slidenum">
              <a:rPr lang="en-GB" altLang="en-US" smtClean="0"/>
              <a:pPr/>
              <a:t>8</a:t>
            </a:fld>
            <a:endParaRPr lang="en-GB" altLang="en-US"/>
          </a:p>
        </p:txBody>
      </p:sp>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a:xfrm>
            <a:off x="6556837" y="1444625"/>
            <a:ext cx="5202252" cy="4398963"/>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864296" y="1417638"/>
            <a:ext cx="10718104" cy="4589462"/>
          </a:xfrm>
        </p:spPr>
        <p:txBody>
          <a:bodyPr/>
          <a:lstStyle/>
          <a:p>
            <a:r>
              <a:rPr lang="en-GB" dirty="0"/>
              <a:t>Using one of the models of participation consider a recent case you have been involved in where you feel you worked well with individuals/families/carers (use another model if you have one you prefer)</a:t>
            </a:r>
          </a:p>
          <a:p>
            <a:r>
              <a:rPr lang="en-GB" dirty="0"/>
              <a:t>What stage of participation did you reach in this piece of work? </a:t>
            </a:r>
          </a:p>
          <a:p>
            <a:r>
              <a:rPr lang="en-GB" dirty="0"/>
              <a:t>What difference do you think your practice made to the individuals/families/carer’s experience?</a:t>
            </a:r>
          </a:p>
          <a:p>
            <a:r>
              <a:rPr lang="en-GB" dirty="0"/>
              <a:t>What would you identify as the most important aspect of collaboration in this piece of work?</a:t>
            </a:r>
          </a:p>
          <a:p>
            <a:pPr marL="109537" indent="0">
              <a:buNone/>
            </a:pPr>
            <a:r>
              <a:rPr lang="en-GB" dirty="0"/>
              <a:t>                                 </a:t>
            </a:r>
          </a:p>
          <a:p>
            <a:endParaRPr lang="en-GB" dirty="0"/>
          </a:p>
          <a:p>
            <a:endParaRPr lang="en-GB" dirty="0"/>
          </a:p>
          <a:p>
            <a:endParaRPr lang="en-GB" dirty="0"/>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609600" y="557560"/>
            <a:ext cx="10972800" cy="860077"/>
          </a:xfrm>
        </p:spPr>
        <p:txBody>
          <a:bodyPr>
            <a:normAutofit fontScale="90000"/>
          </a:bodyPr>
          <a:lstStyle/>
          <a:p>
            <a:br>
              <a:rPr lang="en-GB" sz="4000" dirty="0">
                <a:effectLst/>
              </a:rPr>
            </a:br>
            <a:r>
              <a:rPr lang="en-GB" sz="4000" dirty="0">
                <a:effectLst/>
              </a:rPr>
              <a:t>Exercise 2 - Models of Participation</a:t>
            </a:r>
            <a:br>
              <a:rPr lang="en-GB" dirty="0">
                <a:effectLst/>
              </a:rPr>
            </a:br>
            <a:endParaRPr lang="en-GB" dirty="0"/>
          </a:p>
        </p:txBody>
      </p:sp>
    </p:spTree>
    <p:extLst>
      <p:ext uri="{BB962C8B-B14F-4D97-AF65-F5344CB8AC3E}">
        <p14:creationId xmlns:p14="http://schemas.microsoft.com/office/powerpoint/2010/main" val="3837433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p:txBody>
          <a:bodyPr/>
          <a:lstStyle/>
          <a:p>
            <a:endParaRPr lang="en-US" dirty="0"/>
          </a:p>
          <a:p>
            <a:pPr marL="109537" indent="0">
              <a:buNone/>
            </a:pPr>
            <a:r>
              <a:rPr lang="en-GB" dirty="0"/>
              <a:t>What really mattered to me by Mr David Britton</a:t>
            </a:r>
          </a:p>
          <a:p>
            <a:pPr marL="109537" indent="0">
              <a:buNone/>
            </a:pPr>
            <a:r>
              <a:rPr lang="en-US" dirty="0">
                <a:hlinkClick r:id="rId3"/>
              </a:rPr>
              <a:t>https://youtu.be/dgRpfZ2WyD8</a:t>
            </a:r>
            <a:endParaRPr lang="en-US" dirty="0"/>
          </a:p>
          <a:p>
            <a:pPr marL="109537" indent="0">
              <a:buNone/>
            </a:pPr>
            <a:endParaRPr lang="en-US" dirty="0"/>
          </a:p>
          <a:p>
            <a:pPr marL="109537" indent="0">
              <a:buNone/>
            </a:pPr>
            <a:r>
              <a:rPr lang="en-GB" dirty="0"/>
              <a:t>Knowing what really matters to people by Lucy Warren, social worker.</a:t>
            </a:r>
          </a:p>
          <a:p>
            <a:pPr marL="109537" indent="0">
              <a:buNone/>
            </a:pPr>
            <a:r>
              <a:rPr lang="en-US" dirty="0">
                <a:hlinkClick r:id="rId4"/>
              </a:rPr>
              <a:t>https://youtu.be/hh57sJ4it7I</a:t>
            </a:r>
            <a:endParaRPr lang="en-US" dirty="0"/>
          </a:p>
          <a:p>
            <a:pPr marL="109537" indent="0">
              <a:buNone/>
            </a:pPr>
            <a:endParaRPr lang="en-US" dirty="0"/>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p:txBody>
          <a:bodyPr/>
          <a:lstStyle/>
          <a:p>
            <a:r>
              <a:rPr lang="en-US" dirty="0"/>
              <a:t>What Really Matters </a:t>
            </a:r>
          </a:p>
        </p:txBody>
      </p:sp>
    </p:spTree>
    <p:extLst>
      <p:ext uri="{BB962C8B-B14F-4D97-AF65-F5344CB8AC3E}">
        <p14:creationId xmlns:p14="http://schemas.microsoft.com/office/powerpoint/2010/main" val="3740054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09600" y="1481138"/>
            <a:ext cx="10972800" cy="5102224"/>
          </a:xfrm>
        </p:spPr>
        <p:txBody>
          <a:bodyPr>
            <a:normAutofit fontScale="85000" lnSpcReduction="20000"/>
          </a:bodyPr>
          <a:lstStyle/>
          <a:p>
            <a:pPr marL="109537" indent="0">
              <a:buNone/>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Part of the context and rationale for practising in an effective collaborative manner is the identification and management of risk, social work obviously deals with risk, complexity and contingency and so on:</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36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a:buFontTx/>
              <a:buChar char="•"/>
              <a:tabLst>
                <a:tab pos="3883025" algn="l"/>
              </a:tabLst>
            </a:pPr>
            <a:r>
              <a:rPr lang="en-GB" altLang="en-US" sz="21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a:buFontTx/>
              <a:buChar char="•"/>
              <a:tabLst>
                <a:tab pos="3883025" algn="l"/>
              </a:tabLst>
            </a:pPr>
            <a:r>
              <a:rPr lang="en-GB" altLang="en-US" sz="1600" i="1" dirty="0">
                <a:latin typeface="Arial" panose="020B0604020202020204" pitchFamily="34" charset="0"/>
                <a:ea typeface="Calibri" panose="020F0502020204030204" pitchFamily="34" charset="0"/>
                <a:cs typeface="Arial" panose="020B0604020202020204" pitchFamily="34" charset="0"/>
              </a:rPr>
              <a:t> </a:t>
            </a:r>
          </a:p>
          <a:p>
            <a:pPr>
              <a:tabLst>
                <a:tab pos="3883025" algn="l"/>
              </a:tabLst>
            </a:pPr>
            <a:endParaRPr lang="en-GB" altLang="en-US" dirty="0">
              <a:ea typeface="Calibri" panose="020F0502020204030204" pitchFamily="34" charset="0"/>
              <a:cs typeface="Arial" panose="020B0604020202020204" pitchFamily="34" charset="0"/>
            </a:endParaRPr>
          </a:p>
        </p:txBody>
      </p:sp>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p:txBody>
          <a:bodyPr/>
          <a:lstStyle/>
          <a:p>
            <a:pPr>
              <a:defRPr/>
            </a:pPr>
            <a:r>
              <a:rPr lang="en-GB" sz="3200" dirty="0">
                <a:latin typeface="Arial" panose="020B0604020202020204" pitchFamily="34" charset="0"/>
                <a:cs typeface="Arial" panose="020B0604020202020204" pitchFamily="34" charset="0"/>
              </a:rPr>
              <a:t>Critical Thinking in Effective Collaborative Practice</a:t>
            </a: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F71113-322F-4926-8DFA-362E26A28D0D}" type="slidenum">
              <a:rPr lang="en-GB" altLang="en-US" smtClean="0"/>
              <a:pPr/>
              <a:t>11</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F0164E0A-FC0B-E54B-B0DE-30A98CFD4F22}"/>
              </a:ext>
            </a:extLst>
          </p:cNvPr>
          <p:cNvSpPr>
            <a:spLocks noGrp="1"/>
          </p:cNvSpPr>
          <p:nvPr>
            <p:ph idx="1"/>
          </p:nvPr>
        </p:nvSpPr>
        <p:spPr>
          <a:xfrm>
            <a:off x="1873404" y="2319454"/>
            <a:ext cx="8140391" cy="3687646"/>
          </a:xfrm>
        </p:spPr>
        <p:txBody>
          <a:bodyPr/>
          <a:lstStyle/>
          <a:p>
            <a:r>
              <a:rPr lang="en-GB" altLang="en-US" sz="3600" dirty="0">
                <a:latin typeface="Arial" panose="020B0604020202020204" pitchFamily="34" charset="0"/>
                <a:cs typeface="Arial" panose="020B0604020202020204" pitchFamily="34" charset="0"/>
              </a:rPr>
              <a:t>Critical practice focuses more on </a:t>
            </a:r>
            <a:r>
              <a:rPr lang="en-GB" altLang="en-US" sz="3600" b="1" dirty="0">
                <a:latin typeface="Arial" panose="020B0604020202020204" pitchFamily="34" charset="0"/>
                <a:cs typeface="Arial" panose="020B0604020202020204" pitchFamily="34" charset="0"/>
              </a:rPr>
              <a:t>critical evaluative approaches</a:t>
            </a:r>
            <a:r>
              <a:rPr lang="en-GB" altLang="en-US" sz="3600" dirty="0">
                <a:latin typeface="Arial" panose="020B0604020202020204" pitchFamily="34" charset="0"/>
                <a:cs typeface="Arial" panose="020B0604020202020204" pitchFamily="34" charset="0"/>
              </a:rPr>
              <a:t> to practice, rather than just meeting deadlines, or uncritical dependence on methods and techniques . </a:t>
            </a:r>
          </a:p>
          <a:p>
            <a:endParaRPr lang="en-US" dirty="0"/>
          </a:p>
        </p:txBody>
      </p:sp>
      <p:sp>
        <p:nvSpPr>
          <p:cNvPr id="7" name="Title 6">
            <a:extLst>
              <a:ext uri="{FF2B5EF4-FFF2-40B4-BE49-F238E27FC236}">
                <a16:creationId xmlns:a16="http://schemas.microsoft.com/office/drawing/2014/main" id="{7E2A1806-A2C1-2847-9A22-4F2061968D9C}"/>
              </a:ext>
            </a:extLst>
          </p:cNvPr>
          <p:cNvSpPr>
            <a:spLocks noGrp="1"/>
          </p:cNvSpPr>
          <p:nvPr>
            <p:ph type="title"/>
          </p:nvPr>
        </p:nvSpPr>
        <p:spPr>
          <a:xfrm>
            <a:off x="609600" y="274638"/>
            <a:ext cx="10972800" cy="2044816"/>
          </a:xfrm>
        </p:spPr>
        <p:txBody>
          <a:bodyPr/>
          <a:lstStyle/>
          <a:p>
            <a:pPr algn="ctr"/>
            <a:r>
              <a:rPr lang="en-GB" altLang="en-US" sz="4400" dirty="0">
                <a:latin typeface="Arial" panose="020B0604020202020204" pitchFamily="34" charset="0"/>
                <a:cs typeface="Arial" panose="020B0604020202020204" pitchFamily="34" charset="0"/>
              </a:rPr>
              <a:t>Critical practice</a:t>
            </a:r>
            <a:endParaRPr lang="en-US" dirty="0"/>
          </a:p>
        </p:txBody>
      </p:sp>
    </p:spTree>
    <p:extLst>
      <p:ext uri="{BB962C8B-B14F-4D97-AF65-F5344CB8AC3E}">
        <p14:creationId xmlns:p14="http://schemas.microsoft.com/office/powerpoint/2010/main" val="2647469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DEE233-E524-44E7-A26E-7E45D783C1B7}"/>
              </a:ext>
            </a:extLst>
          </p:cNvPr>
          <p:cNvSpPr>
            <a:spLocks noGrp="1"/>
          </p:cNvSpPr>
          <p:nvPr>
            <p:ph idx="1"/>
          </p:nvPr>
        </p:nvSpPr>
        <p:spPr>
          <a:xfrm>
            <a:off x="609600" y="1277655"/>
            <a:ext cx="10972800" cy="4729445"/>
          </a:xfrm>
        </p:spPr>
        <p:txBody>
          <a:bodyPr/>
          <a:lstStyle/>
          <a:p>
            <a:pPr marL="109537" indent="0">
              <a:buNone/>
            </a:pPr>
            <a:r>
              <a:rPr lang="en-GB" sz="2400" b="1" dirty="0"/>
              <a:t>In your groups choose a case one of you has worked on where collaborative work has been central </a:t>
            </a:r>
          </a:p>
          <a:p>
            <a:pPr marL="109537" indent="0">
              <a:buNone/>
            </a:pPr>
            <a:r>
              <a:rPr lang="en-GB" sz="2400" dirty="0"/>
              <a:t>Questions;</a:t>
            </a:r>
          </a:p>
          <a:p>
            <a:r>
              <a:rPr lang="en-GB" sz="2400" dirty="0"/>
              <a:t>What/who can you identify as being the relevant </a:t>
            </a:r>
            <a:r>
              <a:rPr lang="en-GB" sz="2400" b="1" dirty="0"/>
              <a:t>individuals and agencies</a:t>
            </a:r>
            <a:r>
              <a:rPr lang="en-GB" sz="2400" dirty="0"/>
              <a:t> you need to collaborate with? </a:t>
            </a:r>
          </a:p>
          <a:p>
            <a:r>
              <a:rPr lang="en-GB" sz="2400" dirty="0"/>
              <a:t>How did you approach communication in this case? </a:t>
            </a:r>
          </a:p>
          <a:p>
            <a:r>
              <a:rPr lang="en-GB" sz="2400" dirty="0"/>
              <a:t>Did you need to adapt your communication methods to meet the individual’s needs? If so how did you do this? </a:t>
            </a:r>
          </a:p>
          <a:p>
            <a:r>
              <a:rPr lang="en-GB" sz="2400" dirty="0"/>
              <a:t>Where there any barriers you came across in relation to working collaboratively? If so what did you do to over come these? </a:t>
            </a:r>
          </a:p>
          <a:p>
            <a:endParaRPr lang="en-GB" dirty="0"/>
          </a:p>
        </p:txBody>
      </p:sp>
      <p:sp>
        <p:nvSpPr>
          <p:cNvPr id="3" name="Title 2">
            <a:extLst>
              <a:ext uri="{FF2B5EF4-FFF2-40B4-BE49-F238E27FC236}">
                <a16:creationId xmlns:a16="http://schemas.microsoft.com/office/drawing/2014/main" id="{8B6C50FF-5714-44A7-A9BB-8C831E52126B}"/>
              </a:ext>
            </a:extLst>
          </p:cNvPr>
          <p:cNvSpPr>
            <a:spLocks noGrp="1"/>
          </p:cNvSpPr>
          <p:nvPr>
            <p:ph type="title"/>
          </p:nvPr>
        </p:nvSpPr>
        <p:spPr>
          <a:xfrm>
            <a:off x="609600" y="522514"/>
            <a:ext cx="10972800" cy="895124"/>
          </a:xfrm>
        </p:spPr>
        <p:txBody>
          <a:bodyPr>
            <a:normAutofit fontScale="90000"/>
          </a:bodyPr>
          <a:lstStyle/>
          <a:p>
            <a:r>
              <a:rPr lang="en-GB" dirty="0"/>
              <a:t>Exercise 3 - </a:t>
            </a:r>
            <a:r>
              <a:rPr lang="en-GB" sz="4400" dirty="0"/>
              <a:t>Working collaboratively</a:t>
            </a:r>
            <a:br>
              <a:rPr lang="en-GB" sz="4400" dirty="0">
                <a:highlight>
                  <a:srgbClr val="FFFF00"/>
                </a:highlight>
              </a:rPr>
            </a:br>
            <a:endParaRPr lang="en-GB" dirty="0"/>
          </a:p>
        </p:txBody>
      </p:sp>
    </p:spTree>
    <p:extLst>
      <p:ext uri="{BB962C8B-B14F-4D97-AF65-F5344CB8AC3E}">
        <p14:creationId xmlns:p14="http://schemas.microsoft.com/office/powerpoint/2010/main" val="3571447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Amanda Moss 2015</a:t>
            </a:r>
            <a:endParaRPr lang="en-GB" altLang="en-US" sz="2400" dirty="0">
              <a:latin typeface="Arial" panose="020B0604020202020204" pitchFamily="34" charset="0"/>
            </a:endParaRPr>
          </a:p>
          <a:p>
            <a:endParaRPr lang="en-GB" altLang="en-US" dirty="0"/>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14</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46984" y="5241926"/>
            <a:ext cx="2445016" cy="1616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2279651" y="4221164"/>
            <a:ext cx="2447925" cy="1368425"/>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608889" y="4221163"/>
            <a:ext cx="2232025" cy="15113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1400" dirty="0"/>
              <a:t>“</a:t>
            </a:r>
            <a:r>
              <a:rPr lang="en-GB" sz="14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15</a:t>
            </a:fld>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609600" y="1002083"/>
            <a:ext cx="10972800" cy="5005018"/>
          </a:xfrm>
        </p:spPr>
        <p:txBody>
          <a:bodyPr/>
          <a:lstStyle/>
          <a:p>
            <a:r>
              <a:rPr lang="en-GB" b="1" dirty="0"/>
              <a:t>Exercise 4</a:t>
            </a:r>
            <a:endParaRPr lang="en-GB" dirty="0"/>
          </a:p>
          <a:p>
            <a:r>
              <a:rPr lang="en-GB" dirty="0"/>
              <a:t>Considering the feedback you have received from the individuals/families you work with. </a:t>
            </a:r>
          </a:p>
          <a:p>
            <a:r>
              <a:rPr lang="en-GB" dirty="0"/>
              <a:t>What would you like people you work with to say about you?</a:t>
            </a:r>
          </a:p>
          <a:p>
            <a:r>
              <a:rPr lang="en-GB" dirty="0"/>
              <a:t>What would you like other professionals to say? </a:t>
            </a:r>
          </a:p>
          <a:p>
            <a:pPr marL="109537" indent="0">
              <a:buNone/>
            </a:pPr>
            <a:endParaRPr lang="en-GB" dirty="0"/>
          </a:p>
          <a:p>
            <a:r>
              <a:rPr lang="en-GB" dirty="0"/>
              <a:t>You can use a picture, image, word or a short sentence to sum up what you would like the individuals you work with to say about you. Feel free to be creative as you want here. </a:t>
            </a:r>
          </a:p>
          <a:p>
            <a:pPr marL="109537" indent="0">
              <a:buNone/>
            </a:pPr>
            <a:endParaRPr lang="en-GB" dirty="0"/>
          </a:p>
          <a:p>
            <a:pPr marL="109537" indent="0">
              <a:buNone/>
            </a:pPr>
            <a:r>
              <a:rPr lang="en-GB" dirty="0"/>
              <a:t> </a:t>
            </a:r>
          </a:p>
          <a:p>
            <a:endParaRPr lang="en-GB" dirty="0"/>
          </a:p>
        </p:txBody>
      </p:sp>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609600" y="274638"/>
            <a:ext cx="10972800" cy="840178"/>
          </a:xfrm>
        </p:spPr>
        <p:txBody>
          <a:bodyPr>
            <a:normAutofit fontScale="90000"/>
          </a:bodyPr>
          <a:lstStyle/>
          <a:p>
            <a:br>
              <a:rPr lang="en-GB" dirty="0"/>
            </a:br>
            <a:r>
              <a:rPr lang="en-GB" dirty="0"/>
              <a:t>Feedback from the people you work with</a:t>
            </a:r>
            <a:br>
              <a:rPr lang="en-GB" dirty="0"/>
            </a:br>
            <a:endParaRPr lang="en-GB" dirty="0"/>
          </a:p>
        </p:txBody>
      </p:sp>
    </p:spTree>
    <p:extLst>
      <p:ext uri="{BB962C8B-B14F-4D97-AF65-F5344CB8AC3E}">
        <p14:creationId xmlns:p14="http://schemas.microsoft.com/office/powerpoint/2010/main" val="1905056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D00C9C8-0B31-4BB3-AA47-FEE4D15E48A6}"/>
              </a:ext>
            </a:extLst>
          </p:cNvPr>
          <p:cNvSpPr>
            <a:spLocks noGrp="1"/>
          </p:cNvSpPr>
          <p:nvPr>
            <p:ph idx="1"/>
          </p:nvPr>
        </p:nvSpPr>
        <p:spPr>
          <a:xfrm>
            <a:off x="1741118" y="1481138"/>
            <a:ext cx="9841282" cy="4525962"/>
          </a:xfrm>
        </p:spPr>
        <p:txBody>
          <a:bodyPr/>
          <a:lstStyle/>
          <a:p>
            <a:pPr>
              <a:defRPr/>
            </a:pPr>
            <a:endParaRPr lang="en-GB" dirty="0"/>
          </a:p>
          <a:p>
            <a:pPr>
              <a:defRPr/>
            </a:pPr>
            <a:endParaRPr lang="en-GB" dirty="0"/>
          </a:p>
          <a:p>
            <a:pPr marL="109537" indent="0">
              <a:buNone/>
              <a:defRPr/>
            </a:pPr>
            <a:r>
              <a:rPr lang="en-GB" altLang="en-US" sz="4800" dirty="0">
                <a:latin typeface="Arial" panose="020B0604020202020204" pitchFamily="34" charset="0"/>
                <a:cs typeface="Arial" panose="020B0604020202020204" pitchFamily="34" charset="0"/>
              </a:rPr>
              <a:t>Welsh Language and Culture </a:t>
            </a:r>
            <a:endParaRPr lang="en-GB" sz="4800" dirty="0">
              <a:latin typeface="Arial" panose="020B0604020202020204" pitchFamily="34" charset="0"/>
              <a:cs typeface="Arial" panose="020B0604020202020204" pitchFamily="34" charset="0"/>
            </a:endParaRPr>
          </a:p>
        </p:txBody>
      </p:sp>
      <p:sp>
        <p:nvSpPr>
          <p:cNvPr id="4098" name="Title 1">
            <a:extLst>
              <a:ext uri="{FF2B5EF4-FFF2-40B4-BE49-F238E27FC236}">
                <a16:creationId xmlns:a16="http://schemas.microsoft.com/office/drawing/2014/main" id="{91D71A75-AAA0-4F9A-BC7C-44609C6BB777}"/>
              </a:ext>
            </a:extLst>
          </p:cNvPr>
          <p:cNvSpPr>
            <a:spLocks noGrp="1"/>
          </p:cNvSpPr>
          <p:nvPr>
            <p:ph type="title"/>
          </p:nvPr>
        </p:nvSpPr>
        <p:spPr/>
        <p:txBody>
          <a:bodyPr/>
          <a:lstStyle/>
          <a:p>
            <a:pPr eaLnBrk="1" hangingPunct="1">
              <a:defRPr/>
            </a:pPr>
            <a:endParaRPr lang="en-GB" altLang="en-US" dirty="0"/>
          </a:p>
        </p:txBody>
      </p:sp>
      <p:sp>
        <p:nvSpPr>
          <p:cNvPr id="38916" name="Slide Number Placeholder 5">
            <a:extLst>
              <a:ext uri="{FF2B5EF4-FFF2-40B4-BE49-F238E27FC236}">
                <a16:creationId xmlns:a16="http://schemas.microsoft.com/office/drawing/2014/main" id="{FF003BD4-715B-46F0-8428-6D73D4F4617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AFDD2D2-0039-4BD9-860E-C52CF8842B7D}" type="slidenum">
              <a:rPr lang="en-GB" altLang="en-US" smtClean="0"/>
              <a:pPr/>
              <a:t>17</a:t>
            </a:fld>
            <a:endParaRPr lang="en-GB" altLang="en-US"/>
          </a:p>
        </p:txBody>
      </p:sp>
      <p:pic>
        <p:nvPicPr>
          <p:cNvPr id="38917" name="Picture 4">
            <a:extLst>
              <a:ext uri="{FF2B5EF4-FFF2-40B4-BE49-F238E27FC236}">
                <a16:creationId xmlns:a16="http://schemas.microsoft.com/office/drawing/2014/main" id="{DC614156-7462-4FEC-B10B-74CBEFAA21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00614" y="3933825"/>
            <a:ext cx="2390775"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609600" y="273050"/>
            <a:ext cx="10972800" cy="1143000"/>
          </a:xfrm>
        </p:spPr>
        <p:txBody>
          <a:bodyPr anchor="ctr">
            <a:normAutofit/>
          </a:bodyPr>
          <a:lstStyle/>
          <a:p>
            <a:pPr>
              <a:lnSpc>
                <a:spcPct val="90000"/>
              </a:lnSpc>
              <a:defRPr/>
            </a:pPr>
            <a:r>
              <a:rPr lang="en-GB" sz="3500" dirty="0"/>
              <a:t>Social Services and Well-being (Wales) Act, 2014 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quarter" idx="2"/>
          </p:nvPr>
        </p:nvSpPr>
        <p:spPr>
          <a:xfrm>
            <a:off x="609600" y="1416050"/>
            <a:ext cx="5386917" cy="4621495"/>
          </a:xfrm>
        </p:spPr>
        <p:txBody>
          <a:bodyPr wrap="square" anchor="t">
            <a:noAutofit/>
          </a:bodyPr>
          <a:lstStyle/>
          <a:p>
            <a:pPr>
              <a:lnSpc>
                <a:spcPct val="90000"/>
              </a:lnSpc>
            </a:pPr>
            <a:r>
              <a:rPr lang="en-GB" altLang="en-US" sz="2200" dirty="0"/>
              <a:t>The ‘Active Offer’ simply means providing a service in Welsh without someone having to ask for it</a:t>
            </a:r>
          </a:p>
          <a:p>
            <a:pPr>
              <a:lnSpc>
                <a:spcPct val="90000"/>
              </a:lnSpc>
            </a:pPr>
            <a:r>
              <a:rPr lang="en-GB" altLang="en-US" sz="2200" dirty="0"/>
              <a:t>The Welsh language should be as visible as the English language</a:t>
            </a:r>
          </a:p>
          <a:p>
            <a:pPr>
              <a:lnSpc>
                <a:spcPct val="90000"/>
              </a:lnSpc>
            </a:pPr>
            <a:r>
              <a:rPr lang="en-GB" altLang="en-US" sz="2200" dirty="0"/>
              <a:t>Providing a service that is centred to those who use services is fundamental to the ‘Active Offer’ </a:t>
            </a:r>
          </a:p>
          <a:p>
            <a:pPr>
              <a:lnSpc>
                <a:spcPct val="90000"/>
              </a:lnSpc>
            </a:pPr>
            <a:r>
              <a:rPr lang="en-GB" altLang="en-US" sz="2200" dirty="0"/>
              <a:t>What this means in practice is providing a tailor-made service that enables the individual to be assured that he/she is in control and fully understands the services being offered.</a:t>
            </a:r>
          </a:p>
        </p:txBody>
      </p:sp>
      <p:pic>
        <p:nvPicPr>
          <p:cNvPr id="6" name="Picture 5">
            <a:extLst>
              <a:ext uri="{FF2B5EF4-FFF2-40B4-BE49-F238E27FC236}">
                <a16:creationId xmlns:a16="http://schemas.microsoft.com/office/drawing/2014/main" id="{C479CD07-BBAB-43C7-9C72-33011D4FDFBD}"/>
              </a:ext>
            </a:extLst>
          </p:cNvPr>
          <p:cNvPicPr>
            <a:picLocks noChangeAspect="1"/>
          </p:cNvPicPr>
          <p:nvPr/>
        </p:nvPicPr>
        <p:blipFill>
          <a:blip r:embed="rId3"/>
          <a:stretch>
            <a:fillRect/>
          </a:stretch>
        </p:blipFill>
        <p:spPr>
          <a:xfrm>
            <a:off x="6334204" y="1416050"/>
            <a:ext cx="5445048" cy="502542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2000250" y="908050"/>
            <a:ext cx="8229600" cy="5437188"/>
          </a:xfrm>
        </p:spPr>
        <p:txBody>
          <a:bodyPr/>
          <a:lstStyle/>
          <a:p>
            <a:pPr marL="109537" indent="0">
              <a:buNone/>
              <a:defRPr/>
            </a:pPr>
            <a:r>
              <a:rPr lang="en-GB" b="1" dirty="0"/>
              <a:t>More than just words - </a:t>
            </a:r>
            <a:r>
              <a:rPr lang="en-GB" b="1" dirty="0" err="1"/>
              <a:t>Gwenan</a:t>
            </a:r>
            <a:r>
              <a:rPr lang="en-GB" b="1" dirty="0"/>
              <a:t> </a:t>
            </a:r>
            <a:r>
              <a:rPr lang="en-GB" b="1" dirty="0" err="1"/>
              <a:t>Prysor</a:t>
            </a:r>
            <a:r>
              <a:rPr lang="en-GB" b="1" dirty="0"/>
              <a:t> </a:t>
            </a:r>
            <a:r>
              <a:rPr lang="en-GB" b="1" dirty="0">
                <a:hlinkClick r:id="rId3"/>
              </a:rPr>
              <a:t>https://youtu.be/qS-9F_qqOXo</a:t>
            </a:r>
            <a:endParaRPr lang="en-GB" b="1" dirty="0"/>
          </a:p>
          <a:p>
            <a:pPr marL="109537" indent="0">
              <a:buNone/>
              <a:defRPr/>
            </a:pPr>
            <a:r>
              <a:rPr lang="en-GB" b="1" dirty="0"/>
              <a:t>More than just words - Hywel Jones</a:t>
            </a:r>
            <a:endParaRPr lang="en-GB" dirty="0"/>
          </a:p>
          <a:p>
            <a:pPr>
              <a:defRPr/>
            </a:pPr>
            <a:r>
              <a:rPr lang="en-GB" dirty="0">
                <a:hlinkClick r:id="rId4"/>
              </a:rPr>
              <a:t>https://youtu.be/YTzMZ4Hqo7Y</a:t>
            </a:r>
            <a:endParaRPr lang="en-GB" dirty="0"/>
          </a:p>
          <a:p>
            <a:pPr marL="109537" indent="0">
              <a:buNone/>
              <a:defRPr/>
            </a:pPr>
            <a:r>
              <a:rPr lang="en-GB" b="1" dirty="0"/>
              <a:t>More than just words - </a:t>
            </a:r>
            <a:r>
              <a:rPr lang="en-GB" b="1" dirty="0" err="1"/>
              <a:t>Wyn</a:t>
            </a:r>
            <a:r>
              <a:rPr lang="en-GB" b="1" dirty="0"/>
              <a:t> </a:t>
            </a:r>
            <a:r>
              <a:rPr lang="en-GB" b="1" dirty="0" err="1"/>
              <a:t>Gruffydd</a:t>
            </a:r>
            <a:endParaRPr lang="en-GB" dirty="0"/>
          </a:p>
          <a:p>
            <a:pPr>
              <a:defRPr/>
            </a:pPr>
            <a:r>
              <a:rPr lang="en-GB" dirty="0">
                <a:hlinkClick r:id="rId5"/>
              </a:rPr>
              <a:t>https://youtu.be/IOOs62dzOE4</a:t>
            </a:r>
            <a:endParaRPr lang="en-GB" dirty="0"/>
          </a:p>
          <a:p>
            <a:pPr marL="109537" indent="0">
              <a:buNone/>
              <a:defRPr/>
            </a:pPr>
            <a:r>
              <a:rPr lang="en-GB" b="1" dirty="0"/>
              <a:t>More than just words - Iola </a:t>
            </a:r>
            <a:r>
              <a:rPr lang="en-GB" b="1" dirty="0" err="1"/>
              <a:t>Gruffydd</a:t>
            </a:r>
            <a:endParaRPr lang="en-GB" dirty="0"/>
          </a:p>
          <a:p>
            <a:pPr>
              <a:defRPr/>
            </a:pPr>
            <a:r>
              <a:rPr lang="en-GB" dirty="0">
                <a:hlinkClick r:id="rId6"/>
              </a:rPr>
              <a:t>https://youtu.be/2iF41nNoM5M</a:t>
            </a:r>
            <a:endParaRPr lang="en-GB" dirty="0"/>
          </a:p>
          <a:p>
            <a:pPr marL="109537" indent="0">
              <a:buNone/>
              <a:defRPr/>
            </a:pPr>
            <a:r>
              <a:rPr lang="en-GB" sz="2000" dirty="0"/>
              <a:t>Please ensure you watch all of the video clips which can be accessed through  Moodle as these will help you think about your own experience and to reflect on why language should be a integral part of the assessment process and service provision. </a:t>
            </a:r>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1981200" y="274638"/>
            <a:ext cx="8229600" cy="634082"/>
          </a:xfrm>
        </p:spPr>
        <p:txBody>
          <a:bodyPr>
            <a:normAutofit fontScale="90000"/>
          </a:bodyPr>
          <a:lstStyle/>
          <a:p>
            <a:pPr>
              <a:defRPr/>
            </a:pPr>
            <a:r>
              <a:rPr lang="en-GB" dirty="0"/>
              <a:t>More than Just Words</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CCCE71-823A-4CAE-924E-7A2F48950941}" type="slidenum">
              <a:rPr lang="en-GB" altLang="en-US" smtClean="0"/>
              <a:pPr/>
              <a:t>19</a:t>
            </a:fld>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9C8508-EC66-46C7-9ACC-109DFFEB27AB}"/>
              </a:ext>
            </a:extLst>
          </p:cNvPr>
          <p:cNvSpPr>
            <a:spLocks noGrp="1"/>
          </p:cNvSpPr>
          <p:nvPr>
            <p:ph idx="1"/>
          </p:nvPr>
        </p:nvSpPr>
        <p:spPr>
          <a:xfrm>
            <a:off x="556684" y="1417638"/>
            <a:ext cx="10972800" cy="4806950"/>
          </a:xfrm>
        </p:spPr>
        <p:txBody>
          <a:bodyPr/>
          <a:lstStyle/>
          <a:p>
            <a:pPr>
              <a:defRPr/>
            </a:pPr>
            <a:r>
              <a:rPr lang="en-GB" dirty="0">
                <a:latin typeface="Arial" panose="020B0604020202020204" pitchFamily="34" charset="0"/>
                <a:cs typeface="Arial" panose="020B0604020202020204" pitchFamily="34" charset="0"/>
              </a:rPr>
              <a:t>Watch the 4 video clips “More than just words” and use these to help you</a:t>
            </a:r>
            <a:r>
              <a:rPr lang="en-GB" i="1" dirty="0">
                <a:latin typeface="Arial" panose="020B0604020202020204" pitchFamily="34" charset="0"/>
                <a:cs typeface="Arial" panose="020B0604020202020204" pitchFamily="34" charset="0"/>
              </a:rPr>
              <a:t>r</a:t>
            </a:r>
            <a:r>
              <a:rPr lang="en-GB" dirty="0">
                <a:latin typeface="Arial" panose="020B0604020202020204" pitchFamily="34" charset="0"/>
                <a:cs typeface="Arial" panose="020B0604020202020204" pitchFamily="34" charset="0"/>
              </a:rPr>
              <a:t> critical reflection</a:t>
            </a:r>
          </a:p>
          <a:p>
            <a:pPr>
              <a:defRPr/>
            </a:pPr>
            <a:r>
              <a:rPr lang="en-GB" dirty="0">
                <a:latin typeface="Arial" panose="020B0604020202020204" pitchFamily="34" charset="0"/>
                <a:cs typeface="Arial" panose="020B0604020202020204" pitchFamily="34" charset="0"/>
              </a:rPr>
              <a:t>Provide a range of examples in relation to language need and use including cultural sensitivity</a:t>
            </a:r>
          </a:p>
          <a:p>
            <a:pPr>
              <a:defRPr/>
            </a:pPr>
            <a:r>
              <a:rPr lang="en-GB" dirty="0">
                <a:latin typeface="Arial" panose="020B0604020202020204" pitchFamily="34" charset="0"/>
                <a:cs typeface="Arial" panose="020B0604020202020204" pitchFamily="34" charset="0"/>
              </a:rPr>
              <a:t>Reflection on personal experience as to why language must be an integral part of assessment and service provision</a:t>
            </a:r>
          </a:p>
          <a:p>
            <a:pPr>
              <a:defRPr/>
            </a:pPr>
            <a:r>
              <a:rPr lang="en-GB" dirty="0">
                <a:latin typeface="Arial" panose="020B0604020202020204" pitchFamily="34" charset="0"/>
                <a:cs typeface="Arial" panose="020B0604020202020204" pitchFamily="34" charset="0"/>
              </a:rPr>
              <a:t>Including the principles of the “Active </a:t>
            </a:r>
            <a:r>
              <a:rPr lang="en-GB" i="1" dirty="0">
                <a:latin typeface="Arial" panose="020B0604020202020204" pitchFamily="34" charset="0"/>
                <a:cs typeface="Arial" panose="020B0604020202020204" pitchFamily="34" charset="0"/>
              </a:rPr>
              <a:t>O</a:t>
            </a:r>
            <a:r>
              <a:rPr lang="en-GB" dirty="0">
                <a:latin typeface="Arial" panose="020B0604020202020204" pitchFamily="34" charset="0"/>
                <a:cs typeface="Arial" panose="020B0604020202020204" pitchFamily="34" charset="0"/>
              </a:rPr>
              <a:t>ffer</a:t>
            </a:r>
            <a:r>
              <a:rPr lang="en-GB" dirty="0">
                <a:latin typeface="Arial Nova Cond" panose="020B0604020202020204" pitchFamily="34" charset="0"/>
                <a:cs typeface="Arial" panose="020B0604020202020204" pitchFamily="34" charset="0"/>
              </a:rPr>
              <a:t>” </a:t>
            </a:r>
            <a:r>
              <a:rPr lang="en-GB" dirty="0">
                <a:latin typeface="Arial Nova Cond" panose="020B0604020202020204" pitchFamily="34" charset="0"/>
              </a:rPr>
              <a:t>and make reference to “More than Just Words” (Welsh Government, 2012).</a:t>
            </a:r>
            <a:r>
              <a:rPr lang="en-GB" dirty="0">
                <a:latin typeface="Arial Nova Cond" panose="020B0604020202020204" pitchFamily="34" charset="0"/>
                <a:cs typeface="Arial" panose="020B0604020202020204" pitchFamily="34" charset="0"/>
              </a:rPr>
              <a:t> </a:t>
            </a:r>
          </a:p>
        </p:txBody>
      </p:sp>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p:txBody>
          <a:bodyPr>
            <a:normAutofit fontScale="90000"/>
          </a:bodyPr>
          <a:lstStyle/>
          <a:p>
            <a:pPr>
              <a:defRPr/>
            </a:pPr>
            <a:r>
              <a:rPr lang="en-GB" sz="4000"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AE4B42-0EB2-40ED-8946-565860CEF6CD}"/>
              </a:ext>
            </a:extLst>
          </p:cNvPr>
          <p:cNvSpPr>
            <a:spLocks noGrp="1"/>
          </p:cNvSpPr>
          <p:nvPr>
            <p:ph idx="1"/>
          </p:nvPr>
        </p:nvSpPr>
        <p:spPr>
          <a:xfrm>
            <a:off x="1068779" y="1314450"/>
            <a:ext cx="9999024" cy="4827588"/>
          </a:xfrm>
        </p:spPr>
        <p:txBody>
          <a:bodyPr>
            <a:normAutofit/>
          </a:bodyPr>
          <a:lstStyle/>
          <a:p>
            <a:pPr>
              <a:defRPr/>
            </a:pPr>
            <a:r>
              <a:rPr lang="en-GB" sz="2400" dirty="0">
                <a:latin typeface="Arial" panose="020B0604020202020204" pitchFamily="34" charset="0"/>
                <a:cs typeface="Arial" panose="020B0604020202020204" pitchFamily="34" charset="0"/>
              </a:rPr>
              <a:t>It means not making assumptions that all Welsh speakers speak English anyway! </a:t>
            </a:r>
          </a:p>
          <a:p>
            <a:pPr>
              <a:defRPr/>
            </a:pPr>
            <a:r>
              <a:rPr lang="en-GB" sz="2400" dirty="0">
                <a:latin typeface="Arial" panose="020B0604020202020204" pitchFamily="34" charset="0"/>
                <a:cs typeface="Arial" panose="020B0604020202020204" pitchFamily="34" charset="0"/>
              </a:rPr>
              <a:t>It ensures Welsh speaking individuals who request/use services are treated with dignity and respect by asking them what their preferred language is and acting on it </a:t>
            </a:r>
          </a:p>
          <a:p>
            <a:pPr>
              <a:defRPr/>
            </a:pPr>
            <a:r>
              <a:rPr lang="en-GB" sz="2400" dirty="0">
                <a:latin typeface="Arial" panose="020B0604020202020204" pitchFamily="34" charset="0"/>
                <a:cs typeface="Arial" panose="020B0604020202020204" pitchFamily="34" charset="0"/>
              </a:rPr>
              <a:t>It is a proactive approach that ensures language need is identified as an integral part of safe high quality service provision</a:t>
            </a:r>
          </a:p>
          <a:p>
            <a:pPr>
              <a:defRPr/>
            </a:pPr>
            <a:r>
              <a:rPr lang="en-GB" sz="2400" dirty="0">
                <a:latin typeface="Arial" panose="020B0604020202020204" pitchFamily="34" charset="0"/>
                <a:cs typeface="Arial" panose="020B0604020202020204" pitchFamily="34" charset="0"/>
              </a:rPr>
              <a:t>Making an ‘Active Offer’ is also about creating the right environment where individuals we work with feel empowered and confident that their needs will be met.                 </a:t>
            </a:r>
          </a:p>
          <a:p>
            <a:pPr marL="0" indent="0">
              <a:buNone/>
              <a:defRPr/>
            </a:pPr>
            <a:r>
              <a:rPr lang="en-GB" sz="2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More than Just words -  </a:t>
            </a:r>
            <a:r>
              <a:rPr lang="en-GB" sz="1400" dirty="0">
                <a:latin typeface="Arial" panose="020B0604020202020204" pitchFamily="34" charset="0"/>
                <a:cs typeface="Arial" panose="020B0604020202020204" pitchFamily="34" charset="0"/>
                <a:hlinkClick r:id="rId3"/>
              </a:rPr>
              <a:t>www.gov.wales</a:t>
            </a:r>
            <a:r>
              <a:rPr lang="en-GB" sz="1400" dirty="0">
                <a:latin typeface="Arial" panose="020B0604020202020204" pitchFamily="34" charset="0"/>
                <a:cs typeface="Arial" panose="020B0604020202020204" pitchFamily="34" charset="0"/>
              </a:rPr>
              <a:t> (available on Moodle</a:t>
            </a:r>
            <a:r>
              <a:rPr lang="en-GB" sz="1400" dirty="0"/>
              <a:t>)</a:t>
            </a:r>
          </a:p>
          <a:p>
            <a:pPr>
              <a:defRPr/>
            </a:pPr>
            <a:endParaRPr lang="en-GB" sz="2400" dirty="0"/>
          </a:p>
          <a:p>
            <a:pPr marL="109537" indent="0">
              <a:buNone/>
              <a:defRPr/>
            </a:pPr>
            <a:endParaRPr lang="en-GB" sz="2000" dirty="0"/>
          </a:p>
        </p:txBody>
      </p:sp>
      <p:sp>
        <p:nvSpPr>
          <p:cNvPr id="3" name="Title 2">
            <a:extLst>
              <a:ext uri="{FF2B5EF4-FFF2-40B4-BE49-F238E27FC236}">
                <a16:creationId xmlns:a16="http://schemas.microsoft.com/office/drawing/2014/main" id="{470292BB-9DD2-4A64-9C2E-35ADE151E24D}"/>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The Active Offer</a:t>
            </a:r>
          </a:p>
        </p:txBody>
      </p:sp>
      <p:sp>
        <p:nvSpPr>
          <p:cNvPr id="47108" name="Slide Number Placeholder 6">
            <a:extLst>
              <a:ext uri="{FF2B5EF4-FFF2-40B4-BE49-F238E27FC236}">
                <a16:creationId xmlns:a16="http://schemas.microsoft.com/office/drawing/2014/main" id="{6B473286-01DE-4188-AF42-C08BF5FFC1E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AAED54-D509-48CE-82AE-0B0F3B8FE02C}" type="slidenum">
              <a:rPr lang="en-GB" altLang="en-US" smtClean="0"/>
              <a:pPr/>
              <a:t>21</a:t>
            </a:fld>
            <a:endParaRPr lang="en-GB" altLang="en-US"/>
          </a:p>
        </p:txBody>
      </p:sp>
      <p:pic>
        <p:nvPicPr>
          <p:cNvPr id="7" name="Picture 6">
            <a:extLst>
              <a:ext uri="{FF2B5EF4-FFF2-40B4-BE49-F238E27FC236}">
                <a16:creationId xmlns:a16="http://schemas.microsoft.com/office/drawing/2014/main" id="{98FA067F-60E7-4771-90E6-CFA7469FEEE1}"/>
              </a:ext>
            </a:extLst>
          </p:cNvPr>
          <p:cNvPicPr>
            <a:picLocks noChangeAspect="1"/>
          </p:cNvPicPr>
          <p:nvPr/>
        </p:nvPicPr>
        <p:blipFill>
          <a:blip r:embed="rId4"/>
          <a:stretch>
            <a:fillRect/>
          </a:stretch>
        </p:blipFill>
        <p:spPr>
          <a:xfrm>
            <a:off x="8968635" y="5375753"/>
            <a:ext cx="1482247" cy="148224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a:extLst>
              <a:ext uri="{FF2B5EF4-FFF2-40B4-BE49-F238E27FC236}">
                <a16:creationId xmlns:a16="http://schemas.microsoft.com/office/drawing/2014/main" id="{3F993423-270B-4E0B-8F2E-B0601E2D9916}"/>
              </a:ext>
            </a:extLst>
          </p:cNvPr>
          <p:cNvSpPr>
            <a:spLocks noGrp="1"/>
          </p:cNvSpPr>
          <p:nvPr>
            <p:ph idx="1"/>
          </p:nvPr>
        </p:nvSpPr>
        <p:spPr>
          <a:xfrm>
            <a:off x="609599" y="1557338"/>
            <a:ext cx="10463213" cy="4386262"/>
          </a:xfrm>
        </p:spPr>
        <p:txBody>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p:txBody>
          <a:bodyPr>
            <a:normAutofit/>
          </a:bodyPr>
          <a:lstStyle/>
          <a:p>
            <a:pPr eaLnBrk="1" hangingPunct="1">
              <a:defRPr/>
            </a:pPr>
            <a:r>
              <a:rPr lang="en-GB" altLang="en-US" dirty="0">
                <a:latin typeface="Arial" panose="020B0604020202020204" pitchFamily="34" charset="0"/>
                <a:cs typeface="Arial" panose="020B0604020202020204" pitchFamily="34" charset="0"/>
              </a:rPr>
              <a:t>Welsh Language (Wales) Measure, 2011</a:t>
            </a:r>
          </a:p>
        </p:txBody>
      </p:sp>
      <p:sp>
        <p:nvSpPr>
          <p:cNvPr id="54276" name="Slide Number Placeholder 4">
            <a:extLst>
              <a:ext uri="{FF2B5EF4-FFF2-40B4-BE49-F238E27FC236}">
                <a16:creationId xmlns:a16="http://schemas.microsoft.com/office/drawing/2014/main" id="{319C2614-41D9-4FFA-A65D-7D456648EF0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C1448B-4BB2-48C7-AD01-796A1F361967}" type="slidenum">
              <a:rPr lang="en-GB" altLang="en-US" smtClean="0"/>
              <a:pPr/>
              <a:t>22</a:t>
            </a:fld>
            <a:endParaRPr lang="en-GB" altLang="en-US"/>
          </a:p>
        </p:txBody>
      </p:sp>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15163" y="4645026"/>
            <a:ext cx="4257674" cy="2128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DF8BD-85D3-4D2C-8104-4D5D69518D19}"/>
              </a:ext>
            </a:extLst>
          </p:cNvPr>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Welsh Language (Wales) Measure, 2011</a:t>
            </a:r>
            <a:endParaRPr lang="en-GB" dirty="0"/>
          </a:p>
        </p:txBody>
      </p:sp>
      <p:sp>
        <p:nvSpPr>
          <p:cNvPr id="3" name="Content Placeholder 2">
            <a:extLst>
              <a:ext uri="{FF2B5EF4-FFF2-40B4-BE49-F238E27FC236}">
                <a16:creationId xmlns:a16="http://schemas.microsoft.com/office/drawing/2014/main" id="{120C2FE0-1238-4228-99F8-B398C14560A6}"/>
              </a:ext>
            </a:extLst>
          </p:cNvPr>
          <p:cNvSpPr>
            <a:spLocks noGrp="1"/>
          </p:cNvSpPr>
          <p:nvPr>
            <p:ph sz="quarter" idx="2"/>
          </p:nvPr>
        </p:nvSpPr>
        <p:spPr/>
        <p:txBody>
          <a:bodyPr>
            <a:normAutofit/>
          </a:bodyPr>
          <a:lstStyle/>
          <a:p>
            <a:pPr marL="109537" indent="0">
              <a:buNone/>
            </a:pPr>
            <a:r>
              <a:rPr lang="en-US" dirty="0">
                <a:latin typeface="Arial" panose="020B0604020202020204" pitchFamily="34" charset="0"/>
                <a:cs typeface="Arial" panose="020B0604020202020204" pitchFamily="34" charset="0"/>
              </a:rPr>
              <a:t>The Welsh Language Wales Measures, 2011 provides that 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GB" dirty="0"/>
          </a:p>
        </p:txBody>
      </p:sp>
      <p:sp>
        <p:nvSpPr>
          <p:cNvPr id="6" name="Content Placeholder 5">
            <a:extLst>
              <a:ext uri="{FF2B5EF4-FFF2-40B4-BE49-F238E27FC236}">
                <a16:creationId xmlns:a16="http://schemas.microsoft.com/office/drawing/2014/main" id="{0599BB60-C37E-024D-AD04-F4B587312697}"/>
              </a:ext>
            </a:extLst>
          </p:cNvPr>
          <p:cNvSpPr>
            <a:spLocks noGrp="1"/>
          </p:cNvSpPr>
          <p:nvPr>
            <p:ph sz="quarter" idx="4"/>
          </p:nvPr>
        </p:nvSpPr>
        <p:spPr/>
        <p:txBody>
          <a:bodyPr/>
          <a:lstStyle/>
          <a:p>
            <a:r>
              <a:rPr lang="en-US" dirty="0">
                <a:latin typeface="Arial" panose="020B0604020202020204" pitchFamily="34" charset="0"/>
                <a:cs typeface="Arial" panose="020B0604020202020204" pitchFamily="34" charset="0"/>
              </a:rPr>
              <a:t>The Welsh Ministers specifies the standards, and it is for the Commissioner to decide which standards a body has to comply with by serving the body with a compliance notice.  The compliance notice can require a body to comply with one or more standards, or with standards in some circumstances or in some areas. The Commissioner is not obliged to require everybody to comply with every standard.</a:t>
            </a:r>
          </a:p>
          <a:p>
            <a:endParaRPr lang="en-US" dirty="0"/>
          </a:p>
        </p:txBody>
      </p:sp>
    </p:spTree>
    <p:extLst>
      <p:ext uri="{BB962C8B-B14F-4D97-AF65-F5344CB8AC3E}">
        <p14:creationId xmlns:p14="http://schemas.microsoft.com/office/powerpoint/2010/main" val="22066950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609600" y="1139869"/>
            <a:ext cx="10972800" cy="4867232"/>
          </a:xfrm>
        </p:spPr>
        <p:txBody>
          <a:bodyPr/>
          <a:lstStyle/>
          <a:p>
            <a:r>
              <a:rPr lang="en-GB" b="1" dirty="0"/>
              <a:t>Exercise  5</a:t>
            </a:r>
            <a:endParaRPr lang="en-GB" dirty="0"/>
          </a:p>
          <a:p>
            <a:r>
              <a:rPr lang="en-GB" dirty="0"/>
              <a:t>Why should language needs be an integral part of the assessment process and service provision in Wales?</a:t>
            </a:r>
          </a:p>
          <a:p>
            <a:r>
              <a:rPr lang="en-GB" dirty="0"/>
              <a:t>What language needs do you need to consider in your work setting when working with individuals/carers? </a:t>
            </a:r>
          </a:p>
          <a:p>
            <a:r>
              <a:rPr lang="en-GB" dirty="0"/>
              <a:t>What can you do to ensure you are working to the principals of the Active Offer? </a:t>
            </a:r>
          </a:p>
          <a:p>
            <a:r>
              <a:rPr lang="en-GB" dirty="0"/>
              <a:t>What legislation/policy/procedure might you need to consider in relation to effective communication and language needs in your workplace?</a:t>
            </a:r>
          </a:p>
          <a:p>
            <a:endParaRPr lang="en-GB" dirty="0"/>
          </a:p>
          <a:p>
            <a:r>
              <a:rPr lang="en-GB" dirty="0"/>
              <a:t> </a:t>
            </a:r>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609600" y="274638"/>
            <a:ext cx="10972800" cy="865230"/>
          </a:xfrm>
        </p:spPr>
        <p:txBody>
          <a:bodyPr>
            <a:normAutofit/>
          </a:bodyPr>
          <a:lstStyle/>
          <a:p>
            <a:r>
              <a:rPr lang="en-GB" dirty="0"/>
              <a:t>Group discussion </a:t>
            </a:r>
          </a:p>
        </p:txBody>
      </p:sp>
    </p:spTree>
    <p:extLst>
      <p:ext uri="{BB962C8B-B14F-4D97-AF65-F5344CB8AC3E}">
        <p14:creationId xmlns:p14="http://schemas.microsoft.com/office/powerpoint/2010/main" val="1879504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Welsh context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quarter" idx="2"/>
          </p:nvPr>
        </p:nvSpPr>
        <p:spPr>
          <a:xfrm>
            <a:off x="609600" y="1031057"/>
            <a:ext cx="5386917" cy="4991371"/>
          </a:xfrm>
        </p:spPr>
        <p:txBody>
          <a:bodyPr>
            <a:normAutofit fontScale="85000" lnSpcReduction="20000"/>
          </a:bodyPr>
          <a:lstStyle/>
          <a:p>
            <a:pPr marL="109537" indent="0">
              <a:buNone/>
            </a:pPr>
            <a:r>
              <a:rPr lang="en-GB" dirty="0">
                <a:latin typeface="Arial" panose="020B0604020202020204" pitchFamily="34" charset="0"/>
                <a:cs typeface="Arial" panose="020B0604020202020204" pitchFamily="34" charset="0"/>
              </a:rPr>
              <a:t>You may want to consider</a:t>
            </a:r>
            <a:r>
              <a:rPr lang="en-GB" sz="2800" dirty="0">
                <a:latin typeface="Arial" panose="020B0604020202020204" pitchFamily="34" charset="0"/>
                <a:cs typeface="Arial" panose="020B0604020202020204" pitchFamily="34" charset="0"/>
              </a:rPr>
              <a:t>:</a:t>
            </a:r>
          </a:p>
          <a:p>
            <a:r>
              <a:rPr lang="en-GB" altLang="en-US" sz="2600" dirty="0">
                <a:latin typeface="Arial" panose="020B0604020202020204" pitchFamily="34" charset="0"/>
                <a:cs typeface="Arial" panose="020B0604020202020204" pitchFamily="34" charset="0"/>
              </a:rPr>
              <a:t>Industrial decline</a:t>
            </a:r>
          </a:p>
          <a:p>
            <a:r>
              <a:rPr lang="en-GB" altLang="en-US" sz="2600" dirty="0">
                <a:latin typeface="Arial" panose="020B0604020202020204" pitchFamily="34" charset="0"/>
                <a:cs typeface="Arial" panose="020B0604020202020204" pitchFamily="34" charset="0"/>
              </a:rPr>
              <a:t>Poverty</a:t>
            </a:r>
          </a:p>
          <a:p>
            <a:r>
              <a:rPr lang="en-GB" altLang="en-US" sz="2600" dirty="0">
                <a:latin typeface="Arial" panose="020B0604020202020204" pitchFamily="34" charset="0"/>
                <a:cs typeface="Arial" panose="020B0604020202020204" pitchFamily="34" charset="0"/>
              </a:rPr>
              <a:t>Unemployment</a:t>
            </a:r>
          </a:p>
          <a:p>
            <a:r>
              <a:rPr lang="en-GB" altLang="en-US" sz="2600" dirty="0">
                <a:latin typeface="Arial" panose="020B0604020202020204" pitchFamily="34" charset="0"/>
                <a:cs typeface="Arial" panose="020B0604020202020204" pitchFamily="34" charset="0"/>
              </a:rPr>
              <a:t>Poor housing</a:t>
            </a:r>
          </a:p>
          <a:p>
            <a:r>
              <a:rPr lang="en-GB" altLang="en-US" sz="2600" dirty="0">
                <a:latin typeface="Arial" panose="020B0604020202020204" pitchFamily="34" charset="0"/>
                <a:cs typeface="Arial" panose="020B0604020202020204" pitchFamily="34" charset="0"/>
              </a:rPr>
              <a:t>Geographical location </a:t>
            </a:r>
          </a:p>
          <a:p>
            <a:r>
              <a:rPr lang="en-GB" altLang="en-US" sz="2600" dirty="0">
                <a:latin typeface="Arial" panose="020B0604020202020204" pitchFamily="34" charset="0"/>
                <a:cs typeface="Arial" panose="020B0604020202020204" pitchFamily="34" charset="0"/>
              </a:rPr>
              <a:t>Religion </a:t>
            </a:r>
          </a:p>
          <a:p>
            <a:r>
              <a:rPr lang="en-GB" altLang="en-US" sz="2600" dirty="0">
                <a:latin typeface="Arial" panose="020B0604020202020204" pitchFamily="34" charset="0"/>
                <a:cs typeface="Arial" panose="020B0604020202020204" pitchFamily="34" charset="0"/>
              </a:rPr>
              <a:t>Area of deprivation</a:t>
            </a:r>
          </a:p>
          <a:p>
            <a:r>
              <a:rPr lang="en-GB" altLang="en-US" sz="2600" dirty="0">
                <a:latin typeface="Arial" panose="020B0604020202020204" pitchFamily="34" charset="0"/>
                <a:cs typeface="Arial" panose="020B0604020202020204" pitchFamily="34" charset="0"/>
              </a:rPr>
              <a:t>The role of women in the family and the workforce</a:t>
            </a:r>
          </a:p>
          <a:p>
            <a:r>
              <a:rPr lang="en-GB" altLang="en-US" sz="2600" dirty="0">
                <a:latin typeface="Arial" panose="020B0604020202020204" pitchFamily="34" charset="0"/>
                <a:cs typeface="Arial" panose="020B0604020202020204" pitchFamily="34" charset="0"/>
              </a:rPr>
              <a:t>Issues of gender and sexual orientation</a:t>
            </a:r>
          </a:p>
          <a:p>
            <a:r>
              <a:rPr lang="en-GB" altLang="en-US" sz="2600" dirty="0">
                <a:latin typeface="Arial" panose="020B0604020202020204" pitchFamily="34" charset="0"/>
                <a:cs typeface="Arial" panose="020B0604020202020204" pitchFamily="34" charset="0"/>
              </a:rPr>
              <a:t>Political framework/institutions/legislation</a:t>
            </a:r>
          </a:p>
          <a:p>
            <a:r>
              <a:rPr lang="en-GB" altLang="en-US" sz="26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193368" y="1031057"/>
            <a:ext cx="5389033" cy="4561072"/>
          </a:xfrm>
        </p:spPr>
        <p:txBody>
          <a:bodyPr/>
          <a:lstStyle/>
          <a:p>
            <a:pPr marL="109537" indent="0">
              <a:buNone/>
            </a:pPr>
            <a:r>
              <a:rPr lang="en-GB" sz="2200" dirty="0">
                <a:latin typeface="Arial" panose="020B0604020202020204" pitchFamily="34" charset="0"/>
                <a:cs typeface="Arial" panose="020B0604020202020204" pitchFamily="34" charset="0"/>
              </a:rPr>
              <a:t>Equality Issues</a:t>
            </a:r>
          </a:p>
          <a:p>
            <a:r>
              <a:rPr lang="en-GB" altLang="en-US" sz="2200" dirty="0">
                <a:latin typeface="Arial" panose="020B0604020202020204" pitchFamily="34" charset="0"/>
                <a:cs typeface="Arial" panose="020B0604020202020204" pitchFamily="34" charset="0"/>
              </a:rPr>
              <a:t>Equal access to information and services</a:t>
            </a:r>
          </a:p>
          <a:p>
            <a:r>
              <a:rPr lang="en-GB" altLang="en-US" sz="2200" dirty="0">
                <a:latin typeface="Arial" panose="020B0604020202020204" pitchFamily="34" charset="0"/>
                <a:cs typeface="Arial" panose="020B0604020202020204" pitchFamily="34" charset="0"/>
              </a:rPr>
              <a:t>Translation and interpreter services </a:t>
            </a:r>
          </a:p>
          <a:p>
            <a:r>
              <a:rPr lang="en-GB" altLang="en-US" sz="2200" dirty="0">
                <a:latin typeface="Arial" panose="020B0604020202020204" pitchFamily="34" charset="0"/>
                <a:cs typeface="Arial" panose="020B0604020202020204" pitchFamily="34" charset="0"/>
              </a:rPr>
              <a:t>Informed choice and informed consent</a:t>
            </a:r>
          </a:p>
          <a:p>
            <a:r>
              <a:rPr lang="en-GB" altLang="en-US" sz="2200" dirty="0">
                <a:latin typeface="Arial" panose="020B0604020202020204" pitchFamily="34" charset="0"/>
                <a:cs typeface="Arial" panose="020B0604020202020204" pitchFamily="34" charset="0"/>
              </a:rPr>
              <a:t>Limited resources </a:t>
            </a:r>
          </a:p>
          <a:p>
            <a:r>
              <a:rPr lang="en-GB" altLang="en-US" sz="2200" dirty="0">
                <a:latin typeface="Arial" panose="020B0604020202020204" pitchFamily="34" charset="0"/>
                <a:cs typeface="Arial" panose="020B0604020202020204" pitchFamily="34" charset="0"/>
              </a:rPr>
              <a:t>Public accountability</a:t>
            </a:r>
          </a:p>
          <a:p>
            <a:r>
              <a:rPr lang="en-GB" altLang="en-US" sz="2200" dirty="0">
                <a:latin typeface="Arial" panose="020B0604020202020204" pitchFamily="34" charset="0"/>
                <a:cs typeface="Arial" panose="020B0604020202020204" pitchFamily="34" charset="0"/>
              </a:rPr>
              <a:t>Social exclusion </a:t>
            </a:r>
          </a:p>
          <a:p>
            <a:r>
              <a:rPr lang="en-GB" altLang="en-US" sz="2200" dirty="0">
                <a:latin typeface="Arial" panose="020B0604020202020204" pitchFamily="34" charset="0"/>
                <a:cs typeface="Arial" panose="020B0604020202020204" pitchFamily="34" charset="0"/>
              </a:rPr>
              <a:t>Access to the cultural group  </a:t>
            </a:r>
          </a:p>
          <a:p>
            <a:r>
              <a:rPr lang="en-GB" altLang="en-US" sz="2200"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25</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10887017" y="30158"/>
            <a:ext cx="1304983" cy="130498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5317902" y="5277933"/>
            <a:ext cx="2029217" cy="1697987"/>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814388" y="1643063"/>
            <a:ext cx="9396412" cy="4940299"/>
          </a:xfrm>
        </p:spPr>
        <p:txBody>
          <a:bodyPr>
            <a:normAutofit/>
          </a:bodyPr>
          <a:lstStyle/>
          <a:p>
            <a:pPr>
              <a:lnSpc>
                <a:spcPct val="90000"/>
              </a:lnSpc>
            </a:pPr>
            <a:r>
              <a:rPr lang="en-GB" altLang="en-US" sz="2800" dirty="0">
                <a:latin typeface="Arial" panose="020B0604020202020204" pitchFamily="34" charset="0"/>
                <a:cs typeface="Arial" panose="020B0604020202020204" pitchFamily="34" charset="0"/>
              </a:rPr>
              <a:t>May be disadvantaged e.g. poverty, geography, area, housing, educational attainment, discrimination.</a:t>
            </a:r>
          </a:p>
          <a:p>
            <a:pPr>
              <a:lnSpc>
                <a:spcPct val="90000"/>
              </a:lnSpc>
            </a:pPr>
            <a:r>
              <a:rPr lang="en-GB" altLang="en-US" sz="2800" dirty="0">
                <a:latin typeface="Arial" panose="020B0604020202020204" pitchFamily="34" charset="0"/>
                <a:cs typeface="Arial" panose="020B0604020202020204" pitchFamily="34" charset="0"/>
              </a:rPr>
              <a:t>Social isolation (can be greater in rural areas) </a:t>
            </a:r>
          </a:p>
          <a:p>
            <a:pPr>
              <a:lnSpc>
                <a:spcPct val="90000"/>
              </a:lnSpc>
            </a:pPr>
            <a:r>
              <a:rPr lang="en-GB" altLang="en-US" sz="2800" dirty="0">
                <a:latin typeface="Arial" panose="020B0604020202020204" pitchFamily="34" charset="0"/>
                <a:cs typeface="Arial" panose="020B0604020202020204" pitchFamily="34" charset="0"/>
              </a:rPr>
              <a:t>Unsure how the system works: seek help, referral</a:t>
            </a:r>
          </a:p>
          <a:p>
            <a:pPr>
              <a:lnSpc>
                <a:spcPct val="90000"/>
              </a:lnSpc>
            </a:pPr>
            <a:r>
              <a:rPr lang="en-GB" altLang="en-US" sz="2800" dirty="0">
                <a:latin typeface="Arial" panose="020B0604020202020204" pitchFamily="34" charset="0"/>
                <a:cs typeface="Arial" panose="020B0604020202020204" pitchFamily="34" charset="0"/>
              </a:rPr>
              <a:t>May have complex health needs  </a:t>
            </a:r>
          </a:p>
          <a:p>
            <a:pPr>
              <a:lnSpc>
                <a:spcPct val="90000"/>
              </a:lnSpc>
            </a:pPr>
            <a:r>
              <a:rPr lang="en-GB" altLang="en-US" sz="2800" dirty="0">
                <a:latin typeface="Arial" panose="020B0604020202020204" pitchFamily="34" charset="0"/>
                <a:cs typeface="Arial" panose="020B0604020202020204" pitchFamily="34" charset="0"/>
              </a:rPr>
              <a:t>Not an homogenous group - adds to the complexities  </a:t>
            </a:r>
          </a:p>
          <a:p>
            <a:pPr>
              <a:lnSpc>
                <a:spcPct val="90000"/>
              </a:lnSpc>
            </a:pPr>
            <a:r>
              <a:rPr lang="en-GB" altLang="en-US" sz="2800" dirty="0">
                <a:latin typeface="Arial" panose="020B0604020202020204" pitchFamily="34" charset="0"/>
                <a:cs typeface="Arial" panose="020B0604020202020204" pitchFamily="34" charset="0"/>
              </a:rPr>
              <a:t>Access to health and benefit entitlements </a:t>
            </a:r>
          </a:p>
          <a:p>
            <a:pPr>
              <a:lnSpc>
                <a:spcPct val="90000"/>
              </a:lnSpc>
            </a:pPr>
            <a:r>
              <a:rPr lang="en-GB" altLang="en-US" sz="2800" dirty="0">
                <a:latin typeface="Arial" panose="020B0604020202020204" pitchFamily="34" charset="0"/>
                <a:cs typeface="Arial" panose="020B0604020202020204" pitchFamily="34" charset="0"/>
              </a:rPr>
              <a:t>Different health beliefs and cultural practices </a:t>
            </a:r>
          </a:p>
          <a:p>
            <a:pPr>
              <a:lnSpc>
                <a:spcPct val="90000"/>
              </a:lnSpc>
            </a:pPr>
            <a:r>
              <a:rPr lang="en-GB" altLang="en-US" sz="2800" dirty="0">
                <a:latin typeface="Arial" panose="020B0604020202020204" pitchFamily="34" charset="0"/>
                <a:cs typeface="Arial" panose="020B0604020202020204" pitchFamily="34" charset="0"/>
              </a:rPr>
              <a:t>Different spiritual beliefs and practices</a:t>
            </a:r>
          </a:p>
          <a:p>
            <a:pPr>
              <a:lnSpc>
                <a:spcPct val="90000"/>
              </a:lnSpc>
            </a:pPr>
            <a:r>
              <a:rPr lang="en-GB" altLang="en-US" sz="2800" dirty="0">
                <a:latin typeface="Arial" panose="020B0604020202020204" pitchFamily="34" charset="0"/>
                <a:cs typeface="Arial" panose="020B0604020202020204" pitchFamily="34" charset="0"/>
              </a:rPr>
              <a:t>English or Welsh not first Language</a:t>
            </a:r>
          </a:p>
          <a:p>
            <a:endParaRPr lang="en-GB" altLang="en-US" dirty="0"/>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Additional Needs of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Ethnic Minority Groups in Wales</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BEEF38F-4FAD-40B8-82C4-2268EDA3C9B5}" type="slidenum">
              <a:rPr lang="en-GB" altLang="en-US" smtClean="0"/>
              <a:pPr/>
              <a:t>26</a:t>
            </a:fld>
            <a:endParaRPr lang="en-GB" altLang="en-US"/>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tretch>
            <a:fillRect/>
          </a:stretch>
        </p:blipFill>
        <p:spPr>
          <a:xfrm>
            <a:off x="8811683" y="4333376"/>
            <a:ext cx="2904067" cy="2175247"/>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5EC8C09-EEFC-4D7B-8007-5486A2212FFE}"/>
              </a:ext>
            </a:extLst>
          </p:cNvPr>
          <p:cNvSpPr>
            <a:spLocks noGrp="1"/>
          </p:cNvSpPr>
          <p:nvPr>
            <p:ph type="title"/>
          </p:nvPr>
        </p:nvSpPr>
        <p:spPr/>
        <p:txBody>
          <a:bodyPr anchor="ctr">
            <a:normAutofit/>
          </a:bodyPr>
          <a:lstStyle/>
          <a:p>
            <a:pPr eaLnBrk="1" hangingPunct="1">
              <a:defRPr/>
            </a:pPr>
            <a:endParaRPr lang="en-GB" altLang="en-US" dirty="0"/>
          </a:p>
        </p:txBody>
      </p:sp>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lstStyle/>
          <a:p>
            <a:r>
              <a:rPr lang="en-GB" altLang="en-US" dirty="0"/>
              <a:t>Culture and Communication</a:t>
            </a:r>
            <a:endParaRPr lang="en-GB" dirty="0"/>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half" idx="3"/>
          </p:nvPr>
        </p:nvSpPr>
        <p:spPr>
          <a:xfrm>
            <a:off x="6193368" y="301131"/>
            <a:ext cx="5389033" cy="762000"/>
          </a:xfrm>
        </p:spPr>
        <p:txBody>
          <a:bodyPr/>
          <a:lstStyle/>
          <a:p>
            <a:r>
              <a:rPr lang="en-GB" altLang="en-US" dirty="0"/>
              <a:t>Social Work in a Rural Context</a:t>
            </a:r>
            <a:endParaRPr lang="en-GB" dirty="0"/>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quarter" idx="2"/>
          </p:nvPr>
        </p:nvSpPr>
        <p:spPr/>
        <p:txBody>
          <a:bodyPr wrap="square" anchor="t">
            <a:normAutofit/>
          </a:bodyPr>
          <a:lstStyle/>
          <a:p>
            <a:pPr marL="109537" indent="0">
              <a:lnSpc>
                <a:spcPct val="90000"/>
              </a:lnSpc>
              <a:buNone/>
              <a:defRPr/>
            </a:pPr>
            <a:r>
              <a:rPr lang="en-GB" altLang="en-US" sz="2000"/>
              <a:t>Gast and Patmore (2012) discuss shared meanings within communities</a:t>
            </a:r>
          </a:p>
          <a:p>
            <a:pPr marL="109537" indent="0">
              <a:lnSpc>
                <a:spcPct val="90000"/>
              </a:lnSpc>
              <a:buNone/>
              <a:defRPr/>
            </a:pPr>
            <a:r>
              <a:rPr lang="en-GB" altLang="en-US" sz="2000"/>
              <a:t>In terms of ‘in-groups’ and ‘out-groups’ which can be linked to language spoken:</a:t>
            </a:r>
          </a:p>
          <a:p>
            <a:pPr eaLnBrk="1" hangingPunct="1">
              <a:lnSpc>
                <a:spcPct val="90000"/>
              </a:lnSpc>
              <a:defRPr/>
            </a:pPr>
            <a:r>
              <a:rPr lang="en-GB" altLang="en-US" sz="2000"/>
              <a:t>Common languages help to develop cultures</a:t>
            </a:r>
          </a:p>
          <a:p>
            <a:pPr eaLnBrk="1" hangingPunct="1">
              <a:lnSpc>
                <a:spcPct val="90000"/>
              </a:lnSpc>
              <a:defRPr/>
            </a:pPr>
            <a:r>
              <a:rPr lang="en-GB" altLang="en-US" sz="2000"/>
              <a:t>Social workers’ own culture and communication style can impact on services provided</a:t>
            </a:r>
          </a:p>
          <a:p>
            <a:pPr eaLnBrk="1" hangingPunct="1">
              <a:lnSpc>
                <a:spcPct val="90000"/>
              </a:lnSpc>
              <a:defRPr/>
            </a:pPr>
            <a:r>
              <a:rPr lang="en-GB" altLang="en-US" sz="2000"/>
              <a:t>Language of work setting can create barriers e.g. communication shorthand – how messages are relayed and received etc.   </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p:txBody>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27</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767" y="5186363"/>
            <a:ext cx="2185749" cy="1193534"/>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9247415" y="4174306"/>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EB80C6F-BC8E-4E47-98BD-0C7FAA63716A}"/>
              </a:ext>
            </a:extLst>
          </p:cNvPr>
          <p:cNvSpPr>
            <a:spLocks noGrp="1"/>
          </p:cNvSpPr>
          <p:nvPr>
            <p:ph idx="1"/>
          </p:nvPr>
        </p:nvSpPr>
        <p:spPr>
          <a:xfrm>
            <a:off x="838200" y="1427967"/>
            <a:ext cx="10515600" cy="4748996"/>
          </a:xfrm>
        </p:spPr>
        <p:txBody>
          <a:bodyPr/>
          <a:lstStyle/>
          <a:p>
            <a:pPr marL="109537" indent="0" algn="ctr">
              <a:buNone/>
              <a:defRPr/>
            </a:pPr>
            <a:r>
              <a:rPr lang="en-GB" sz="5400" dirty="0">
                <a:latin typeface="Arial" panose="020B0604020202020204" pitchFamily="34" charset="0"/>
                <a:cs typeface="Arial" panose="020B0604020202020204" pitchFamily="34" charset="0"/>
              </a:rPr>
              <a:t>Observation of Practice </a:t>
            </a:r>
          </a:p>
          <a:p>
            <a:pPr>
              <a:defRPr/>
            </a:pPr>
            <a:endParaRPr lang="en-GB" dirty="0"/>
          </a:p>
        </p:txBody>
      </p:sp>
      <p:sp>
        <p:nvSpPr>
          <p:cNvPr id="3" name="Title 2">
            <a:extLst>
              <a:ext uri="{FF2B5EF4-FFF2-40B4-BE49-F238E27FC236}">
                <a16:creationId xmlns:a16="http://schemas.microsoft.com/office/drawing/2014/main" id="{820AE509-C9E0-4CB5-AA93-9DA9797DC44E}"/>
              </a:ext>
            </a:extLst>
          </p:cNvPr>
          <p:cNvSpPr>
            <a:spLocks noGrp="1"/>
          </p:cNvSpPr>
          <p:nvPr>
            <p:ph type="title"/>
          </p:nvPr>
        </p:nvSpPr>
        <p:spPr/>
        <p:txBody>
          <a:bodyPr/>
          <a:lstStyle/>
          <a:p>
            <a:pPr>
              <a:defRPr/>
            </a:pPr>
            <a:r>
              <a:rPr lang="en-GB" dirty="0"/>
              <a:t>Task 2 </a:t>
            </a:r>
          </a:p>
        </p:txBody>
      </p:sp>
      <p:sp>
        <p:nvSpPr>
          <p:cNvPr id="64516" name="Slide Number Placeholder 6">
            <a:extLst>
              <a:ext uri="{FF2B5EF4-FFF2-40B4-BE49-F238E27FC236}">
                <a16:creationId xmlns:a16="http://schemas.microsoft.com/office/drawing/2014/main" id="{EFF616F3-E111-4872-AD88-EC4E3E04C0A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D62191-23CB-46C2-93D3-5423BC4C1485}" type="slidenum">
              <a:rPr lang="en-GB" altLang="en-US" smtClean="0"/>
              <a:pPr/>
              <a:t>28</a:t>
            </a:fld>
            <a:endParaRPr lang="en-GB" altLang="en-US"/>
          </a:p>
        </p:txBody>
      </p:sp>
      <p:pic>
        <p:nvPicPr>
          <p:cNvPr id="64517" name="Picture 3">
            <a:extLst>
              <a:ext uri="{FF2B5EF4-FFF2-40B4-BE49-F238E27FC236}">
                <a16:creationId xmlns:a16="http://schemas.microsoft.com/office/drawing/2014/main" id="{291AA006-EDF7-4544-8511-B7A918BEC29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39730" y="4359058"/>
            <a:ext cx="3464193" cy="2224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4D5E-2F65-4D56-B079-418267629858}"/>
              </a:ext>
            </a:extLst>
          </p:cNvPr>
          <p:cNvSpPr>
            <a:spLocks noGrp="1"/>
          </p:cNvSpPr>
          <p:nvPr>
            <p:ph type="title"/>
          </p:nvPr>
        </p:nvSpPr>
        <p:spPr/>
        <p:txBody>
          <a:bodyPr>
            <a:normAutofit fontScale="90000"/>
          </a:bodyPr>
          <a:lstStyle/>
          <a:p>
            <a:pPr algn="ctr">
              <a:defRPr/>
            </a:pPr>
            <a:r>
              <a:rPr lang="en-GB" dirty="0">
                <a:latin typeface="Arial" panose="020B0604020202020204" pitchFamily="34" charset="0"/>
                <a:cs typeface="Arial" panose="020B0604020202020204" pitchFamily="34" charset="0"/>
              </a:rPr>
              <a:t>The Observation</a:t>
            </a:r>
            <a:br>
              <a:rPr lang="en-GB" dirty="0"/>
            </a:br>
            <a:endParaRPr lang="en-GB" dirty="0"/>
          </a:p>
        </p:txBody>
      </p:sp>
      <p:sp>
        <p:nvSpPr>
          <p:cNvPr id="3" name="Content Placeholder 2">
            <a:extLst>
              <a:ext uri="{FF2B5EF4-FFF2-40B4-BE49-F238E27FC236}">
                <a16:creationId xmlns:a16="http://schemas.microsoft.com/office/drawing/2014/main" id="{65CEDE17-3424-4456-B0E4-102F18856202}"/>
              </a:ext>
            </a:extLst>
          </p:cNvPr>
          <p:cNvSpPr>
            <a:spLocks noGrp="1"/>
          </p:cNvSpPr>
          <p:nvPr>
            <p:ph sz="quarter" idx="2"/>
          </p:nvPr>
        </p:nvSpPr>
        <p:spPr>
          <a:xfrm>
            <a:off x="609600" y="1003611"/>
            <a:ext cx="5386917" cy="4382448"/>
          </a:xfrm>
        </p:spPr>
        <p:txBody>
          <a:bodyPr/>
          <a:lstStyle/>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Understanding and management of role</a:t>
            </a:r>
            <a:r>
              <a:rPr lang="en-GB" sz="2400" dirty="0">
                <a:latin typeface="Arial" panose="020B0604020202020204" pitchFamily="34" charset="0"/>
                <a:cs typeface="Arial" panose="020B0604020202020204" pitchFamily="34" charset="0"/>
              </a:rPr>
              <a:t>: incl. use of frameworks/paperwork; preparation/background knowledge of situation</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Interpersonal communication</a:t>
            </a:r>
            <a:r>
              <a:rPr lang="en-GB" sz="2400" dirty="0">
                <a:latin typeface="Arial" panose="020B0604020202020204" pitchFamily="34" charset="0"/>
                <a:cs typeface="Arial" panose="020B0604020202020204" pitchFamily="34" charset="0"/>
              </a:rPr>
              <a:t>: incl. sensitivity to different feelings and communication styles/needs</a:t>
            </a:r>
          </a:p>
          <a:p>
            <a:pPr marL="342900" indent="-342900">
              <a:spcBef>
                <a:spcPct val="20000"/>
              </a:spcBef>
              <a:buFont typeface="Wingdings" pitchFamily="2" charset="2"/>
              <a:buChar char="Ø"/>
              <a:defRPr/>
            </a:pPr>
            <a:r>
              <a:rPr lang="en-GB" sz="2400" b="1" dirty="0">
                <a:latin typeface="Arial" panose="020B0604020202020204" pitchFamily="34" charset="0"/>
                <a:cs typeface="Arial" panose="020B0604020202020204" pitchFamily="34" charset="0"/>
              </a:rPr>
              <a:t>Self-management</a:t>
            </a:r>
            <a:r>
              <a:rPr lang="en-GB" sz="2400" dirty="0">
                <a:latin typeface="Arial" panose="020B0604020202020204" pitchFamily="34" charset="0"/>
                <a:cs typeface="Arial" panose="020B0604020202020204" pitchFamily="34" charset="0"/>
              </a:rPr>
              <a:t>: incl. awareness of professional boundaries; tensions/conflicts; impact of social work role and own social identity on the situation; structural inequalities.</a:t>
            </a:r>
          </a:p>
          <a:p>
            <a:pPr marL="342900" indent="-342900">
              <a:spcBef>
                <a:spcPct val="20000"/>
              </a:spcBef>
              <a:buFont typeface="Wingdings" pitchFamily="2" charset="2"/>
              <a:buChar char="Ø"/>
              <a:defRPr/>
            </a:pPr>
            <a:endParaRPr lang="en-GB" dirty="0">
              <a:latin typeface="Arial" panose="020B0604020202020204" pitchFamily="34" charset="0"/>
              <a:cs typeface="Arial" panose="020B0604020202020204" pitchFamily="34" charset="0"/>
            </a:endParaRPr>
          </a:p>
          <a:p>
            <a:pPr>
              <a:defRPr/>
            </a:pPr>
            <a:endParaRPr lang="en-GB" dirty="0"/>
          </a:p>
        </p:txBody>
      </p:sp>
      <p:sp>
        <p:nvSpPr>
          <p:cNvPr id="6" name="Content Placeholder 5">
            <a:extLst>
              <a:ext uri="{FF2B5EF4-FFF2-40B4-BE49-F238E27FC236}">
                <a16:creationId xmlns:a16="http://schemas.microsoft.com/office/drawing/2014/main" id="{23CBF2C3-CC91-D941-8170-0CC7940AB995}"/>
              </a:ext>
            </a:extLst>
          </p:cNvPr>
          <p:cNvSpPr>
            <a:spLocks noGrp="1"/>
          </p:cNvSpPr>
          <p:nvPr>
            <p:ph sz="quarter" idx="4"/>
          </p:nvPr>
        </p:nvSpPr>
        <p:spPr>
          <a:xfrm>
            <a:off x="6193368" y="1003611"/>
            <a:ext cx="5389033" cy="4382448"/>
          </a:xfrm>
        </p:spPr>
        <p:txBody>
          <a:bodyPr/>
          <a:lstStyle/>
          <a:p>
            <a:r>
              <a:rPr lang="en-GB" altLang="en-US" dirty="0">
                <a:latin typeface="Arial" panose="020B0604020202020204" pitchFamily="34" charset="0"/>
                <a:cs typeface="Arial" panose="020B0604020202020204" pitchFamily="34" charset="0"/>
              </a:rPr>
              <a:t>When writing up the observation it is important to give a clear geographical context  including culture, ethnicity, language need etc. The emphasis of the observation is on communication and communication methods</a:t>
            </a:r>
            <a:r>
              <a:rPr lang="en-GB" altLang="en-US" i="1" dirty="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make sure this is evidenced within your </a:t>
            </a:r>
            <a:r>
              <a:rPr lang="en-GB" altLang="en-US" i="1" dirty="0">
                <a:latin typeface="Arial" panose="020B0604020202020204" pitchFamily="34" charset="0"/>
                <a:cs typeface="Arial" panose="020B0604020202020204" pitchFamily="34" charset="0"/>
              </a:rPr>
              <a:t>work </a:t>
            </a:r>
            <a:r>
              <a:rPr lang="en-GB" altLang="en-US" dirty="0">
                <a:latin typeface="Arial" panose="020B0604020202020204" pitchFamily="34" charset="0"/>
                <a:cs typeface="Arial" panose="020B0604020202020204" pitchFamily="34" charset="0"/>
              </a:rPr>
              <a:t>and </a:t>
            </a:r>
            <a:r>
              <a:rPr lang="en-GB" altLang="en-US" i="1"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link</a:t>
            </a:r>
            <a:r>
              <a:rPr lang="en-GB" altLang="en-US" i="1" dirty="0">
                <a:latin typeface="Arial" panose="020B0604020202020204" pitchFamily="34" charset="0"/>
                <a:cs typeface="Arial" panose="020B0604020202020204" pitchFamily="34" charset="0"/>
              </a:rPr>
              <a:t>s</a:t>
            </a:r>
            <a:r>
              <a:rPr lang="en-GB" altLang="en-US" dirty="0">
                <a:latin typeface="Arial" panose="020B0604020202020204" pitchFamily="34" charset="0"/>
                <a:cs typeface="Arial" panose="020B0604020202020204" pitchFamily="34" charset="0"/>
              </a:rPr>
              <a:t> to theory/models of communication.</a:t>
            </a:r>
          </a:p>
          <a:p>
            <a:endParaRPr lang="en-US" dirty="0"/>
          </a:p>
        </p:txBody>
      </p:sp>
      <p:sp>
        <p:nvSpPr>
          <p:cNvPr id="67588" name="Slide Number Placeholder 6">
            <a:extLst>
              <a:ext uri="{FF2B5EF4-FFF2-40B4-BE49-F238E27FC236}">
                <a16:creationId xmlns:a16="http://schemas.microsoft.com/office/drawing/2014/main" id="{932732D3-A1C7-4C28-A255-333F9DD990B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F61DB5-79D2-4D84-8446-07FDC0AB1FEF}" type="slidenum">
              <a:rPr lang="en-GB" altLang="en-US" smtClean="0"/>
              <a:pPr/>
              <a:t>29</a:t>
            </a:fld>
            <a:endParaRPr lang="en-GB" altLang="en-US"/>
          </a:p>
        </p:txBody>
      </p:sp>
      <p:pic>
        <p:nvPicPr>
          <p:cNvPr id="67589" name="Picture 3">
            <a:extLst>
              <a:ext uri="{FF2B5EF4-FFF2-40B4-BE49-F238E27FC236}">
                <a16:creationId xmlns:a16="http://schemas.microsoft.com/office/drawing/2014/main" id="{82E3B960-B55A-44DB-9CF0-E20B143A8C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23482" y="4994059"/>
            <a:ext cx="2891757" cy="19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A1215-C118-4B67-8BFC-4B79E41A573B}"/>
              </a:ext>
            </a:extLst>
          </p:cNvPr>
          <p:cNvSpPr>
            <a:spLocks noGrp="1"/>
          </p:cNvSpPr>
          <p:nvPr>
            <p:ph type="title"/>
          </p:nvPr>
        </p:nvSpPr>
        <p:spPr>
          <a:xfrm>
            <a:off x="609600" y="274638"/>
            <a:ext cx="10972800" cy="1143000"/>
          </a:xfrm>
        </p:spPr>
        <p:txBody>
          <a:bodyPr anchor="ctr">
            <a:normAutofit/>
          </a:bodyPr>
          <a:lstStyle/>
          <a:p>
            <a:pPr>
              <a:defRPr/>
            </a:pPr>
            <a:r>
              <a:rPr lang="en-GB"/>
              <a:t>Preparation for the Observation</a:t>
            </a:r>
          </a:p>
        </p:txBody>
      </p:sp>
      <p:graphicFrame>
        <p:nvGraphicFramePr>
          <p:cNvPr id="68614" name="Content Placeholder 2">
            <a:extLst>
              <a:ext uri="{FF2B5EF4-FFF2-40B4-BE49-F238E27FC236}">
                <a16:creationId xmlns:a16="http://schemas.microsoft.com/office/drawing/2014/main" id="{DACCF26F-136C-4DBA-85B0-DECDD42CC929}"/>
              </a:ext>
            </a:extLst>
          </p:cNvPr>
          <p:cNvGraphicFramePr>
            <a:graphicFrameLocks noGrp="1"/>
          </p:cNvGraphicFramePr>
          <p:nvPr>
            <p:ph idx="1"/>
            <p:extLst>
              <p:ext uri="{D42A27DB-BD31-4B8C-83A1-F6EECF244321}">
                <p14:modId xmlns:p14="http://schemas.microsoft.com/office/powerpoint/2010/main" val="1211070620"/>
              </p:ext>
            </p:extLst>
          </p:nvPr>
        </p:nvGraphicFramePr>
        <p:xfrm>
          <a:off x="609600" y="1417638"/>
          <a:ext cx="10972800" cy="50054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8612" name="Slide Number Placeholder 5" hidden="1">
            <a:extLst>
              <a:ext uri="{FF2B5EF4-FFF2-40B4-BE49-F238E27FC236}">
                <a16:creationId xmlns:a16="http://schemas.microsoft.com/office/drawing/2014/main" id="{78C70411-1E42-4155-AD31-1DD8F1700EC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F4BE7DA-4B36-480C-A692-D8317C24F237}" type="slidenum">
              <a:rPr lang="en-GB" altLang="en-US" smtClean="0"/>
              <a:pPr>
                <a:spcAft>
                  <a:spcPts val="600"/>
                </a:spcAft>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0286DBDE-555B-BE4D-894D-7E981DBABB4A}"/>
              </a:ext>
            </a:extLst>
          </p:cNvPr>
          <p:cNvSpPr>
            <a:spLocks noGrp="1"/>
          </p:cNvSpPr>
          <p:nvPr>
            <p:ph idx="1"/>
          </p:nvPr>
        </p:nvSpPr>
        <p:spPr/>
        <p:txBody>
          <a:bodyPr/>
          <a:lstStyle/>
          <a:p>
            <a:r>
              <a:rPr lang="en-GB" altLang="en-US" sz="3200" b="1" dirty="0">
                <a:latin typeface="Arial" panose="020B0604020202020204" pitchFamily="34" charset="0"/>
                <a:cs typeface="Arial" panose="020B0604020202020204" pitchFamily="34" charset="0"/>
              </a:rPr>
              <a:t>Permission</a:t>
            </a:r>
            <a:r>
              <a:rPr lang="en-GB" altLang="en-US" sz="3200" dirty="0">
                <a:latin typeface="Arial" panose="020B0604020202020204" pitchFamily="34" charset="0"/>
                <a:cs typeface="Arial" panose="020B0604020202020204" pitchFamily="34" charset="0"/>
              </a:rPr>
              <a:t> of the individual </a:t>
            </a:r>
            <a:r>
              <a:rPr lang="en-GB" altLang="en-US" sz="3200" b="1" dirty="0">
                <a:latin typeface="Arial" panose="020B0604020202020204" pitchFamily="34" charset="0"/>
                <a:cs typeface="Arial" panose="020B0604020202020204" pitchFamily="34" charset="0"/>
              </a:rPr>
              <a:t>must be gained before</a:t>
            </a:r>
            <a:r>
              <a:rPr lang="en-GB" altLang="en-US" sz="3200" dirty="0">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Discuss/prepare the individual/family/carer for being asked for feedback after the observation. Advise the individual that it is fine to give constructive criticism. </a:t>
            </a:r>
          </a:p>
          <a:p>
            <a:endParaRPr lang="en-US" dirty="0"/>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p:txBody>
          <a:bodyPr>
            <a:normAutofit/>
          </a:bodyPr>
          <a:lstStyle/>
          <a:p>
            <a:r>
              <a:rPr lang="en-US" sz="4400" dirty="0"/>
              <a:t>Permission/Consent</a:t>
            </a:r>
          </a:p>
        </p:txBody>
      </p:sp>
    </p:spTree>
    <p:extLst>
      <p:ext uri="{BB962C8B-B14F-4D97-AF65-F5344CB8AC3E}">
        <p14:creationId xmlns:p14="http://schemas.microsoft.com/office/powerpoint/2010/main" val="7950012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609600" y="273050"/>
            <a:ext cx="10972800" cy="694359"/>
          </a:xfrm>
        </p:spPr>
        <p:txBody>
          <a:bodyPr>
            <a:normAutofit/>
          </a:bodyPr>
          <a:lstStyle/>
          <a:p>
            <a:r>
              <a:rPr lang="en-GB" sz="3600" dirty="0"/>
              <a:t>             Virtual or Telephone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quarter" idx="2"/>
          </p:nvPr>
        </p:nvSpPr>
        <p:spPr>
          <a:xfrm>
            <a:off x="609600" y="1444296"/>
            <a:ext cx="5386917" cy="4757722"/>
          </a:xfrm>
        </p:spPr>
        <p:txBody>
          <a:bodyPr>
            <a:normAutofit fontScale="92500" lnSpcReduction="20000"/>
          </a:bodyPr>
          <a:lstStyle/>
          <a:p>
            <a:pPr marL="0" indent="0">
              <a:buNone/>
            </a:pPr>
            <a:r>
              <a:rPr lang="en-GB" dirty="0"/>
              <a:t>A phone or virtual observation allows plenty of room to meet the criteria Consider;</a:t>
            </a:r>
          </a:p>
          <a:p>
            <a:r>
              <a:rPr lang="en-GB" dirty="0"/>
              <a:t>Communication methods and skills; overcoming barriers to this in a phone/virtual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endParaRPr lang="en-GB" dirty="0"/>
          </a:p>
        </p:txBody>
      </p:sp>
      <p:sp>
        <p:nvSpPr>
          <p:cNvPr id="8" name="Content Placeholder 7">
            <a:extLst>
              <a:ext uri="{FF2B5EF4-FFF2-40B4-BE49-F238E27FC236}">
                <a16:creationId xmlns:a16="http://schemas.microsoft.com/office/drawing/2014/main" id="{8DB7909C-A8DE-DC4F-881F-B226BCE40ACF}"/>
              </a:ext>
            </a:extLst>
          </p:cNvPr>
          <p:cNvSpPr>
            <a:spLocks noGrp="1"/>
          </p:cNvSpPr>
          <p:nvPr>
            <p:ph sz="quarter" idx="4"/>
          </p:nvPr>
        </p:nvSpPr>
        <p:spPr/>
        <p:txBody>
          <a:bodyPr/>
          <a:lstStyle/>
          <a:p>
            <a:r>
              <a:rPr lang="en-GB" sz="2200" dirty="0"/>
              <a:t>What ethics do you need to consider? What values are important and in what ways if any are these different to a face-to-face meeting? </a:t>
            </a:r>
          </a:p>
          <a:p>
            <a:r>
              <a:rPr lang="en-GB" sz="2200" dirty="0"/>
              <a:t>You need to effectively critically reflect on the conversation considering the challenges. For instance, how did you compensat</a:t>
            </a:r>
            <a:r>
              <a:rPr lang="en-GB" sz="2200" i="1" dirty="0"/>
              <a:t>e</a:t>
            </a:r>
            <a:r>
              <a:rPr lang="en-GB" sz="2200" dirty="0"/>
              <a:t> for lack of non-verbal cues e.g., using a solution</a:t>
            </a:r>
            <a:r>
              <a:rPr lang="en-GB" sz="2200" i="1" dirty="0"/>
              <a:t>s</a:t>
            </a:r>
            <a:r>
              <a:rPr lang="en-GB" sz="2200" dirty="0"/>
              <a:t> focused approach? </a:t>
            </a:r>
            <a:r>
              <a:rPr lang="en-GB" dirty="0"/>
              <a:t> 	</a:t>
            </a:r>
            <a:endParaRPr lang="en-US" dirty="0"/>
          </a:p>
        </p:txBody>
      </p:sp>
      <p:pic>
        <p:nvPicPr>
          <p:cNvPr id="4" name="Picture 3">
            <a:extLst>
              <a:ext uri="{FF2B5EF4-FFF2-40B4-BE49-F238E27FC236}">
                <a16:creationId xmlns:a16="http://schemas.microsoft.com/office/drawing/2014/main" id="{4FE1ED83-C0DD-4745-A270-C0BCFC6FC4E3}"/>
              </a:ext>
            </a:extLst>
          </p:cNvPr>
          <p:cNvPicPr>
            <a:picLocks noChangeAspect="1"/>
          </p:cNvPicPr>
          <p:nvPr/>
        </p:nvPicPr>
        <p:blipFill>
          <a:blip r:embed="rId3"/>
          <a:stretch>
            <a:fillRect/>
          </a:stretch>
        </p:blipFill>
        <p:spPr>
          <a:xfrm>
            <a:off x="10018643" y="5413705"/>
            <a:ext cx="2173357" cy="1446270"/>
          </a:xfrm>
          <a:prstGeom prst="rect">
            <a:avLst/>
          </a:prstGeom>
        </p:spPr>
      </p:pic>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4"/>
          <a:stretch>
            <a:fillRect/>
          </a:stretch>
        </p:blipFill>
        <p:spPr>
          <a:xfrm>
            <a:off x="0" y="0"/>
            <a:ext cx="2382159" cy="1338470"/>
          </a:xfrm>
          <a:prstGeom prst="rect">
            <a:avLst/>
          </a:prstGeom>
        </p:spPr>
      </p:pic>
    </p:spTree>
    <p:extLst>
      <p:ext uri="{BB962C8B-B14F-4D97-AF65-F5344CB8AC3E}">
        <p14:creationId xmlns:p14="http://schemas.microsoft.com/office/powerpoint/2010/main" val="231464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09600" y="1052187"/>
            <a:ext cx="10972800" cy="4954914"/>
          </a:xfrm>
        </p:spPr>
        <p:txBody>
          <a:bodyPr/>
          <a:lstStyle/>
          <a:p>
            <a:pPr marL="109537" indent="0">
              <a:buNone/>
            </a:pPr>
            <a:r>
              <a:rPr lang="en-GB" sz="2400" dirty="0"/>
              <a:t>In groups consider a possible observation you intend to undertake (or the observation you have already undertaken):and answer the questions below.</a:t>
            </a:r>
          </a:p>
          <a:p>
            <a:r>
              <a:rPr lang="en-GB" sz="2400" dirty="0"/>
              <a:t>Briefly describe the context/situation, e.g. geographical and legislative contexts as well as cultural, ethnicity, communication and language needs</a:t>
            </a:r>
          </a:p>
          <a:p>
            <a:r>
              <a:rPr lang="en-GB" sz="2400" dirty="0"/>
              <a:t>Set out the social work objectives relating to the work being undertaken.</a:t>
            </a:r>
          </a:p>
          <a:p>
            <a:r>
              <a:rPr lang="en-GB" sz="2400" dirty="0"/>
              <a:t>Reflect on potential language and communication needs and approaches including how you ensured person centred practice.</a:t>
            </a:r>
          </a:p>
          <a:p>
            <a:r>
              <a:rPr lang="en-GB" sz="2400" dirty="0"/>
              <a:t>Discuss relevant values and ethics (including the role of the Code of Professional Practice and/or any other guidance relevant to the situation. </a:t>
            </a:r>
            <a:endParaRPr lang="en-GB" dirty="0"/>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609600" y="274638"/>
            <a:ext cx="10972800" cy="777548"/>
          </a:xfrm>
        </p:spPr>
        <p:txBody>
          <a:bodyPr/>
          <a:lstStyle/>
          <a:p>
            <a:r>
              <a:rPr lang="en-GB" dirty="0"/>
              <a:t>Exercise 6 – Observation of Practice</a:t>
            </a:r>
          </a:p>
        </p:txBody>
      </p:sp>
    </p:spTree>
    <p:extLst>
      <p:ext uri="{BB962C8B-B14F-4D97-AF65-F5344CB8AC3E}">
        <p14:creationId xmlns:p14="http://schemas.microsoft.com/office/powerpoint/2010/main" val="2075428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p:txBody>
          <a:bodyPr/>
          <a:lstStyle/>
          <a:p>
            <a:r>
              <a:rPr lang="en-GB" sz="2400" dirty="0"/>
              <a:t>After the observation the individual and/or their carer will be asked for feedback/views on how they think it went </a:t>
            </a:r>
          </a:p>
          <a:p>
            <a:r>
              <a:rPr lang="en-GB" sz="2400" dirty="0"/>
              <a:t>Please take time to discuss this with them in advance</a:t>
            </a:r>
          </a:p>
          <a:p>
            <a:r>
              <a:rPr lang="en-GB" sz="2400" dirty="0"/>
              <a:t>Where the observation is virtual or via a phone call you may need to consider in advance the best way to get feedback from the individual. </a:t>
            </a:r>
          </a:p>
          <a:p>
            <a:r>
              <a:rPr lang="en-GB" altLang="en-US" sz="24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400" dirty="0">
              <a:latin typeface="+mj-lt"/>
            </a:endParaRPr>
          </a:p>
          <a:p>
            <a:r>
              <a:rPr lang="en-GB" sz="2400" dirty="0"/>
              <a:t>This feedback can be used in Task 1 part b to reflect on feedback from individual</a:t>
            </a:r>
            <a:r>
              <a:rPr lang="en-GB" sz="2400" i="1" dirty="0"/>
              <a:t>s</a:t>
            </a:r>
            <a:r>
              <a:rPr lang="en-GB" sz="2400" dirty="0"/>
              <a:t> you work with and how it has impacted on your practice. </a:t>
            </a:r>
          </a:p>
          <a:p>
            <a:endParaRPr lang="en-GB" dirty="0"/>
          </a:p>
          <a:p>
            <a:endParaRPr lang="en-GB" dirty="0"/>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p:txBody>
          <a:bodyPr>
            <a:normAutofit fontScale="90000"/>
          </a:bodyPr>
          <a:lstStyle/>
          <a:p>
            <a:pPr hangingPunct="0"/>
            <a:r>
              <a:rPr lang="en-GB" dirty="0"/>
              <a:t> </a:t>
            </a:r>
            <a:br>
              <a:rPr lang="en-GB" dirty="0"/>
            </a:br>
            <a:r>
              <a:rPr lang="en-GB" sz="3600" b="1" dirty="0"/>
              <a:t>Feedback and comments from </a:t>
            </a:r>
            <a:r>
              <a:rPr lang="en-GB" sz="3600" dirty="0"/>
              <a:t>people </a:t>
            </a:r>
            <a:r>
              <a:rPr lang="en-GB" sz="3600" b="1" dirty="0"/>
              <a:t>in need of care and support and/or their</a:t>
            </a:r>
            <a:r>
              <a:rPr lang="en-GB" sz="3600" b="1" i="1" dirty="0"/>
              <a:t> </a:t>
            </a:r>
            <a:r>
              <a:rPr lang="en-GB" sz="3600" b="1" dirty="0"/>
              <a:t>carers </a:t>
            </a:r>
            <a:br>
              <a:rPr lang="en-GB" dirty="0"/>
            </a:br>
            <a:endParaRPr lang="en-GB" dirty="0"/>
          </a:p>
        </p:txBody>
      </p:sp>
    </p:spTree>
    <p:extLst>
      <p:ext uri="{BB962C8B-B14F-4D97-AF65-F5344CB8AC3E}">
        <p14:creationId xmlns:p14="http://schemas.microsoft.com/office/powerpoint/2010/main" val="38315010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quarter" idx="2"/>
          </p:nvPr>
        </p:nvSpPr>
        <p:spPr>
          <a:xfrm>
            <a:off x="609600" y="691377"/>
            <a:ext cx="5386917" cy="4694682"/>
          </a:xfrm>
        </p:spPr>
        <p:txBody>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if you are sending the questions out to the individual. New slide with pictures notes when they would use easy read version encourage.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503087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1027134" y="1268414"/>
            <a:ext cx="10146081" cy="4738687"/>
          </a:xfrm>
        </p:spPr>
        <p:txBody>
          <a:bodyPr>
            <a:normAutofit fontScale="925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a:t>
            </a:r>
          </a:p>
          <a:p>
            <a:pPr marL="109537" indent="0">
              <a:buNone/>
              <a:defRPr/>
            </a:pPr>
            <a:r>
              <a:rPr lang="en-GB" sz="2400" dirty="0">
                <a:latin typeface="Arial" panose="020B0604020202020204" pitchFamily="34" charset="0"/>
                <a:cs typeface="Arial" panose="020B0604020202020204" pitchFamily="34" charset="0"/>
              </a:rPr>
              <a:t>The ways in which human beings communicate includes:</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marL="342900" indent="-342900">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marL="342900" indent="-342900">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400" dirty="0">
              <a:latin typeface="Arial" charset="0"/>
              <a:cs typeface="Arial" charset="0"/>
            </a:endParaRPr>
          </a:p>
          <a:p>
            <a:pPr>
              <a:defRPr/>
            </a:pPr>
            <a:endParaRPr lang="en-GB" dirty="0"/>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38200" y="365126"/>
            <a:ext cx="10515600" cy="787270"/>
          </a:xfrm>
        </p:spPr>
        <p:txBody>
          <a:bodyPr/>
          <a:lstStyle/>
          <a:p>
            <a:pPr algn="ctr">
              <a:defRPr/>
            </a:pPr>
            <a:r>
              <a:rPr lang="en-GB" dirty="0">
                <a:latin typeface="Arial" panose="020B0604020202020204" pitchFamily="34" charset="0"/>
                <a:cs typeface="Arial" panose="020B0604020202020204" pitchFamily="34" charset="0"/>
              </a:rPr>
              <a:t>Effective Communication</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8D886C8-DCD9-403A-BCFD-58270AD3FC5A}" type="slidenum">
              <a:rPr lang="en-GB" altLang="en-US" smtClean="0"/>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Uncomfortable environment</a:t>
            </a:r>
          </a:p>
          <a:p>
            <a:r>
              <a:rPr lang="en-GB" altLang="en-US" dirty="0">
                <a:latin typeface="Arial" panose="020B0604020202020204" pitchFamily="34" charset="0"/>
                <a:cs typeface="Arial" panose="020B0604020202020204" pitchFamily="34" charset="0"/>
              </a:rPr>
              <a:t>Interruptions</a:t>
            </a:r>
          </a:p>
          <a:p>
            <a:r>
              <a:rPr lang="en-GB" altLang="en-US" dirty="0">
                <a:latin typeface="Arial" panose="020B0604020202020204" pitchFamily="34" charset="0"/>
                <a:cs typeface="Arial" panose="020B0604020202020204" pitchFamily="34" charset="0"/>
              </a:rPr>
              <a:t>Preoccupation with another situation, next visit etc.</a:t>
            </a:r>
          </a:p>
          <a:p>
            <a:r>
              <a:rPr lang="en-GB" altLang="en-US" dirty="0">
                <a:latin typeface="Arial" panose="020B0604020202020204" pitchFamily="34" charset="0"/>
                <a:cs typeface="Arial" panose="020B0604020202020204" pitchFamily="34" charset="0"/>
              </a:rPr>
              <a:t>Stereotyping and making assumptions about the individual</a:t>
            </a:r>
          </a:p>
          <a:p>
            <a:r>
              <a:rPr lang="en-GB" altLang="en-US" dirty="0">
                <a:latin typeface="Arial" panose="020B0604020202020204" pitchFamily="34" charset="0"/>
                <a:cs typeface="Arial" panose="020B0604020202020204" pitchFamily="34" charset="0"/>
              </a:rPr>
              <a:t>Past negative experience of social services</a:t>
            </a:r>
          </a:p>
          <a:p>
            <a:r>
              <a:rPr lang="en-GB" altLang="en-US" dirty="0">
                <a:latin typeface="Arial" panose="020B0604020202020204" pitchFamily="34" charset="0"/>
                <a:cs typeface="Arial" panose="020B0604020202020204" pitchFamily="34" charset="0"/>
              </a:rPr>
              <a:t>Transference – possibly from a previous worker or significant person. </a:t>
            </a:r>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Obstacles to communication</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316D358-B2D2-46D5-959D-4C8BACA94EFB}" type="slidenum">
              <a:rPr lang="en-GB" altLang="en-US" smtClean="0"/>
              <a:pPr/>
              <a:t>37</a:t>
            </a:fld>
            <a:endParaRPr lang="en-GB" altLang="en-US"/>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4657725" y="4669930"/>
            <a:ext cx="3857625" cy="173881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1327759" y="1417639"/>
            <a:ext cx="9720197" cy="4708525"/>
          </a:xfrm>
        </p:spPr>
        <p:txBody>
          <a:bodyPr>
            <a:normAutofit/>
          </a:bodyPr>
          <a:lstStyle/>
          <a:p>
            <a:pPr marL="109537" indent="0">
              <a:buNone/>
              <a:defRPr/>
            </a:pPr>
            <a:r>
              <a:rPr lang="en-GB" dirty="0">
                <a:latin typeface="Arial" panose="020B0604020202020204" pitchFamily="34" charset="0"/>
                <a:cs typeface="Arial" panose="020B0604020202020204" pitchFamily="34" charset="0"/>
              </a:rPr>
              <a:t>Koprowska (2010) refers to ‘first order’ and ‘second order’ skills:</a:t>
            </a:r>
          </a:p>
          <a:p>
            <a:pPr>
              <a:defRPr/>
            </a:pPr>
            <a:r>
              <a:rPr lang="en-GB" dirty="0">
                <a:latin typeface="Arial" panose="020B0604020202020204" pitchFamily="34" charset="0"/>
                <a:cs typeface="Arial" panose="020B0604020202020204" pitchFamily="34" charset="0"/>
              </a:rPr>
              <a:t>First order skills are needed in direct communication</a:t>
            </a:r>
          </a:p>
          <a:p>
            <a:pPr>
              <a:defRPr/>
            </a:pPr>
            <a:r>
              <a:rPr lang="en-GB"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dirty="0">
                <a:latin typeface="Arial" panose="020B0604020202020204" pitchFamily="34" charset="0"/>
                <a:cs typeface="Arial" panose="020B0604020202020204" pitchFamily="34" charset="0"/>
              </a:rPr>
              <a:t>Compare second order skills with ‘reflection-in-action’ and ‘reflection-on-action’ (</a:t>
            </a:r>
            <a:r>
              <a:rPr lang="en-GB" dirty="0" err="1">
                <a:latin typeface="Arial" panose="020B0604020202020204" pitchFamily="34" charset="0"/>
                <a:cs typeface="Arial" panose="020B0604020202020204" pitchFamily="34" charset="0"/>
              </a:rPr>
              <a:t>Schon</a:t>
            </a:r>
            <a:r>
              <a:rPr lang="en-GB" dirty="0">
                <a:latin typeface="Arial" panose="020B0604020202020204" pitchFamily="34" charset="0"/>
                <a:cs typeface="Arial" panose="020B0604020202020204" pitchFamily="34" charset="0"/>
              </a:rPr>
              <a:t>, 1984)  </a:t>
            </a:r>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838200" y="365126"/>
            <a:ext cx="10515600" cy="1200628"/>
          </a:xfrm>
        </p:spPr>
        <p:txBody>
          <a:bodyPr/>
          <a:lstStyle/>
          <a:p>
            <a:pPr algn="ctr">
              <a:defRPr/>
            </a:pPr>
            <a:r>
              <a:rPr lang="en-GB" dirty="0">
                <a:latin typeface="Arial" panose="020B0604020202020204" pitchFamily="34" charset="0"/>
                <a:cs typeface="Arial" panose="020B0604020202020204" pitchFamily="34" charset="0"/>
              </a:rPr>
              <a:t>First and Second Order Skills</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EAAF8D-0969-4267-A3B9-0B4BDAABAE05}" type="slidenum">
              <a:rPr lang="en-GB" altLang="en-US" smtClean="0"/>
              <a:pPr/>
              <a:t>38</a:t>
            </a:fld>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p:txBody>
          <a:bodyPr/>
          <a:lstStyle/>
          <a:p>
            <a:pPr algn="ctr">
              <a:defRPr/>
            </a:pPr>
            <a:r>
              <a:rPr lang="en-GB" dirty="0">
                <a:latin typeface="Arial" panose="020B0604020202020204" pitchFamily="34" charset="0"/>
                <a:cs typeface="Arial" panose="020B0604020202020204" pitchFamily="34" charset="0"/>
              </a:rPr>
              <a:t>Non verbal communication</a:t>
            </a:r>
          </a:p>
        </p:txBody>
      </p:sp>
      <p:sp>
        <p:nvSpPr>
          <p:cNvPr id="3" name="Content Placeholder 2">
            <a:extLst>
              <a:ext uri="{FF2B5EF4-FFF2-40B4-BE49-F238E27FC236}">
                <a16:creationId xmlns:a16="http://schemas.microsoft.com/office/drawing/2014/main" id="{947395E5-1503-4BE6-B769-86DE771F6E0B}"/>
              </a:ext>
            </a:extLst>
          </p:cNvPr>
          <p:cNvSpPr>
            <a:spLocks noGrp="1"/>
          </p:cNvSpPr>
          <p:nvPr>
            <p:ph sz="quarter" idx="2"/>
          </p:nvPr>
        </p:nvSpPr>
        <p:spPr>
          <a:xfrm>
            <a:off x="808382" y="1257300"/>
            <a:ext cx="5386917" cy="5151439"/>
          </a:xfrm>
        </p:spPr>
        <p:txBody>
          <a:bodyPr>
            <a:normAutofit/>
          </a:bodyPr>
          <a:lstStyle/>
          <a:p>
            <a:pPr>
              <a:defRPr/>
            </a:pPr>
            <a:r>
              <a:rPr lang="en-GB" sz="2200" dirty="0">
                <a:latin typeface="Arial" panose="020B0604020202020204" pitchFamily="34" charset="0"/>
                <a:cs typeface="Arial" panose="020B0604020202020204" pitchFamily="34" charset="0"/>
              </a:rPr>
              <a:t>Most communication is non verbal</a:t>
            </a:r>
          </a:p>
          <a:p>
            <a:pPr>
              <a:defRPr/>
            </a:pPr>
            <a:r>
              <a:rPr lang="en-GB" sz="2200" dirty="0">
                <a:latin typeface="Arial" panose="020B0604020202020204" pitchFamily="34" charset="0"/>
                <a:cs typeface="Arial" panose="020B0604020202020204" pitchFamily="34" charset="0"/>
              </a:rPr>
              <a:t>We therefore need a heightened level of self awareness</a:t>
            </a:r>
          </a:p>
          <a:p>
            <a:pPr>
              <a:defRPr/>
            </a:pPr>
            <a:r>
              <a:rPr lang="en-GB" sz="2200" dirty="0">
                <a:latin typeface="Arial" panose="020B0604020202020204" pitchFamily="34" charset="0"/>
                <a:cs typeface="Arial" panose="020B0604020202020204" pitchFamily="34" charset="0"/>
              </a:rPr>
              <a:t>The degree of acceptable eye contact varies between cultures as do other methods of communication</a:t>
            </a:r>
          </a:p>
          <a:p>
            <a:pPr>
              <a:defRPr/>
            </a:pPr>
            <a:r>
              <a:rPr lang="en-GB" sz="2200" dirty="0">
                <a:latin typeface="Arial" panose="020B0604020202020204" pitchFamily="34" charset="0"/>
                <a:cs typeface="Arial" panose="020B0604020202020204" pitchFamily="34" charset="0"/>
              </a:rPr>
              <a:t>Research suggests gender differences in communication – women encode and decode better then men and build rapport and smile more often?</a:t>
            </a:r>
          </a:p>
          <a:p>
            <a:pPr marL="109537" indent="0">
              <a:buNone/>
              <a:defRPr/>
            </a:pPr>
            <a:r>
              <a:rPr lang="en-GB" sz="2200" dirty="0">
                <a:latin typeface="Arial" panose="020B0604020202020204" pitchFamily="34" charset="0"/>
                <a:cs typeface="Arial" panose="020B0604020202020204" pitchFamily="34" charset="0"/>
              </a:rPr>
              <a:t>    (Hall, 2006) </a:t>
            </a:r>
          </a:p>
          <a:p>
            <a:pPr marL="109537" indent="0">
              <a:buNone/>
              <a:defRPr/>
            </a:pPr>
            <a:r>
              <a:rPr lang="en-GB" dirty="0">
                <a:latin typeface="Arial" panose="020B0604020202020204" pitchFamily="34" charset="0"/>
                <a:cs typeface="Arial" panose="020B0604020202020204" pitchFamily="34" charset="0"/>
              </a:rPr>
              <a:t>How is this </a:t>
            </a:r>
            <a:r>
              <a:rPr lang="en-GB" i="1" dirty="0">
                <a:latin typeface="Arial" panose="020B0604020202020204" pitchFamily="34" charset="0"/>
                <a:cs typeface="Arial" panose="020B0604020202020204" pitchFamily="34" charset="0"/>
              </a:rPr>
              <a:t>a</a:t>
            </a:r>
            <a:r>
              <a:rPr lang="en-GB" dirty="0">
                <a:latin typeface="Arial" panose="020B0604020202020204" pitchFamily="34" charset="0"/>
                <a:cs typeface="Arial" panose="020B0604020202020204" pitchFamily="34" charset="0"/>
              </a:rPr>
              <a:t>ffected when communication is not face to face?  </a:t>
            </a:r>
          </a:p>
          <a:p>
            <a:pPr marL="109537" indent="0">
              <a:buNone/>
              <a:defRPr/>
            </a:pPr>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1D7F0C76-78CC-4476-ACF0-7B21399ED2E4}"/>
              </a:ext>
            </a:extLst>
          </p:cNvPr>
          <p:cNvSpPr>
            <a:spLocks noGrp="1"/>
          </p:cNvSpPr>
          <p:nvPr>
            <p:ph sz="quarter" idx="4"/>
          </p:nvPr>
        </p:nvSpPr>
        <p:spPr>
          <a:xfrm>
            <a:off x="6522720" y="1444295"/>
            <a:ext cx="5059681" cy="4758385"/>
          </a:xfrm>
        </p:spPr>
        <p:txBody>
          <a:bodyPr/>
          <a:lstStyle/>
          <a:p>
            <a:endParaRPr lang="en-GB" dirty="0"/>
          </a:p>
        </p:txBody>
      </p:sp>
      <p:sp>
        <p:nvSpPr>
          <p:cNvPr id="83972" name="Slide Number Placeholder 6">
            <a:extLst>
              <a:ext uri="{FF2B5EF4-FFF2-40B4-BE49-F238E27FC236}">
                <a16:creationId xmlns:a16="http://schemas.microsoft.com/office/drawing/2014/main" id="{DA64CCFF-4B69-4891-935B-8D5E0D94957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23E9C7-FC6E-4CE7-AA57-148A50D8147F}" type="slidenum">
              <a:rPr lang="en-GB" altLang="en-US" smtClean="0"/>
              <a:pPr/>
              <a:t>39</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4758" y="1580939"/>
            <a:ext cx="4884110" cy="4484581"/>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25018B7-60A1-471A-806A-DA07A1ECAF0A}"/>
              </a:ext>
            </a:extLst>
          </p:cNvPr>
          <p:cNvSpPr>
            <a:spLocks noGrp="1"/>
          </p:cNvSpPr>
          <p:nvPr>
            <p:ph idx="1"/>
          </p:nvPr>
        </p:nvSpPr>
        <p:spPr>
          <a:xfrm>
            <a:off x="609600" y="850900"/>
            <a:ext cx="10972800" cy="5156200"/>
          </a:xfrm>
        </p:spPr>
        <p:txBody>
          <a:bodyPr/>
          <a:lstStyle/>
          <a:p>
            <a:pPr marL="109537" indent="0">
              <a:buNone/>
            </a:pPr>
            <a:r>
              <a:rPr lang="en-GB" sz="3600" b="1" dirty="0"/>
              <a:t>Exercise  7</a:t>
            </a:r>
            <a:endParaRPr lang="en-GB" sz="3600" dirty="0"/>
          </a:p>
          <a:p>
            <a:r>
              <a:rPr lang="en-GB" dirty="0"/>
              <a:t>Reflect upon the reasons why social workers need to be conscious of the range of communication needs and approaches to use to meet these needs.  </a:t>
            </a:r>
          </a:p>
          <a:p>
            <a:r>
              <a:rPr lang="en-GB" dirty="0"/>
              <a:t>Consider the ways in which social workers may communicate and the impact of communication on the individuals we work with </a:t>
            </a:r>
          </a:p>
          <a:p>
            <a:r>
              <a:rPr lang="en-GB" dirty="0"/>
              <a:t>Identify any theories and/or models of communication that are or could be relevant to your observation of practice. </a:t>
            </a:r>
          </a:p>
          <a:p>
            <a:endParaRPr lang="en-GB" dirty="0"/>
          </a:p>
        </p:txBody>
      </p:sp>
      <p:sp>
        <p:nvSpPr>
          <p:cNvPr id="3" name="Title 2">
            <a:extLst>
              <a:ext uri="{FF2B5EF4-FFF2-40B4-BE49-F238E27FC236}">
                <a16:creationId xmlns:a16="http://schemas.microsoft.com/office/drawing/2014/main" id="{91D2F652-BD43-489E-88A9-5E09E7DCE6F6}"/>
              </a:ext>
            </a:extLst>
          </p:cNvPr>
          <p:cNvSpPr>
            <a:spLocks noGrp="1"/>
          </p:cNvSpPr>
          <p:nvPr>
            <p:ph type="title"/>
          </p:nvPr>
        </p:nvSpPr>
        <p:spPr>
          <a:xfrm>
            <a:off x="609600" y="274638"/>
            <a:ext cx="10972800" cy="576262"/>
          </a:xfrm>
        </p:spPr>
        <p:txBody>
          <a:bodyPr>
            <a:normAutofit fontScale="90000"/>
          </a:bodyPr>
          <a:lstStyle/>
          <a:p>
            <a:endParaRPr lang="en-GB" dirty="0"/>
          </a:p>
        </p:txBody>
      </p:sp>
    </p:spTree>
    <p:extLst>
      <p:ext uri="{BB962C8B-B14F-4D97-AF65-F5344CB8AC3E}">
        <p14:creationId xmlns:p14="http://schemas.microsoft.com/office/powerpoint/2010/main" val="28593722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411418"/>
            <a:ext cx="10515600" cy="4765545"/>
          </a:xfrm>
        </p:spPr>
        <p:txBody>
          <a:bodyPr>
            <a:normAutofit lnSpcReduction="10000"/>
          </a:bodyPr>
          <a:lstStyle/>
          <a:p>
            <a:pPr>
              <a:defRPr/>
            </a:pPr>
            <a:r>
              <a:rPr lang="en-GB"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046293"/>
          </a:xfrm>
        </p:spPr>
        <p:txBody>
          <a:bodyPr/>
          <a:lstStyle/>
          <a:p>
            <a:pPr algn="ctr">
              <a:defRPr/>
            </a:pPr>
            <a:r>
              <a:rPr lang="en-GB" dirty="0">
                <a:latin typeface="Arial" panose="020B0604020202020204" pitchFamily="34" charset="0"/>
                <a:cs typeface="Arial" panose="020B0604020202020204" pitchFamily="34" charset="0"/>
              </a:rPr>
              <a:t>Differing Needs</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73B4D32-EE27-408D-995D-5F54DCD8D4AF}" type="slidenum">
              <a:rPr lang="en-GB" altLang="en-US" smtClean="0"/>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609600" y="1481138"/>
            <a:ext cx="10972800" cy="4769350"/>
          </a:xfrm>
        </p:spPr>
        <p:txBody>
          <a:bodyPr/>
          <a:lstStyle/>
          <a:p>
            <a:r>
              <a:rPr lang="en-GB" sz="2400" dirty="0"/>
              <a:t>Complete in discussion with mentors a draft of Task 1 part a of the portfolio</a:t>
            </a:r>
          </a:p>
          <a:p>
            <a:r>
              <a:rPr lang="en-GB" sz="2400" dirty="0"/>
              <a:t>Consider in discussion with your mentor/supervisor a suitable case for the safeguarding assignment for discussion at the next work shop. See portfolio Task 2 and the learning outcomes in the handbook for further details</a:t>
            </a:r>
          </a:p>
          <a:p>
            <a:r>
              <a:rPr lang="en-GB" sz="2400" dirty="0"/>
              <a:t>Go the Social Care Wales hub and look at Social Services and Well-being (Wales) Act 2014 in relation to the Assessment and Safeguarding (Code of Practice) </a:t>
            </a:r>
            <a:r>
              <a:rPr lang="en-GB" sz="2400" dirty="0">
                <a:hlinkClick r:id="rId3"/>
              </a:rPr>
              <a:t>https://socialcare.wales/resources/information-and-learning-hub</a:t>
            </a:r>
            <a:endParaRPr lang="en-GB" sz="2400" dirty="0"/>
          </a:p>
          <a:p>
            <a:pPr marL="109537" indent="0">
              <a:buNone/>
            </a:pPr>
            <a:endParaRPr lang="en-GB" dirty="0"/>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p:txBody>
          <a:bodyPr/>
          <a:lstStyle/>
          <a:p>
            <a:r>
              <a:rPr lang="en-GB" sz="4400" dirty="0"/>
              <a:t>Workshop 3 Requirements</a:t>
            </a:r>
            <a:endParaRPr lang="en-GB" dirty="0"/>
          </a:p>
        </p:txBody>
      </p:sp>
    </p:spTree>
    <p:extLst>
      <p:ext uri="{BB962C8B-B14F-4D97-AF65-F5344CB8AC3E}">
        <p14:creationId xmlns:p14="http://schemas.microsoft.com/office/powerpoint/2010/main" val="20152887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3406</TotalTime>
  <Words>3447</Words>
  <Application>Microsoft Macintosh PowerPoint</Application>
  <PresentationFormat>Widescreen</PresentationFormat>
  <Paragraphs>336</Paragraphs>
  <Slides>42</Slides>
  <Notes>40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 Nova Cond</vt:lpstr>
      <vt:lpstr>Calibri</vt:lpstr>
      <vt:lpstr>Lucida Sans Unicode</vt:lpstr>
      <vt:lpstr>Verdana</vt:lpstr>
      <vt:lpstr>Wingdings</vt:lpstr>
      <vt:lpstr>Wingdings 2</vt:lpstr>
      <vt:lpstr>Wingdings 3</vt:lpstr>
      <vt:lpstr>Theme1</vt:lpstr>
      <vt:lpstr>            Porth Agored Graduate Certificate Consolidation  Workshop 2 Collaboration and Co-production Observation of Practice – Task 2 Welsh context  </vt:lpstr>
      <vt:lpstr>Ground Rules for Virtual Workshop</vt:lpstr>
      <vt:lpstr>Aims</vt:lpstr>
      <vt:lpstr>Collaboration/Co-production</vt:lpstr>
      <vt:lpstr>Definition of Collaboration, Co-production and Partnership</vt:lpstr>
      <vt:lpstr>PowerPoint Presentation</vt:lpstr>
      <vt:lpstr>Effective Communication</vt:lpstr>
      <vt:lpstr>Models of Participation</vt:lpstr>
      <vt:lpstr> Exercise 2 - Models of Participation </vt:lpstr>
      <vt:lpstr>What Really Matters </vt:lpstr>
      <vt:lpstr>Critical Thinking in Effective Collaborative Practice</vt:lpstr>
      <vt:lpstr>Critical practice</vt:lpstr>
      <vt:lpstr>Exercise 3 - Working collaboratively </vt:lpstr>
      <vt:lpstr>What the individual/families/carers we work with are saying:</vt:lpstr>
      <vt:lpstr>PowerPoint Presentation</vt:lpstr>
      <vt:lpstr> Feedback from the people you work with </vt:lpstr>
      <vt:lpstr>PowerPoint Presentation</vt:lpstr>
      <vt:lpstr>Social Services and Well-being (Wales) Act, 2014 The Active Offer - More than Just Words</vt:lpstr>
      <vt:lpstr>More than Just Words</vt:lpstr>
      <vt:lpstr>Welsh Context within Task 2 -Observation  </vt:lpstr>
      <vt:lpstr>The Active Offer</vt:lpstr>
      <vt:lpstr>Welsh Language (Wales) Measure, 2011</vt:lpstr>
      <vt:lpstr>Welsh Language (Wales) Measure, 2011</vt:lpstr>
      <vt:lpstr>Group discussion </vt:lpstr>
      <vt:lpstr> Welsh context  </vt:lpstr>
      <vt:lpstr>Additional Needs of  Ethnic Minority Groups in Wales</vt:lpstr>
      <vt:lpstr>PowerPoint Presentation</vt:lpstr>
      <vt:lpstr>Task 2 </vt:lpstr>
      <vt:lpstr>The Observation </vt:lpstr>
      <vt:lpstr>Preparation for the Observation</vt:lpstr>
      <vt:lpstr>Permission/Consent</vt:lpstr>
      <vt:lpstr>             Virtual or Telephone Observations</vt:lpstr>
      <vt:lpstr>Exercise 6 – Observation of Practice</vt:lpstr>
      <vt:lpstr>  Feedback and comments from people in need of care and support and/or their carers  </vt:lpstr>
      <vt:lpstr>PowerPoint Presentation</vt:lpstr>
      <vt:lpstr>Effective Communication</vt:lpstr>
      <vt:lpstr>Obstacles to communication</vt:lpstr>
      <vt:lpstr>First and Second Order Skills</vt:lpstr>
      <vt:lpstr>Non verbal communication</vt:lpstr>
      <vt:lpstr>PowerPoint Presentation</vt:lpstr>
      <vt:lpstr>Differing Needs</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39</cp:revision>
  <dcterms:created xsi:type="dcterms:W3CDTF">2020-10-12T10:48:29Z</dcterms:created>
  <dcterms:modified xsi:type="dcterms:W3CDTF">2022-04-23T18:43:13Z</dcterms:modified>
</cp:coreProperties>
</file>