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wmf" ContentType="image/x-wm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 id="2147483788" r:id="rId2"/>
  </p:sldMasterIdLst>
  <p:notesMasterIdLst>
    <p:notesMasterId r:id="rId33"/>
  </p:notesMasterIdLst>
  <p:handoutMasterIdLst>
    <p:handoutMasterId r:id="rId34"/>
  </p:handoutMasterIdLst>
  <p:sldIdLst>
    <p:sldId id="363" r:id="rId3"/>
    <p:sldId id="414" r:id="rId4"/>
    <p:sldId id="367" r:id="rId5"/>
    <p:sldId id="450" r:id="rId6"/>
    <p:sldId id="403" r:id="rId7"/>
    <p:sldId id="451" r:id="rId8"/>
    <p:sldId id="404" r:id="rId9"/>
    <p:sldId id="425" r:id="rId10"/>
    <p:sldId id="449" r:id="rId11"/>
    <p:sldId id="478" r:id="rId12"/>
    <p:sldId id="426" r:id="rId13"/>
    <p:sldId id="433" r:id="rId14"/>
    <p:sldId id="434" r:id="rId15"/>
    <p:sldId id="436" r:id="rId16"/>
    <p:sldId id="479" r:id="rId17"/>
    <p:sldId id="435" r:id="rId18"/>
    <p:sldId id="419" r:id="rId19"/>
    <p:sldId id="410" r:id="rId20"/>
    <p:sldId id="368" r:id="rId21"/>
    <p:sldId id="394" r:id="rId22"/>
    <p:sldId id="383" r:id="rId23"/>
    <p:sldId id="440" r:id="rId24"/>
    <p:sldId id="441" r:id="rId25"/>
    <p:sldId id="442" r:id="rId26"/>
    <p:sldId id="443" r:id="rId27"/>
    <p:sldId id="445" r:id="rId28"/>
    <p:sldId id="446" r:id="rId29"/>
    <p:sldId id="447" r:id="rId30"/>
    <p:sldId id="477" r:id="rId31"/>
    <p:sldId id="370" r:id="rId32"/>
  </p:sldIdLst>
  <p:sldSz cx="12192000" cy="6858000"/>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FF"/>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8130" autoAdjust="0"/>
    <p:restoredTop sz="90201" autoAdjust="0"/>
  </p:normalViewPr>
  <p:slideViewPr>
    <p:cSldViewPr>
      <p:cViewPr varScale="1">
        <p:scale>
          <a:sx n="91" d="100"/>
          <a:sy n="91" d="100"/>
        </p:scale>
        <p:origin x="228" y="78"/>
      </p:cViewPr>
      <p:guideLst>
        <p:guide orient="horz" pos="2160"/>
        <p:guide pos="3840"/>
      </p:guideLst>
    </p:cSldViewPr>
  </p:slideViewPr>
  <p:outlineViewPr>
    <p:cViewPr>
      <p:scale>
        <a:sx n="33" d="100"/>
        <a:sy n="33" d="100"/>
      </p:scale>
      <p:origin x="0" y="0"/>
    </p:cViewPr>
  </p:outlineViewPr>
  <p:notesTextViewPr>
    <p:cViewPr>
      <p:scale>
        <a:sx n="3" d="2"/>
        <a:sy n="3" d="2"/>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21" Type="http://schemas.openxmlformats.org/officeDocument/2006/relationships/slide" Target="slides/slide19.xml"/><Relationship Id="rId34" Type="http://schemas.openxmlformats.org/officeDocument/2006/relationships/handoutMaster" Target="handoutMasters/handoutMaster1.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notesMaster" Target="notesMasters/notesMaster1.xml"/><Relationship Id="rId38" Type="http://schemas.openxmlformats.org/officeDocument/2006/relationships/tableStyles" Target="tableStyles.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slide" Target="slides/slide27.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theme" Target="theme/theme1.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viewProps" Target="viewProps.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presProps" Target="presProps.xml"/><Relationship Id="rId8" Type="http://schemas.openxmlformats.org/officeDocument/2006/relationships/slide" Target="slides/slide6.xml"/><Relationship Id="rId3" Type="http://schemas.openxmlformats.org/officeDocument/2006/relationships/slide" Target="slides/slid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dirty="0"/>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dirty="0"/>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dirty="0"/>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dirty="0"/>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dirty="0"/>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dirty="0"/>
          </a:p>
        </p:txBody>
      </p:sp>
      <p:sp>
        <p:nvSpPr>
          <p:cNvPr id="4100" name="Rectangle 4"/>
          <p:cNvSpPr>
            <a:spLocks noGrp="1" noRot="1" noChangeAspect="1" noChangeArrowheads="1" noTextEdit="1"/>
          </p:cNvSpPr>
          <p:nvPr>
            <p:ph type="sldImg" idx="2"/>
          </p:nvPr>
        </p:nvSpPr>
        <p:spPr bwMode="auto">
          <a:xfrm>
            <a:off x="82550" y="730250"/>
            <a:ext cx="65039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dirty="0"/>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dirty="0"/>
          </a:p>
        </p:txBody>
      </p:sp>
    </p:spTree>
  </p:cSld>
  <p:clrMap bg1="lt1" tx1="dk1" bg2="lt2" tx2="dk2" accent1="accent1" accent2="accent2" accent3="accent3" accent4="accent4" accent5="accent5" accent6="accent6" hlink="hlink" folHlink="folHlink"/>
  <p:hf hdr="0" ftr="0" dt="0"/>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1</a:t>
            </a:fld>
            <a:endParaRPr lang="en-GB" altLang="en-US" dirty="0"/>
          </a:p>
        </p:txBody>
      </p:sp>
    </p:spTree>
    <p:extLst>
      <p:ext uri="{BB962C8B-B14F-4D97-AF65-F5344CB8AC3E}">
        <p14:creationId xmlns:p14="http://schemas.microsoft.com/office/powerpoint/2010/main" val="345754360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2</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3</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52087285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4</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227515663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5</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69569544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6</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270437089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7</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129670570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8</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231789640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9</a:t>
            </a:fld>
            <a:endParaRPr kumimoji="0" lang="en-GB" altLang="en-US" dirty="0"/>
          </a:p>
        </p:txBody>
      </p:sp>
    </p:spTree>
    <p:extLst>
      <p:ext uri="{BB962C8B-B14F-4D97-AF65-F5344CB8AC3E}">
        <p14:creationId xmlns:p14="http://schemas.microsoft.com/office/powerpoint/2010/main" val="65564687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11</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34425558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12</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169667825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13</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108753387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14</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217504496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16</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20994893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17</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151151352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18</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79321551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19</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517008383"/>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20</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4128569040"/>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21</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401054976"/>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22</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3683225359"/>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23</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4170790518"/>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24</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2359011023"/>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25</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2725749979"/>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26</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2902497747"/>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27</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1839257422"/>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28</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1762732833"/>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29</a:t>
            </a:fld>
            <a:endParaRPr kumimoji="0" lang="en-GB" altLang="en-US" dirty="0"/>
          </a:p>
        </p:txBody>
      </p:sp>
    </p:spTree>
    <p:extLst>
      <p:ext uri="{BB962C8B-B14F-4D97-AF65-F5344CB8AC3E}">
        <p14:creationId xmlns:p14="http://schemas.microsoft.com/office/powerpoint/2010/main" val="2465535722"/>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30</a:t>
            </a:fld>
            <a:endParaRPr kumimoji="0" lang="en-GB" altLang="en-US" dirty="0"/>
          </a:p>
        </p:txBody>
      </p:sp>
    </p:spTree>
    <p:extLst>
      <p:ext uri="{BB962C8B-B14F-4D97-AF65-F5344CB8AC3E}">
        <p14:creationId xmlns:p14="http://schemas.microsoft.com/office/powerpoint/2010/main" val="700634893"/>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a:prstGeom prst="rect">
            <a:avLst/>
          </a:prstGeo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527051" y="6524626"/>
            <a:ext cx="1295400" cy="219075"/>
          </a:xfrm>
        </p:spPr>
        <p:txBody>
          <a:bodyPr/>
          <a:lstStyle>
            <a:lvl1pPr>
              <a:defRPr/>
            </a:lvl1pPr>
          </a:lstStyle>
          <a:p>
            <a:pPr>
              <a:defRPr/>
            </a:pPr>
            <a:fld id="{0FE097D0-358A-4046-A6BF-C5D84521101D}" type="datetime1">
              <a:rPr lang="en-GB" altLang="en-US" smtClean="0"/>
              <a:t>11/02/2025</a:t>
            </a:fld>
            <a:endParaRPr lang="en-GB" altLang="en-US" dirty="0"/>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r>
              <a:rPr lang="en-GB" altLang="en-US"/>
              <a:t>UWTSD - Copy right 2023</a:t>
            </a:r>
            <a:endParaRPr lang="en-GB" altLang="en-US" dirty="0"/>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dirty="0"/>
          </a:p>
        </p:txBody>
      </p:sp>
    </p:spTree>
    <p:extLst>
      <p:ext uri="{BB962C8B-B14F-4D97-AF65-F5344CB8AC3E}">
        <p14:creationId xmlns:p14="http://schemas.microsoft.com/office/powerpoint/2010/main" val="3812398924"/>
      </p:ext>
    </p:extLst>
  </p:cSld>
  <p:clrMapOvr>
    <a:masterClrMapping/>
  </p:clrMapOvr>
  <mc:AlternateContent xmlns:mc="http://schemas.openxmlformats.org/markup-compatibility/2006" xmlns:p14="http://schemas.microsoft.com/office/powerpoint/2010/main">
    <mc:Choice Requires="p14">
      <p:transition spd="slow" p14:dur="1200" advClick="0">
        <p14:prism/>
      </p:transition>
    </mc:Choice>
    <mc:Fallback xmlns="">
      <p:transition spd="slow" advClick="0">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a:prstGeom prst="rect">
            <a:avLst/>
          </a:prstGeo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B874A9BA-A463-4958-8192-8416E59023EE}" type="datetime1">
              <a:rPr lang="en-GB" altLang="en-US" smtClean="0"/>
              <a:t>11/02/2025</a:t>
            </a:fld>
            <a:endParaRPr lang="en-GB" altLang="en-US" dirty="0"/>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r>
              <a:rPr lang="en-GB" altLang="en-US"/>
              <a:t>UWTSD - Copy right 2023</a:t>
            </a:r>
            <a:endParaRPr lang="en-GB" altLang="en-US" dirty="0"/>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dirty="0"/>
          </a:p>
        </p:txBody>
      </p:sp>
    </p:spTree>
    <p:extLst>
      <p:ext uri="{BB962C8B-B14F-4D97-AF65-F5344CB8AC3E}">
        <p14:creationId xmlns:p14="http://schemas.microsoft.com/office/powerpoint/2010/main" val="258251497"/>
      </p:ext>
    </p:extLst>
  </p:cSld>
  <p:clrMapOvr>
    <a:masterClrMapping/>
  </p:clrMapOvr>
  <mc:AlternateContent xmlns:mc="http://schemas.openxmlformats.org/markup-compatibility/2006" xmlns:p14="http://schemas.microsoft.com/office/powerpoint/2010/main">
    <mc:Choice Requires="p14">
      <p:transition spd="slow" p14:dur="1200" advClick="0">
        <p14:prism/>
      </p:transition>
    </mc:Choice>
    <mc:Fallback xmlns="">
      <p:transition spd="slow" advClick="0">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a:prstGeom prst="rect">
            <a:avLst/>
          </a:prstGeo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4B718039-024A-432B-914C-F5BD4E2108DD}" type="datetime1">
              <a:rPr lang="en-GB" altLang="en-US" smtClean="0"/>
              <a:t>11/02/2025</a:t>
            </a:fld>
            <a:endParaRPr lang="en-GB" altLang="en-US" dirty="0"/>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dirty="0"/>
          </a:p>
        </p:txBody>
      </p:sp>
    </p:spTree>
    <p:extLst>
      <p:ext uri="{BB962C8B-B14F-4D97-AF65-F5344CB8AC3E}">
        <p14:creationId xmlns:p14="http://schemas.microsoft.com/office/powerpoint/2010/main" val="2014937424"/>
      </p:ext>
    </p:extLst>
  </p:cSld>
  <p:clrMapOvr>
    <a:masterClrMapping/>
  </p:clrMapOvr>
  <mc:AlternateContent xmlns:mc="http://schemas.openxmlformats.org/markup-compatibility/2006" xmlns:p14="http://schemas.microsoft.com/office/powerpoint/2010/main">
    <mc:Choice Requires="p14">
      <p:transition spd="slow" p14:dur="1200" advClick="0">
        <p14:prism/>
      </p:transition>
    </mc:Choice>
    <mc:Fallback xmlns="">
      <p:transition spd="slow" advClick="0">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a:prstGeom prst="rect">
            <a:avLst/>
          </a:prstGeo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a:prstGeom prst="rect">
            <a:avLst/>
          </a:prstGeo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5FF3ED34-6328-407C-96FC-7C7A4DC94642}" type="datetime1">
              <a:rPr lang="en-GB" altLang="en-US" smtClean="0"/>
              <a:t>11/02/2025</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dirty="0"/>
          </a:p>
        </p:txBody>
      </p:sp>
    </p:spTree>
    <p:extLst>
      <p:ext uri="{BB962C8B-B14F-4D97-AF65-F5344CB8AC3E}">
        <p14:creationId xmlns:p14="http://schemas.microsoft.com/office/powerpoint/2010/main" val="694915260"/>
      </p:ext>
    </p:extLst>
  </p:cSld>
  <p:clrMapOvr>
    <a:masterClrMapping/>
  </p:clrMapOvr>
  <mc:AlternateContent xmlns:mc="http://schemas.openxmlformats.org/markup-compatibility/2006" xmlns:p14="http://schemas.microsoft.com/office/powerpoint/2010/main">
    <mc:Choice Requires="p14">
      <p:transition spd="slow" p14:dur="1200" advClick="0">
        <p14:prism/>
      </p:transition>
    </mc:Choice>
    <mc:Fallback xmlns="">
      <p:transition spd="slow" advClick="0">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a:prstGeom prst="rect">
            <a:avLst/>
          </a:prstGeo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a:prstGeom prst="rect">
            <a:avLst/>
          </a:prstGeo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7A5350B7-C49A-4BEB-9052-09017E493424}" type="datetime1">
              <a:rPr lang="en-GB" altLang="en-US" smtClean="0"/>
              <a:t>11/02/2025</a:t>
            </a:fld>
            <a:endParaRPr lang="en-GB" altLang="en-US" dirty="0"/>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dirty="0"/>
          </a:p>
        </p:txBody>
      </p:sp>
    </p:spTree>
    <p:extLst>
      <p:ext uri="{BB962C8B-B14F-4D97-AF65-F5344CB8AC3E}">
        <p14:creationId xmlns:p14="http://schemas.microsoft.com/office/powerpoint/2010/main" val="2644807045"/>
      </p:ext>
    </p:extLst>
  </p:cSld>
  <p:clrMapOvr>
    <a:masterClrMapping/>
  </p:clrMapOvr>
  <mc:AlternateContent xmlns:mc="http://schemas.openxmlformats.org/markup-compatibility/2006" xmlns:p14="http://schemas.microsoft.com/office/powerpoint/2010/main">
    <mc:Choice Requires="p14">
      <p:transition spd="slow" p14:dur="1200" advClick="0">
        <p14:prism/>
      </p:transition>
    </mc:Choice>
    <mc:Fallback xmlns="">
      <p:transition spd="slow" advClick="0">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209B61DE-CC25-46C0-BA1C-F622D02C1CB4}" type="datetime1">
              <a:rPr lang="en-GB" altLang="en-US" smtClean="0"/>
              <a:t>11/02/2025</a:t>
            </a:fld>
            <a:endParaRPr lang="en-GB" altLang="en-US" dirty="0"/>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dirty="0"/>
          </a:p>
        </p:txBody>
      </p:sp>
    </p:spTree>
    <p:extLst>
      <p:ext uri="{BB962C8B-B14F-4D97-AF65-F5344CB8AC3E}">
        <p14:creationId xmlns:p14="http://schemas.microsoft.com/office/powerpoint/2010/main" val="1220749102"/>
      </p:ext>
    </p:extLst>
  </p:cSld>
  <p:clrMapOvr>
    <a:masterClrMapping/>
  </p:clrMapOvr>
  <mc:AlternateContent xmlns:mc="http://schemas.openxmlformats.org/markup-compatibility/2006" xmlns:p14="http://schemas.microsoft.com/office/powerpoint/2010/main">
    <mc:Choice Requires="p14">
      <p:transition spd="slow" p14:dur="1200" advClick="0">
        <p14:prism/>
      </p:transition>
    </mc:Choice>
    <mc:Fallback xmlns="">
      <p:transition spd="slow" advClick="0">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2C8582D-E8E6-4B18-A87D-01ABD214AEF9}" type="datetime1">
              <a:rPr lang="en-GB" altLang="en-US" smtClean="0"/>
              <a:t>11/02/2025</a:t>
            </a:fld>
            <a:endParaRPr lang="en-GB" altLang="en-US" dirty="0"/>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dirty="0"/>
          </a:p>
        </p:txBody>
      </p:sp>
    </p:spTree>
    <p:extLst>
      <p:ext uri="{BB962C8B-B14F-4D97-AF65-F5344CB8AC3E}">
        <p14:creationId xmlns:p14="http://schemas.microsoft.com/office/powerpoint/2010/main" val="1826422192"/>
      </p:ext>
    </p:extLst>
  </p:cSld>
  <p:clrMapOvr>
    <a:masterClrMapping/>
  </p:clrMapOvr>
  <mc:AlternateContent xmlns:mc="http://schemas.openxmlformats.org/markup-compatibility/2006" xmlns:p14="http://schemas.microsoft.com/office/powerpoint/2010/main">
    <mc:Choice Requires="p14">
      <p:transition spd="slow" p14:dur="1200" advClick="0">
        <p14:prism/>
      </p:transition>
    </mc:Choice>
    <mc:Fallback xmlns="">
      <p:transition spd="slow" advClick="0">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a:prstGeom prst="rect">
            <a:avLst/>
          </a:prstGeo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694A3F2-4DD1-440F-9A33-724C3D55F941}" type="datetime1">
              <a:rPr lang="en-GB" altLang="en-US" smtClean="0"/>
              <a:t>11/02/2025</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dirty="0"/>
          </a:p>
        </p:txBody>
      </p:sp>
    </p:spTree>
    <p:extLst>
      <p:ext uri="{BB962C8B-B14F-4D97-AF65-F5344CB8AC3E}">
        <p14:creationId xmlns:p14="http://schemas.microsoft.com/office/powerpoint/2010/main" val="2954488435"/>
      </p:ext>
    </p:extLst>
  </p:cSld>
  <p:clrMapOvr>
    <a:masterClrMapping/>
  </p:clrMapOvr>
  <mc:AlternateContent xmlns:mc="http://schemas.openxmlformats.org/markup-compatibility/2006" xmlns:p14="http://schemas.microsoft.com/office/powerpoint/2010/main">
    <mc:Choice Requires="p14">
      <p:transition spd="slow" p14:dur="1200" advClick="0">
        <p14:prism/>
      </p:transition>
    </mc:Choice>
    <mc:Fallback xmlns="">
      <p:transition spd="slow" advClick="0">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a:prstGeom prst="rect">
            <a:avLst/>
          </a:prstGeo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dirty="0"/>
              <a:t>Click icon to add picture</a:t>
            </a:r>
            <a:endParaRPr lang="en-GB" noProof="0" dirty="0"/>
          </a:p>
        </p:txBody>
      </p:sp>
      <p:sp>
        <p:nvSpPr>
          <p:cNvPr id="4" name="Text Placeholder 3"/>
          <p:cNvSpPr>
            <a:spLocks noGrp="1"/>
          </p:cNvSpPr>
          <p:nvPr>
            <p:ph type="body" sz="half" idx="2"/>
          </p:nvPr>
        </p:nvSpPr>
        <p:spPr>
          <a:xfrm>
            <a:off x="2389717" y="5157192"/>
            <a:ext cx="7315200" cy="432048"/>
          </a:xfrm>
          <a:prstGeom prst="rect">
            <a:avLst/>
          </a:prstGeo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D4596A5-089D-46D1-B0AD-8C7BE2BDA240}" type="datetime1">
              <a:rPr lang="en-GB" altLang="en-US" smtClean="0"/>
              <a:t>11/02/2025</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dirty="0"/>
          </a:p>
        </p:txBody>
      </p:sp>
    </p:spTree>
    <p:extLst>
      <p:ext uri="{BB962C8B-B14F-4D97-AF65-F5344CB8AC3E}">
        <p14:creationId xmlns:p14="http://schemas.microsoft.com/office/powerpoint/2010/main" val="3529993513"/>
      </p:ext>
    </p:extLst>
  </p:cSld>
  <p:clrMapOvr>
    <a:masterClrMapping/>
  </p:clrMapOvr>
  <mc:AlternateContent xmlns:mc="http://schemas.openxmlformats.org/markup-compatibility/2006" xmlns:p14="http://schemas.microsoft.com/office/powerpoint/2010/main">
    <mc:Choice Requires="p14">
      <p:transition spd="slow" p14:dur="1200" advClick="0">
        <p14:prism/>
      </p:transition>
    </mc:Choice>
    <mc:Fallback xmlns="">
      <p:transition spd="slow" advClick="0">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a:xfrm>
            <a:off x="609600" y="1600200"/>
            <a:ext cx="10972800" cy="3916363"/>
          </a:xfrm>
          <a:prstGeom prst="rect">
            <a:avLst/>
          </a:prstGeo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DE8A5EA-3F66-4109-A483-441645140A3E}" type="datetime1">
              <a:rPr lang="en-GB" altLang="en-US" smtClean="0"/>
              <a:t>11/02/2025</a:t>
            </a:fld>
            <a:endParaRPr lang="en-GB" altLang="en-US" dirty="0"/>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dirty="0"/>
          </a:p>
        </p:txBody>
      </p:sp>
    </p:spTree>
    <p:extLst>
      <p:ext uri="{BB962C8B-B14F-4D97-AF65-F5344CB8AC3E}">
        <p14:creationId xmlns:p14="http://schemas.microsoft.com/office/powerpoint/2010/main" val="134213006"/>
      </p:ext>
    </p:extLst>
  </p:cSld>
  <p:clrMapOvr>
    <a:masterClrMapping/>
  </p:clrMapOvr>
  <mc:AlternateContent xmlns:mc="http://schemas.openxmlformats.org/markup-compatibility/2006" xmlns:p14="http://schemas.microsoft.com/office/powerpoint/2010/main">
    <mc:Choice Requires="p14">
      <p:transition spd="slow" p14:dur="1200" advClick="0">
        <p14:prism/>
      </p:transition>
    </mc:Choice>
    <mc:Fallback xmlns="">
      <p:transition spd="slow" advClick="0">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a:prstGeom prst="rect">
            <a:avLst/>
          </a:prstGeo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06C667E-9E69-48CC-9F4D-6052A15BEFDA}" type="datetime1">
              <a:rPr lang="en-GB" altLang="en-US" smtClean="0"/>
              <a:t>11/02/2025</a:t>
            </a:fld>
            <a:endParaRPr lang="en-GB" altLang="en-US" dirty="0"/>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dirty="0"/>
          </a:p>
        </p:txBody>
      </p:sp>
    </p:spTree>
    <p:extLst>
      <p:ext uri="{BB962C8B-B14F-4D97-AF65-F5344CB8AC3E}">
        <p14:creationId xmlns:p14="http://schemas.microsoft.com/office/powerpoint/2010/main" val="3048425336"/>
      </p:ext>
    </p:extLst>
  </p:cSld>
  <p:clrMapOvr>
    <a:masterClrMapping/>
  </p:clrMapOvr>
  <mc:AlternateContent xmlns:mc="http://schemas.openxmlformats.org/markup-compatibility/2006" xmlns:p14="http://schemas.microsoft.com/office/powerpoint/2010/main">
    <mc:Choice Requires="p14">
      <p:transition spd="slow" p14:dur="1200" advClick="0">
        <p14:prism/>
      </p:transition>
    </mc:Choice>
    <mc:Fallback xmlns="">
      <p:transition spd="slow" advClick="0">
        <p:fade/>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527051" y="6524626"/>
            <a:ext cx="1295400" cy="219075"/>
          </a:xfrm>
        </p:spPr>
        <p:txBody>
          <a:bodyPr/>
          <a:lstStyle>
            <a:lvl1pPr>
              <a:defRPr/>
            </a:lvl1pPr>
          </a:lstStyle>
          <a:p>
            <a:pPr>
              <a:defRPr/>
            </a:pPr>
            <a:fld id="{953126BE-2B11-4C15-9167-0AEA0ED2A25D}" type="datetime1">
              <a:rPr lang="en-GB" altLang="en-US" smtClean="0"/>
              <a:t>11/02/2025</a:t>
            </a:fld>
            <a:endParaRPr lang="en-GB" altLang="en-US" dirty="0"/>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dirty="0"/>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dirty="0"/>
          </a:p>
        </p:txBody>
      </p:sp>
    </p:spTree>
    <p:extLst>
      <p:ext uri="{BB962C8B-B14F-4D97-AF65-F5344CB8AC3E}">
        <p14:creationId xmlns:p14="http://schemas.microsoft.com/office/powerpoint/2010/main" val="1772282805"/>
      </p:ext>
    </p:extLst>
  </p:cSld>
  <p:clrMapOvr>
    <a:masterClrMapping/>
  </p:clrMapOvr>
  <mc:AlternateContent xmlns:mc="http://schemas.openxmlformats.org/markup-compatibility/2006" xmlns:p14="http://schemas.microsoft.com/office/powerpoint/2010/main">
    <mc:Choice Requires="p14">
      <p:transition spd="slow" p14:dur="1200" advClick="0">
        <p14:prism/>
      </p:transition>
    </mc:Choice>
    <mc:Fallback xmlns="">
      <p:transition spd="slow" advClick="0">
        <p:fade/>
      </p:transition>
    </mc:Fallback>
  </mc:AlternateContent>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4B939ABA-8476-47D9-80A0-5033786BCB72}" type="datetime1">
              <a:rPr lang="en-GB" altLang="en-US" smtClean="0"/>
              <a:t>11/02/2025</a:t>
            </a:fld>
            <a:endParaRPr lang="en-GB" altLang="en-US" dirty="0"/>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dirty="0"/>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dirty="0"/>
          </a:p>
        </p:txBody>
      </p:sp>
    </p:spTree>
    <p:extLst>
      <p:ext uri="{BB962C8B-B14F-4D97-AF65-F5344CB8AC3E}">
        <p14:creationId xmlns:p14="http://schemas.microsoft.com/office/powerpoint/2010/main" val="2209364228"/>
      </p:ext>
    </p:extLst>
  </p:cSld>
  <p:clrMapOvr>
    <a:masterClrMapping/>
  </p:clrMapOvr>
  <mc:AlternateContent xmlns:mc="http://schemas.openxmlformats.org/markup-compatibility/2006" xmlns:p14="http://schemas.microsoft.com/office/powerpoint/2010/main">
    <mc:Choice Requires="p14">
      <p:transition spd="slow" p14:dur="1200" advClick="0">
        <p14:prism/>
      </p:transition>
    </mc:Choice>
    <mc:Fallback xmlns="">
      <p:transition spd="slow" advClick="0">
        <p:fade/>
      </p:transition>
    </mc:Fallback>
  </mc:AlternateContent>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A80D81D-633B-4627-A562-25F3E6B64B11}" type="datetime1">
              <a:rPr lang="en-GB" altLang="en-US" smtClean="0"/>
              <a:t>11/02/2025</a:t>
            </a:fld>
            <a:endParaRPr lang="en-GB" altLang="en-US" dirty="0"/>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dirty="0"/>
          </a:p>
        </p:txBody>
      </p:sp>
    </p:spTree>
    <p:extLst>
      <p:ext uri="{BB962C8B-B14F-4D97-AF65-F5344CB8AC3E}">
        <p14:creationId xmlns:p14="http://schemas.microsoft.com/office/powerpoint/2010/main" val="161855683"/>
      </p:ext>
    </p:extLst>
  </p:cSld>
  <p:clrMapOvr>
    <a:masterClrMapping/>
  </p:clrMapOvr>
  <mc:AlternateContent xmlns:mc="http://schemas.openxmlformats.org/markup-compatibility/2006" xmlns:p14="http://schemas.microsoft.com/office/powerpoint/2010/main">
    <mc:Choice Requires="p14">
      <p:transition spd="slow" p14:dur="1200" advClick="0">
        <p14:prism/>
      </p:transition>
    </mc:Choice>
    <mc:Fallback xmlns="">
      <p:transition spd="slow" advClick="0">
        <p:fade/>
      </p:transition>
    </mc:Fallback>
  </mc:AlternateContent>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C8156C84-0050-45C6-A153-D430B4C0D6FF}" type="datetime1">
              <a:rPr lang="en-GB" altLang="en-US" smtClean="0"/>
              <a:t>11/02/2025</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dirty="0"/>
          </a:p>
        </p:txBody>
      </p:sp>
    </p:spTree>
    <p:extLst>
      <p:ext uri="{BB962C8B-B14F-4D97-AF65-F5344CB8AC3E}">
        <p14:creationId xmlns:p14="http://schemas.microsoft.com/office/powerpoint/2010/main" val="2468880039"/>
      </p:ext>
    </p:extLst>
  </p:cSld>
  <p:clrMapOvr>
    <a:masterClrMapping/>
  </p:clrMapOvr>
  <mc:AlternateContent xmlns:mc="http://schemas.openxmlformats.org/markup-compatibility/2006" xmlns:p14="http://schemas.microsoft.com/office/powerpoint/2010/main">
    <mc:Choice Requires="p14">
      <p:transition spd="slow" p14:dur="1200" advClick="0">
        <p14:prism/>
      </p:transition>
    </mc:Choice>
    <mc:Fallback xmlns="">
      <p:transition spd="slow" advClick="0">
        <p:fade/>
      </p:transition>
    </mc:Fallback>
  </mc:AlternateContent>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52E9540D-0AA9-4962-9475-E8ADC6DD4930}" type="datetime1">
              <a:rPr lang="en-GB" altLang="en-US" smtClean="0"/>
              <a:t>11/02/2025</a:t>
            </a:fld>
            <a:endParaRPr lang="en-GB" altLang="en-US" dirty="0"/>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dirty="0"/>
          </a:p>
        </p:txBody>
      </p:sp>
    </p:spTree>
    <p:extLst>
      <p:ext uri="{BB962C8B-B14F-4D97-AF65-F5344CB8AC3E}">
        <p14:creationId xmlns:p14="http://schemas.microsoft.com/office/powerpoint/2010/main" val="2427844955"/>
      </p:ext>
    </p:extLst>
  </p:cSld>
  <p:clrMapOvr>
    <a:masterClrMapping/>
  </p:clrMapOvr>
  <mc:AlternateContent xmlns:mc="http://schemas.openxmlformats.org/markup-compatibility/2006" xmlns:p14="http://schemas.microsoft.com/office/powerpoint/2010/main">
    <mc:Choice Requires="p14">
      <p:transition spd="slow" p14:dur="1200" advClick="0">
        <p14:prism/>
      </p:transition>
    </mc:Choice>
    <mc:Fallback xmlns="">
      <p:transition spd="slow" advClick="0">
        <p:fade/>
      </p:transition>
    </mc:Fallback>
  </mc:AlternateContent>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418B36E-4321-400C-8E7A-4FCB9118D968}" type="datetime1">
              <a:rPr lang="en-GB" altLang="en-US" smtClean="0"/>
              <a:t>11/02/2025</a:t>
            </a:fld>
            <a:endParaRPr lang="en-GB" altLang="en-US" dirty="0"/>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dirty="0"/>
          </a:p>
        </p:txBody>
      </p:sp>
    </p:spTree>
    <p:extLst>
      <p:ext uri="{BB962C8B-B14F-4D97-AF65-F5344CB8AC3E}">
        <p14:creationId xmlns:p14="http://schemas.microsoft.com/office/powerpoint/2010/main" val="836192241"/>
      </p:ext>
    </p:extLst>
  </p:cSld>
  <p:clrMapOvr>
    <a:masterClrMapping/>
  </p:clrMapOvr>
  <mc:AlternateContent xmlns:mc="http://schemas.openxmlformats.org/markup-compatibility/2006" xmlns:p14="http://schemas.microsoft.com/office/powerpoint/2010/main">
    <mc:Choice Requires="p14">
      <p:transition spd="slow" p14:dur="1200" advClick="0">
        <p14:prism/>
      </p:transition>
    </mc:Choice>
    <mc:Fallback xmlns="">
      <p:transition spd="slow" advClick="0">
        <p:fade/>
      </p:transition>
    </mc:Fallback>
  </mc:AlternateContent>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EBCCEA-FF61-4260-ACFE-7F7C23F62991}" type="datetime1">
              <a:rPr lang="en-GB" altLang="en-US" smtClean="0"/>
              <a:t>11/02/2025</a:t>
            </a:fld>
            <a:endParaRPr lang="en-GB" altLang="en-US" dirty="0"/>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dirty="0"/>
          </a:p>
        </p:txBody>
      </p:sp>
    </p:spTree>
    <p:extLst>
      <p:ext uri="{BB962C8B-B14F-4D97-AF65-F5344CB8AC3E}">
        <p14:creationId xmlns:p14="http://schemas.microsoft.com/office/powerpoint/2010/main" val="3548625766"/>
      </p:ext>
    </p:extLst>
  </p:cSld>
  <p:clrMapOvr>
    <a:masterClrMapping/>
  </p:clrMapOvr>
  <mc:AlternateContent xmlns:mc="http://schemas.openxmlformats.org/markup-compatibility/2006" xmlns:p14="http://schemas.microsoft.com/office/powerpoint/2010/main">
    <mc:Choice Requires="p14">
      <p:transition spd="slow" p14:dur="1200" advClick="0">
        <p14:prism/>
      </p:transition>
    </mc:Choice>
    <mc:Fallback xmlns="">
      <p:transition spd="slow" advClick="0">
        <p:fade/>
      </p:transition>
    </mc:Fallback>
  </mc:AlternateContent>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D0D050C-C869-4CC5-9D78-7F483CBE7183}" type="datetime1">
              <a:rPr lang="en-GB" altLang="en-US" smtClean="0"/>
              <a:t>11/02/2025</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dirty="0"/>
          </a:p>
        </p:txBody>
      </p:sp>
    </p:spTree>
    <p:extLst>
      <p:ext uri="{BB962C8B-B14F-4D97-AF65-F5344CB8AC3E}">
        <p14:creationId xmlns:p14="http://schemas.microsoft.com/office/powerpoint/2010/main" val="2711685449"/>
      </p:ext>
    </p:extLst>
  </p:cSld>
  <p:clrMapOvr>
    <a:masterClrMapping/>
  </p:clrMapOvr>
  <mc:AlternateContent xmlns:mc="http://schemas.openxmlformats.org/markup-compatibility/2006" xmlns:p14="http://schemas.microsoft.com/office/powerpoint/2010/main">
    <mc:Choice Requires="p14">
      <p:transition spd="slow" p14:dur="1200" advClick="0">
        <p14:prism/>
      </p:transition>
    </mc:Choice>
    <mc:Fallback xmlns="">
      <p:transition spd="slow" advClick="0">
        <p:fade/>
      </p:transition>
    </mc:Fallback>
  </mc:AlternateContent>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dirty="0"/>
              <a:t>Click icon to add picture</a:t>
            </a:r>
            <a:endParaRPr lang="en-GB" noProof="0" dirty="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C634482C-3897-478C-BB79-23A31000D5CF}" type="datetime1">
              <a:rPr lang="en-GB" altLang="en-US" smtClean="0"/>
              <a:t>11/02/2025</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dirty="0"/>
          </a:p>
        </p:txBody>
      </p:sp>
    </p:spTree>
    <p:extLst>
      <p:ext uri="{BB962C8B-B14F-4D97-AF65-F5344CB8AC3E}">
        <p14:creationId xmlns:p14="http://schemas.microsoft.com/office/powerpoint/2010/main" val="3614525174"/>
      </p:ext>
    </p:extLst>
  </p:cSld>
  <p:clrMapOvr>
    <a:masterClrMapping/>
  </p:clrMapOvr>
  <mc:AlternateContent xmlns:mc="http://schemas.openxmlformats.org/markup-compatibility/2006" xmlns:p14="http://schemas.microsoft.com/office/powerpoint/2010/main">
    <mc:Choice Requires="p14">
      <p:transition spd="slow" p14:dur="1200" advClick="0">
        <p14:prism/>
      </p:transition>
    </mc:Choice>
    <mc:Fallback xmlns="">
      <p:transition spd="slow" advClick="0">
        <p:fade/>
      </p:transition>
    </mc:Fallback>
  </mc:AlternateContent>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81E1161B-8EB7-4236-A7DB-8E6C420692B9}" type="datetime1">
              <a:rPr lang="en-GB" altLang="en-US" smtClean="0"/>
              <a:t>11/02/2025</a:t>
            </a:fld>
            <a:endParaRPr lang="en-GB" altLang="en-US" dirty="0"/>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dirty="0"/>
          </a:p>
        </p:txBody>
      </p:sp>
    </p:spTree>
    <p:extLst>
      <p:ext uri="{BB962C8B-B14F-4D97-AF65-F5344CB8AC3E}">
        <p14:creationId xmlns:p14="http://schemas.microsoft.com/office/powerpoint/2010/main" val="1925407243"/>
      </p:ext>
    </p:extLst>
  </p:cSld>
  <p:clrMapOvr>
    <a:masterClrMapping/>
  </p:clrMapOvr>
  <mc:AlternateContent xmlns:mc="http://schemas.openxmlformats.org/markup-compatibility/2006" xmlns:p14="http://schemas.microsoft.com/office/powerpoint/2010/main">
    <mc:Choice Requires="p14">
      <p:transition spd="slow" p14:dur="1200" advClick="0">
        <p14:prism/>
      </p:transition>
    </mc:Choice>
    <mc:Fallback xmlns="">
      <p:transition spd="slow" advClick="0">
        <p:fade/>
      </p:transition>
    </mc:Fallback>
  </mc:AlternateContent>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4D4FE7E7-A98C-4CEB-A79A-5015CF368AA9}" type="datetime1">
              <a:rPr lang="en-GB" altLang="en-US" smtClean="0"/>
              <a:t>11/02/2025</a:t>
            </a:fld>
            <a:endParaRPr lang="en-GB" altLang="en-US" dirty="0"/>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dirty="0"/>
          </a:p>
        </p:txBody>
      </p:sp>
    </p:spTree>
    <p:extLst>
      <p:ext uri="{BB962C8B-B14F-4D97-AF65-F5344CB8AC3E}">
        <p14:creationId xmlns:p14="http://schemas.microsoft.com/office/powerpoint/2010/main" val="294711693"/>
      </p:ext>
    </p:extLst>
  </p:cSld>
  <p:clrMapOvr>
    <a:masterClrMapping/>
  </p:clrMapOvr>
  <mc:AlternateContent xmlns:mc="http://schemas.openxmlformats.org/markup-compatibility/2006" xmlns:p14="http://schemas.microsoft.com/office/powerpoint/2010/main">
    <mc:Choice Requires="p14">
      <p:transition spd="slow" p14:dur="1200" advClick="0">
        <p14:prism/>
      </p:transition>
    </mc:Choice>
    <mc:Fallback xmlns="">
      <p:transition spd="slow" advClick="0">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1.jpe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58C2A54E-7758-4B01-A180-6413818BBF77}" type="datetime1">
              <a:rPr lang="en-GB" altLang="en-US" smtClean="0"/>
              <a:t>11/02/2025</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dirty="0"/>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mc:AlternateContent xmlns:mc="http://schemas.openxmlformats.org/markup-compatibility/2006" xmlns:p14="http://schemas.microsoft.com/office/powerpoint/2010/main">
    <mc:Choice Requires="p14">
      <p:transition spd="slow" p14:dur="1200" advClick="0">
        <p14:prism/>
      </p:transition>
    </mc:Choice>
    <mc:Fallback xmlns="">
      <p:transition spd="slow" advClick="0">
        <p:fade/>
      </p:transition>
    </mc:Fallback>
  </mc:AlternateContent>
  <p:hf sldNum="0" hdr="0" dt="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633D1104-0316-455E-BAFF-BC38C56D81EE}" type="datetime1">
              <a:rPr lang="en-GB" altLang="en-US" smtClean="0"/>
              <a:t>11/02/2025</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dirty="0"/>
          </a:p>
        </p:txBody>
      </p:sp>
    </p:spTree>
    <p:extLst>
      <p:ext uri="{BB962C8B-B14F-4D97-AF65-F5344CB8AC3E}">
        <p14:creationId xmlns:p14="http://schemas.microsoft.com/office/powerpoint/2010/main" val="2697552830"/>
      </p:ext>
    </p:extLst>
  </p:cSld>
  <p:clrMap bg1="lt1" tx1="dk1" bg2="lt2" tx2="dk2" accent1="accent1" accent2="accent2" accent3="accent3" accent4="accent4" accent5="accent5" accent6="accent6" hlink="hlink" folHlink="folHlink"/>
  <p:sldLayoutIdLst>
    <p:sldLayoutId id="2147483789" r:id="rId1"/>
    <p:sldLayoutId id="2147483790" r:id="rId2"/>
    <p:sldLayoutId id="2147483791" r:id="rId3"/>
    <p:sldLayoutId id="2147483792" r:id="rId4"/>
    <p:sldLayoutId id="2147483793" r:id="rId5"/>
    <p:sldLayoutId id="2147483794" r:id="rId6"/>
    <p:sldLayoutId id="2147483795" r:id="rId7"/>
    <p:sldLayoutId id="2147483796" r:id="rId8"/>
    <p:sldLayoutId id="2147483797" r:id="rId9"/>
    <p:sldLayoutId id="2147483798" r:id="rId10"/>
    <p:sldLayoutId id="2147483799" r:id="rId11"/>
  </p:sldLayoutIdLst>
  <mc:AlternateContent xmlns:mc="http://schemas.openxmlformats.org/markup-compatibility/2006" xmlns:p14="http://schemas.microsoft.com/office/powerpoint/2010/main">
    <mc:Choice Requires="p14">
      <p:transition spd="slow" p14:dur="12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grpId="0"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grpId="0"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grpId="0"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sldNum="0" hdr="0" ftr="0" dt="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8.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8.xml"/></Relationships>
</file>

<file path=ppt/slides/_rels/slide4.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hyperlink" Target="https://assets.publishing.service.gov.uk/government/uploads/system/uploads/attachment_data/file/1139093/global-trade-outlook-february-2023.pdf" TargetMode="External"/><Relationship Id="rId7" Type="http://schemas.openxmlformats.org/officeDocument/2006/relationships/hyperlink" Target="https://www3.weforum.org/docs/WEF_TheGlobalCompetitivenessReport2020.pdf" TargetMode="External"/><Relationship Id="rId2" Type="http://schemas.openxmlformats.org/officeDocument/2006/relationships/notesSlide" Target="../notesSlides/notesSlide4.xml"/><Relationship Id="rId1" Type="http://schemas.openxmlformats.org/officeDocument/2006/relationships/slideLayout" Target="../slideLayouts/slideLayout18.xml"/><Relationship Id="rId6" Type="http://schemas.openxmlformats.org/officeDocument/2006/relationships/image" Target="../media/image4.png"/><Relationship Id="rId5" Type="http://schemas.openxmlformats.org/officeDocument/2006/relationships/hyperlink" Target="https://www.wto.org/english/res_e/booksp_e/wtr22_e/wtr22_e.pdf" TargetMode="External"/><Relationship Id="rId4" Type="http://schemas.openxmlformats.org/officeDocument/2006/relationships/image" Target="../media/image3.png"/></Relationships>
</file>

<file path=ppt/slides/_rels/slide5.xml.rels><?xml version="1.0" encoding="UTF-8" standalone="yes"?>
<Relationships xmlns="http://schemas.openxmlformats.org/package/2006/relationships"><Relationship Id="rId3" Type="http://schemas.openxmlformats.org/officeDocument/2006/relationships/image" Target="../media/image6.wmf"/><Relationship Id="rId2" Type="http://schemas.openxmlformats.org/officeDocument/2006/relationships/notesSlide" Target="../notesSlides/notesSlide5.xml"/><Relationship Id="rId1" Type="http://schemas.openxmlformats.org/officeDocument/2006/relationships/slideLayout" Target="../slideLayouts/slideLayout18.xml"/></Relationships>
</file>

<file path=ppt/slides/_rels/slide6.xml.rels><?xml version="1.0" encoding="UTF-8" standalone="yes"?>
<Relationships xmlns="http://schemas.openxmlformats.org/package/2006/relationships"><Relationship Id="rId3" Type="http://schemas.openxmlformats.org/officeDocument/2006/relationships/hyperlink" Target="http://www.wto.org/" TargetMode="External"/><Relationship Id="rId2" Type="http://schemas.openxmlformats.org/officeDocument/2006/relationships/notesSlide" Target="../notesSlides/notesSlide6.xml"/><Relationship Id="rId1" Type="http://schemas.openxmlformats.org/officeDocument/2006/relationships/slideLayout" Target="../slideLayouts/slideLayout18.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8.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8.xml"/></Relationships>
</file>

<file path=ppt/slides/_rels/slide9.xml.rels><?xml version="1.0" encoding="UTF-8" standalone="yes"?>
<Relationships xmlns="http://schemas.openxmlformats.org/package/2006/relationships"><Relationship Id="rId3" Type="http://schemas.openxmlformats.org/officeDocument/2006/relationships/notesSlide" Target="../notesSlides/notesSlide9.xml"/><Relationship Id="rId2" Type="http://schemas.openxmlformats.org/officeDocument/2006/relationships/slideLayout" Target="../slideLayouts/slideLayout18.xml"/><Relationship Id="rId1" Type="http://schemas.openxmlformats.org/officeDocument/2006/relationships/video" Target="https://www.youtube.com/embed/RswNYuf5Rng?feature=oembed" TargetMode="External"/><Relationship Id="rId5" Type="http://schemas.openxmlformats.org/officeDocument/2006/relationships/image" Target="../media/image7.jpeg"/><Relationship Id="rId4" Type="http://schemas.openxmlformats.org/officeDocument/2006/relationships/hyperlink" Target="https://www.youtube.com/watch?v=RswNYuf5Rng" TargetMode="Externa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8.xml"/></Relationships>
</file>

<file path=ppt/slides/_rels/slide12.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notesSlide" Target="../notesSlides/notesSlide11.xml"/><Relationship Id="rId1" Type="http://schemas.openxmlformats.org/officeDocument/2006/relationships/slideLayout" Target="../slideLayouts/slideLayout18.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8.xml"/></Relationships>
</file>

<file path=ppt/slides/_rels/slide14.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3.xml"/><Relationship Id="rId1" Type="http://schemas.openxmlformats.org/officeDocument/2006/relationships/slideLayout" Target="../slideLayouts/slideLayout18.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8.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8.xml"/></Relationships>
</file>

<file path=ppt/slides/_rels/slide18.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notesSlide" Target="../notesSlides/notesSlide16.xml"/><Relationship Id="rId1" Type="http://schemas.openxmlformats.org/officeDocument/2006/relationships/slideLayout" Target="../slideLayouts/slideLayout18.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18.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18.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18.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18.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18.xml"/></Relationships>
</file>

<file path=ppt/slides/_rels/slide24.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22.xml"/><Relationship Id="rId1" Type="http://schemas.openxmlformats.org/officeDocument/2006/relationships/slideLayout" Target="../slideLayouts/slideLayout18.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18.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18.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18.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18.xml"/></Relationships>
</file>

<file path=ppt/slides/_rels/slide29.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27.xml"/><Relationship Id="rId1" Type="http://schemas.openxmlformats.org/officeDocument/2006/relationships/slideLayout" Target="../slideLayouts/slideLayout18.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ctrTitle"/>
          </p:nvPr>
        </p:nvSpPr>
        <p:spPr>
          <a:xfrm>
            <a:off x="2214885" y="476672"/>
            <a:ext cx="7772400" cy="1512888"/>
          </a:xfrm>
        </p:spPr>
        <p:txBody>
          <a:bodyPr/>
          <a:lstStyle/>
          <a:p>
            <a:pPr eaLnBrk="1" hangingPunct="1"/>
            <a:r>
              <a:rPr lang="en-GB" b="1" dirty="0"/>
              <a:t>LCMB7034</a:t>
            </a:r>
            <a:endParaRPr lang="en-GB" altLang="en-US" dirty="0"/>
          </a:p>
        </p:txBody>
      </p:sp>
      <p:sp>
        <p:nvSpPr>
          <p:cNvPr id="5" name="Subtitle 4">
            <a:extLst>
              <a:ext uri="{FF2B5EF4-FFF2-40B4-BE49-F238E27FC236}">
                <a16:creationId xmlns:a16="http://schemas.microsoft.com/office/drawing/2014/main" id="{E8FBFAA6-7D53-4F46-B4FA-B6E25AA48337}"/>
              </a:ext>
            </a:extLst>
          </p:cNvPr>
          <p:cNvSpPr txBox="1">
            <a:spLocks/>
          </p:cNvSpPr>
          <p:nvPr/>
        </p:nvSpPr>
        <p:spPr bwMode="auto">
          <a:xfrm>
            <a:off x="911424" y="3970258"/>
            <a:ext cx="10657184" cy="17281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0" indent="0" algn="ctr" rtl="0" eaLnBrk="0" fontAlgn="base" hangingPunct="0">
              <a:spcBef>
                <a:spcPct val="20000"/>
              </a:spcBef>
              <a:spcAft>
                <a:spcPct val="0"/>
              </a:spcAft>
              <a:buFont typeface="Arial" panose="020B0604020202020204" pitchFamily="34" charset="0"/>
              <a:buNone/>
              <a:defRPr sz="3200" kern="1200">
                <a:solidFill>
                  <a:schemeClr val="tx1">
                    <a:tint val="75000"/>
                  </a:schemeClr>
                </a:solidFill>
                <a:latin typeface="+mn-lt"/>
                <a:ea typeface="+mn-ea"/>
                <a:cs typeface="+mn-cs"/>
              </a:defRPr>
            </a:lvl1pPr>
            <a:lvl2pPr marL="457200" indent="0" algn="ctr" rtl="0" eaLnBrk="0" fontAlgn="base" hangingPunct="0">
              <a:spcBef>
                <a:spcPct val="20000"/>
              </a:spcBef>
              <a:spcAft>
                <a:spcPct val="0"/>
              </a:spcAft>
              <a:buFont typeface="Arial" panose="020B0604020202020204" pitchFamily="34" charset="0"/>
              <a:buNone/>
              <a:defRPr sz="2800" kern="1200">
                <a:solidFill>
                  <a:schemeClr val="tx1">
                    <a:tint val="75000"/>
                  </a:schemeClr>
                </a:solidFill>
                <a:latin typeface="+mn-lt"/>
                <a:ea typeface="+mn-ea"/>
                <a:cs typeface="+mn-cs"/>
              </a:defRPr>
            </a:lvl2pPr>
            <a:lvl3pPr marL="914400" indent="0" algn="ctr" rtl="0" eaLnBrk="0" fontAlgn="base" hangingPunct="0">
              <a:spcBef>
                <a:spcPct val="20000"/>
              </a:spcBef>
              <a:spcAft>
                <a:spcPct val="0"/>
              </a:spcAft>
              <a:buFont typeface="Arial" panose="020B0604020202020204" pitchFamily="34" charset="0"/>
              <a:buNone/>
              <a:defRPr sz="2400" kern="1200">
                <a:solidFill>
                  <a:schemeClr val="tx1">
                    <a:tint val="75000"/>
                  </a:schemeClr>
                </a:solidFill>
                <a:latin typeface="+mn-lt"/>
                <a:ea typeface="+mn-ea"/>
                <a:cs typeface="+mn-cs"/>
              </a:defRPr>
            </a:lvl3pPr>
            <a:lvl4pPr marL="13716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4pPr>
            <a:lvl5pPr marL="18288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pPr eaLnBrk="1" hangingPunct="1"/>
            <a:r>
              <a:rPr lang="en-GB" altLang="en-US" b="1" dirty="0">
                <a:solidFill>
                  <a:srgbClr val="FFFF00"/>
                </a:solidFill>
              </a:rPr>
              <a:t>Week 6</a:t>
            </a:r>
          </a:p>
          <a:p>
            <a:pPr eaLnBrk="1" hangingPunct="1"/>
            <a:r>
              <a:rPr lang="en-GB" altLang="en-US" sz="4000" dirty="0">
                <a:solidFill>
                  <a:srgbClr val="FFFF00"/>
                </a:solidFill>
              </a:rPr>
              <a:t>Theories underpinning Global Trade Environment</a:t>
            </a:r>
          </a:p>
        </p:txBody>
      </p:sp>
      <p:sp>
        <p:nvSpPr>
          <p:cNvPr id="7" name="Subtitle 4">
            <a:extLst>
              <a:ext uri="{FF2B5EF4-FFF2-40B4-BE49-F238E27FC236}">
                <a16:creationId xmlns:a16="http://schemas.microsoft.com/office/drawing/2014/main" id="{673C1525-F3A6-4A8D-B8F9-227D18C2359A}"/>
              </a:ext>
            </a:extLst>
          </p:cNvPr>
          <p:cNvSpPr txBox="1">
            <a:spLocks/>
          </p:cNvSpPr>
          <p:nvPr/>
        </p:nvSpPr>
        <p:spPr bwMode="auto">
          <a:xfrm>
            <a:off x="479376" y="2276872"/>
            <a:ext cx="10945216" cy="144016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0" indent="0" algn="ctr" rtl="0" eaLnBrk="0" fontAlgn="base" hangingPunct="0">
              <a:spcBef>
                <a:spcPct val="20000"/>
              </a:spcBef>
              <a:spcAft>
                <a:spcPct val="0"/>
              </a:spcAft>
              <a:buFont typeface="Arial" panose="020B0604020202020204" pitchFamily="34" charset="0"/>
              <a:buNone/>
              <a:defRPr sz="3200" kern="1200">
                <a:solidFill>
                  <a:schemeClr val="tx1">
                    <a:tint val="75000"/>
                  </a:schemeClr>
                </a:solidFill>
                <a:latin typeface="+mn-lt"/>
                <a:ea typeface="+mn-ea"/>
                <a:cs typeface="+mn-cs"/>
              </a:defRPr>
            </a:lvl1pPr>
            <a:lvl2pPr marL="457200" indent="0" algn="ctr" rtl="0" eaLnBrk="0" fontAlgn="base" hangingPunct="0">
              <a:spcBef>
                <a:spcPct val="20000"/>
              </a:spcBef>
              <a:spcAft>
                <a:spcPct val="0"/>
              </a:spcAft>
              <a:buFont typeface="Arial" panose="020B0604020202020204" pitchFamily="34" charset="0"/>
              <a:buNone/>
              <a:defRPr sz="2800" kern="1200">
                <a:solidFill>
                  <a:schemeClr val="tx1">
                    <a:tint val="75000"/>
                  </a:schemeClr>
                </a:solidFill>
                <a:latin typeface="+mn-lt"/>
                <a:ea typeface="+mn-ea"/>
                <a:cs typeface="+mn-cs"/>
              </a:defRPr>
            </a:lvl2pPr>
            <a:lvl3pPr marL="914400" indent="0" algn="ctr" rtl="0" eaLnBrk="0" fontAlgn="base" hangingPunct="0">
              <a:spcBef>
                <a:spcPct val="20000"/>
              </a:spcBef>
              <a:spcAft>
                <a:spcPct val="0"/>
              </a:spcAft>
              <a:buFont typeface="Arial" panose="020B0604020202020204" pitchFamily="34" charset="0"/>
              <a:buNone/>
              <a:defRPr sz="2400" kern="1200">
                <a:solidFill>
                  <a:schemeClr val="tx1">
                    <a:tint val="75000"/>
                  </a:schemeClr>
                </a:solidFill>
                <a:latin typeface="+mn-lt"/>
                <a:ea typeface="+mn-ea"/>
                <a:cs typeface="+mn-cs"/>
              </a:defRPr>
            </a:lvl3pPr>
            <a:lvl4pPr marL="13716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4pPr>
            <a:lvl5pPr marL="18288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pPr eaLnBrk="1" hangingPunct="1"/>
            <a:r>
              <a:rPr lang="en-GB" sz="4000" b="1" dirty="0">
                <a:ln w="13462">
                  <a:solidFill>
                    <a:schemeClr val="bg1"/>
                  </a:solidFill>
                  <a:prstDash val="solid"/>
                </a:ln>
                <a:solidFill>
                  <a:srgbClr val="0000FF"/>
                </a:solidFill>
                <a:effectLst>
                  <a:outerShdw dist="38100" dir="2700000" algn="bl" rotWithShape="0">
                    <a:schemeClr val="accent5"/>
                  </a:outerShdw>
                </a:effectLst>
                <a:latin typeface="Aharoni" panose="02010803020104030203" pitchFamily="2" charset="-79"/>
                <a:cs typeface="Aharoni" panose="02010803020104030203" pitchFamily="2" charset="-79"/>
              </a:rPr>
              <a:t> </a:t>
            </a:r>
            <a:r>
              <a:rPr lang="en-GB" sz="6000" b="1" dirty="0">
                <a:ln w="13462">
                  <a:solidFill>
                    <a:schemeClr val="bg1"/>
                  </a:solidFill>
                  <a:prstDash val="solid"/>
                </a:ln>
                <a:solidFill>
                  <a:srgbClr val="0000FF"/>
                </a:solidFill>
                <a:effectLst>
                  <a:outerShdw dist="38100" dir="2700000" algn="bl" rotWithShape="0">
                    <a:schemeClr val="accent5"/>
                  </a:outerShdw>
                </a:effectLst>
                <a:latin typeface="Aharoni" panose="02010803020104030203" pitchFamily="2" charset="-79"/>
                <a:cs typeface="Aharoni" panose="02010803020104030203" pitchFamily="2" charset="-79"/>
              </a:rPr>
              <a:t>International Business </a:t>
            </a:r>
            <a:r>
              <a:rPr lang="en-GB" sz="6000" b="1" dirty="0" err="1">
                <a:ln w="13462">
                  <a:solidFill>
                    <a:schemeClr val="bg1"/>
                  </a:solidFill>
                  <a:prstDash val="solid"/>
                </a:ln>
                <a:solidFill>
                  <a:srgbClr val="0000FF"/>
                </a:solidFill>
                <a:effectLst>
                  <a:outerShdw dist="38100" dir="2700000" algn="bl" rotWithShape="0">
                    <a:schemeClr val="accent5"/>
                  </a:outerShdw>
                </a:effectLst>
                <a:latin typeface="Aharoni" panose="02010803020104030203" pitchFamily="2" charset="-79"/>
                <a:cs typeface="Aharoni" panose="02010803020104030203" pitchFamily="2" charset="-79"/>
              </a:rPr>
              <a:t>Concpet</a:t>
            </a:r>
            <a:endParaRPr lang="en-GB" altLang="en-US" sz="3600" b="1" dirty="0">
              <a:ln w="13462">
                <a:solidFill>
                  <a:schemeClr val="bg1"/>
                </a:solidFill>
                <a:prstDash val="solid"/>
              </a:ln>
              <a:solidFill>
                <a:srgbClr val="0000FF"/>
              </a:solidFill>
              <a:effectLst>
                <a:outerShdw dist="38100" dir="2700000" algn="bl" rotWithShape="0">
                  <a:schemeClr val="accent5"/>
                </a:outerShdw>
              </a:effectLst>
              <a:latin typeface="Aharoni" panose="02010803020104030203" pitchFamily="2" charset="-79"/>
              <a:cs typeface="Aharoni" panose="02010803020104030203" pitchFamily="2" charset="-79"/>
            </a:endParaRPr>
          </a:p>
        </p:txBody>
      </p:sp>
    </p:spTree>
    <p:extLst>
      <p:ext uri="{BB962C8B-B14F-4D97-AF65-F5344CB8AC3E}">
        <p14:creationId xmlns:p14="http://schemas.microsoft.com/office/powerpoint/2010/main" val="2370100439"/>
      </p:ext>
    </p:extLst>
  </p:cSld>
  <p:clrMapOvr>
    <a:masterClrMapping/>
  </p:clrMapOvr>
  <mc:AlternateContent xmlns:mc="http://schemas.openxmlformats.org/markup-compatibility/2006" xmlns:p14="http://schemas.microsoft.com/office/powerpoint/2010/main">
    <mc:Choice Requires="p14">
      <p:transition spd="slow" p14:dur="1200" advClick="0">
        <p14:prism/>
      </p:transition>
    </mc:Choice>
    <mc:Fallback xmlns="">
      <p:transition spd="slow" advClick="0">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Learning Objectives</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731405" y="1143000"/>
            <a:ext cx="10729191" cy="4590256"/>
          </a:xfrm>
        </p:spPr>
        <p:txBody>
          <a:bodyPr/>
          <a:lstStyle/>
          <a:p>
            <a:pPr algn="just">
              <a:spcBef>
                <a:spcPts val="400"/>
              </a:spcBef>
              <a:spcAft>
                <a:spcPts val="400"/>
              </a:spcAft>
            </a:pPr>
            <a:r>
              <a:rPr lang="en-GB" sz="2800" dirty="0"/>
              <a:t>To understand theories of international trade</a:t>
            </a:r>
          </a:p>
          <a:p>
            <a:pPr algn="just">
              <a:spcBef>
                <a:spcPts val="400"/>
              </a:spcBef>
              <a:spcAft>
                <a:spcPts val="400"/>
              </a:spcAft>
            </a:pPr>
            <a:r>
              <a:rPr lang="en-GB" sz="2800" dirty="0"/>
              <a:t>To explain how free trade improves global efficiency </a:t>
            </a:r>
          </a:p>
          <a:p>
            <a:pPr algn="just">
              <a:spcBef>
                <a:spcPts val="400"/>
              </a:spcBef>
              <a:spcAft>
                <a:spcPts val="400"/>
              </a:spcAft>
            </a:pPr>
            <a:r>
              <a:rPr lang="en-GB" sz="2800" dirty="0"/>
              <a:t>To identify factors affecting national trade patterns</a:t>
            </a:r>
          </a:p>
          <a:p>
            <a:pPr algn="just">
              <a:spcBef>
                <a:spcPts val="400"/>
              </a:spcBef>
              <a:spcAft>
                <a:spcPts val="400"/>
              </a:spcAft>
            </a:pPr>
            <a:r>
              <a:rPr lang="en-GB" sz="2800" dirty="0"/>
              <a:t>To understand why production factors, especially labour and capital, move internationally</a:t>
            </a:r>
          </a:p>
          <a:p>
            <a:pPr algn="just">
              <a:spcBef>
                <a:spcPts val="400"/>
              </a:spcBef>
              <a:spcAft>
                <a:spcPts val="400"/>
              </a:spcAft>
            </a:pPr>
            <a:r>
              <a:rPr lang="en-GB" sz="2800" dirty="0"/>
              <a:t>To explain the rationales for governmental policies that enhance and restrict trade</a:t>
            </a:r>
          </a:p>
          <a:p>
            <a:pPr algn="just">
              <a:spcBef>
                <a:spcPts val="400"/>
              </a:spcBef>
              <a:spcAft>
                <a:spcPts val="400"/>
              </a:spcAft>
            </a:pPr>
            <a:r>
              <a:rPr lang="en-GB" sz="2800" dirty="0"/>
              <a:t>To describe the potential and actual effects of governmental intervention on the free flow of trade</a:t>
            </a:r>
          </a:p>
          <a:p>
            <a:pPr algn="just">
              <a:spcBef>
                <a:spcPts val="600"/>
              </a:spcBef>
              <a:spcAft>
                <a:spcPts val="600"/>
              </a:spcAft>
            </a:pPr>
            <a:endParaRPr lang="en-GB" sz="2800" dirty="0"/>
          </a:p>
          <a:p>
            <a:pPr algn="just">
              <a:spcBef>
                <a:spcPts val="600"/>
              </a:spcBef>
              <a:spcAft>
                <a:spcPts val="600"/>
              </a:spcAft>
            </a:pPr>
            <a:endParaRPr lang="en-GB" sz="2800" dirty="0"/>
          </a:p>
          <a:p>
            <a:pPr marL="0" indent="0" eaLnBrk="1" hangingPunct="1">
              <a:buNone/>
              <a:defRPr/>
            </a:pPr>
            <a:endParaRPr lang="en-GB" altLang="en-US" sz="2400" dirty="0"/>
          </a:p>
        </p:txBody>
      </p:sp>
      <p:sp>
        <p:nvSpPr>
          <p:cNvPr id="2" name="Footer Placeholder 1">
            <a:extLst>
              <a:ext uri="{FF2B5EF4-FFF2-40B4-BE49-F238E27FC236}">
                <a16:creationId xmlns:a16="http://schemas.microsoft.com/office/drawing/2014/main" id="{8AAC2D07-F9B6-6F4B-3D3F-9839570A8DCA}"/>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cSld>
  <p:clrMapOvr>
    <a:masterClrMapping/>
  </p:clrMapOvr>
  <mc:AlternateContent xmlns:mc="http://schemas.openxmlformats.org/markup-compatibility/2006" xmlns:p14="http://schemas.microsoft.com/office/powerpoint/2010/main">
    <mc:Choice Requires="p14">
      <p:transition spd="slow" p14:dur="12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with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7172">
                                            <p:txEl>
                                              <p:pRg st="1" end="1"/>
                                            </p:txEl>
                                          </p:spTgt>
                                        </p:tgtEl>
                                        <p:attrNameLst>
                                          <p:attrName>style.visibility</p:attrName>
                                        </p:attrNameLst>
                                      </p:cBhvr>
                                      <p:to>
                                        <p:strVal val="visible"/>
                                      </p:to>
                                    </p:set>
                                    <p:animEffect transition="in" filter="fade">
                                      <p:cBhvr>
                                        <p:cTn id="12" dur="1000"/>
                                        <p:tgtEl>
                                          <p:spTgt spid="7172">
                                            <p:txEl>
                                              <p:pRg st="1" end="1"/>
                                            </p:txEl>
                                          </p:spTgt>
                                        </p:tgtEl>
                                      </p:cBhvr>
                                    </p:animEffect>
                                    <p:anim calcmode="lin" valueType="num">
                                      <p:cBhvr>
                                        <p:cTn id="13" dur="1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7172">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nodeType="withEffect">
                                  <p:stCondLst>
                                    <p:cond delay="0"/>
                                  </p:stCondLst>
                                  <p:childTnLst>
                                    <p:set>
                                      <p:cBhvr>
                                        <p:cTn id="16" dur="1" fill="hold">
                                          <p:stCondLst>
                                            <p:cond delay="0"/>
                                          </p:stCondLst>
                                        </p:cTn>
                                        <p:tgtEl>
                                          <p:spTgt spid="7172">
                                            <p:txEl>
                                              <p:pRg st="2" end="2"/>
                                            </p:txEl>
                                          </p:spTgt>
                                        </p:tgtEl>
                                        <p:attrNameLst>
                                          <p:attrName>style.visibility</p:attrName>
                                        </p:attrNameLst>
                                      </p:cBhvr>
                                      <p:to>
                                        <p:strVal val="visible"/>
                                      </p:to>
                                    </p:set>
                                    <p:animEffect transition="in" filter="fade">
                                      <p:cBhvr>
                                        <p:cTn id="17" dur="1000"/>
                                        <p:tgtEl>
                                          <p:spTgt spid="7172">
                                            <p:txEl>
                                              <p:pRg st="2" end="2"/>
                                            </p:txEl>
                                          </p:spTgt>
                                        </p:tgtEl>
                                      </p:cBhvr>
                                    </p:animEffect>
                                    <p:anim calcmode="lin" valueType="num">
                                      <p:cBhvr>
                                        <p:cTn id="18" dur="1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7172">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nodeType="withEffect">
                                  <p:stCondLst>
                                    <p:cond delay="0"/>
                                  </p:stCondLst>
                                  <p:childTnLst>
                                    <p:set>
                                      <p:cBhvr>
                                        <p:cTn id="21" dur="1" fill="hold">
                                          <p:stCondLst>
                                            <p:cond delay="0"/>
                                          </p:stCondLst>
                                        </p:cTn>
                                        <p:tgtEl>
                                          <p:spTgt spid="7172">
                                            <p:txEl>
                                              <p:pRg st="3" end="3"/>
                                            </p:txEl>
                                          </p:spTgt>
                                        </p:tgtEl>
                                        <p:attrNameLst>
                                          <p:attrName>style.visibility</p:attrName>
                                        </p:attrNameLst>
                                      </p:cBhvr>
                                      <p:to>
                                        <p:strVal val="visible"/>
                                      </p:to>
                                    </p:set>
                                    <p:animEffect transition="in" filter="fade">
                                      <p:cBhvr>
                                        <p:cTn id="22" dur="1000"/>
                                        <p:tgtEl>
                                          <p:spTgt spid="7172">
                                            <p:txEl>
                                              <p:pRg st="3" end="3"/>
                                            </p:txEl>
                                          </p:spTgt>
                                        </p:tgtEl>
                                      </p:cBhvr>
                                    </p:animEffect>
                                    <p:anim calcmode="lin" valueType="num">
                                      <p:cBhvr>
                                        <p:cTn id="23" dur="1000" fill="hold"/>
                                        <p:tgtEl>
                                          <p:spTgt spid="7172">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7172">
                                            <p:txEl>
                                              <p:pRg st="3" end="3"/>
                                            </p:txEl>
                                          </p:spTgt>
                                        </p:tgtEl>
                                        <p:attrNameLst>
                                          <p:attrName>ppt_y</p:attrName>
                                        </p:attrNameLst>
                                      </p:cBhvr>
                                      <p:tavLst>
                                        <p:tav tm="0">
                                          <p:val>
                                            <p:strVal val="#ppt_y+.1"/>
                                          </p:val>
                                        </p:tav>
                                        <p:tav tm="100000">
                                          <p:val>
                                            <p:strVal val="#ppt_y"/>
                                          </p:val>
                                        </p:tav>
                                      </p:tavLst>
                                    </p:anim>
                                  </p:childTnLst>
                                </p:cTn>
                              </p:par>
                              <p:par>
                                <p:cTn id="25" presetID="42" presetClass="entr" presetSubtype="0" fill="hold" nodeType="withEffect">
                                  <p:stCondLst>
                                    <p:cond delay="0"/>
                                  </p:stCondLst>
                                  <p:childTnLst>
                                    <p:set>
                                      <p:cBhvr>
                                        <p:cTn id="26" dur="1" fill="hold">
                                          <p:stCondLst>
                                            <p:cond delay="0"/>
                                          </p:stCondLst>
                                        </p:cTn>
                                        <p:tgtEl>
                                          <p:spTgt spid="7172">
                                            <p:txEl>
                                              <p:pRg st="4" end="4"/>
                                            </p:txEl>
                                          </p:spTgt>
                                        </p:tgtEl>
                                        <p:attrNameLst>
                                          <p:attrName>style.visibility</p:attrName>
                                        </p:attrNameLst>
                                      </p:cBhvr>
                                      <p:to>
                                        <p:strVal val="visible"/>
                                      </p:to>
                                    </p:set>
                                    <p:animEffect transition="in" filter="fade">
                                      <p:cBhvr>
                                        <p:cTn id="27" dur="1000"/>
                                        <p:tgtEl>
                                          <p:spTgt spid="7172">
                                            <p:txEl>
                                              <p:pRg st="4" end="4"/>
                                            </p:txEl>
                                          </p:spTgt>
                                        </p:tgtEl>
                                      </p:cBhvr>
                                    </p:animEffect>
                                    <p:anim calcmode="lin" valueType="num">
                                      <p:cBhvr>
                                        <p:cTn id="28" dur="1000" fill="hold"/>
                                        <p:tgtEl>
                                          <p:spTgt spid="7172">
                                            <p:txEl>
                                              <p:pRg st="4" end="4"/>
                                            </p:txEl>
                                          </p:spTgt>
                                        </p:tgtEl>
                                        <p:attrNameLst>
                                          <p:attrName>ppt_x</p:attrName>
                                        </p:attrNameLst>
                                      </p:cBhvr>
                                      <p:tavLst>
                                        <p:tav tm="0">
                                          <p:val>
                                            <p:strVal val="#ppt_x"/>
                                          </p:val>
                                        </p:tav>
                                        <p:tav tm="100000">
                                          <p:val>
                                            <p:strVal val="#ppt_x"/>
                                          </p:val>
                                        </p:tav>
                                      </p:tavLst>
                                    </p:anim>
                                    <p:anim calcmode="lin" valueType="num">
                                      <p:cBhvr>
                                        <p:cTn id="29" dur="1000" fill="hold"/>
                                        <p:tgtEl>
                                          <p:spTgt spid="7172">
                                            <p:txEl>
                                              <p:pRg st="4" end="4"/>
                                            </p:txEl>
                                          </p:spTgt>
                                        </p:tgtEl>
                                        <p:attrNameLst>
                                          <p:attrName>ppt_y</p:attrName>
                                        </p:attrNameLst>
                                      </p:cBhvr>
                                      <p:tavLst>
                                        <p:tav tm="0">
                                          <p:val>
                                            <p:strVal val="#ppt_y+.1"/>
                                          </p:val>
                                        </p:tav>
                                        <p:tav tm="100000">
                                          <p:val>
                                            <p:strVal val="#ppt_y"/>
                                          </p:val>
                                        </p:tav>
                                      </p:tavLst>
                                    </p:anim>
                                  </p:childTnLst>
                                </p:cTn>
                              </p:par>
                              <p:par>
                                <p:cTn id="30" presetID="42" presetClass="entr" presetSubtype="0" fill="hold" nodeType="withEffect">
                                  <p:stCondLst>
                                    <p:cond delay="0"/>
                                  </p:stCondLst>
                                  <p:childTnLst>
                                    <p:set>
                                      <p:cBhvr>
                                        <p:cTn id="31" dur="1" fill="hold">
                                          <p:stCondLst>
                                            <p:cond delay="0"/>
                                          </p:stCondLst>
                                        </p:cTn>
                                        <p:tgtEl>
                                          <p:spTgt spid="7172">
                                            <p:txEl>
                                              <p:pRg st="5" end="5"/>
                                            </p:txEl>
                                          </p:spTgt>
                                        </p:tgtEl>
                                        <p:attrNameLst>
                                          <p:attrName>style.visibility</p:attrName>
                                        </p:attrNameLst>
                                      </p:cBhvr>
                                      <p:to>
                                        <p:strVal val="visible"/>
                                      </p:to>
                                    </p:set>
                                    <p:animEffect transition="in" filter="fade">
                                      <p:cBhvr>
                                        <p:cTn id="32" dur="1000"/>
                                        <p:tgtEl>
                                          <p:spTgt spid="7172">
                                            <p:txEl>
                                              <p:pRg st="5" end="5"/>
                                            </p:txEl>
                                          </p:spTgt>
                                        </p:tgtEl>
                                      </p:cBhvr>
                                    </p:animEffect>
                                    <p:anim calcmode="lin" valueType="num">
                                      <p:cBhvr>
                                        <p:cTn id="33" dur="1000" fill="hold"/>
                                        <p:tgtEl>
                                          <p:spTgt spid="7172">
                                            <p:txEl>
                                              <p:pRg st="5" end="5"/>
                                            </p:txEl>
                                          </p:spTgt>
                                        </p:tgtEl>
                                        <p:attrNameLst>
                                          <p:attrName>ppt_x</p:attrName>
                                        </p:attrNameLst>
                                      </p:cBhvr>
                                      <p:tavLst>
                                        <p:tav tm="0">
                                          <p:val>
                                            <p:strVal val="#ppt_x"/>
                                          </p:val>
                                        </p:tav>
                                        <p:tav tm="100000">
                                          <p:val>
                                            <p:strVal val="#ppt_x"/>
                                          </p:val>
                                        </p:tav>
                                      </p:tavLst>
                                    </p:anim>
                                    <p:anim calcmode="lin" valueType="num">
                                      <p:cBhvr>
                                        <p:cTn id="34" dur="1000" fill="hold"/>
                                        <p:tgtEl>
                                          <p:spTgt spid="7172">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Trade Theory</a:t>
            </a:r>
          </a:p>
        </p:txBody>
      </p:sp>
      <p:sp>
        <p:nvSpPr>
          <p:cNvPr id="6" name="Content Placeholder 2">
            <a:extLst>
              <a:ext uri="{FF2B5EF4-FFF2-40B4-BE49-F238E27FC236}">
                <a16:creationId xmlns:a16="http://schemas.microsoft.com/office/drawing/2014/main" id="{9D476699-8CCC-4F80-9BE1-03E92D3E8C60}"/>
              </a:ext>
            </a:extLst>
          </p:cNvPr>
          <p:cNvSpPr txBox="1">
            <a:spLocks/>
          </p:cNvSpPr>
          <p:nvPr/>
        </p:nvSpPr>
        <p:spPr bwMode="auto">
          <a:xfrm>
            <a:off x="785409" y="1412776"/>
            <a:ext cx="10621181" cy="432048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marR="0" lvl="0" indent="0" algn="just" defTabSz="914400" rtl="0" eaLnBrk="1" fontAlgn="base" latinLnBrk="0" hangingPunct="1">
              <a:lnSpc>
                <a:spcPct val="100000"/>
              </a:lnSpc>
              <a:spcBef>
                <a:spcPct val="20000"/>
              </a:spcBef>
              <a:spcAft>
                <a:spcPct val="0"/>
              </a:spcAft>
              <a:buClrTx/>
              <a:buSzTx/>
              <a:buFont typeface="Arial" panose="020B0604020202020204" pitchFamily="34" charset="0"/>
              <a:buNone/>
              <a:tabLst/>
              <a:defRPr/>
            </a:pPr>
            <a:r>
              <a:rPr kumimoji="0" lang="en-GB" altLang="en-US" sz="3200" b="1" i="0" u="none" strike="noStrike" kern="1200" cap="none" spc="0" normalizeH="0" baseline="0" noProof="0" dirty="0">
                <a:ln>
                  <a:noFill/>
                </a:ln>
                <a:solidFill>
                  <a:prstClr val="black"/>
                </a:solidFill>
                <a:effectLst/>
                <a:uLnTx/>
                <a:uFillTx/>
                <a:latin typeface="Myriad Pro"/>
                <a:ea typeface="+mn-ea"/>
                <a:cs typeface="+mn-cs"/>
              </a:rPr>
              <a:t>Helps managers and government policymakers focus on these questions:</a:t>
            </a:r>
          </a:p>
          <a:p>
            <a:pPr marL="742950" marR="0" lvl="1" indent="-285750" algn="just" defTabSz="914400" rtl="0" eaLnBrk="1" fontAlgn="base" latinLnBrk="0" hangingPunct="1">
              <a:lnSpc>
                <a:spcPct val="200000"/>
              </a:lnSpc>
              <a:spcBef>
                <a:spcPct val="20000"/>
              </a:spcBef>
              <a:spcAft>
                <a:spcPct val="0"/>
              </a:spcAft>
              <a:buClrTx/>
              <a:buSzTx/>
              <a:buFont typeface="Wingdings" panose="05000000000000000000" pitchFamily="2" charset="2"/>
              <a:buChar char="§"/>
              <a:tabLst/>
              <a:defRPr/>
            </a:pPr>
            <a:r>
              <a:rPr kumimoji="0" lang="en-GB" altLang="en-US" sz="2800" b="0" i="0" u="none" strike="noStrike" kern="1200" cap="none" spc="0" normalizeH="0" baseline="0" noProof="0" dirty="0">
                <a:ln>
                  <a:noFill/>
                </a:ln>
                <a:solidFill>
                  <a:prstClr val="black"/>
                </a:solidFill>
                <a:effectLst/>
                <a:uLnTx/>
                <a:uFillTx/>
                <a:latin typeface="Myriad Pro"/>
                <a:ea typeface="+mn-ea"/>
                <a:cs typeface="+mn-cs"/>
              </a:rPr>
              <a:t>What products should we import and export?</a:t>
            </a:r>
          </a:p>
          <a:p>
            <a:pPr marL="742950" marR="0" lvl="1" indent="-285750" algn="just" defTabSz="914400" rtl="0" eaLnBrk="1" fontAlgn="base" latinLnBrk="0" hangingPunct="1">
              <a:lnSpc>
                <a:spcPct val="200000"/>
              </a:lnSpc>
              <a:spcBef>
                <a:spcPct val="20000"/>
              </a:spcBef>
              <a:spcAft>
                <a:spcPct val="0"/>
              </a:spcAft>
              <a:buClrTx/>
              <a:buSzTx/>
              <a:buFont typeface="Wingdings" panose="05000000000000000000" pitchFamily="2" charset="2"/>
              <a:buChar char="§"/>
              <a:tabLst/>
              <a:defRPr/>
            </a:pPr>
            <a:r>
              <a:rPr kumimoji="0" lang="en-GB" altLang="en-US" sz="2800" b="0" i="0" u="none" strike="noStrike" kern="1200" cap="none" spc="0" normalizeH="0" baseline="0" noProof="0" dirty="0">
                <a:ln>
                  <a:noFill/>
                </a:ln>
                <a:solidFill>
                  <a:prstClr val="black"/>
                </a:solidFill>
                <a:effectLst/>
                <a:uLnTx/>
                <a:uFillTx/>
                <a:latin typeface="Myriad Pro"/>
                <a:ea typeface="+mn-ea"/>
                <a:cs typeface="+mn-cs"/>
              </a:rPr>
              <a:t>How much should we trade?</a:t>
            </a:r>
          </a:p>
          <a:p>
            <a:pPr marL="742950" marR="0" lvl="1" indent="-285750" algn="just" defTabSz="914400" rtl="0" eaLnBrk="1" fontAlgn="base" latinLnBrk="0" hangingPunct="1">
              <a:lnSpc>
                <a:spcPct val="200000"/>
              </a:lnSpc>
              <a:spcBef>
                <a:spcPct val="20000"/>
              </a:spcBef>
              <a:spcAft>
                <a:spcPct val="0"/>
              </a:spcAft>
              <a:buClrTx/>
              <a:buSzTx/>
              <a:buFont typeface="Wingdings" panose="05000000000000000000" pitchFamily="2" charset="2"/>
              <a:buChar char="§"/>
              <a:tabLst/>
              <a:defRPr/>
            </a:pPr>
            <a:r>
              <a:rPr kumimoji="0" lang="en-GB" altLang="en-US" sz="2800" b="0" i="0" u="none" strike="noStrike" kern="1200" cap="none" spc="0" normalizeH="0" baseline="0" noProof="0" dirty="0">
                <a:ln>
                  <a:noFill/>
                </a:ln>
                <a:solidFill>
                  <a:prstClr val="black"/>
                </a:solidFill>
                <a:effectLst/>
                <a:uLnTx/>
                <a:uFillTx/>
                <a:latin typeface="Myriad Pro"/>
                <a:ea typeface="+mn-ea"/>
                <a:cs typeface="+mn-cs"/>
              </a:rPr>
              <a:t>With whom should we trade?</a:t>
            </a:r>
          </a:p>
          <a:p>
            <a:pPr marL="342900" marR="0" lvl="0" indent="-342900" algn="l" defTabSz="914400" rtl="0" eaLnBrk="0" fontAlgn="base" latinLnBrk="0" hangingPunct="0">
              <a:lnSpc>
                <a:spcPct val="100000"/>
              </a:lnSpc>
              <a:spcBef>
                <a:spcPct val="20000"/>
              </a:spcBef>
              <a:spcAft>
                <a:spcPct val="0"/>
              </a:spcAft>
              <a:buClr>
                <a:prstClr val="black"/>
              </a:buClr>
              <a:buSzTx/>
              <a:buFont typeface="Arial" panose="020B0604020202020204" pitchFamily="34" charset="0"/>
              <a:buChar char="•"/>
              <a:tabLst/>
              <a:defRPr/>
            </a:pPr>
            <a:endParaRPr kumimoji="0" lang="en-GB" sz="3200" b="0" i="0" u="none" strike="noStrike" kern="1200" cap="none" spc="0" normalizeH="0" baseline="0" noProof="0" dirty="0">
              <a:ln>
                <a:noFill/>
              </a:ln>
              <a:solidFill>
                <a:prstClr val="black"/>
              </a:solidFill>
              <a:effectLst/>
              <a:uLnTx/>
              <a:uFillTx/>
              <a:latin typeface="Myriad Pro"/>
              <a:ea typeface="+mn-ea"/>
              <a:cs typeface="+mn-cs"/>
            </a:endParaRPr>
          </a:p>
          <a:p>
            <a:pPr marL="342900" marR="0" lvl="0" indent="-342900" algn="just"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endParaRPr kumimoji="0" lang="en-GB" sz="3200" b="0" i="0" u="none" strike="noStrike" kern="1200" cap="none" spc="0" normalizeH="0" baseline="0" noProof="0" dirty="0">
              <a:ln>
                <a:noFill/>
              </a:ln>
              <a:solidFill>
                <a:prstClr val="black"/>
              </a:solidFill>
              <a:effectLst/>
              <a:uLnTx/>
              <a:uFillTx/>
              <a:latin typeface="Myriad Pro"/>
              <a:ea typeface="+mn-ea"/>
              <a:cs typeface="+mn-cs"/>
            </a:endParaRPr>
          </a:p>
          <a:p>
            <a:pPr marL="342900" marR="0" lvl="0" indent="-342900" algn="just"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endParaRPr kumimoji="0" lang="en-GB" sz="3200" b="0" i="0" u="none" strike="noStrike" kern="1200" cap="none" spc="0" normalizeH="0" baseline="0" noProof="0" dirty="0">
              <a:ln>
                <a:noFill/>
              </a:ln>
              <a:solidFill>
                <a:prstClr val="black"/>
              </a:solidFill>
              <a:effectLst/>
              <a:uLnTx/>
              <a:uFillTx/>
              <a:latin typeface="Myriad Pro"/>
              <a:ea typeface="+mn-ea"/>
              <a:cs typeface="+mn-cs"/>
            </a:endParaRPr>
          </a:p>
          <a:p>
            <a:pPr marL="342900" marR="0" lvl="0" indent="-342900" algn="l"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endParaRPr kumimoji="0" lang="en-US" sz="2800" b="0" i="0" u="none" strike="noStrike" kern="1200" cap="none" spc="0" normalizeH="0" baseline="0" noProof="0" dirty="0">
              <a:ln>
                <a:noFill/>
              </a:ln>
              <a:solidFill>
                <a:prstClr val="black"/>
              </a:solidFill>
              <a:effectLst/>
              <a:uLnTx/>
              <a:uFillTx/>
              <a:latin typeface="Myriad Pro"/>
              <a:ea typeface="+mn-ea"/>
              <a:cs typeface="+mn-cs"/>
            </a:endParaRPr>
          </a:p>
          <a:p>
            <a:pPr marL="0" marR="0" lvl="0" indent="0" algn="l" defTabSz="914400" rtl="0" eaLnBrk="1" fontAlgn="base" latinLnBrk="0" hangingPunct="1">
              <a:lnSpc>
                <a:spcPct val="100000"/>
              </a:lnSpc>
              <a:spcBef>
                <a:spcPct val="20000"/>
              </a:spcBef>
              <a:spcAft>
                <a:spcPct val="0"/>
              </a:spcAft>
              <a:buClrTx/>
              <a:buSzTx/>
              <a:buFont typeface="Arial" panose="020B0604020202020204" pitchFamily="34" charset="0"/>
              <a:buNone/>
              <a:tabLst/>
              <a:defRPr/>
            </a:pPr>
            <a:endParaRPr kumimoji="0" lang="en-GB" altLang="en-US" sz="2400" b="0" i="0" u="none" strike="noStrike" kern="1200" cap="none" spc="0" normalizeH="0" baseline="0" noProof="0" dirty="0">
              <a:ln>
                <a:noFill/>
              </a:ln>
              <a:solidFill>
                <a:prstClr val="black"/>
              </a:solidFill>
              <a:effectLst/>
              <a:uLnTx/>
              <a:uFillTx/>
              <a:latin typeface="Myriad Pro"/>
              <a:ea typeface="+mn-ea"/>
              <a:cs typeface="+mn-cs"/>
            </a:endParaRPr>
          </a:p>
        </p:txBody>
      </p:sp>
      <p:sp>
        <p:nvSpPr>
          <p:cNvPr id="2" name="Footer Placeholder 1">
            <a:extLst>
              <a:ext uri="{FF2B5EF4-FFF2-40B4-BE49-F238E27FC236}">
                <a16:creationId xmlns:a16="http://schemas.microsoft.com/office/drawing/2014/main" id="{84D86E15-57CA-FDCD-D1A0-08A52D10CBE0}"/>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1130598730"/>
      </p:ext>
    </p:extLst>
  </p:cSld>
  <p:clrMapOvr>
    <a:masterClrMapping/>
  </p:clrMapOvr>
  <mc:AlternateContent xmlns:mc="http://schemas.openxmlformats.org/markup-compatibility/2006" xmlns:p14="http://schemas.microsoft.com/office/powerpoint/2010/main">
    <mc:Choice Requires="p14">
      <p:transition spd="slow" p14:dur="12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with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Effect transition="in" filter="fade">
                                      <p:cBhvr>
                                        <p:cTn id="7" dur="1000"/>
                                        <p:tgtEl>
                                          <p:spTgt spid="6">
                                            <p:txEl>
                                              <p:pRg st="0" end="0"/>
                                            </p:txEl>
                                          </p:spTgt>
                                        </p:tgtEl>
                                      </p:cBhvr>
                                    </p:animEffect>
                                    <p:anim calcmode="lin" valueType="num">
                                      <p:cBhvr>
                                        <p:cTn id="8" dur="1000" fill="hold"/>
                                        <p:tgtEl>
                                          <p:spTgt spid="6">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6">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6">
                                            <p:txEl>
                                              <p:pRg st="1" end="1"/>
                                            </p:txEl>
                                          </p:spTgt>
                                        </p:tgtEl>
                                        <p:attrNameLst>
                                          <p:attrName>style.visibility</p:attrName>
                                        </p:attrNameLst>
                                      </p:cBhvr>
                                      <p:to>
                                        <p:strVal val="visible"/>
                                      </p:to>
                                    </p:set>
                                    <p:animEffect transition="in" filter="fade">
                                      <p:cBhvr>
                                        <p:cTn id="12" dur="1000"/>
                                        <p:tgtEl>
                                          <p:spTgt spid="6">
                                            <p:txEl>
                                              <p:pRg st="1" end="1"/>
                                            </p:txEl>
                                          </p:spTgt>
                                        </p:tgtEl>
                                      </p:cBhvr>
                                    </p:animEffect>
                                    <p:anim calcmode="lin" valueType="num">
                                      <p:cBhvr>
                                        <p:cTn id="13" dur="1000" fill="hold"/>
                                        <p:tgtEl>
                                          <p:spTgt spid="6">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6">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nodeType="withEffect">
                                  <p:stCondLst>
                                    <p:cond delay="0"/>
                                  </p:stCondLst>
                                  <p:childTnLst>
                                    <p:set>
                                      <p:cBhvr>
                                        <p:cTn id="16" dur="1" fill="hold">
                                          <p:stCondLst>
                                            <p:cond delay="0"/>
                                          </p:stCondLst>
                                        </p:cTn>
                                        <p:tgtEl>
                                          <p:spTgt spid="6">
                                            <p:txEl>
                                              <p:pRg st="2" end="2"/>
                                            </p:txEl>
                                          </p:spTgt>
                                        </p:tgtEl>
                                        <p:attrNameLst>
                                          <p:attrName>style.visibility</p:attrName>
                                        </p:attrNameLst>
                                      </p:cBhvr>
                                      <p:to>
                                        <p:strVal val="visible"/>
                                      </p:to>
                                    </p:set>
                                    <p:animEffect transition="in" filter="fade">
                                      <p:cBhvr>
                                        <p:cTn id="17" dur="1000"/>
                                        <p:tgtEl>
                                          <p:spTgt spid="6">
                                            <p:txEl>
                                              <p:pRg st="2" end="2"/>
                                            </p:txEl>
                                          </p:spTgt>
                                        </p:tgtEl>
                                      </p:cBhvr>
                                    </p:animEffect>
                                    <p:anim calcmode="lin" valueType="num">
                                      <p:cBhvr>
                                        <p:cTn id="18" dur="1000" fill="hold"/>
                                        <p:tgtEl>
                                          <p:spTgt spid="6">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6">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nodeType="withEffect">
                                  <p:stCondLst>
                                    <p:cond delay="0"/>
                                  </p:stCondLst>
                                  <p:childTnLst>
                                    <p:set>
                                      <p:cBhvr>
                                        <p:cTn id="21" dur="1" fill="hold">
                                          <p:stCondLst>
                                            <p:cond delay="0"/>
                                          </p:stCondLst>
                                        </p:cTn>
                                        <p:tgtEl>
                                          <p:spTgt spid="6">
                                            <p:txEl>
                                              <p:pRg st="3" end="3"/>
                                            </p:txEl>
                                          </p:spTgt>
                                        </p:tgtEl>
                                        <p:attrNameLst>
                                          <p:attrName>style.visibility</p:attrName>
                                        </p:attrNameLst>
                                      </p:cBhvr>
                                      <p:to>
                                        <p:strVal val="visible"/>
                                      </p:to>
                                    </p:set>
                                    <p:animEffect transition="in" filter="fade">
                                      <p:cBhvr>
                                        <p:cTn id="22" dur="1000"/>
                                        <p:tgtEl>
                                          <p:spTgt spid="6">
                                            <p:txEl>
                                              <p:pRg st="3" end="3"/>
                                            </p:txEl>
                                          </p:spTgt>
                                        </p:tgtEl>
                                      </p:cBhvr>
                                    </p:animEffect>
                                    <p:anim calcmode="lin" valueType="num">
                                      <p:cBhvr>
                                        <p:cTn id="23" dur="1000" fill="hold"/>
                                        <p:tgtEl>
                                          <p:spTgt spid="6">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6">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0" y="0"/>
            <a:ext cx="12192000" cy="1143000"/>
          </a:xfrm>
        </p:spPr>
        <p:txBody>
          <a:bodyPr/>
          <a:lstStyle/>
          <a:p>
            <a:pPr eaLnBrk="1" hangingPunct="1"/>
            <a:r>
              <a:rPr lang="en-GB" altLang="en-US" sz="3200" b="1" dirty="0">
                <a:solidFill>
                  <a:schemeClr val="tx2">
                    <a:lumMod val="75000"/>
                  </a:schemeClr>
                </a:solidFill>
              </a:rPr>
              <a:t>Easy Here, Hard There: Doing Business In Various Countries</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rot="16200000">
            <a:off x="5565943" y="3087633"/>
            <a:ext cx="4242162" cy="792093"/>
          </a:xfrm>
        </p:spPr>
        <p:txBody>
          <a:bodyPr/>
          <a:lstStyle/>
          <a:p>
            <a:pPr marL="0" indent="0" algn="just">
              <a:buClr>
                <a:schemeClr val="tx1"/>
              </a:buClr>
              <a:buNone/>
            </a:pPr>
            <a:r>
              <a:rPr lang="en-GB" sz="1400" dirty="0">
                <a:hlinkClick r:id="rId3"/>
              </a:rPr>
              <a:t>https://assets.publishing.service.gov.uk/government/uploads/system/uploads/attachment_data/file/1139093/global-trade-outlook-february-2023.pdf</a:t>
            </a:r>
            <a:r>
              <a:rPr lang="en-GB" sz="1400" dirty="0"/>
              <a:t> </a:t>
            </a:r>
          </a:p>
        </p:txBody>
      </p:sp>
      <p:pic>
        <p:nvPicPr>
          <p:cNvPr id="4" name="Picture 3">
            <a:extLst>
              <a:ext uri="{FF2B5EF4-FFF2-40B4-BE49-F238E27FC236}">
                <a16:creationId xmlns:a16="http://schemas.microsoft.com/office/drawing/2014/main" id="{8DF169E1-B4B7-B379-EC40-EAAF072E0D66}"/>
              </a:ext>
            </a:extLst>
          </p:cNvPr>
          <p:cNvPicPr>
            <a:picLocks noChangeAspect="1"/>
          </p:cNvPicPr>
          <p:nvPr/>
        </p:nvPicPr>
        <p:blipFill>
          <a:blip r:embed="rId4"/>
          <a:stretch>
            <a:fillRect/>
          </a:stretch>
        </p:blipFill>
        <p:spPr>
          <a:xfrm>
            <a:off x="4226754" y="1390194"/>
            <a:ext cx="3024336" cy="4220025"/>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
        <p:nvSpPr>
          <p:cNvPr id="5" name="Content Placeholder 2">
            <a:extLst>
              <a:ext uri="{FF2B5EF4-FFF2-40B4-BE49-F238E27FC236}">
                <a16:creationId xmlns:a16="http://schemas.microsoft.com/office/drawing/2014/main" id="{542736F1-36F5-6D86-A36E-1FE881DD8D9B}"/>
              </a:ext>
            </a:extLst>
          </p:cNvPr>
          <p:cNvSpPr txBox="1">
            <a:spLocks/>
          </p:cNvSpPr>
          <p:nvPr/>
        </p:nvSpPr>
        <p:spPr bwMode="auto">
          <a:xfrm rot="16200000">
            <a:off x="1862372" y="3087635"/>
            <a:ext cx="4162772" cy="79209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just">
              <a:buClr>
                <a:schemeClr val="tx1"/>
              </a:buClr>
              <a:buNone/>
            </a:pPr>
            <a:r>
              <a:rPr lang="en-GB" sz="1400" dirty="0">
                <a:hlinkClick r:id="rId5"/>
              </a:rPr>
              <a:t>https://www.wto.org/english/res_e/booksp_e/wtr22_e/wtr22_e.pdf</a:t>
            </a:r>
            <a:r>
              <a:rPr lang="en-GB" sz="1400" dirty="0"/>
              <a:t> </a:t>
            </a:r>
          </a:p>
        </p:txBody>
      </p:sp>
      <p:pic>
        <p:nvPicPr>
          <p:cNvPr id="7" name="Picture 6">
            <a:extLst>
              <a:ext uri="{FF2B5EF4-FFF2-40B4-BE49-F238E27FC236}">
                <a16:creationId xmlns:a16="http://schemas.microsoft.com/office/drawing/2014/main" id="{43750CD7-4F99-2A1E-61B5-2F58B22C3BE5}"/>
              </a:ext>
            </a:extLst>
          </p:cNvPr>
          <p:cNvPicPr>
            <a:picLocks noChangeAspect="1"/>
          </p:cNvPicPr>
          <p:nvPr/>
        </p:nvPicPr>
        <p:blipFill>
          <a:blip r:embed="rId6"/>
          <a:stretch>
            <a:fillRect/>
          </a:stretch>
        </p:blipFill>
        <p:spPr>
          <a:xfrm>
            <a:off x="477476" y="1408103"/>
            <a:ext cx="3026235" cy="4220025"/>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
        <p:nvSpPr>
          <p:cNvPr id="2" name="Content Placeholder 2">
            <a:extLst>
              <a:ext uri="{FF2B5EF4-FFF2-40B4-BE49-F238E27FC236}">
                <a16:creationId xmlns:a16="http://schemas.microsoft.com/office/drawing/2014/main" id="{8A864C6A-2FFC-8EA7-BBE4-11C96DB7B3FB}"/>
              </a:ext>
            </a:extLst>
          </p:cNvPr>
          <p:cNvSpPr txBox="1">
            <a:spLocks/>
          </p:cNvSpPr>
          <p:nvPr/>
        </p:nvSpPr>
        <p:spPr bwMode="auto">
          <a:xfrm rot="16200000">
            <a:off x="9487230" y="3258716"/>
            <a:ext cx="4162772" cy="57605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just">
              <a:buClr>
                <a:schemeClr val="tx1"/>
              </a:buClr>
              <a:buNone/>
            </a:pPr>
            <a:r>
              <a:rPr lang="en-GB" sz="1400" dirty="0">
                <a:hlinkClick r:id="rId7"/>
              </a:rPr>
              <a:t>https://www3.weforum.org/docs/WEF_TheGlobalCompetitivenessReport2020.pdf</a:t>
            </a:r>
            <a:r>
              <a:rPr lang="en-GB" sz="1400" dirty="0"/>
              <a:t> </a:t>
            </a:r>
          </a:p>
        </p:txBody>
      </p:sp>
      <p:pic>
        <p:nvPicPr>
          <p:cNvPr id="6" name="Picture 5">
            <a:extLst>
              <a:ext uri="{FF2B5EF4-FFF2-40B4-BE49-F238E27FC236}">
                <a16:creationId xmlns:a16="http://schemas.microsoft.com/office/drawing/2014/main" id="{8280BFC2-1FFD-129B-1864-4FA7A86EE68E}"/>
              </a:ext>
            </a:extLst>
          </p:cNvPr>
          <p:cNvPicPr>
            <a:picLocks noChangeAspect="1"/>
          </p:cNvPicPr>
          <p:nvPr/>
        </p:nvPicPr>
        <p:blipFill>
          <a:blip r:embed="rId8"/>
          <a:stretch>
            <a:fillRect/>
          </a:stretch>
        </p:blipFill>
        <p:spPr>
          <a:xfrm>
            <a:off x="8187661" y="1402294"/>
            <a:ext cx="2970416" cy="4202467"/>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
        <p:nvSpPr>
          <p:cNvPr id="3" name="Footer Placeholder 1">
            <a:extLst>
              <a:ext uri="{FF2B5EF4-FFF2-40B4-BE49-F238E27FC236}">
                <a16:creationId xmlns:a16="http://schemas.microsoft.com/office/drawing/2014/main" id="{ED67116F-DC9F-1CE6-9C05-64E5B56E53AD}"/>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1770746469"/>
      </p:ext>
    </p:extLst>
  </p:cSld>
  <p:clrMapOvr>
    <a:masterClrMapping/>
  </p:clrMapOvr>
  <mc:AlternateContent xmlns:mc="http://schemas.openxmlformats.org/markup-compatibility/2006" xmlns:p14="http://schemas.microsoft.com/office/powerpoint/2010/main">
    <mc:Choice Requires="p14">
      <p:transition spd="slow" p14:dur="12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ntr" presetSubtype="16" fill="hold" nodeType="with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p:cTn id="7" dur="1500" fill="hold"/>
                                        <p:tgtEl>
                                          <p:spTgt spid="6"/>
                                        </p:tgtEl>
                                        <p:attrNameLst>
                                          <p:attrName>ppt_w</p:attrName>
                                        </p:attrNameLst>
                                      </p:cBhvr>
                                      <p:tavLst>
                                        <p:tav tm="0">
                                          <p:val>
                                            <p:fltVal val="0"/>
                                          </p:val>
                                        </p:tav>
                                        <p:tav tm="100000">
                                          <p:val>
                                            <p:strVal val="#ppt_w"/>
                                          </p:val>
                                        </p:tav>
                                      </p:tavLst>
                                    </p:anim>
                                    <p:anim calcmode="lin" valueType="num">
                                      <p:cBhvr>
                                        <p:cTn id="8" dur="1500" fill="hold"/>
                                        <p:tgtEl>
                                          <p:spTgt spid="6"/>
                                        </p:tgtEl>
                                        <p:attrNameLst>
                                          <p:attrName>ppt_h</p:attrName>
                                        </p:attrNameLst>
                                      </p:cBhvr>
                                      <p:tavLst>
                                        <p:tav tm="0">
                                          <p:val>
                                            <p:fltVal val="0"/>
                                          </p:val>
                                        </p:tav>
                                        <p:tav tm="100000">
                                          <p:val>
                                            <p:strVal val="#ppt_h"/>
                                          </p:val>
                                        </p:tav>
                                      </p:tavLst>
                                    </p:anim>
                                    <p:animEffect transition="in" filter="fade">
                                      <p:cBhvr>
                                        <p:cTn id="9" dur="1500"/>
                                        <p:tgtEl>
                                          <p:spTgt spid="6"/>
                                        </p:tgtEl>
                                      </p:cBhvr>
                                    </p:animEffect>
                                  </p:childTnLst>
                                </p:cTn>
                              </p:par>
                              <p:par>
                                <p:cTn id="10" presetID="53" presetClass="entr" presetSubtype="16" fill="hold" nodeType="withEffect">
                                  <p:stCondLst>
                                    <p:cond delay="0"/>
                                  </p:stCondLst>
                                  <p:childTnLst>
                                    <p:set>
                                      <p:cBhvr>
                                        <p:cTn id="11" dur="1" fill="hold">
                                          <p:stCondLst>
                                            <p:cond delay="0"/>
                                          </p:stCondLst>
                                        </p:cTn>
                                        <p:tgtEl>
                                          <p:spTgt spid="4"/>
                                        </p:tgtEl>
                                        <p:attrNameLst>
                                          <p:attrName>style.visibility</p:attrName>
                                        </p:attrNameLst>
                                      </p:cBhvr>
                                      <p:to>
                                        <p:strVal val="visible"/>
                                      </p:to>
                                    </p:set>
                                    <p:anim calcmode="lin" valueType="num">
                                      <p:cBhvr>
                                        <p:cTn id="12" dur="1500" fill="hold"/>
                                        <p:tgtEl>
                                          <p:spTgt spid="4"/>
                                        </p:tgtEl>
                                        <p:attrNameLst>
                                          <p:attrName>ppt_w</p:attrName>
                                        </p:attrNameLst>
                                      </p:cBhvr>
                                      <p:tavLst>
                                        <p:tav tm="0">
                                          <p:val>
                                            <p:fltVal val="0"/>
                                          </p:val>
                                        </p:tav>
                                        <p:tav tm="100000">
                                          <p:val>
                                            <p:strVal val="#ppt_w"/>
                                          </p:val>
                                        </p:tav>
                                      </p:tavLst>
                                    </p:anim>
                                    <p:anim calcmode="lin" valueType="num">
                                      <p:cBhvr>
                                        <p:cTn id="13" dur="1500" fill="hold"/>
                                        <p:tgtEl>
                                          <p:spTgt spid="4"/>
                                        </p:tgtEl>
                                        <p:attrNameLst>
                                          <p:attrName>ppt_h</p:attrName>
                                        </p:attrNameLst>
                                      </p:cBhvr>
                                      <p:tavLst>
                                        <p:tav tm="0">
                                          <p:val>
                                            <p:fltVal val="0"/>
                                          </p:val>
                                        </p:tav>
                                        <p:tav tm="100000">
                                          <p:val>
                                            <p:strVal val="#ppt_h"/>
                                          </p:val>
                                        </p:tav>
                                      </p:tavLst>
                                    </p:anim>
                                    <p:animEffect transition="in" filter="fade">
                                      <p:cBhvr>
                                        <p:cTn id="14" dur="1500"/>
                                        <p:tgtEl>
                                          <p:spTgt spid="4"/>
                                        </p:tgtEl>
                                      </p:cBhvr>
                                    </p:animEffect>
                                  </p:childTnLst>
                                </p:cTn>
                              </p:par>
                              <p:par>
                                <p:cTn id="15" presetID="53" presetClass="entr" presetSubtype="16" fill="hold" nodeType="withEffect">
                                  <p:stCondLst>
                                    <p:cond delay="0"/>
                                  </p:stCondLst>
                                  <p:childTnLst>
                                    <p:set>
                                      <p:cBhvr>
                                        <p:cTn id="16" dur="1" fill="hold">
                                          <p:stCondLst>
                                            <p:cond delay="0"/>
                                          </p:stCondLst>
                                        </p:cTn>
                                        <p:tgtEl>
                                          <p:spTgt spid="7"/>
                                        </p:tgtEl>
                                        <p:attrNameLst>
                                          <p:attrName>style.visibility</p:attrName>
                                        </p:attrNameLst>
                                      </p:cBhvr>
                                      <p:to>
                                        <p:strVal val="visible"/>
                                      </p:to>
                                    </p:set>
                                    <p:anim calcmode="lin" valueType="num">
                                      <p:cBhvr>
                                        <p:cTn id="17" dur="1500" fill="hold"/>
                                        <p:tgtEl>
                                          <p:spTgt spid="7"/>
                                        </p:tgtEl>
                                        <p:attrNameLst>
                                          <p:attrName>ppt_w</p:attrName>
                                        </p:attrNameLst>
                                      </p:cBhvr>
                                      <p:tavLst>
                                        <p:tav tm="0">
                                          <p:val>
                                            <p:fltVal val="0"/>
                                          </p:val>
                                        </p:tav>
                                        <p:tav tm="100000">
                                          <p:val>
                                            <p:strVal val="#ppt_w"/>
                                          </p:val>
                                        </p:tav>
                                      </p:tavLst>
                                    </p:anim>
                                    <p:anim calcmode="lin" valueType="num">
                                      <p:cBhvr>
                                        <p:cTn id="18" dur="1500" fill="hold"/>
                                        <p:tgtEl>
                                          <p:spTgt spid="7"/>
                                        </p:tgtEl>
                                        <p:attrNameLst>
                                          <p:attrName>ppt_h</p:attrName>
                                        </p:attrNameLst>
                                      </p:cBhvr>
                                      <p:tavLst>
                                        <p:tav tm="0">
                                          <p:val>
                                            <p:fltVal val="0"/>
                                          </p:val>
                                        </p:tav>
                                        <p:tav tm="100000">
                                          <p:val>
                                            <p:strVal val="#ppt_h"/>
                                          </p:val>
                                        </p:tav>
                                      </p:tavLst>
                                    </p:anim>
                                    <p:animEffect transition="in" filter="fade">
                                      <p:cBhvr>
                                        <p:cTn id="19" dur="1500"/>
                                        <p:tgtEl>
                                          <p:spTgt spid="7"/>
                                        </p:tgtEl>
                                      </p:cBhvr>
                                    </p:animEffect>
                                  </p:childTnLst>
                                </p:cTn>
                              </p:par>
                            </p:childTnLst>
                          </p:cTn>
                        </p:par>
                        <p:par>
                          <p:cTn id="20" fill="hold">
                            <p:stCondLst>
                              <p:cond delay="1500"/>
                            </p:stCondLst>
                            <p:childTnLst>
                              <p:par>
                                <p:cTn id="21" presetID="42" presetClass="entr" presetSubtype="0" fill="hold" nodeType="afterEffect">
                                  <p:stCondLst>
                                    <p:cond delay="0"/>
                                  </p:stCondLst>
                                  <p:childTnLst>
                                    <p:set>
                                      <p:cBhvr>
                                        <p:cTn id="22" dur="1" fill="hold">
                                          <p:stCondLst>
                                            <p:cond delay="0"/>
                                          </p:stCondLst>
                                        </p:cTn>
                                        <p:tgtEl>
                                          <p:spTgt spid="7172">
                                            <p:txEl>
                                              <p:pRg st="0" end="0"/>
                                            </p:txEl>
                                          </p:spTgt>
                                        </p:tgtEl>
                                        <p:attrNameLst>
                                          <p:attrName>style.visibility</p:attrName>
                                        </p:attrNameLst>
                                      </p:cBhvr>
                                      <p:to>
                                        <p:strVal val="visible"/>
                                      </p:to>
                                    </p:set>
                                    <p:animEffect transition="in" filter="fade">
                                      <p:cBhvr>
                                        <p:cTn id="23" dur="1000"/>
                                        <p:tgtEl>
                                          <p:spTgt spid="7172">
                                            <p:txEl>
                                              <p:pRg st="0" end="0"/>
                                            </p:txEl>
                                          </p:spTgt>
                                        </p:tgtEl>
                                      </p:cBhvr>
                                    </p:animEffect>
                                    <p:anim calcmode="lin" valueType="num">
                                      <p:cBhvr>
                                        <p:cTn id="24"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25" dur="1000" fill="hold"/>
                                        <p:tgtEl>
                                          <p:spTgt spid="7172">
                                            <p:txEl>
                                              <p:pRg st="0" end="0"/>
                                            </p:txEl>
                                          </p:spTgt>
                                        </p:tgtEl>
                                        <p:attrNameLst>
                                          <p:attrName>ppt_y</p:attrName>
                                        </p:attrNameLst>
                                      </p:cBhvr>
                                      <p:tavLst>
                                        <p:tav tm="0">
                                          <p:val>
                                            <p:strVal val="#ppt_y+.1"/>
                                          </p:val>
                                        </p:tav>
                                        <p:tav tm="100000">
                                          <p:val>
                                            <p:strVal val="#ppt_y"/>
                                          </p:val>
                                        </p:tav>
                                      </p:tavLst>
                                    </p:anim>
                                  </p:childTnLst>
                                </p:cTn>
                              </p:par>
                              <p:par>
                                <p:cTn id="26" presetID="42" presetClass="entr" presetSubtype="0" fill="hold" nodeType="withEffect">
                                  <p:stCondLst>
                                    <p:cond delay="0"/>
                                  </p:stCondLst>
                                  <p:childTnLst>
                                    <p:set>
                                      <p:cBhvr>
                                        <p:cTn id="27" dur="1" fill="hold">
                                          <p:stCondLst>
                                            <p:cond delay="0"/>
                                          </p:stCondLst>
                                        </p:cTn>
                                        <p:tgtEl>
                                          <p:spTgt spid="5">
                                            <p:txEl>
                                              <p:pRg st="0" end="0"/>
                                            </p:txEl>
                                          </p:spTgt>
                                        </p:tgtEl>
                                        <p:attrNameLst>
                                          <p:attrName>style.visibility</p:attrName>
                                        </p:attrNameLst>
                                      </p:cBhvr>
                                      <p:to>
                                        <p:strVal val="visible"/>
                                      </p:to>
                                    </p:set>
                                    <p:animEffect transition="in" filter="fade">
                                      <p:cBhvr>
                                        <p:cTn id="28" dur="1000"/>
                                        <p:tgtEl>
                                          <p:spTgt spid="5">
                                            <p:txEl>
                                              <p:pRg st="0" end="0"/>
                                            </p:txEl>
                                          </p:spTgt>
                                        </p:tgtEl>
                                      </p:cBhvr>
                                    </p:animEffect>
                                    <p:anim calcmode="lin" valueType="num">
                                      <p:cBhvr>
                                        <p:cTn id="29" dur="1000" fill="hold"/>
                                        <p:tgtEl>
                                          <p:spTgt spid="5">
                                            <p:txEl>
                                              <p:pRg st="0" end="0"/>
                                            </p:txEl>
                                          </p:spTgt>
                                        </p:tgtEl>
                                        <p:attrNameLst>
                                          <p:attrName>ppt_x</p:attrName>
                                        </p:attrNameLst>
                                      </p:cBhvr>
                                      <p:tavLst>
                                        <p:tav tm="0">
                                          <p:val>
                                            <p:strVal val="#ppt_x"/>
                                          </p:val>
                                        </p:tav>
                                        <p:tav tm="100000">
                                          <p:val>
                                            <p:strVal val="#ppt_x"/>
                                          </p:val>
                                        </p:tav>
                                      </p:tavLst>
                                    </p:anim>
                                    <p:anim calcmode="lin" valueType="num">
                                      <p:cBhvr>
                                        <p:cTn id="30" dur="1000" fill="hold"/>
                                        <p:tgtEl>
                                          <p:spTgt spid="5">
                                            <p:txEl>
                                              <p:pRg st="0" end="0"/>
                                            </p:txEl>
                                          </p:spTgt>
                                        </p:tgtEl>
                                        <p:attrNameLst>
                                          <p:attrName>ppt_y</p:attrName>
                                        </p:attrNameLst>
                                      </p:cBhvr>
                                      <p:tavLst>
                                        <p:tav tm="0">
                                          <p:val>
                                            <p:strVal val="#ppt_y+.1"/>
                                          </p:val>
                                        </p:tav>
                                        <p:tav tm="100000">
                                          <p:val>
                                            <p:strVal val="#ppt_y"/>
                                          </p:val>
                                        </p:tav>
                                      </p:tavLst>
                                    </p:anim>
                                  </p:childTnLst>
                                </p:cTn>
                              </p:par>
                              <p:par>
                                <p:cTn id="31" presetID="42" presetClass="entr" presetSubtype="0" fill="hold" nodeType="withEffect">
                                  <p:stCondLst>
                                    <p:cond delay="0"/>
                                  </p:stCondLst>
                                  <p:childTnLst>
                                    <p:set>
                                      <p:cBhvr>
                                        <p:cTn id="32" dur="1" fill="hold">
                                          <p:stCondLst>
                                            <p:cond delay="0"/>
                                          </p:stCondLst>
                                        </p:cTn>
                                        <p:tgtEl>
                                          <p:spTgt spid="2">
                                            <p:txEl>
                                              <p:pRg st="0" end="0"/>
                                            </p:txEl>
                                          </p:spTgt>
                                        </p:tgtEl>
                                        <p:attrNameLst>
                                          <p:attrName>style.visibility</p:attrName>
                                        </p:attrNameLst>
                                      </p:cBhvr>
                                      <p:to>
                                        <p:strVal val="visible"/>
                                      </p:to>
                                    </p:set>
                                    <p:animEffect transition="in" filter="fade">
                                      <p:cBhvr>
                                        <p:cTn id="33" dur="1000"/>
                                        <p:tgtEl>
                                          <p:spTgt spid="2">
                                            <p:txEl>
                                              <p:pRg st="0" end="0"/>
                                            </p:txEl>
                                          </p:spTgt>
                                        </p:tgtEl>
                                      </p:cBhvr>
                                    </p:animEffect>
                                    <p:anim calcmode="lin" valueType="num">
                                      <p:cBhvr>
                                        <p:cTn id="34" dur="1000" fill="hold"/>
                                        <p:tgtEl>
                                          <p:spTgt spid="2">
                                            <p:txEl>
                                              <p:pRg st="0" end="0"/>
                                            </p:txEl>
                                          </p:spTgt>
                                        </p:tgtEl>
                                        <p:attrNameLst>
                                          <p:attrName>ppt_x</p:attrName>
                                        </p:attrNameLst>
                                      </p:cBhvr>
                                      <p:tavLst>
                                        <p:tav tm="0">
                                          <p:val>
                                            <p:strVal val="#ppt_x"/>
                                          </p:val>
                                        </p:tav>
                                        <p:tav tm="100000">
                                          <p:val>
                                            <p:strVal val="#ppt_x"/>
                                          </p:val>
                                        </p:tav>
                                      </p:tavLst>
                                    </p:anim>
                                    <p:anim calcmode="lin" valueType="num">
                                      <p:cBhvr>
                                        <p:cTn id="35" dur="1000" fill="hold"/>
                                        <p:tgtEl>
                                          <p:spTgt spid="2">
                                            <p:txEl>
                                              <p:pRg st="0" end="0"/>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0" y="0"/>
            <a:ext cx="12192000" cy="1143000"/>
          </a:xfrm>
        </p:spPr>
        <p:txBody>
          <a:bodyPr/>
          <a:lstStyle/>
          <a:p>
            <a:pPr eaLnBrk="1" hangingPunct="1"/>
            <a:r>
              <a:rPr lang="en-GB" altLang="en-US" sz="3600" b="1" dirty="0">
                <a:solidFill>
                  <a:schemeClr val="tx2">
                    <a:lumMod val="75000"/>
                  </a:schemeClr>
                </a:solidFill>
              </a:rPr>
              <a:t>International Operations and Economic Connections</a:t>
            </a:r>
          </a:p>
        </p:txBody>
      </p:sp>
      <p:pic>
        <p:nvPicPr>
          <p:cNvPr id="2" name="Picture 5">
            <a:extLst>
              <a:ext uri="{FF2B5EF4-FFF2-40B4-BE49-F238E27FC236}">
                <a16:creationId xmlns:a16="http://schemas.microsoft.com/office/drawing/2014/main" id="{31548912-F466-426B-8158-3D85D7E00E5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240016" y="1152128"/>
            <a:ext cx="5181600" cy="4470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 name="Content Placeholder 2">
            <a:extLst>
              <a:ext uri="{FF2B5EF4-FFF2-40B4-BE49-F238E27FC236}">
                <a16:creationId xmlns:a16="http://schemas.microsoft.com/office/drawing/2014/main" id="{AFD25DE8-0675-4A82-93F6-03E7EB4110EF}"/>
              </a:ext>
            </a:extLst>
          </p:cNvPr>
          <p:cNvSpPr txBox="1">
            <a:spLocks/>
          </p:cNvSpPr>
          <p:nvPr/>
        </p:nvSpPr>
        <p:spPr bwMode="auto">
          <a:xfrm>
            <a:off x="770384" y="1700808"/>
            <a:ext cx="6372707" cy="252028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marR="0" lvl="0" indent="0" algn="just" defTabSz="914400" rtl="0" eaLnBrk="1" fontAlgn="base" latinLnBrk="0" hangingPunct="1">
              <a:lnSpc>
                <a:spcPct val="100000"/>
              </a:lnSpc>
              <a:spcBef>
                <a:spcPct val="20000"/>
              </a:spcBef>
              <a:spcAft>
                <a:spcPct val="0"/>
              </a:spcAft>
              <a:buClrTx/>
              <a:buSzTx/>
              <a:buFont typeface="Arial" panose="020B0604020202020204" pitchFamily="34" charset="0"/>
              <a:buNone/>
              <a:tabLst/>
              <a:defRPr/>
            </a:pPr>
            <a:r>
              <a:rPr kumimoji="0" lang="en-GB" altLang="en-US" sz="3200" b="1" i="0" u="none" strike="noStrike" kern="1200" cap="none" spc="0" normalizeH="0" baseline="0" noProof="0" dirty="0">
                <a:ln>
                  <a:noFill/>
                </a:ln>
                <a:solidFill>
                  <a:srgbClr val="00B050"/>
                </a:solidFill>
                <a:effectLst/>
                <a:uLnTx/>
                <a:uFillTx/>
                <a:latin typeface="Myriad Pro"/>
                <a:ea typeface="+mn-ea"/>
                <a:cs typeface="+mn-cs"/>
              </a:rPr>
              <a:t>International trade </a:t>
            </a:r>
            <a:r>
              <a:rPr kumimoji="0" lang="en-GB" altLang="en-US" sz="3200" b="0" i="0" u="none" strike="noStrike" kern="1200" cap="none" spc="0" normalizeH="0" baseline="0" noProof="0" dirty="0">
                <a:ln>
                  <a:noFill/>
                </a:ln>
                <a:solidFill>
                  <a:prstClr val="black"/>
                </a:solidFill>
                <a:effectLst/>
                <a:uLnTx/>
                <a:uFillTx/>
                <a:latin typeface="Myriad Pro"/>
                <a:ea typeface="+mn-ea"/>
                <a:cs typeface="+mn-cs"/>
              </a:rPr>
              <a:t>is the branch of economics concerned with the exchange of goods and services with foreign countries.</a:t>
            </a:r>
          </a:p>
        </p:txBody>
      </p:sp>
      <p:sp>
        <p:nvSpPr>
          <p:cNvPr id="3" name="Footer Placeholder 1">
            <a:extLst>
              <a:ext uri="{FF2B5EF4-FFF2-40B4-BE49-F238E27FC236}">
                <a16:creationId xmlns:a16="http://schemas.microsoft.com/office/drawing/2014/main" id="{EE5EA003-1403-D68B-6F24-B334D9ECFD92}"/>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842399500"/>
      </p:ext>
    </p:extLst>
  </p:cSld>
  <p:clrMapOvr>
    <a:masterClrMapping/>
  </p:clrMapOvr>
  <mc:AlternateContent xmlns:mc="http://schemas.openxmlformats.org/markup-compatibility/2006" xmlns:p14="http://schemas.microsoft.com/office/powerpoint/2010/main">
    <mc:Choice Requires="p14">
      <p:transition spd="slow" p14:dur="12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53" presetClass="entr" presetSubtype="16" fill="hold" nodeType="afterEffect">
                                  <p:stCondLst>
                                    <p:cond delay="0"/>
                                  </p:stCondLst>
                                  <p:childTnLst>
                                    <p:set>
                                      <p:cBhvr>
                                        <p:cTn id="12" dur="1" fill="hold">
                                          <p:stCondLst>
                                            <p:cond delay="0"/>
                                          </p:stCondLst>
                                        </p:cTn>
                                        <p:tgtEl>
                                          <p:spTgt spid="2"/>
                                        </p:tgtEl>
                                        <p:attrNameLst>
                                          <p:attrName>style.visibility</p:attrName>
                                        </p:attrNameLst>
                                      </p:cBhvr>
                                      <p:to>
                                        <p:strVal val="visible"/>
                                      </p:to>
                                    </p:set>
                                    <p:anim calcmode="lin" valueType="num">
                                      <p:cBhvr>
                                        <p:cTn id="13" dur="500" fill="hold"/>
                                        <p:tgtEl>
                                          <p:spTgt spid="2"/>
                                        </p:tgtEl>
                                        <p:attrNameLst>
                                          <p:attrName>ppt_w</p:attrName>
                                        </p:attrNameLst>
                                      </p:cBhvr>
                                      <p:tavLst>
                                        <p:tav tm="0">
                                          <p:val>
                                            <p:fltVal val="0"/>
                                          </p:val>
                                        </p:tav>
                                        <p:tav tm="100000">
                                          <p:val>
                                            <p:strVal val="#ppt_w"/>
                                          </p:val>
                                        </p:tav>
                                      </p:tavLst>
                                    </p:anim>
                                    <p:anim calcmode="lin" valueType="num">
                                      <p:cBhvr>
                                        <p:cTn id="14" dur="500" fill="hold"/>
                                        <p:tgtEl>
                                          <p:spTgt spid="2"/>
                                        </p:tgtEl>
                                        <p:attrNameLst>
                                          <p:attrName>ppt_h</p:attrName>
                                        </p:attrNameLst>
                                      </p:cBhvr>
                                      <p:tavLst>
                                        <p:tav tm="0">
                                          <p:val>
                                            <p:fltVal val="0"/>
                                          </p:val>
                                        </p:tav>
                                        <p:tav tm="100000">
                                          <p:val>
                                            <p:strVal val="#ppt_h"/>
                                          </p:val>
                                        </p:tav>
                                      </p:tavLst>
                                    </p:anim>
                                    <p:animEffect transition="in" filter="fade">
                                      <p:cBhvr>
                                        <p:cTn id="15"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World’s Top Exporters</a:t>
            </a:r>
          </a:p>
        </p:txBody>
      </p:sp>
      <p:sp>
        <p:nvSpPr>
          <p:cNvPr id="3" name="Content Placeholder 3">
            <a:extLst>
              <a:ext uri="{FF2B5EF4-FFF2-40B4-BE49-F238E27FC236}">
                <a16:creationId xmlns:a16="http://schemas.microsoft.com/office/drawing/2014/main" id="{5962CFAC-4884-847B-6CAE-A2E925A881B4}"/>
              </a:ext>
            </a:extLst>
          </p:cNvPr>
          <p:cNvSpPr txBox="1">
            <a:spLocks/>
          </p:cNvSpPr>
          <p:nvPr/>
        </p:nvSpPr>
        <p:spPr>
          <a:xfrm>
            <a:off x="1127448" y="861288"/>
            <a:ext cx="4200520" cy="411480"/>
          </a:xfrm>
          <a:prstGeom prst="rect">
            <a:avLst/>
          </a:prstGeom>
        </p:spPr>
        <p:txBody>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432" indent="0">
              <a:buFont typeface="Arial" panose="020B0604020202020204" pitchFamily="34" charset="0"/>
              <a:buNone/>
            </a:pPr>
            <a:r>
              <a:rPr lang="en-US" sz="1800" b="1" dirty="0"/>
              <a:t>World’s Top Merchandise Exporters</a:t>
            </a:r>
          </a:p>
        </p:txBody>
      </p:sp>
      <p:graphicFrame>
        <p:nvGraphicFramePr>
          <p:cNvPr id="4" name="Content Placeholder 17">
            <a:extLst>
              <a:ext uri="{FF2B5EF4-FFF2-40B4-BE49-F238E27FC236}">
                <a16:creationId xmlns:a16="http://schemas.microsoft.com/office/drawing/2014/main" id="{01300AB6-2592-274D-30B5-1A5195BB55FE}"/>
              </a:ext>
            </a:extLst>
          </p:cNvPr>
          <p:cNvGraphicFramePr>
            <a:graphicFrameLocks/>
          </p:cNvGraphicFramePr>
          <p:nvPr>
            <p:extLst>
              <p:ext uri="{D42A27DB-BD31-4B8C-83A1-F6EECF244321}">
                <p14:modId xmlns:p14="http://schemas.microsoft.com/office/powerpoint/2010/main" val="1634968147"/>
              </p:ext>
            </p:extLst>
          </p:nvPr>
        </p:nvGraphicFramePr>
        <p:xfrm>
          <a:off x="515985" y="1330180"/>
          <a:ext cx="5436000" cy="3707995"/>
        </p:xfrm>
        <a:graphic>
          <a:graphicData uri="http://schemas.openxmlformats.org/drawingml/2006/table">
            <a:tbl>
              <a:tblPr firstRow="1" bandRow="1">
                <a:tableStyleId>{5940675A-B579-460E-94D1-54222C63F5DA}</a:tableStyleId>
              </a:tblPr>
              <a:tblGrid>
                <a:gridCol w="647433">
                  <a:extLst>
                    <a:ext uri="{9D8B030D-6E8A-4147-A177-3AD203B41FA5}">
                      <a16:colId xmlns:a16="http://schemas.microsoft.com/office/drawing/2014/main" val="4048905520"/>
                    </a:ext>
                  </a:extLst>
                </a:gridCol>
                <a:gridCol w="1656184">
                  <a:extLst>
                    <a:ext uri="{9D8B030D-6E8A-4147-A177-3AD203B41FA5}">
                      <a16:colId xmlns:a16="http://schemas.microsoft.com/office/drawing/2014/main" val="1729646295"/>
                    </a:ext>
                  </a:extLst>
                </a:gridCol>
                <a:gridCol w="1512168">
                  <a:extLst>
                    <a:ext uri="{9D8B030D-6E8A-4147-A177-3AD203B41FA5}">
                      <a16:colId xmlns:a16="http://schemas.microsoft.com/office/drawing/2014/main" val="3553486474"/>
                    </a:ext>
                  </a:extLst>
                </a:gridCol>
                <a:gridCol w="1620215">
                  <a:extLst>
                    <a:ext uri="{9D8B030D-6E8A-4147-A177-3AD203B41FA5}">
                      <a16:colId xmlns:a16="http://schemas.microsoft.com/office/drawing/2014/main" val="3943438225"/>
                    </a:ext>
                  </a:extLst>
                </a:gridCol>
              </a:tblGrid>
              <a:tr h="592035">
                <a:tc>
                  <a:txBody>
                    <a:bodyPr/>
                    <a:lstStyle/>
                    <a:p>
                      <a:pPr algn="l"/>
                      <a:r>
                        <a:rPr lang="en-US" sz="1600" b="0" i="0" u="none" strike="noStrike" cap="none" baseline="0" dirty="0">
                          <a:solidFill>
                            <a:schemeClr val="tx1"/>
                          </a:solidFill>
                          <a:latin typeface="+mn-lt"/>
                          <a:ea typeface="+mn-ea"/>
                          <a:cs typeface="+mn-cs"/>
                          <a:sym typeface="Arial"/>
                        </a:rPr>
                        <a:t>Rank</a:t>
                      </a:r>
                      <a:endParaRPr lang="en-US" sz="1600" dirty="0"/>
                    </a:p>
                  </a:txBody>
                  <a:tcPr>
                    <a:solidFill>
                      <a:schemeClr val="accent6">
                        <a:lumMod val="20000"/>
                        <a:lumOff val="80000"/>
                      </a:schemeClr>
                    </a:solidFill>
                  </a:tcPr>
                </a:tc>
                <a:tc>
                  <a:txBody>
                    <a:bodyPr/>
                    <a:lstStyle/>
                    <a:p>
                      <a:r>
                        <a:rPr lang="en-US" sz="1600" b="0" i="0" u="none" strike="noStrike" cap="none" baseline="0" dirty="0">
                          <a:solidFill>
                            <a:schemeClr val="tx1"/>
                          </a:solidFill>
                          <a:latin typeface="+mn-lt"/>
                          <a:ea typeface="+mn-ea"/>
                          <a:cs typeface="+mn-cs"/>
                          <a:sym typeface="Arial"/>
                        </a:rPr>
                        <a:t>Exporter</a:t>
                      </a:r>
                      <a:endParaRPr lang="en-US" sz="1600" dirty="0"/>
                    </a:p>
                  </a:txBody>
                  <a:tcPr>
                    <a:solidFill>
                      <a:schemeClr val="accent6">
                        <a:lumMod val="20000"/>
                        <a:lumOff val="80000"/>
                      </a:schemeClr>
                    </a:solidFill>
                  </a:tcPr>
                </a:tc>
                <a:tc>
                  <a:txBody>
                    <a:bodyPr/>
                    <a:lstStyle/>
                    <a:p>
                      <a:pPr algn="ctr"/>
                      <a:r>
                        <a:rPr lang="en-US" sz="1600" b="0" i="0" u="none" strike="noStrike" cap="none" baseline="0" dirty="0">
                          <a:solidFill>
                            <a:schemeClr val="tx1"/>
                          </a:solidFill>
                          <a:latin typeface="+mn-lt"/>
                          <a:ea typeface="+mn-ea"/>
                          <a:cs typeface="+mn-cs"/>
                          <a:sym typeface="Arial"/>
                        </a:rPr>
                        <a:t>Value</a:t>
                      </a:r>
                    </a:p>
                    <a:p>
                      <a:pPr algn="ctr"/>
                      <a:r>
                        <a:rPr lang="en-US" sz="1600" b="0" i="0" u="none" strike="noStrike" cap="none" baseline="0" dirty="0">
                          <a:solidFill>
                            <a:schemeClr val="tx1"/>
                          </a:solidFill>
                          <a:latin typeface="+mn-lt"/>
                          <a:ea typeface="+mn-ea"/>
                          <a:cs typeface="+mn-cs"/>
                          <a:sym typeface="Arial"/>
                        </a:rPr>
                        <a:t>(U S $ billions)</a:t>
                      </a:r>
                      <a:endParaRPr lang="en-US" sz="1600" dirty="0"/>
                    </a:p>
                  </a:txBody>
                  <a:tcPr>
                    <a:solidFill>
                      <a:schemeClr val="accent6">
                        <a:lumMod val="20000"/>
                        <a:lumOff val="80000"/>
                      </a:schemeClr>
                    </a:solidFill>
                  </a:tcPr>
                </a:tc>
                <a:tc>
                  <a:txBody>
                    <a:bodyPr/>
                    <a:lstStyle/>
                    <a:p>
                      <a:pPr algn="ctr"/>
                      <a:r>
                        <a:rPr lang="en-US" sz="1600" b="0" i="0" u="none" strike="noStrike" cap="none" baseline="0" dirty="0">
                          <a:solidFill>
                            <a:schemeClr val="tx1"/>
                          </a:solidFill>
                          <a:latin typeface="+mn-lt"/>
                          <a:ea typeface="+mn-ea"/>
                          <a:cs typeface="+mn-cs"/>
                          <a:sym typeface="Arial"/>
                        </a:rPr>
                        <a:t>Share of World</a:t>
                      </a:r>
                    </a:p>
                    <a:p>
                      <a:pPr algn="ctr"/>
                      <a:r>
                        <a:rPr lang="en-US" sz="1600" b="0" i="0" u="none" strike="noStrike" cap="none" baseline="0" dirty="0">
                          <a:solidFill>
                            <a:schemeClr val="tx1"/>
                          </a:solidFill>
                          <a:latin typeface="+mn-lt"/>
                          <a:ea typeface="+mn-ea"/>
                          <a:cs typeface="+mn-cs"/>
                          <a:sym typeface="Arial"/>
                        </a:rPr>
                        <a:t>Total (%)</a:t>
                      </a:r>
                      <a:endParaRPr lang="en-US" sz="1600" dirty="0"/>
                    </a:p>
                  </a:txBody>
                  <a:tcPr>
                    <a:solidFill>
                      <a:schemeClr val="accent6">
                        <a:lumMod val="20000"/>
                        <a:lumOff val="80000"/>
                      </a:schemeClr>
                    </a:solidFill>
                  </a:tcPr>
                </a:tc>
                <a:extLst>
                  <a:ext uri="{0D108BD9-81ED-4DB2-BD59-A6C34878D82A}">
                    <a16:rowId xmlns:a16="http://schemas.microsoft.com/office/drawing/2014/main" val="4011637516"/>
                  </a:ext>
                </a:extLst>
              </a:tr>
              <a:tr h="311596">
                <a:tc>
                  <a:txBody>
                    <a:bodyPr/>
                    <a:lstStyle/>
                    <a:p>
                      <a:pPr algn="ctr"/>
                      <a:r>
                        <a:rPr lang="en-US" sz="1400" dirty="0"/>
                        <a:t>1</a:t>
                      </a:r>
                    </a:p>
                  </a:txBody>
                  <a:tcPr/>
                </a:tc>
                <a:tc>
                  <a:txBody>
                    <a:bodyPr/>
                    <a:lstStyle/>
                    <a:p>
                      <a:r>
                        <a:rPr lang="en-US" sz="1400" b="0" i="0" u="none" strike="noStrike" cap="none" baseline="0" dirty="0">
                          <a:solidFill>
                            <a:schemeClr val="tx1"/>
                          </a:solidFill>
                          <a:latin typeface="+mn-lt"/>
                          <a:ea typeface="+mn-ea"/>
                          <a:cs typeface="+mn-cs"/>
                          <a:sym typeface="Arial"/>
                        </a:rPr>
                        <a:t>China</a:t>
                      </a:r>
                      <a:endParaRPr lang="en-US" sz="1400" dirty="0"/>
                    </a:p>
                  </a:txBody>
                  <a:tcPr/>
                </a:tc>
                <a:tc>
                  <a:txBody>
                    <a:bodyPr/>
                    <a:lstStyle/>
                    <a:p>
                      <a:pPr algn="ctr"/>
                      <a:r>
                        <a:rPr lang="en-US" sz="1400" b="0" i="0" u="none" strike="noStrike" cap="none" baseline="0" dirty="0">
                          <a:solidFill>
                            <a:schemeClr val="tx1"/>
                          </a:solidFill>
                          <a:latin typeface="+mn-lt"/>
                          <a:ea typeface="+mn-ea"/>
                          <a:cs typeface="+mn-cs"/>
                          <a:sym typeface="Arial"/>
                        </a:rPr>
                        <a:t>2,591</a:t>
                      </a:r>
                      <a:endParaRPr lang="en-US" sz="1400" dirty="0"/>
                    </a:p>
                  </a:txBody>
                  <a:tcPr/>
                </a:tc>
                <a:tc>
                  <a:txBody>
                    <a:bodyPr/>
                    <a:lstStyle/>
                    <a:p>
                      <a:pPr algn="ctr"/>
                      <a:r>
                        <a:rPr lang="en-US" sz="1400" b="0" i="0" u="none" strike="noStrike" cap="none" baseline="0" dirty="0">
                          <a:solidFill>
                            <a:schemeClr val="tx1"/>
                          </a:solidFill>
                          <a:latin typeface="+mn-lt"/>
                          <a:ea typeface="+mn-ea"/>
                          <a:cs typeface="+mn-cs"/>
                          <a:sym typeface="Arial"/>
                        </a:rPr>
                        <a:t>14.7</a:t>
                      </a:r>
                      <a:endParaRPr lang="en-US" sz="1400" dirty="0"/>
                    </a:p>
                  </a:txBody>
                  <a:tcPr/>
                </a:tc>
                <a:extLst>
                  <a:ext uri="{0D108BD9-81ED-4DB2-BD59-A6C34878D82A}">
                    <a16:rowId xmlns:a16="http://schemas.microsoft.com/office/drawing/2014/main" val="626902527"/>
                  </a:ext>
                </a:extLst>
              </a:tr>
              <a:tr h="311596">
                <a:tc>
                  <a:txBody>
                    <a:bodyPr/>
                    <a:lstStyle/>
                    <a:p>
                      <a:pPr algn="ctr"/>
                      <a:r>
                        <a:rPr lang="en-US" sz="1400" dirty="0"/>
                        <a:t>2</a:t>
                      </a:r>
                    </a:p>
                  </a:txBody>
                  <a:tcPr/>
                </a:tc>
                <a:tc>
                  <a:txBody>
                    <a:bodyPr/>
                    <a:lstStyle/>
                    <a:p>
                      <a:r>
                        <a:rPr lang="en-US" sz="1400" b="0" i="0" u="none" strike="noStrike" cap="none" baseline="0" dirty="0">
                          <a:solidFill>
                            <a:schemeClr val="tx1"/>
                          </a:solidFill>
                          <a:latin typeface="+mn-lt"/>
                          <a:ea typeface="+mn-ea"/>
                          <a:cs typeface="+mn-cs"/>
                          <a:sym typeface="Arial"/>
                        </a:rPr>
                        <a:t>United States</a:t>
                      </a:r>
                      <a:endParaRPr lang="en-US" sz="1400" dirty="0"/>
                    </a:p>
                  </a:txBody>
                  <a:tcPr/>
                </a:tc>
                <a:tc>
                  <a:txBody>
                    <a:bodyPr/>
                    <a:lstStyle/>
                    <a:p>
                      <a:pPr algn="ctr"/>
                      <a:r>
                        <a:rPr lang="en-US" sz="1400" b="0" i="0" u="none" strike="noStrike" cap="none" baseline="0" dirty="0">
                          <a:solidFill>
                            <a:schemeClr val="tx1"/>
                          </a:solidFill>
                          <a:latin typeface="+mn-lt"/>
                          <a:ea typeface="+mn-ea"/>
                          <a:cs typeface="+mn-cs"/>
                          <a:sym typeface="Arial"/>
                        </a:rPr>
                        <a:t>1,432</a:t>
                      </a:r>
                      <a:endParaRPr lang="en-US" sz="1400" dirty="0"/>
                    </a:p>
                  </a:txBody>
                  <a:tcPr/>
                </a:tc>
                <a:tc>
                  <a:txBody>
                    <a:bodyPr/>
                    <a:lstStyle/>
                    <a:p>
                      <a:pPr algn="ctr"/>
                      <a:r>
                        <a:rPr lang="en-US" sz="1400" b="0" i="0" u="none" strike="noStrike" cap="none" baseline="0" dirty="0">
                          <a:solidFill>
                            <a:schemeClr val="tx1"/>
                          </a:solidFill>
                          <a:latin typeface="+mn-lt"/>
                          <a:ea typeface="+mn-ea"/>
                          <a:cs typeface="+mn-cs"/>
                          <a:sym typeface="Arial"/>
                        </a:rPr>
                        <a:t>8.1</a:t>
                      </a:r>
                      <a:endParaRPr lang="en-US" sz="1400" dirty="0"/>
                    </a:p>
                  </a:txBody>
                  <a:tcPr marL="182880"/>
                </a:tc>
                <a:extLst>
                  <a:ext uri="{0D108BD9-81ED-4DB2-BD59-A6C34878D82A}">
                    <a16:rowId xmlns:a16="http://schemas.microsoft.com/office/drawing/2014/main" val="2356043534"/>
                  </a:ext>
                </a:extLst>
              </a:tr>
              <a:tr h="311596">
                <a:tc>
                  <a:txBody>
                    <a:bodyPr/>
                    <a:lstStyle/>
                    <a:p>
                      <a:pPr algn="ctr"/>
                      <a:r>
                        <a:rPr lang="en-US" sz="1400" dirty="0"/>
                        <a:t>3</a:t>
                      </a:r>
                    </a:p>
                  </a:txBody>
                  <a:tcPr/>
                </a:tc>
                <a:tc>
                  <a:txBody>
                    <a:bodyPr/>
                    <a:lstStyle/>
                    <a:p>
                      <a:r>
                        <a:rPr lang="en-US" sz="1400" b="0" i="0" u="none" strike="noStrike" cap="none" baseline="0" dirty="0">
                          <a:solidFill>
                            <a:schemeClr val="tx1"/>
                          </a:solidFill>
                          <a:latin typeface="+mn-lt"/>
                          <a:ea typeface="+mn-ea"/>
                          <a:cs typeface="+mn-cs"/>
                          <a:sym typeface="Arial"/>
                        </a:rPr>
                        <a:t>Germany</a:t>
                      </a:r>
                      <a:endParaRPr lang="en-US" sz="1400" dirty="0"/>
                    </a:p>
                  </a:txBody>
                  <a:tcPr/>
                </a:tc>
                <a:tc>
                  <a:txBody>
                    <a:bodyPr/>
                    <a:lstStyle/>
                    <a:p>
                      <a:pPr algn="ctr"/>
                      <a:r>
                        <a:rPr lang="en-US" sz="1400" b="0" i="0" u="none" strike="noStrike" cap="none" baseline="0" dirty="0">
                          <a:solidFill>
                            <a:schemeClr val="tx1"/>
                          </a:solidFill>
                          <a:latin typeface="+mn-lt"/>
                          <a:ea typeface="+mn-ea"/>
                          <a:cs typeface="+mn-cs"/>
                          <a:sym typeface="Arial"/>
                        </a:rPr>
                        <a:t>1,380</a:t>
                      </a:r>
                      <a:endParaRPr lang="en-US" sz="1400" dirty="0"/>
                    </a:p>
                  </a:txBody>
                  <a:tcPr/>
                </a:tc>
                <a:tc>
                  <a:txBody>
                    <a:bodyPr/>
                    <a:lstStyle/>
                    <a:p>
                      <a:pPr algn="ctr"/>
                      <a:r>
                        <a:rPr lang="en-US" sz="1400" b="0" i="0" u="none" strike="noStrike" cap="none" baseline="0" dirty="0">
                          <a:solidFill>
                            <a:schemeClr val="tx1"/>
                          </a:solidFill>
                          <a:latin typeface="+mn-lt"/>
                          <a:ea typeface="+mn-ea"/>
                          <a:cs typeface="+mn-cs"/>
                          <a:sym typeface="Arial"/>
                        </a:rPr>
                        <a:t>7.8</a:t>
                      </a:r>
                      <a:endParaRPr lang="en-US" sz="1400" dirty="0"/>
                    </a:p>
                  </a:txBody>
                  <a:tcPr marL="182880"/>
                </a:tc>
                <a:extLst>
                  <a:ext uri="{0D108BD9-81ED-4DB2-BD59-A6C34878D82A}">
                    <a16:rowId xmlns:a16="http://schemas.microsoft.com/office/drawing/2014/main" val="2084256503"/>
                  </a:ext>
                </a:extLst>
              </a:tr>
              <a:tr h="311596">
                <a:tc>
                  <a:txBody>
                    <a:bodyPr/>
                    <a:lstStyle/>
                    <a:p>
                      <a:pPr algn="ctr"/>
                      <a:r>
                        <a:rPr lang="en-US" sz="1400" dirty="0"/>
                        <a:t>4</a:t>
                      </a:r>
                    </a:p>
                  </a:txBody>
                  <a:tcPr/>
                </a:tc>
                <a:tc>
                  <a:txBody>
                    <a:bodyPr/>
                    <a:lstStyle/>
                    <a:p>
                      <a:r>
                        <a:rPr lang="en-US" sz="1400" b="0" i="0" u="none" strike="noStrike" cap="none" baseline="0" dirty="0">
                          <a:solidFill>
                            <a:schemeClr val="tx1"/>
                          </a:solidFill>
                          <a:latin typeface="+mn-lt"/>
                          <a:ea typeface="+mn-ea"/>
                          <a:cs typeface="+mn-cs"/>
                          <a:sym typeface="Arial"/>
                        </a:rPr>
                        <a:t>Netherlands</a:t>
                      </a:r>
                      <a:endParaRPr lang="en-US" sz="1400" dirty="0"/>
                    </a:p>
                  </a:txBody>
                  <a:tcPr/>
                </a:tc>
                <a:tc>
                  <a:txBody>
                    <a:bodyPr/>
                    <a:lstStyle/>
                    <a:p>
                      <a:pPr algn="ctr"/>
                      <a:r>
                        <a:rPr lang="en-US" sz="1400" b="0" i="0" u="none" strike="noStrike" cap="none" baseline="0" dirty="0">
                          <a:solidFill>
                            <a:schemeClr val="tx1"/>
                          </a:solidFill>
                          <a:latin typeface="+mn-lt"/>
                          <a:ea typeface="+mn-ea"/>
                          <a:cs typeface="+mn-cs"/>
                          <a:sym typeface="Arial"/>
                        </a:rPr>
                        <a:t>674</a:t>
                      </a:r>
                      <a:endParaRPr lang="en-US" sz="1400" dirty="0"/>
                    </a:p>
                  </a:txBody>
                  <a:tcPr marL="182880"/>
                </a:tc>
                <a:tc>
                  <a:txBody>
                    <a:bodyPr/>
                    <a:lstStyle/>
                    <a:p>
                      <a:pPr algn="ctr"/>
                      <a:r>
                        <a:rPr lang="en-US" sz="1400" b="0" i="0" u="none" strike="noStrike" cap="none" baseline="0" dirty="0">
                          <a:solidFill>
                            <a:schemeClr val="tx1"/>
                          </a:solidFill>
                          <a:latin typeface="+mn-lt"/>
                          <a:ea typeface="+mn-ea"/>
                          <a:cs typeface="+mn-cs"/>
                          <a:sym typeface="Arial"/>
                        </a:rPr>
                        <a:t>3.8</a:t>
                      </a:r>
                      <a:endParaRPr lang="en-US" sz="1400" dirty="0"/>
                    </a:p>
                  </a:txBody>
                  <a:tcPr marL="182880"/>
                </a:tc>
                <a:extLst>
                  <a:ext uri="{0D108BD9-81ED-4DB2-BD59-A6C34878D82A}">
                    <a16:rowId xmlns:a16="http://schemas.microsoft.com/office/drawing/2014/main" val="2673524338"/>
                  </a:ext>
                </a:extLst>
              </a:tr>
              <a:tr h="311596">
                <a:tc>
                  <a:txBody>
                    <a:bodyPr/>
                    <a:lstStyle/>
                    <a:p>
                      <a:pPr algn="ctr"/>
                      <a:r>
                        <a:rPr lang="en-US" sz="1400" dirty="0"/>
                        <a:t>5</a:t>
                      </a:r>
                    </a:p>
                  </a:txBody>
                  <a:tcPr/>
                </a:tc>
                <a:tc>
                  <a:txBody>
                    <a:bodyPr/>
                    <a:lstStyle/>
                    <a:p>
                      <a:r>
                        <a:rPr lang="en-US" sz="1400" b="0" i="0" u="none" strike="noStrike" cap="none" baseline="0" dirty="0">
                          <a:solidFill>
                            <a:schemeClr val="tx1"/>
                          </a:solidFill>
                          <a:latin typeface="+mn-lt"/>
                          <a:ea typeface="+mn-ea"/>
                          <a:cs typeface="+mn-cs"/>
                          <a:sym typeface="Arial"/>
                        </a:rPr>
                        <a:t>Japan</a:t>
                      </a:r>
                      <a:endParaRPr lang="en-US" sz="1400" dirty="0"/>
                    </a:p>
                  </a:txBody>
                  <a:tcPr/>
                </a:tc>
                <a:tc>
                  <a:txBody>
                    <a:bodyPr/>
                    <a:lstStyle/>
                    <a:p>
                      <a:pPr algn="ctr"/>
                      <a:r>
                        <a:rPr lang="en-US" sz="1400" b="0" i="0" u="none" strike="noStrike" cap="none" baseline="0" dirty="0">
                          <a:solidFill>
                            <a:schemeClr val="tx1"/>
                          </a:solidFill>
                          <a:latin typeface="+mn-lt"/>
                          <a:ea typeface="+mn-ea"/>
                          <a:cs typeface="+mn-cs"/>
                          <a:sym typeface="Arial"/>
                        </a:rPr>
                        <a:t>641</a:t>
                      </a:r>
                      <a:endParaRPr lang="en-US" sz="1400" dirty="0"/>
                    </a:p>
                  </a:txBody>
                  <a:tcPr marL="182880"/>
                </a:tc>
                <a:tc>
                  <a:txBody>
                    <a:bodyPr/>
                    <a:lstStyle/>
                    <a:p>
                      <a:pPr algn="ctr"/>
                      <a:r>
                        <a:rPr lang="en-US" sz="1400" b="0" i="0" u="none" strike="noStrike" cap="none" baseline="0" dirty="0">
                          <a:solidFill>
                            <a:schemeClr val="tx1"/>
                          </a:solidFill>
                          <a:latin typeface="+mn-lt"/>
                          <a:ea typeface="+mn-ea"/>
                          <a:cs typeface="+mn-cs"/>
                          <a:sym typeface="Arial"/>
                        </a:rPr>
                        <a:t>3.6</a:t>
                      </a:r>
                      <a:endParaRPr lang="en-US" sz="1400" dirty="0"/>
                    </a:p>
                  </a:txBody>
                  <a:tcPr marL="182880"/>
                </a:tc>
                <a:extLst>
                  <a:ext uri="{0D108BD9-81ED-4DB2-BD59-A6C34878D82A}">
                    <a16:rowId xmlns:a16="http://schemas.microsoft.com/office/drawing/2014/main" val="2728768848"/>
                  </a:ext>
                </a:extLst>
              </a:tr>
              <a:tr h="311596">
                <a:tc>
                  <a:txBody>
                    <a:bodyPr/>
                    <a:lstStyle/>
                    <a:p>
                      <a:pPr algn="ctr"/>
                      <a:r>
                        <a:rPr lang="en-US" sz="1400" dirty="0"/>
                        <a:t>6</a:t>
                      </a:r>
                    </a:p>
                  </a:txBody>
                  <a:tcPr/>
                </a:tc>
                <a:tc>
                  <a:txBody>
                    <a:bodyPr/>
                    <a:lstStyle/>
                    <a:p>
                      <a:r>
                        <a:rPr lang="en-US" sz="1400" b="0" i="0" u="none" strike="noStrike" cap="none" baseline="0" dirty="0">
                          <a:solidFill>
                            <a:schemeClr val="tx1"/>
                          </a:solidFill>
                          <a:latin typeface="+mn-lt"/>
                          <a:ea typeface="+mn-ea"/>
                          <a:cs typeface="+mn-cs"/>
                          <a:sym typeface="Arial"/>
                        </a:rPr>
                        <a:t>Hong Kong, China</a:t>
                      </a:r>
                      <a:endParaRPr lang="en-US" sz="1400" dirty="0"/>
                    </a:p>
                  </a:txBody>
                  <a:tcPr/>
                </a:tc>
                <a:tc>
                  <a:txBody>
                    <a:bodyPr/>
                    <a:lstStyle/>
                    <a:p>
                      <a:pPr algn="ctr"/>
                      <a:r>
                        <a:rPr lang="en-US" sz="1400" b="0" i="0" u="none" strike="noStrike" cap="none" baseline="0" dirty="0">
                          <a:solidFill>
                            <a:schemeClr val="tx1"/>
                          </a:solidFill>
                          <a:latin typeface="+mn-lt"/>
                          <a:ea typeface="+mn-ea"/>
                          <a:cs typeface="+mn-cs"/>
                          <a:sym typeface="Arial"/>
                        </a:rPr>
                        <a:t>549</a:t>
                      </a:r>
                      <a:endParaRPr lang="en-US" sz="1400" dirty="0"/>
                    </a:p>
                  </a:txBody>
                  <a:tcPr marL="182880"/>
                </a:tc>
                <a:tc>
                  <a:txBody>
                    <a:bodyPr/>
                    <a:lstStyle/>
                    <a:p>
                      <a:pPr algn="ctr"/>
                      <a:r>
                        <a:rPr lang="en-US" sz="1400" b="0" i="0" u="none" strike="noStrike" cap="none" baseline="0" dirty="0">
                          <a:solidFill>
                            <a:schemeClr val="tx1"/>
                          </a:solidFill>
                          <a:latin typeface="+mn-lt"/>
                          <a:ea typeface="+mn-ea"/>
                          <a:cs typeface="+mn-cs"/>
                          <a:sym typeface="Arial"/>
                        </a:rPr>
                        <a:t>3.1</a:t>
                      </a:r>
                      <a:endParaRPr lang="en-US" sz="1400" dirty="0"/>
                    </a:p>
                  </a:txBody>
                  <a:tcPr marL="182880"/>
                </a:tc>
                <a:extLst>
                  <a:ext uri="{0D108BD9-81ED-4DB2-BD59-A6C34878D82A}">
                    <a16:rowId xmlns:a16="http://schemas.microsoft.com/office/drawing/2014/main" val="3405616917"/>
                  </a:ext>
                </a:extLst>
              </a:tr>
              <a:tr h="311596">
                <a:tc>
                  <a:txBody>
                    <a:bodyPr/>
                    <a:lstStyle/>
                    <a:p>
                      <a:pPr algn="ctr"/>
                      <a:r>
                        <a:rPr lang="en-US" sz="1400" dirty="0"/>
                        <a:t>7</a:t>
                      </a:r>
                    </a:p>
                  </a:txBody>
                  <a:tcPr/>
                </a:tc>
                <a:tc>
                  <a:txBody>
                    <a:bodyPr/>
                    <a:lstStyle/>
                    <a:p>
                      <a:r>
                        <a:rPr lang="en-US" sz="1400" b="0" i="0" u="none" strike="noStrike" cap="none" baseline="0" dirty="0">
                          <a:solidFill>
                            <a:schemeClr val="tx1"/>
                          </a:solidFill>
                          <a:latin typeface="+mn-lt"/>
                          <a:ea typeface="+mn-ea"/>
                          <a:cs typeface="+mn-cs"/>
                          <a:sym typeface="Arial"/>
                        </a:rPr>
                        <a:t>South Korea</a:t>
                      </a:r>
                      <a:endParaRPr lang="en-US" sz="1400" dirty="0"/>
                    </a:p>
                  </a:txBody>
                  <a:tcPr/>
                </a:tc>
                <a:tc>
                  <a:txBody>
                    <a:bodyPr/>
                    <a:lstStyle/>
                    <a:p>
                      <a:pPr algn="ctr"/>
                      <a:r>
                        <a:rPr lang="en-US" sz="1400" b="0" i="0" u="none" strike="noStrike" cap="none" baseline="0" dirty="0">
                          <a:solidFill>
                            <a:schemeClr val="tx1"/>
                          </a:solidFill>
                          <a:latin typeface="+mn-lt"/>
                          <a:ea typeface="+mn-ea"/>
                          <a:cs typeface="+mn-cs"/>
                          <a:sym typeface="Arial"/>
                        </a:rPr>
                        <a:t>512</a:t>
                      </a:r>
                      <a:endParaRPr lang="en-US" sz="1400" dirty="0"/>
                    </a:p>
                  </a:txBody>
                  <a:tcPr marL="182880"/>
                </a:tc>
                <a:tc>
                  <a:txBody>
                    <a:bodyPr/>
                    <a:lstStyle/>
                    <a:p>
                      <a:pPr algn="ctr"/>
                      <a:r>
                        <a:rPr lang="en-US" sz="1400" b="0" i="0" u="none" strike="noStrike" cap="none" baseline="0" dirty="0">
                          <a:solidFill>
                            <a:schemeClr val="tx1"/>
                          </a:solidFill>
                          <a:latin typeface="+mn-lt"/>
                          <a:ea typeface="+mn-ea"/>
                          <a:cs typeface="+mn-cs"/>
                          <a:sym typeface="Arial"/>
                        </a:rPr>
                        <a:t>2.9</a:t>
                      </a:r>
                      <a:endParaRPr lang="en-US" sz="1400" dirty="0"/>
                    </a:p>
                  </a:txBody>
                  <a:tcPr marL="182880"/>
                </a:tc>
                <a:extLst>
                  <a:ext uri="{0D108BD9-81ED-4DB2-BD59-A6C34878D82A}">
                    <a16:rowId xmlns:a16="http://schemas.microsoft.com/office/drawing/2014/main" val="1182468631"/>
                  </a:ext>
                </a:extLst>
              </a:tr>
              <a:tr h="311596">
                <a:tc>
                  <a:txBody>
                    <a:bodyPr/>
                    <a:lstStyle/>
                    <a:p>
                      <a:pPr algn="ctr"/>
                      <a:r>
                        <a:rPr lang="en-US" sz="1400" dirty="0"/>
                        <a:t>8</a:t>
                      </a:r>
                    </a:p>
                  </a:txBody>
                  <a:tcPr/>
                </a:tc>
                <a:tc>
                  <a:txBody>
                    <a:bodyPr/>
                    <a:lstStyle/>
                    <a:p>
                      <a:r>
                        <a:rPr lang="en-US" sz="1400" b="0" i="0" u="none" strike="noStrike" cap="none" baseline="0" dirty="0">
                          <a:solidFill>
                            <a:schemeClr val="tx1"/>
                          </a:solidFill>
                          <a:latin typeface="+mn-lt"/>
                          <a:ea typeface="+mn-ea"/>
                          <a:cs typeface="+mn-cs"/>
                          <a:sym typeface="Arial"/>
                        </a:rPr>
                        <a:t>Italy</a:t>
                      </a:r>
                      <a:endParaRPr lang="en-US" sz="1400" dirty="0"/>
                    </a:p>
                  </a:txBody>
                  <a:tcPr/>
                </a:tc>
                <a:tc>
                  <a:txBody>
                    <a:bodyPr/>
                    <a:lstStyle/>
                    <a:p>
                      <a:pPr algn="ctr"/>
                      <a:r>
                        <a:rPr lang="en-US" sz="1400" b="0" i="0" u="none" strike="noStrike" cap="none" baseline="0" dirty="0">
                          <a:solidFill>
                            <a:schemeClr val="tx1"/>
                          </a:solidFill>
                          <a:latin typeface="+mn-lt"/>
                          <a:ea typeface="+mn-ea"/>
                          <a:cs typeface="+mn-cs"/>
                          <a:sym typeface="Arial"/>
                        </a:rPr>
                        <a:t>496</a:t>
                      </a:r>
                      <a:endParaRPr lang="en-US" sz="1400" dirty="0"/>
                    </a:p>
                  </a:txBody>
                  <a:tcPr marL="182880"/>
                </a:tc>
                <a:tc>
                  <a:txBody>
                    <a:bodyPr/>
                    <a:lstStyle/>
                    <a:p>
                      <a:pPr algn="ctr"/>
                      <a:r>
                        <a:rPr lang="en-US" sz="1400" b="0" i="0" u="none" strike="noStrike" cap="none" baseline="0" dirty="0">
                          <a:solidFill>
                            <a:schemeClr val="tx1"/>
                          </a:solidFill>
                          <a:latin typeface="+mn-lt"/>
                          <a:ea typeface="+mn-ea"/>
                          <a:cs typeface="+mn-cs"/>
                          <a:sym typeface="Arial"/>
                        </a:rPr>
                        <a:t>2.8</a:t>
                      </a:r>
                      <a:endParaRPr lang="en-US" sz="1400" dirty="0"/>
                    </a:p>
                  </a:txBody>
                  <a:tcPr marL="182880"/>
                </a:tc>
                <a:extLst>
                  <a:ext uri="{0D108BD9-81ED-4DB2-BD59-A6C34878D82A}">
                    <a16:rowId xmlns:a16="http://schemas.microsoft.com/office/drawing/2014/main" val="2518982784"/>
                  </a:ext>
                </a:extLst>
              </a:tr>
              <a:tr h="311596">
                <a:tc>
                  <a:txBody>
                    <a:bodyPr/>
                    <a:lstStyle/>
                    <a:p>
                      <a:pPr algn="ctr"/>
                      <a:r>
                        <a:rPr lang="en-US" sz="1400" dirty="0"/>
                        <a:t>9</a:t>
                      </a:r>
                    </a:p>
                  </a:txBody>
                  <a:tcPr/>
                </a:tc>
                <a:tc>
                  <a:txBody>
                    <a:bodyPr/>
                    <a:lstStyle/>
                    <a:p>
                      <a:r>
                        <a:rPr lang="en-US" sz="1400" b="0" i="0" u="none" strike="noStrike" cap="none" baseline="0" dirty="0">
                          <a:solidFill>
                            <a:schemeClr val="tx1"/>
                          </a:solidFill>
                          <a:latin typeface="+mn-lt"/>
                          <a:ea typeface="+mn-ea"/>
                          <a:cs typeface="+mn-cs"/>
                          <a:sym typeface="Arial"/>
                        </a:rPr>
                        <a:t>France</a:t>
                      </a:r>
                      <a:endParaRPr lang="en-US" sz="1400" dirty="0"/>
                    </a:p>
                  </a:txBody>
                  <a:tcPr/>
                </a:tc>
                <a:tc>
                  <a:txBody>
                    <a:bodyPr/>
                    <a:lstStyle/>
                    <a:p>
                      <a:pPr algn="ctr"/>
                      <a:r>
                        <a:rPr lang="en-US" sz="1400" b="0" i="0" u="none" strike="noStrike" cap="none" baseline="0" dirty="0">
                          <a:solidFill>
                            <a:schemeClr val="tx1"/>
                          </a:solidFill>
                          <a:latin typeface="+mn-lt"/>
                          <a:ea typeface="+mn-ea"/>
                          <a:cs typeface="+mn-cs"/>
                          <a:sym typeface="Arial"/>
                        </a:rPr>
                        <a:t>488</a:t>
                      </a:r>
                      <a:endParaRPr lang="en-US" sz="1400" dirty="0"/>
                    </a:p>
                  </a:txBody>
                  <a:tcPr marL="182880"/>
                </a:tc>
                <a:tc>
                  <a:txBody>
                    <a:bodyPr/>
                    <a:lstStyle/>
                    <a:p>
                      <a:pPr algn="ctr"/>
                      <a:r>
                        <a:rPr lang="en-US" sz="1400" b="0" i="0" u="none" strike="noStrike" cap="none" baseline="0" dirty="0">
                          <a:solidFill>
                            <a:schemeClr val="tx1"/>
                          </a:solidFill>
                          <a:latin typeface="+mn-lt"/>
                          <a:ea typeface="+mn-ea"/>
                          <a:cs typeface="+mn-cs"/>
                          <a:sym typeface="Arial"/>
                        </a:rPr>
                        <a:t>2.8</a:t>
                      </a:r>
                      <a:endParaRPr lang="en-US" sz="1400" dirty="0"/>
                    </a:p>
                  </a:txBody>
                  <a:tcPr marL="182880"/>
                </a:tc>
                <a:extLst>
                  <a:ext uri="{0D108BD9-81ED-4DB2-BD59-A6C34878D82A}">
                    <a16:rowId xmlns:a16="http://schemas.microsoft.com/office/drawing/2014/main" val="866472052"/>
                  </a:ext>
                </a:extLst>
              </a:tr>
              <a:tr h="311596">
                <a:tc>
                  <a:txBody>
                    <a:bodyPr/>
                    <a:lstStyle/>
                    <a:p>
                      <a:pPr algn="ctr"/>
                      <a:r>
                        <a:rPr lang="en-US" sz="1400" dirty="0"/>
                        <a:t>10</a:t>
                      </a:r>
                    </a:p>
                  </a:txBody>
                  <a:tcPr marL="0"/>
                </a:tc>
                <a:tc>
                  <a:txBody>
                    <a:bodyPr/>
                    <a:lstStyle/>
                    <a:p>
                      <a:r>
                        <a:rPr lang="en-US" sz="1400" b="0" i="0" u="none" strike="noStrike" cap="none" baseline="0" dirty="0">
                          <a:solidFill>
                            <a:schemeClr val="tx1"/>
                          </a:solidFill>
                          <a:latin typeface="+mn-lt"/>
                          <a:ea typeface="+mn-ea"/>
                          <a:cs typeface="+mn-cs"/>
                          <a:sym typeface="Arial"/>
                        </a:rPr>
                        <a:t>Belgium</a:t>
                      </a:r>
                      <a:endParaRPr lang="en-US" sz="1400" dirty="0"/>
                    </a:p>
                  </a:txBody>
                  <a:tcPr/>
                </a:tc>
                <a:tc>
                  <a:txBody>
                    <a:bodyPr/>
                    <a:lstStyle/>
                    <a:p>
                      <a:pPr algn="ctr"/>
                      <a:r>
                        <a:rPr lang="en-US" sz="1400" b="0" i="0" u="none" strike="noStrike" cap="none" baseline="0" dirty="0">
                          <a:solidFill>
                            <a:schemeClr val="tx1"/>
                          </a:solidFill>
                          <a:latin typeface="+mn-lt"/>
                          <a:ea typeface="+mn-ea"/>
                          <a:cs typeface="+mn-cs"/>
                          <a:sym typeface="Arial"/>
                        </a:rPr>
                        <a:t>419</a:t>
                      </a:r>
                      <a:endParaRPr lang="en-US" sz="1400" dirty="0"/>
                    </a:p>
                  </a:txBody>
                  <a:tcPr marL="182880"/>
                </a:tc>
                <a:tc>
                  <a:txBody>
                    <a:bodyPr/>
                    <a:lstStyle/>
                    <a:p>
                      <a:pPr algn="ctr"/>
                      <a:r>
                        <a:rPr lang="en-US" sz="1400" b="0" i="0" u="none" strike="noStrike" cap="none" baseline="0" dirty="0">
                          <a:solidFill>
                            <a:schemeClr val="tx1"/>
                          </a:solidFill>
                          <a:latin typeface="+mn-lt"/>
                          <a:ea typeface="+mn-ea"/>
                          <a:cs typeface="+mn-cs"/>
                          <a:sym typeface="Arial"/>
                        </a:rPr>
                        <a:t>2.4</a:t>
                      </a:r>
                      <a:endParaRPr lang="en-US" sz="1400" dirty="0"/>
                    </a:p>
                  </a:txBody>
                  <a:tcPr marL="182880"/>
                </a:tc>
                <a:extLst>
                  <a:ext uri="{0D108BD9-81ED-4DB2-BD59-A6C34878D82A}">
                    <a16:rowId xmlns:a16="http://schemas.microsoft.com/office/drawing/2014/main" val="114724525"/>
                  </a:ext>
                </a:extLst>
              </a:tr>
            </a:tbl>
          </a:graphicData>
        </a:graphic>
      </p:graphicFrame>
      <p:sp>
        <p:nvSpPr>
          <p:cNvPr id="5" name="Content Placeholder 5">
            <a:extLst>
              <a:ext uri="{FF2B5EF4-FFF2-40B4-BE49-F238E27FC236}">
                <a16:creationId xmlns:a16="http://schemas.microsoft.com/office/drawing/2014/main" id="{1E221A99-B56A-F4F6-336E-3E04213629FD}"/>
              </a:ext>
            </a:extLst>
          </p:cNvPr>
          <p:cNvSpPr txBox="1">
            <a:spLocks/>
          </p:cNvSpPr>
          <p:nvPr/>
        </p:nvSpPr>
        <p:spPr>
          <a:xfrm>
            <a:off x="7224144" y="861288"/>
            <a:ext cx="3552375" cy="411480"/>
          </a:xfrm>
          <a:prstGeom prst="rect">
            <a:avLst/>
          </a:prstGeom>
        </p:spPr>
        <p:txBody>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432" indent="0">
              <a:buFont typeface="Arial" panose="020B0604020202020204" pitchFamily="34" charset="0"/>
              <a:buNone/>
            </a:pPr>
            <a:r>
              <a:rPr lang="en-US" sz="1800" b="1" dirty="0"/>
              <a:t>World’s Top Service Exporters</a:t>
            </a:r>
          </a:p>
        </p:txBody>
      </p:sp>
      <p:graphicFrame>
        <p:nvGraphicFramePr>
          <p:cNvPr id="7" name="Content Placeholder 18">
            <a:extLst>
              <a:ext uri="{FF2B5EF4-FFF2-40B4-BE49-F238E27FC236}">
                <a16:creationId xmlns:a16="http://schemas.microsoft.com/office/drawing/2014/main" id="{0E1EE15E-D2FA-504F-5FE1-122E7FD39CB6}"/>
              </a:ext>
            </a:extLst>
          </p:cNvPr>
          <p:cNvGraphicFramePr>
            <a:graphicFrameLocks/>
          </p:cNvGraphicFramePr>
          <p:nvPr>
            <p:extLst>
              <p:ext uri="{D42A27DB-BD31-4B8C-83A1-F6EECF244321}">
                <p14:modId xmlns:p14="http://schemas.microsoft.com/office/powerpoint/2010/main" val="802212444"/>
              </p:ext>
            </p:extLst>
          </p:nvPr>
        </p:nvGraphicFramePr>
        <p:xfrm>
          <a:off x="6084086" y="1327537"/>
          <a:ext cx="5400600" cy="3708001"/>
        </p:xfrm>
        <a:graphic>
          <a:graphicData uri="http://schemas.openxmlformats.org/drawingml/2006/table">
            <a:tbl>
              <a:tblPr firstRow="1" bandRow="1">
                <a:tableStyleId>{5940675A-B579-460E-94D1-54222C63F5DA}</a:tableStyleId>
              </a:tblPr>
              <a:tblGrid>
                <a:gridCol w="682655">
                  <a:extLst>
                    <a:ext uri="{9D8B030D-6E8A-4147-A177-3AD203B41FA5}">
                      <a16:colId xmlns:a16="http://schemas.microsoft.com/office/drawing/2014/main" val="1532669909"/>
                    </a:ext>
                  </a:extLst>
                </a:gridCol>
                <a:gridCol w="1493487">
                  <a:extLst>
                    <a:ext uri="{9D8B030D-6E8A-4147-A177-3AD203B41FA5}">
                      <a16:colId xmlns:a16="http://schemas.microsoft.com/office/drawing/2014/main" val="1557768355"/>
                    </a:ext>
                  </a:extLst>
                </a:gridCol>
                <a:gridCol w="1568274">
                  <a:extLst>
                    <a:ext uri="{9D8B030D-6E8A-4147-A177-3AD203B41FA5}">
                      <a16:colId xmlns:a16="http://schemas.microsoft.com/office/drawing/2014/main" val="3565649712"/>
                    </a:ext>
                  </a:extLst>
                </a:gridCol>
                <a:gridCol w="1656184">
                  <a:extLst>
                    <a:ext uri="{9D8B030D-6E8A-4147-A177-3AD203B41FA5}">
                      <a16:colId xmlns:a16="http://schemas.microsoft.com/office/drawing/2014/main" val="444603229"/>
                    </a:ext>
                  </a:extLst>
                </a:gridCol>
              </a:tblGrid>
              <a:tr h="611224">
                <a:tc>
                  <a:txBody>
                    <a:bodyPr/>
                    <a:lstStyle/>
                    <a:p>
                      <a:pPr algn="l"/>
                      <a:r>
                        <a:rPr lang="en-US" sz="1600" b="0" i="0" u="none" strike="noStrike" cap="none" baseline="0" dirty="0">
                          <a:solidFill>
                            <a:schemeClr val="tx1"/>
                          </a:solidFill>
                          <a:latin typeface="+mn-lt"/>
                          <a:ea typeface="+mn-ea"/>
                          <a:cs typeface="+mn-cs"/>
                          <a:sym typeface="Arial"/>
                        </a:rPr>
                        <a:t>Rank</a:t>
                      </a:r>
                      <a:endParaRPr lang="en-US" sz="1600" dirty="0"/>
                    </a:p>
                  </a:txBody>
                  <a:tcPr>
                    <a:solidFill>
                      <a:schemeClr val="accent2"/>
                    </a:solidFill>
                  </a:tcPr>
                </a:tc>
                <a:tc>
                  <a:txBody>
                    <a:bodyPr/>
                    <a:lstStyle/>
                    <a:p>
                      <a:r>
                        <a:rPr lang="en-US" sz="1600" b="0" i="0" u="none" strike="noStrike" cap="none" baseline="0" dirty="0">
                          <a:solidFill>
                            <a:schemeClr val="tx1"/>
                          </a:solidFill>
                          <a:latin typeface="+mn-lt"/>
                          <a:ea typeface="+mn-ea"/>
                          <a:cs typeface="+mn-cs"/>
                          <a:sym typeface="Arial"/>
                        </a:rPr>
                        <a:t>Exporter</a:t>
                      </a:r>
                      <a:endParaRPr lang="en-US" sz="1600" dirty="0"/>
                    </a:p>
                  </a:txBody>
                  <a:tcPr>
                    <a:solidFill>
                      <a:schemeClr val="accent2"/>
                    </a:solidFill>
                  </a:tcPr>
                </a:tc>
                <a:tc>
                  <a:txBody>
                    <a:bodyPr/>
                    <a:lstStyle/>
                    <a:p>
                      <a:pPr algn="ctr"/>
                      <a:r>
                        <a:rPr lang="en-US" sz="1600" b="0" i="0" u="none" strike="noStrike" cap="none" baseline="0" dirty="0">
                          <a:solidFill>
                            <a:schemeClr val="tx1"/>
                          </a:solidFill>
                          <a:latin typeface="+mn-lt"/>
                          <a:ea typeface="+mn-ea"/>
                          <a:cs typeface="+mn-cs"/>
                          <a:sym typeface="Arial"/>
                        </a:rPr>
                        <a:t>Value</a:t>
                      </a:r>
                    </a:p>
                    <a:p>
                      <a:pPr algn="ctr"/>
                      <a:r>
                        <a:rPr lang="en-US" sz="1600" b="0" i="0" u="none" strike="noStrike" cap="none" baseline="0" dirty="0">
                          <a:solidFill>
                            <a:schemeClr val="tx1"/>
                          </a:solidFill>
                          <a:latin typeface="+mn-lt"/>
                          <a:ea typeface="+mn-ea"/>
                          <a:cs typeface="+mn-cs"/>
                          <a:sym typeface="Arial"/>
                        </a:rPr>
                        <a:t>(U S $ billions)</a:t>
                      </a:r>
                      <a:endParaRPr lang="en-US" sz="1600" dirty="0"/>
                    </a:p>
                  </a:txBody>
                  <a:tcPr>
                    <a:solidFill>
                      <a:schemeClr val="accent2"/>
                    </a:solidFill>
                  </a:tcPr>
                </a:tc>
                <a:tc>
                  <a:txBody>
                    <a:bodyPr/>
                    <a:lstStyle/>
                    <a:p>
                      <a:pPr algn="ctr"/>
                      <a:r>
                        <a:rPr lang="en-US" sz="1600" b="0" i="0" u="none" strike="noStrike" cap="none" baseline="0" dirty="0">
                          <a:solidFill>
                            <a:schemeClr val="tx1"/>
                          </a:solidFill>
                          <a:latin typeface="+mn-lt"/>
                          <a:ea typeface="+mn-ea"/>
                          <a:cs typeface="+mn-cs"/>
                          <a:sym typeface="Arial"/>
                        </a:rPr>
                        <a:t>Share of World</a:t>
                      </a:r>
                    </a:p>
                    <a:p>
                      <a:pPr algn="ctr"/>
                      <a:r>
                        <a:rPr lang="en-US" sz="1600" b="0" i="0" u="none" strike="noStrike" cap="none" baseline="0" dirty="0">
                          <a:solidFill>
                            <a:schemeClr val="tx1"/>
                          </a:solidFill>
                          <a:latin typeface="+mn-lt"/>
                          <a:ea typeface="+mn-ea"/>
                          <a:cs typeface="+mn-cs"/>
                          <a:sym typeface="Arial"/>
                        </a:rPr>
                        <a:t>Total (%)</a:t>
                      </a:r>
                      <a:endParaRPr lang="en-US" sz="1600" dirty="0"/>
                    </a:p>
                  </a:txBody>
                  <a:tcPr>
                    <a:solidFill>
                      <a:schemeClr val="accent2"/>
                    </a:solidFill>
                  </a:tcPr>
                </a:tc>
                <a:extLst>
                  <a:ext uri="{0D108BD9-81ED-4DB2-BD59-A6C34878D82A}">
                    <a16:rowId xmlns:a16="http://schemas.microsoft.com/office/drawing/2014/main" val="463446478"/>
                  </a:ext>
                </a:extLst>
              </a:tr>
              <a:tr h="305308">
                <a:tc>
                  <a:txBody>
                    <a:bodyPr/>
                    <a:lstStyle/>
                    <a:p>
                      <a:pPr algn="ctr"/>
                      <a:r>
                        <a:rPr lang="en-US" sz="1400" dirty="0"/>
                        <a:t>1</a:t>
                      </a:r>
                    </a:p>
                  </a:txBody>
                  <a:tcPr/>
                </a:tc>
                <a:tc>
                  <a:txBody>
                    <a:bodyPr/>
                    <a:lstStyle/>
                    <a:p>
                      <a:r>
                        <a:rPr lang="en-US" sz="1400" b="0" i="0" u="none" strike="noStrike" cap="none" baseline="0" dirty="0">
                          <a:solidFill>
                            <a:schemeClr val="tx1"/>
                          </a:solidFill>
                          <a:latin typeface="+mn-lt"/>
                          <a:ea typeface="+mn-ea"/>
                          <a:cs typeface="+mn-cs"/>
                          <a:sym typeface="Arial"/>
                        </a:rPr>
                        <a:t>United States</a:t>
                      </a:r>
                      <a:endParaRPr lang="en-US" sz="1400" dirty="0"/>
                    </a:p>
                  </a:txBody>
                  <a:tcPr/>
                </a:tc>
                <a:tc>
                  <a:txBody>
                    <a:bodyPr/>
                    <a:lstStyle/>
                    <a:p>
                      <a:pPr algn="ctr"/>
                      <a:r>
                        <a:rPr lang="en-US" sz="1400" b="0" i="0" u="none" strike="noStrike" cap="none" baseline="0" dirty="0">
                          <a:solidFill>
                            <a:schemeClr val="tx1"/>
                          </a:solidFill>
                          <a:latin typeface="+mn-lt"/>
                          <a:ea typeface="+mn-ea"/>
                          <a:cs typeface="+mn-cs"/>
                          <a:sym typeface="Arial"/>
                        </a:rPr>
                        <a:t>684</a:t>
                      </a:r>
                      <a:endParaRPr lang="en-US" sz="1400" dirty="0"/>
                    </a:p>
                  </a:txBody>
                  <a:tcPr/>
                </a:tc>
                <a:tc>
                  <a:txBody>
                    <a:bodyPr/>
                    <a:lstStyle/>
                    <a:p>
                      <a:pPr algn="ctr"/>
                      <a:r>
                        <a:rPr lang="en-US" sz="1400" b="0" i="0" u="none" strike="noStrike" cap="none" baseline="0" dirty="0">
                          <a:solidFill>
                            <a:schemeClr val="tx1"/>
                          </a:solidFill>
                          <a:latin typeface="+mn-lt"/>
                          <a:ea typeface="+mn-ea"/>
                          <a:cs typeface="+mn-cs"/>
                          <a:sym typeface="Arial"/>
                        </a:rPr>
                        <a:t>13.9</a:t>
                      </a:r>
                      <a:endParaRPr lang="en-US" sz="1400" dirty="0"/>
                    </a:p>
                  </a:txBody>
                  <a:tcPr/>
                </a:tc>
                <a:extLst>
                  <a:ext uri="{0D108BD9-81ED-4DB2-BD59-A6C34878D82A}">
                    <a16:rowId xmlns:a16="http://schemas.microsoft.com/office/drawing/2014/main" val="640826836"/>
                  </a:ext>
                </a:extLst>
              </a:tr>
              <a:tr h="349005">
                <a:tc>
                  <a:txBody>
                    <a:bodyPr/>
                    <a:lstStyle/>
                    <a:p>
                      <a:pPr algn="ctr"/>
                      <a:r>
                        <a:rPr lang="en-US" sz="1400" dirty="0"/>
                        <a:t>2</a:t>
                      </a:r>
                    </a:p>
                  </a:txBody>
                  <a:tcPr/>
                </a:tc>
                <a:tc>
                  <a:txBody>
                    <a:bodyPr/>
                    <a:lstStyle/>
                    <a:p>
                      <a:r>
                        <a:rPr lang="en-US" sz="1400" b="0" i="0" u="none" strike="noStrike" cap="none" baseline="0" dirty="0">
                          <a:solidFill>
                            <a:schemeClr val="tx1"/>
                          </a:solidFill>
                          <a:latin typeface="+mn-lt"/>
                          <a:ea typeface="+mn-ea"/>
                          <a:cs typeface="+mn-cs"/>
                          <a:sym typeface="Arial"/>
                        </a:rPr>
                        <a:t>United Kingdom</a:t>
                      </a:r>
                      <a:endParaRPr lang="en-US" sz="1400" dirty="0"/>
                    </a:p>
                  </a:txBody>
                  <a:tcPr/>
                </a:tc>
                <a:tc>
                  <a:txBody>
                    <a:bodyPr/>
                    <a:lstStyle/>
                    <a:p>
                      <a:pPr algn="ctr"/>
                      <a:r>
                        <a:rPr lang="en-US" sz="1400" b="0" i="0" u="none" strike="noStrike" cap="none" baseline="0" dirty="0">
                          <a:solidFill>
                            <a:schemeClr val="tx1"/>
                          </a:solidFill>
                          <a:latin typeface="+mn-lt"/>
                          <a:ea typeface="+mn-ea"/>
                          <a:cs typeface="+mn-cs"/>
                          <a:sym typeface="Arial"/>
                        </a:rPr>
                        <a:t>339</a:t>
                      </a:r>
                      <a:endParaRPr lang="en-US" sz="1400" dirty="0"/>
                    </a:p>
                  </a:txBody>
                  <a:tcPr/>
                </a:tc>
                <a:tc>
                  <a:txBody>
                    <a:bodyPr/>
                    <a:lstStyle/>
                    <a:p>
                      <a:pPr algn="ctr"/>
                      <a:r>
                        <a:rPr lang="en-US" sz="1400" b="0" i="0" u="none" strike="noStrike" cap="none" baseline="0" dirty="0">
                          <a:solidFill>
                            <a:schemeClr val="tx1"/>
                          </a:solidFill>
                          <a:latin typeface="+mn-lt"/>
                          <a:ea typeface="+mn-ea"/>
                          <a:cs typeface="+mn-cs"/>
                          <a:sym typeface="Arial"/>
                        </a:rPr>
                        <a:t>6.9</a:t>
                      </a:r>
                      <a:endParaRPr lang="en-US" sz="1400" dirty="0"/>
                    </a:p>
                  </a:txBody>
                  <a:tcPr marL="182880"/>
                </a:tc>
                <a:extLst>
                  <a:ext uri="{0D108BD9-81ED-4DB2-BD59-A6C34878D82A}">
                    <a16:rowId xmlns:a16="http://schemas.microsoft.com/office/drawing/2014/main" val="2081644276"/>
                  </a:ext>
                </a:extLst>
              </a:tr>
              <a:tr h="305308">
                <a:tc>
                  <a:txBody>
                    <a:bodyPr/>
                    <a:lstStyle/>
                    <a:p>
                      <a:pPr algn="ctr"/>
                      <a:r>
                        <a:rPr lang="en-US" sz="1400" dirty="0"/>
                        <a:t>3</a:t>
                      </a:r>
                    </a:p>
                  </a:txBody>
                  <a:tcPr/>
                </a:tc>
                <a:tc>
                  <a:txBody>
                    <a:bodyPr/>
                    <a:lstStyle/>
                    <a:p>
                      <a:r>
                        <a:rPr lang="en-US" sz="1400" b="0" i="0" u="none" strike="noStrike" cap="none" baseline="0" dirty="0">
                          <a:solidFill>
                            <a:schemeClr val="tx1"/>
                          </a:solidFill>
                          <a:latin typeface="+mn-lt"/>
                          <a:ea typeface="+mn-ea"/>
                          <a:cs typeface="+mn-cs"/>
                          <a:sym typeface="Arial"/>
                        </a:rPr>
                        <a:t>Germany</a:t>
                      </a:r>
                      <a:endParaRPr lang="en-US" sz="1400" dirty="0"/>
                    </a:p>
                  </a:txBody>
                  <a:tcPr/>
                </a:tc>
                <a:tc>
                  <a:txBody>
                    <a:bodyPr/>
                    <a:lstStyle/>
                    <a:p>
                      <a:pPr algn="ctr"/>
                      <a:r>
                        <a:rPr lang="en-US" sz="1400" b="0" i="0" u="none" strike="noStrike" cap="none" baseline="0" dirty="0">
                          <a:solidFill>
                            <a:schemeClr val="tx1"/>
                          </a:solidFill>
                          <a:latin typeface="+mn-lt"/>
                          <a:ea typeface="+mn-ea"/>
                          <a:cs typeface="+mn-cs"/>
                          <a:sym typeface="Arial"/>
                        </a:rPr>
                        <a:t>305</a:t>
                      </a:r>
                      <a:endParaRPr lang="en-US" sz="1400" dirty="0"/>
                    </a:p>
                  </a:txBody>
                  <a:tcPr/>
                </a:tc>
                <a:tc>
                  <a:txBody>
                    <a:bodyPr/>
                    <a:lstStyle/>
                    <a:p>
                      <a:pPr algn="ctr"/>
                      <a:r>
                        <a:rPr lang="en-US" sz="1400" b="0" i="0" u="none" strike="noStrike" cap="none" baseline="0" dirty="0">
                          <a:solidFill>
                            <a:schemeClr val="tx1"/>
                          </a:solidFill>
                          <a:latin typeface="+mn-lt"/>
                          <a:ea typeface="+mn-ea"/>
                          <a:cs typeface="+mn-cs"/>
                          <a:sym typeface="Arial"/>
                        </a:rPr>
                        <a:t>6.2</a:t>
                      </a:r>
                      <a:endParaRPr lang="en-US" sz="1400" dirty="0"/>
                    </a:p>
                  </a:txBody>
                  <a:tcPr marL="182880"/>
                </a:tc>
                <a:extLst>
                  <a:ext uri="{0D108BD9-81ED-4DB2-BD59-A6C34878D82A}">
                    <a16:rowId xmlns:a16="http://schemas.microsoft.com/office/drawing/2014/main" val="3674363338"/>
                  </a:ext>
                </a:extLst>
              </a:tr>
              <a:tr h="305308">
                <a:tc>
                  <a:txBody>
                    <a:bodyPr/>
                    <a:lstStyle/>
                    <a:p>
                      <a:pPr algn="ctr"/>
                      <a:r>
                        <a:rPr lang="en-US" sz="1400" dirty="0"/>
                        <a:t>4</a:t>
                      </a:r>
                    </a:p>
                  </a:txBody>
                  <a:tcPr/>
                </a:tc>
                <a:tc>
                  <a:txBody>
                    <a:bodyPr/>
                    <a:lstStyle/>
                    <a:p>
                      <a:r>
                        <a:rPr lang="en-US" sz="1400" b="0" i="0" u="none" strike="noStrike" cap="none" baseline="0" dirty="0">
                          <a:solidFill>
                            <a:schemeClr val="tx1"/>
                          </a:solidFill>
                          <a:latin typeface="+mn-lt"/>
                          <a:ea typeface="+mn-ea"/>
                          <a:cs typeface="+mn-cs"/>
                          <a:sym typeface="Arial"/>
                        </a:rPr>
                        <a:t>China</a:t>
                      </a:r>
                      <a:endParaRPr lang="en-US" sz="1400" dirty="0"/>
                    </a:p>
                  </a:txBody>
                  <a:tcPr/>
                </a:tc>
                <a:tc>
                  <a:txBody>
                    <a:bodyPr/>
                    <a:lstStyle/>
                    <a:p>
                      <a:pPr algn="ctr"/>
                      <a:r>
                        <a:rPr lang="en-US" sz="1400" b="0" i="0" u="none" strike="noStrike" cap="none" baseline="0" dirty="0">
                          <a:solidFill>
                            <a:schemeClr val="tx1"/>
                          </a:solidFill>
                          <a:latin typeface="+mn-lt"/>
                          <a:ea typeface="+mn-ea"/>
                          <a:cs typeface="+mn-cs"/>
                          <a:sym typeface="Arial"/>
                        </a:rPr>
                        <a:t>278</a:t>
                      </a:r>
                      <a:endParaRPr lang="en-US" sz="1400" dirty="0"/>
                    </a:p>
                  </a:txBody>
                  <a:tcPr/>
                </a:tc>
                <a:tc>
                  <a:txBody>
                    <a:bodyPr/>
                    <a:lstStyle/>
                    <a:p>
                      <a:pPr algn="ctr"/>
                      <a:r>
                        <a:rPr lang="en-US" sz="1400" b="0" i="0" u="none" strike="noStrike" cap="none" baseline="0" dirty="0">
                          <a:solidFill>
                            <a:schemeClr val="tx1"/>
                          </a:solidFill>
                          <a:latin typeface="+mn-lt"/>
                          <a:ea typeface="+mn-ea"/>
                          <a:cs typeface="+mn-cs"/>
                          <a:sym typeface="Arial"/>
                        </a:rPr>
                        <a:t>5.7</a:t>
                      </a:r>
                      <a:endParaRPr lang="en-US" sz="1400" dirty="0"/>
                    </a:p>
                  </a:txBody>
                  <a:tcPr marL="182880"/>
                </a:tc>
                <a:extLst>
                  <a:ext uri="{0D108BD9-81ED-4DB2-BD59-A6C34878D82A}">
                    <a16:rowId xmlns:a16="http://schemas.microsoft.com/office/drawing/2014/main" val="2923288125"/>
                  </a:ext>
                </a:extLst>
              </a:tr>
              <a:tr h="305308">
                <a:tc>
                  <a:txBody>
                    <a:bodyPr/>
                    <a:lstStyle/>
                    <a:p>
                      <a:pPr algn="ctr"/>
                      <a:r>
                        <a:rPr lang="en-US" sz="1400" dirty="0"/>
                        <a:t>5</a:t>
                      </a:r>
                    </a:p>
                  </a:txBody>
                  <a:tcPr/>
                </a:tc>
                <a:tc>
                  <a:txBody>
                    <a:bodyPr/>
                    <a:lstStyle/>
                    <a:p>
                      <a:r>
                        <a:rPr lang="en-US" sz="1400" b="0" i="0" u="none" strike="noStrike" cap="none" baseline="0" dirty="0">
                          <a:solidFill>
                            <a:schemeClr val="tx1"/>
                          </a:solidFill>
                          <a:latin typeface="+mn-lt"/>
                          <a:ea typeface="+mn-ea"/>
                          <a:cs typeface="+mn-cs"/>
                          <a:sym typeface="Arial"/>
                        </a:rPr>
                        <a:t>Ireland</a:t>
                      </a:r>
                      <a:endParaRPr lang="en-US" sz="1400" dirty="0"/>
                    </a:p>
                  </a:txBody>
                  <a:tcPr/>
                </a:tc>
                <a:tc>
                  <a:txBody>
                    <a:bodyPr/>
                    <a:lstStyle/>
                    <a:p>
                      <a:pPr algn="ctr"/>
                      <a:r>
                        <a:rPr lang="en-US" sz="1400" b="0" i="0" u="none" strike="noStrike" cap="none" baseline="0" dirty="0">
                          <a:solidFill>
                            <a:schemeClr val="tx1"/>
                          </a:solidFill>
                          <a:latin typeface="+mn-lt"/>
                          <a:ea typeface="+mn-ea"/>
                          <a:cs typeface="+mn-cs"/>
                          <a:sym typeface="Arial"/>
                        </a:rPr>
                        <a:t>262</a:t>
                      </a:r>
                      <a:endParaRPr lang="en-US" sz="1400" dirty="0"/>
                    </a:p>
                  </a:txBody>
                  <a:tcPr/>
                </a:tc>
                <a:tc>
                  <a:txBody>
                    <a:bodyPr/>
                    <a:lstStyle/>
                    <a:p>
                      <a:pPr algn="ctr"/>
                      <a:r>
                        <a:rPr lang="en-US" sz="1400" b="0" i="0" u="none" strike="noStrike" cap="none" baseline="0" dirty="0">
                          <a:solidFill>
                            <a:schemeClr val="tx1"/>
                          </a:solidFill>
                          <a:latin typeface="+mn-lt"/>
                          <a:ea typeface="+mn-ea"/>
                          <a:cs typeface="+mn-cs"/>
                          <a:sym typeface="Arial"/>
                        </a:rPr>
                        <a:t>5.3</a:t>
                      </a:r>
                      <a:endParaRPr lang="en-US" sz="1400" dirty="0"/>
                    </a:p>
                  </a:txBody>
                  <a:tcPr marL="182880"/>
                </a:tc>
                <a:extLst>
                  <a:ext uri="{0D108BD9-81ED-4DB2-BD59-A6C34878D82A}">
                    <a16:rowId xmlns:a16="http://schemas.microsoft.com/office/drawing/2014/main" val="2169780374"/>
                  </a:ext>
                </a:extLst>
              </a:tr>
              <a:tr h="305308">
                <a:tc>
                  <a:txBody>
                    <a:bodyPr/>
                    <a:lstStyle/>
                    <a:p>
                      <a:pPr algn="ctr"/>
                      <a:r>
                        <a:rPr lang="en-US" sz="1400" dirty="0"/>
                        <a:t>6</a:t>
                      </a:r>
                    </a:p>
                  </a:txBody>
                  <a:tcPr/>
                </a:tc>
                <a:tc>
                  <a:txBody>
                    <a:bodyPr/>
                    <a:lstStyle/>
                    <a:p>
                      <a:r>
                        <a:rPr lang="en-US" sz="1400" b="0" i="0" u="none" strike="noStrike" cap="none" baseline="0" dirty="0">
                          <a:solidFill>
                            <a:schemeClr val="tx1"/>
                          </a:solidFill>
                          <a:latin typeface="+mn-lt"/>
                          <a:ea typeface="+mn-ea"/>
                          <a:cs typeface="+mn-cs"/>
                          <a:sym typeface="Arial"/>
                        </a:rPr>
                        <a:t>France</a:t>
                      </a:r>
                      <a:endParaRPr lang="en-US" sz="1400" dirty="0"/>
                    </a:p>
                  </a:txBody>
                  <a:tcPr/>
                </a:tc>
                <a:tc>
                  <a:txBody>
                    <a:bodyPr/>
                    <a:lstStyle/>
                    <a:p>
                      <a:pPr algn="ctr"/>
                      <a:r>
                        <a:rPr lang="en-US" sz="1400" b="0" i="0" u="none" strike="noStrike" cap="none" baseline="0" dirty="0">
                          <a:solidFill>
                            <a:schemeClr val="tx1"/>
                          </a:solidFill>
                          <a:latin typeface="+mn-lt"/>
                          <a:ea typeface="+mn-ea"/>
                          <a:cs typeface="+mn-cs"/>
                          <a:sym typeface="Arial"/>
                        </a:rPr>
                        <a:t>245</a:t>
                      </a:r>
                      <a:endParaRPr lang="en-US" sz="1400" dirty="0"/>
                    </a:p>
                  </a:txBody>
                  <a:tcPr/>
                </a:tc>
                <a:tc>
                  <a:txBody>
                    <a:bodyPr/>
                    <a:lstStyle/>
                    <a:p>
                      <a:pPr algn="ctr"/>
                      <a:r>
                        <a:rPr lang="en-US" sz="1400" b="0" i="0" u="none" strike="noStrike" cap="none" baseline="0" dirty="0">
                          <a:solidFill>
                            <a:schemeClr val="tx1"/>
                          </a:solidFill>
                          <a:latin typeface="+mn-lt"/>
                          <a:ea typeface="+mn-ea"/>
                          <a:cs typeface="+mn-cs"/>
                          <a:sym typeface="Arial"/>
                        </a:rPr>
                        <a:t>5.0</a:t>
                      </a:r>
                      <a:endParaRPr lang="en-US" sz="1400" dirty="0"/>
                    </a:p>
                  </a:txBody>
                  <a:tcPr marL="182880"/>
                </a:tc>
                <a:extLst>
                  <a:ext uri="{0D108BD9-81ED-4DB2-BD59-A6C34878D82A}">
                    <a16:rowId xmlns:a16="http://schemas.microsoft.com/office/drawing/2014/main" val="3378781892"/>
                  </a:ext>
                </a:extLst>
              </a:tr>
              <a:tr h="305308">
                <a:tc>
                  <a:txBody>
                    <a:bodyPr/>
                    <a:lstStyle/>
                    <a:p>
                      <a:pPr algn="ctr"/>
                      <a:r>
                        <a:rPr lang="en-US" sz="1400" dirty="0"/>
                        <a:t>7</a:t>
                      </a:r>
                    </a:p>
                  </a:txBody>
                  <a:tcPr/>
                </a:tc>
                <a:tc>
                  <a:txBody>
                    <a:bodyPr/>
                    <a:lstStyle/>
                    <a:p>
                      <a:r>
                        <a:rPr lang="en-US" sz="1400" b="0" i="0" u="none" strike="noStrike" cap="none" baseline="0" dirty="0">
                          <a:solidFill>
                            <a:schemeClr val="tx1"/>
                          </a:solidFill>
                          <a:latin typeface="+mn-lt"/>
                          <a:ea typeface="+mn-ea"/>
                          <a:cs typeface="+mn-cs"/>
                          <a:sym typeface="Arial"/>
                        </a:rPr>
                        <a:t>India</a:t>
                      </a:r>
                      <a:endParaRPr lang="en-US" sz="1400" dirty="0"/>
                    </a:p>
                  </a:txBody>
                  <a:tcPr/>
                </a:tc>
                <a:tc>
                  <a:txBody>
                    <a:bodyPr/>
                    <a:lstStyle/>
                    <a:p>
                      <a:pPr algn="ctr"/>
                      <a:r>
                        <a:rPr lang="en-US" sz="1400" b="0" i="0" u="none" strike="noStrike" cap="none" baseline="0" dirty="0">
                          <a:solidFill>
                            <a:schemeClr val="tx1"/>
                          </a:solidFill>
                          <a:latin typeface="+mn-lt"/>
                          <a:ea typeface="+mn-ea"/>
                          <a:cs typeface="+mn-cs"/>
                          <a:sym typeface="Arial"/>
                        </a:rPr>
                        <a:t>203</a:t>
                      </a:r>
                      <a:endParaRPr lang="en-US" sz="1400" dirty="0"/>
                    </a:p>
                  </a:txBody>
                  <a:tcPr/>
                </a:tc>
                <a:tc>
                  <a:txBody>
                    <a:bodyPr/>
                    <a:lstStyle/>
                    <a:p>
                      <a:pPr algn="ctr"/>
                      <a:r>
                        <a:rPr lang="en-US" sz="1400" b="0" i="0" u="none" strike="noStrike" cap="none" baseline="0" dirty="0">
                          <a:solidFill>
                            <a:schemeClr val="tx1"/>
                          </a:solidFill>
                          <a:latin typeface="+mn-lt"/>
                          <a:ea typeface="+mn-ea"/>
                          <a:cs typeface="+mn-cs"/>
                          <a:sym typeface="Arial"/>
                        </a:rPr>
                        <a:t>4.1</a:t>
                      </a:r>
                      <a:endParaRPr lang="en-US" sz="1400" dirty="0"/>
                    </a:p>
                  </a:txBody>
                  <a:tcPr marL="182880"/>
                </a:tc>
                <a:extLst>
                  <a:ext uri="{0D108BD9-81ED-4DB2-BD59-A6C34878D82A}">
                    <a16:rowId xmlns:a16="http://schemas.microsoft.com/office/drawing/2014/main" val="1214667579"/>
                  </a:ext>
                </a:extLst>
              </a:tr>
              <a:tr h="305308">
                <a:tc>
                  <a:txBody>
                    <a:bodyPr/>
                    <a:lstStyle/>
                    <a:p>
                      <a:pPr algn="ctr"/>
                      <a:r>
                        <a:rPr lang="en-US" sz="1400" dirty="0"/>
                        <a:t>8</a:t>
                      </a:r>
                    </a:p>
                  </a:txBody>
                  <a:tcPr/>
                </a:tc>
                <a:tc>
                  <a:txBody>
                    <a:bodyPr/>
                    <a:lstStyle/>
                    <a:p>
                      <a:r>
                        <a:rPr lang="en-US" sz="1400" b="0" i="0" u="none" strike="noStrike" cap="none" baseline="0" dirty="0">
                          <a:solidFill>
                            <a:schemeClr val="tx1"/>
                          </a:solidFill>
                          <a:latin typeface="+mn-lt"/>
                          <a:ea typeface="+mn-ea"/>
                          <a:cs typeface="+mn-cs"/>
                          <a:sym typeface="Arial"/>
                        </a:rPr>
                        <a:t>Singapore</a:t>
                      </a:r>
                      <a:endParaRPr lang="en-US" sz="1400" dirty="0"/>
                    </a:p>
                  </a:txBody>
                  <a:tcPr/>
                </a:tc>
                <a:tc>
                  <a:txBody>
                    <a:bodyPr/>
                    <a:lstStyle/>
                    <a:p>
                      <a:pPr algn="ctr"/>
                      <a:r>
                        <a:rPr lang="en-US" sz="1400" b="0" i="0" u="none" strike="noStrike" cap="none" baseline="0" dirty="0">
                          <a:solidFill>
                            <a:schemeClr val="tx1"/>
                          </a:solidFill>
                          <a:latin typeface="+mn-lt"/>
                          <a:ea typeface="+mn-ea"/>
                          <a:cs typeface="+mn-cs"/>
                          <a:sym typeface="Arial"/>
                        </a:rPr>
                        <a:t>187</a:t>
                      </a:r>
                      <a:endParaRPr lang="en-US" sz="1400" dirty="0"/>
                    </a:p>
                  </a:txBody>
                  <a:tcPr/>
                </a:tc>
                <a:tc>
                  <a:txBody>
                    <a:bodyPr/>
                    <a:lstStyle/>
                    <a:p>
                      <a:pPr algn="ctr"/>
                      <a:r>
                        <a:rPr lang="en-US" sz="1400" b="0" i="0" u="none" strike="noStrike" cap="none" baseline="0" dirty="0">
                          <a:solidFill>
                            <a:schemeClr val="tx1"/>
                          </a:solidFill>
                          <a:latin typeface="+mn-lt"/>
                          <a:ea typeface="+mn-ea"/>
                          <a:cs typeface="+mn-cs"/>
                          <a:sym typeface="Arial"/>
                        </a:rPr>
                        <a:t>3.8</a:t>
                      </a:r>
                      <a:endParaRPr lang="en-US" sz="1400" dirty="0"/>
                    </a:p>
                  </a:txBody>
                  <a:tcPr marL="182880"/>
                </a:tc>
                <a:extLst>
                  <a:ext uri="{0D108BD9-81ED-4DB2-BD59-A6C34878D82A}">
                    <a16:rowId xmlns:a16="http://schemas.microsoft.com/office/drawing/2014/main" val="3554845219"/>
                  </a:ext>
                </a:extLst>
              </a:tr>
              <a:tr h="305308">
                <a:tc>
                  <a:txBody>
                    <a:bodyPr/>
                    <a:lstStyle/>
                    <a:p>
                      <a:pPr algn="ctr"/>
                      <a:r>
                        <a:rPr lang="en-US" sz="1400" dirty="0"/>
                        <a:t>9</a:t>
                      </a:r>
                    </a:p>
                  </a:txBody>
                  <a:tcPr/>
                </a:tc>
                <a:tc>
                  <a:txBody>
                    <a:bodyPr/>
                    <a:lstStyle/>
                    <a:p>
                      <a:r>
                        <a:rPr lang="en-US" sz="1400" b="0" i="0" u="none" strike="noStrike" cap="none" baseline="0" dirty="0">
                          <a:solidFill>
                            <a:schemeClr val="tx1"/>
                          </a:solidFill>
                          <a:latin typeface="+mn-lt"/>
                          <a:ea typeface="+mn-ea"/>
                          <a:cs typeface="+mn-cs"/>
                          <a:sym typeface="Arial"/>
                        </a:rPr>
                        <a:t>Netherlands</a:t>
                      </a:r>
                      <a:endParaRPr lang="en-US" sz="1400" dirty="0"/>
                    </a:p>
                  </a:txBody>
                  <a:tcPr/>
                </a:tc>
                <a:tc>
                  <a:txBody>
                    <a:bodyPr/>
                    <a:lstStyle/>
                    <a:p>
                      <a:pPr algn="ctr"/>
                      <a:r>
                        <a:rPr lang="en-US" sz="1400" b="0" i="0" u="none" strike="noStrike" cap="none" baseline="0" dirty="0">
                          <a:solidFill>
                            <a:schemeClr val="tx1"/>
                          </a:solidFill>
                          <a:latin typeface="+mn-lt"/>
                          <a:ea typeface="+mn-ea"/>
                          <a:cs typeface="+mn-cs"/>
                          <a:sym typeface="Arial"/>
                        </a:rPr>
                        <a:t>186</a:t>
                      </a:r>
                      <a:endParaRPr lang="en-US" sz="1400" dirty="0"/>
                    </a:p>
                  </a:txBody>
                  <a:tcPr/>
                </a:tc>
                <a:tc>
                  <a:txBody>
                    <a:bodyPr/>
                    <a:lstStyle/>
                    <a:p>
                      <a:pPr algn="ctr"/>
                      <a:r>
                        <a:rPr lang="en-US" sz="1400" b="0" i="0" u="none" strike="noStrike" cap="none" baseline="0" dirty="0">
                          <a:solidFill>
                            <a:schemeClr val="tx1"/>
                          </a:solidFill>
                          <a:latin typeface="+mn-lt"/>
                          <a:ea typeface="+mn-ea"/>
                          <a:cs typeface="+mn-cs"/>
                          <a:sym typeface="Arial"/>
                        </a:rPr>
                        <a:t>3.8</a:t>
                      </a:r>
                      <a:endParaRPr lang="en-US" sz="1400" dirty="0"/>
                    </a:p>
                  </a:txBody>
                  <a:tcPr marL="182880"/>
                </a:tc>
                <a:extLst>
                  <a:ext uri="{0D108BD9-81ED-4DB2-BD59-A6C34878D82A}">
                    <a16:rowId xmlns:a16="http://schemas.microsoft.com/office/drawing/2014/main" val="1499006577"/>
                  </a:ext>
                </a:extLst>
              </a:tr>
              <a:tr h="305308">
                <a:tc>
                  <a:txBody>
                    <a:bodyPr/>
                    <a:lstStyle/>
                    <a:p>
                      <a:pPr algn="ctr"/>
                      <a:r>
                        <a:rPr lang="en-US" sz="1400" dirty="0"/>
                        <a:t>10</a:t>
                      </a:r>
                    </a:p>
                  </a:txBody>
                  <a:tcPr marL="0"/>
                </a:tc>
                <a:tc>
                  <a:txBody>
                    <a:bodyPr/>
                    <a:lstStyle/>
                    <a:p>
                      <a:r>
                        <a:rPr lang="en-US" sz="1400" b="0" i="0" u="none" strike="noStrike" cap="none" baseline="0" dirty="0">
                          <a:solidFill>
                            <a:schemeClr val="tx1"/>
                          </a:solidFill>
                          <a:latin typeface="+mn-lt"/>
                          <a:ea typeface="+mn-ea"/>
                          <a:cs typeface="+mn-cs"/>
                          <a:sym typeface="Arial"/>
                        </a:rPr>
                        <a:t>Japan</a:t>
                      </a:r>
                      <a:endParaRPr lang="en-US" sz="1400" dirty="0"/>
                    </a:p>
                  </a:txBody>
                  <a:tcPr/>
                </a:tc>
                <a:tc>
                  <a:txBody>
                    <a:bodyPr/>
                    <a:lstStyle/>
                    <a:p>
                      <a:pPr algn="ctr"/>
                      <a:r>
                        <a:rPr lang="en-US" sz="1400" b="0" i="0" u="none" strike="noStrike" cap="none" baseline="0" dirty="0">
                          <a:solidFill>
                            <a:schemeClr val="tx1"/>
                          </a:solidFill>
                          <a:latin typeface="+mn-lt"/>
                          <a:ea typeface="+mn-ea"/>
                          <a:cs typeface="+mn-cs"/>
                          <a:sym typeface="Arial"/>
                        </a:rPr>
                        <a:t>156</a:t>
                      </a:r>
                      <a:endParaRPr lang="en-US" sz="1400" dirty="0"/>
                    </a:p>
                  </a:txBody>
                  <a:tcPr/>
                </a:tc>
                <a:tc>
                  <a:txBody>
                    <a:bodyPr/>
                    <a:lstStyle/>
                    <a:p>
                      <a:pPr algn="ctr"/>
                      <a:r>
                        <a:rPr lang="en-US" sz="1400" b="0" i="0" u="none" strike="noStrike" cap="none" baseline="0" dirty="0">
                          <a:solidFill>
                            <a:schemeClr val="tx1"/>
                          </a:solidFill>
                          <a:latin typeface="+mn-lt"/>
                          <a:ea typeface="+mn-ea"/>
                          <a:cs typeface="+mn-cs"/>
                          <a:sym typeface="Arial"/>
                        </a:rPr>
                        <a:t>3.2</a:t>
                      </a:r>
                      <a:endParaRPr lang="en-US" sz="1400" dirty="0"/>
                    </a:p>
                  </a:txBody>
                  <a:tcPr marL="182880"/>
                </a:tc>
                <a:extLst>
                  <a:ext uri="{0D108BD9-81ED-4DB2-BD59-A6C34878D82A}">
                    <a16:rowId xmlns:a16="http://schemas.microsoft.com/office/drawing/2014/main" val="2014144567"/>
                  </a:ext>
                </a:extLst>
              </a:tr>
            </a:tbl>
          </a:graphicData>
        </a:graphic>
      </p:graphicFrame>
      <p:sp>
        <p:nvSpPr>
          <p:cNvPr id="8" name="Content Placeholder 7">
            <a:extLst>
              <a:ext uri="{FF2B5EF4-FFF2-40B4-BE49-F238E27FC236}">
                <a16:creationId xmlns:a16="http://schemas.microsoft.com/office/drawing/2014/main" id="{1D2639B3-B57D-A0F7-F42F-0F58F2F797B8}"/>
              </a:ext>
            </a:extLst>
          </p:cNvPr>
          <p:cNvSpPr txBox="1">
            <a:spLocks/>
          </p:cNvSpPr>
          <p:nvPr/>
        </p:nvSpPr>
        <p:spPr>
          <a:xfrm>
            <a:off x="2267694" y="5168507"/>
            <a:ext cx="8229601" cy="228600"/>
          </a:xfrm>
          <a:prstGeom prst="rect">
            <a:avLst/>
          </a:prstGeom>
        </p:spPr>
        <p:txBody>
          <a:bodyPr tIns="0" rIns="91440" bIns="0"/>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432" indent="0">
              <a:buFont typeface="Arial" panose="020B0604020202020204" pitchFamily="34" charset="0"/>
              <a:buNone/>
            </a:pPr>
            <a:r>
              <a:rPr lang="en-US" sz="1400" b="1" dirty="0"/>
              <a:t>Source: </a:t>
            </a:r>
            <a:r>
              <a:rPr lang="en-US" sz="1400" dirty="0"/>
              <a:t>Based on data obtained from </a:t>
            </a:r>
            <a:r>
              <a:rPr lang="en-US" sz="1400" b="1" dirty="0"/>
              <a:t>World Trade Statistical Review 2021 </a:t>
            </a:r>
            <a:r>
              <a:rPr lang="en-US" sz="1400" dirty="0"/>
              <a:t>(Geneva, Switzerland:</a:t>
            </a:r>
          </a:p>
        </p:txBody>
      </p:sp>
      <p:sp>
        <p:nvSpPr>
          <p:cNvPr id="9" name="Content Placeholder 8">
            <a:extLst>
              <a:ext uri="{FF2B5EF4-FFF2-40B4-BE49-F238E27FC236}">
                <a16:creationId xmlns:a16="http://schemas.microsoft.com/office/drawing/2014/main" id="{5FEBA206-A3FA-D787-4FA5-D7CA7B379FAB}"/>
              </a:ext>
            </a:extLst>
          </p:cNvPr>
          <p:cNvSpPr txBox="1">
            <a:spLocks/>
          </p:cNvSpPr>
          <p:nvPr/>
        </p:nvSpPr>
        <p:spPr>
          <a:xfrm>
            <a:off x="2267693" y="5451876"/>
            <a:ext cx="7735269" cy="228600"/>
          </a:xfrm>
          <a:prstGeom prst="rect">
            <a:avLst/>
          </a:prstGeom>
        </p:spPr>
        <p:txBody>
          <a:bodyPr tIns="0" bIns="0"/>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432" indent="0">
              <a:buFont typeface="Arial" panose="020B0604020202020204" pitchFamily="34" charset="0"/>
              <a:buNone/>
            </a:pPr>
            <a:r>
              <a:rPr lang="en-US" sz="1400" dirty="0"/>
              <a:t>World Trade Organization, July 2021), Tables A.6 and A.8, available at: </a:t>
            </a:r>
            <a:r>
              <a:rPr lang="en-US" sz="1400" dirty="0">
                <a:hlinkClick r:id="rId3"/>
              </a:rPr>
              <a:t>www.wto.org</a:t>
            </a:r>
            <a:r>
              <a:rPr lang="en-US" sz="1400" dirty="0"/>
              <a:t> </a:t>
            </a:r>
          </a:p>
        </p:txBody>
      </p:sp>
      <p:sp>
        <p:nvSpPr>
          <p:cNvPr id="2" name="Footer Placeholder 1">
            <a:extLst>
              <a:ext uri="{FF2B5EF4-FFF2-40B4-BE49-F238E27FC236}">
                <a16:creationId xmlns:a16="http://schemas.microsoft.com/office/drawing/2014/main" id="{67B3566A-06B8-2025-EB3B-6BC86A0C8A74}"/>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1212379480"/>
      </p:ext>
    </p:extLst>
  </p:cSld>
  <p:clrMapOvr>
    <a:masterClrMapping/>
  </p:clrMapOvr>
  <mc:AlternateContent xmlns:mc="http://schemas.openxmlformats.org/markup-compatibility/2006" xmlns:p14="http://schemas.microsoft.com/office/powerpoint/2010/main">
    <mc:Choice Requires="p14">
      <p:transition spd="slow" p14:dur="12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1000"/>
                                        <p:tgtEl>
                                          <p:spTgt spid="3"/>
                                        </p:tgtEl>
                                      </p:cBhvr>
                                    </p:animEffect>
                                    <p:anim calcmode="lin" valueType="num">
                                      <p:cBhvr>
                                        <p:cTn id="8" dur="1000" fill="hold"/>
                                        <p:tgtEl>
                                          <p:spTgt spid="3"/>
                                        </p:tgtEl>
                                        <p:attrNameLst>
                                          <p:attrName>ppt_x</p:attrName>
                                        </p:attrNameLst>
                                      </p:cBhvr>
                                      <p:tavLst>
                                        <p:tav tm="0">
                                          <p:val>
                                            <p:strVal val="#ppt_x"/>
                                          </p:val>
                                        </p:tav>
                                        <p:tav tm="100000">
                                          <p:val>
                                            <p:strVal val="#ppt_x"/>
                                          </p:val>
                                        </p:tav>
                                      </p:tavLst>
                                    </p:anim>
                                    <p:anim calcmode="lin" valueType="num">
                                      <p:cBhvr>
                                        <p:cTn id="9" dur="1000" fill="hold"/>
                                        <p:tgtEl>
                                          <p:spTgt spid="3"/>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42" presetClass="entr" presetSubtype="0" fill="hold" nodeType="afterEffect">
                                  <p:stCondLst>
                                    <p:cond delay="0"/>
                                  </p:stCondLst>
                                  <p:childTnLst>
                                    <p:set>
                                      <p:cBhvr>
                                        <p:cTn id="12" dur="1" fill="hold">
                                          <p:stCondLst>
                                            <p:cond delay="0"/>
                                          </p:stCondLst>
                                        </p:cTn>
                                        <p:tgtEl>
                                          <p:spTgt spid="4"/>
                                        </p:tgtEl>
                                        <p:attrNameLst>
                                          <p:attrName>style.visibility</p:attrName>
                                        </p:attrNameLst>
                                      </p:cBhvr>
                                      <p:to>
                                        <p:strVal val="visible"/>
                                      </p:to>
                                    </p:set>
                                    <p:animEffect transition="in" filter="fade">
                                      <p:cBhvr>
                                        <p:cTn id="13" dur="1000"/>
                                        <p:tgtEl>
                                          <p:spTgt spid="4"/>
                                        </p:tgtEl>
                                      </p:cBhvr>
                                    </p:animEffect>
                                    <p:anim calcmode="lin" valueType="num">
                                      <p:cBhvr>
                                        <p:cTn id="14" dur="1000" fill="hold"/>
                                        <p:tgtEl>
                                          <p:spTgt spid="4"/>
                                        </p:tgtEl>
                                        <p:attrNameLst>
                                          <p:attrName>ppt_x</p:attrName>
                                        </p:attrNameLst>
                                      </p:cBhvr>
                                      <p:tavLst>
                                        <p:tav tm="0">
                                          <p:val>
                                            <p:strVal val="#ppt_x"/>
                                          </p:val>
                                        </p:tav>
                                        <p:tav tm="100000">
                                          <p:val>
                                            <p:strVal val="#ppt_x"/>
                                          </p:val>
                                        </p:tav>
                                      </p:tavLst>
                                    </p:anim>
                                    <p:anim calcmode="lin" valueType="num">
                                      <p:cBhvr>
                                        <p:cTn id="15" dur="1000" fill="hold"/>
                                        <p:tgtEl>
                                          <p:spTgt spid="4"/>
                                        </p:tgtEl>
                                        <p:attrNameLst>
                                          <p:attrName>ppt_y</p:attrName>
                                        </p:attrNameLst>
                                      </p:cBhvr>
                                      <p:tavLst>
                                        <p:tav tm="0">
                                          <p:val>
                                            <p:strVal val="#ppt_y+.1"/>
                                          </p:val>
                                        </p:tav>
                                        <p:tav tm="100000">
                                          <p:val>
                                            <p:strVal val="#ppt_y"/>
                                          </p:val>
                                        </p:tav>
                                      </p:tavLst>
                                    </p:anim>
                                  </p:childTnLst>
                                </p:cTn>
                              </p:par>
                            </p:childTnLst>
                          </p:cTn>
                        </p:par>
                        <p:par>
                          <p:cTn id="16" fill="hold">
                            <p:stCondLst>
                              <p:cond delay="2000"/>
                            </p:stCondLst>
                            <p:childTnLst>
                              <p:par>
                                <p:cTn id="17" presetID="42" presetClass="entr" presetSubtype="0" fill="hold" grpId="0" nodeType="afterEffect">
                                  <p:stCondLst>
                                    <p:cond delay="0"/>
                                  </p:stCondLst>
                                  <p:childTnLst>
                                    <p:set>
                                      <p:cBhvr>
                                        <p:cTn id="18" dur="1" fill="hold">
                                          <p:stCondLst>
                                            <p:cond delay="0"/>
                                          </p:stCondLst>
                                        </p:cTn>
                                        <p:tgtEl>
                                          <p:spTgt spid="5"/>
                                        </p:tgtEl>
                                        <p:attrNameLst>
                                          <p:attrName>style.visibility</p:attrName>
                                        </p:attrNameLst>
                                      </p:cBhvr>
                                      <p:to>
                                        <p:strVal val="visible"/>
                                      </p:to>
                                    </p:set>
                                    <p:animEffect transition="in" filter="fade">
                                      <p:cBhvr>
                                        <p:cTn id="19" dur="1000"/>
                                        <p:tgtEl>
                                          <p:spTgt spid="5"/>
                                        </p:tgtEl>
                                      </p:cBhvr>
                                    </p:animEffect>
                                    <p:anim calcmode="lin" valueType="num">
                                      <p:cBhvr>
                                        <p:cTn id="20" dur="1000" fill="hold"/>
                                        <p:tgtEl>
                                          <p:spTgt spid="5"/>
                                        </p:tgtEl>
                                        <p:attrNameLst>
                                          <p:attrName>ppt_x</p:attrName>
                                        </p:attrNameLst>
                                      </p:cBhvr>
                                      <p:tavLst>
                                        <p:tav tm="0">
                                          <p:val>
                                            <p:strVal val="#ppt_x"/>
                                          </p:val>
                                        </p:tav>
                                        <p:tav tm="100000">
                                          <p:val>
                                            <p:strVal val="#ppt_x"/>
                                          </p:val>
                                        </p:tav>
                                      </p:tavLst>
                                    </p:anim>
                                    <p:anim calcmode="lin" valueType="num">
                                      <p:cBhvr>
                                        <p:cTn id="21" dur="1000" fill="hold"/>
                                        <p:tgtEl>
                                          <p:spTgt spid="5"/>
                                        </p:tgtEl>
                                        <p:attrNameLst>
                                          <p:attrName>ppt_y</p:attrName>
                                        </p:attrNameLst>
                                      </p:cBhvr>
                                      <p:tavLst>
                                        <p:tav tm="0">
                                          <p:val>
                                            <p:strVal val="#ppt_y+.1"/>
                                          </p:val>
                                        </p:tav>
                                        <p:tav tm="100000">
                                          <p:val>
                                            <p:strVal val="#ppt_y"/>
                                          </p:val>
                                        </p:tav>
                                      </p:tavLst>
                                    </p:anim>
                                  </p:childTnLst>
                                </p:cTn>
                              </p:par>
                            </p:childTnLst>
                          </p:cTn>
                        </p:par>
                        <p:par>
                          <p:cTn id="22" fill="hold">
                            <p:stCondLst>
                              <p:cond delay="3000"/>
                            </p:stCondLst>
                            <p:childTnLst>
                              <p:par>
                                <p:cTn id="23" presetID="42" presetClass="entr" presetSubtype="0" fill="hold" nodeType="afterEffect">
                                  <p:stCondLst>
                                    <p:cond delay="0"/>
                                  </p:stCondLst>
                                  <p:childTnLst>
                                    <p:set>
                                      <p:cBhvr>
                                        <p:cTn id="24" dur="1" fill="hold">
                                          <p:stCondLst>
                                            <p:cond delay="0"/>
                                          </p:stCondLst>
                                        </p:cTn>
                                        <p:tgtEl>
                                          <p:spTgt spid="7"/>
                                        </p:tgtEl>
                                        <p:attrNameLst>
                                          <p:attrName>style.visibility</p:attrName>
                                        </p:attrNameLst>
                                      </p:cBhvr>
                                      <p:to>
                                        <p:strVal val="visible"/>
                                      </p:to>
                                    </p:set>
                                    <p:animEffect transition="in" filter="fade">
                                      <p:cBhvr>
                                        <p:cTn id="25" dur="1000"/>
                                        <p:tgtEl>
                                          <p:spTgt spid="7"/>
                                        </p:tgtEl>
                                      </p:cBhvr>
                                    </p:animEffect>
                                    <p:anim calcmode="lin" valueType="num">
                                      <p:cBhvr>
                                        <p:cTn id="26" dur="1000" fill="hold"/>
                                        <p:tgtEl>
                                          <p:spTgt spid="7"/>
                                        </p:tgtEl>
                                        <p:attrNameLst>
                                          <p:attrName>ppt_x</p:attrName>
                                        </p:attrNameLst>
                                      </p:cBhvr>
                                      <p:tavLst>
                                        <p:tav tm="0">
                                          <p:val>
                                            <p:strVal val="#ppt_x"/>
                                          </p:val>
                                        </p:tav>
                                        <p:tav tm="100000">
                                          <p:val>
                                            <p:strVal val="#ppt_x"/>
                                          </p:val>
                                        </p:tav>
                                      </p:tavLst>
                                    </p:anim>
                                    <p:anim calcmode="lin" valueType="num">
                                      <p:cBhvr>
                                        <p:cTn id="27" dur="1000" fill="hold"/>
                                        <p:tgtEl>
                                          <p:spTgt spid="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5" grpId="0"/>
    </p:bldLst>
  </p:timing>
</p:sld>
</file>

<file path=ppt/slides/slide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692696"/>
          </a:xfrm>
        </p:spPr>
        <p:txBody>
          <a:bodyPr/>
          <a:lstStyle/>
          <a:p>
            <a:pPr eaLnBrk="1" hangingPunct="1"/>
            <a:r>
              <a:rPr lang="en-GB" altLang="en-US" sz="3600" b="1" dirty="0">
                <a:solidFill>
                  <a:schemeClr val="tx2">
                    <a:lumMod val="75000"/>
                  </a:schemeClr>
                </a:solidFill>
              </a:rPr>
              <a:t>Interventionist Theories</a:t>
            </a:r>
          </a:p>
        </p:txBody>
      </p:sp>
      <p:sp>
        <p:nvSpPr>
          <p:cNvPr id="6" name="Content Placeholder 2">
            <a:extLst>
              <a:ext uri="{FF2B5EF4-FFF2-40B4-BE49-F238E27FC236}">
                <a16:creationId xmlns:a16="http://schemas.microsoft.com/office/drawing/2014/main" id="{9D476699-8CCC-4F80-9BE1-03E92D3E8C60}"/>
              </a:ext>
            </a:extLst>
          </p:cNvPr>
          <p:cNvSpPr txBox="1">
            <a:spLocks/>
          </p:cNvSpPr>
          <p:nvPr/>
        </p:nvSpPr>
        <p:spPr bwMode="auto">
          <a:xfrm>
            <a:off x="785409" y="692696"/>
            <a:ext cx="10621181" cy="485955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None/>
            </a:pPr>
            <a:r>
              <a:rPr kumimoji="0" lang="en-GB" sz="1600" b="1" i="0" u="none" strike="noStrike" kern="1200" cap="none" spc="0" normalizeH="0" baseline="0" noProof="0" dirty="0">
                <a:ln>
                  <a:noFill/>
                </a:ln>
                <a:solidFill>
                  <a:srgbClr val="FFFF00">
                    <a:lumMod val="50000"/>
                  </a:srgbClr>
                </a:solidFill>
                <a:effectLst/>
                <a:uLnTx/>
                <a:uFillTx/>
                <a:latin typeface="Arial" panose="020B0604020202020204" pitchFamily="34" charset="0"/>
                <a:cs typeface="Arial" panose="020B0604020202020204" pitchFamily="34" charset="0"/>
              </a:rPr>
              <a:t>Classical</a:t>
            </a:r>
            <a:r>
              <a:rPr kumimoji="0" lang="en-GB" sz="1600" b="1" i="0" u="none" strike="noStrike" kern="1200" cap="none" spc="0" normalizeH="0" noProof="0" dirty="0">
                <a:ln>
                  <a:noFill/>
                </a:ln>
                <a:solidFill>
                  <a:srgbClr val="FFFF00">
                    <a:lumMod val="50000"/>
                  </a:srgbClr>
                </a:solidFill>
                <a:effectLst/>
                <a:uLnTx/>
                <a:uFillTx/>
                <a:latin typeface="Arial" panose="020B0604020202020204" pitchFamily="34" charset="0"/>
                <a:cs typeface="Arial" panose="020B0604020202020204" pitchFamily="34" charset="0"/>
              </a:rPr>
              <a:t> theories in international trade</a:t>
            </a:r>
            <a:endParaRPr kumimoji="0" lang="en-GB" sz="1600" b="1" i="0" u="none" strike="noStrike" kern="1200" cap="none" spc="0" normalizeH="0" baseline="0" noProof="0" dirty="0">
              <a:ln>
                <a:noFill/>
              </a:ln>
              <a:solidFill>
                <a:srgbClr val="FFFF00">
                  <a:lumMod val="50000"/>
                </a:srgbClr>
              </a:solidFill>
              <a:effectLst/>
              <a:uLnTx/>
              <a:uFillTx/>
              <a:latin typeface="Arial" panose="020B0604020202020204" pitchFamily="34" charset="0"/>
              <a:cs typeface="Arial" panose="020B0604020202020204" pitchFamily="34" charset="0"/>
            </a:endParaRPr>
          </a:p>
          <a:p>
            <a:pPr marL="0" indent="0">
              <a:buNone/>
            </a:pPr>
            <a:endParaRPr lang="en-GB" sz="1600" b="1" dirty="0">
              <a:solidFill>
                <a:srgbClr val="FFFF00">
                  <a:lumMod val="50000"/>
                </a:srgbClr>
              </a:solidFill>
              <a:latin typeface="Arial" panose="020B0604020202020204" pitchFamily="34" charset="0"/>
              <a:cs typeface="Arial" panose="020B0604020202020204" pitchFamily="34" charset="0"/>
            </a:endParaRPr>
          </a:p>
          <a:p>
            <a:pPr marL="0" indent="0">
              <a:buNone/>
            </a:pPr>
            <a:r>
              <a:rPr kumimoji="0" lang="en-GB" sz="1600" b="1" i="0" u="none" strike="noStrike" kern="1200" cap="none" spc="0" normalizeH="0" baseline="0" noProof="0" dirty="0">
                <a:ln>
                  <a:noFill/>
                </a:ln>
                <a:solidFill>
                  <a:srgbClr val="FFFF00">
                    <a:lumMod val="50000"/>
                  </a:srgbClr>
                </a:solidFill>
                <a:effectLst/>
                <a:uLnTx/>
                <a:uFillTx/>
                <a:latin typeface="Arial" panose="020B0604020202020204" pitchFamily="34" charset="0"/>
                <a:cs typeface="Arial" panose="020B0604020202020204" pitchFamily="34" charset="0"/>
              </a:rPr>
              <a:t>Mercantilist theory </a:t>
            </a:r>
            <a:r>
              <a:rPr kumimoji="0" lang="en-GB" sz="16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proposed that a country should try to achieve a favourable balance of trade (export more than it imports)</a:t>
            </a:r>
          </a:p>
          <a:p>
            <a:r>
              <a:rPr lang="en-US" sz="1600" dirty="0">
                <a:solidFill>
                  <a:srgbClr val="57595D"/>
                </a:solidFill>
                <a:latin typeface="Arial" panose="020B0604020202020204" pitchFamily="34" charset="0"/>
                <a:cs typeface="Arial" panose="020B0604020202020204" pitchFamily="34" charset="0"/>
              </a:rPr>
              <a:t>Mercantilism is an economic theory that emphasizes self-sufficiency through a favorable balance of trade. </a:t>
            </a:r>
          </a:p>
          <a:p>
            <a:r>
              <a:rPr lang="en-US" sz="1600" dirty="0">
                <a:solidFill>
                  <a:srgbClr val="57595D"/>
                </a:solidFill>
                <a:latin typeface="Arial" panose="020B0604020202020204" pitchFamily="34" charset="0"/>
                <a:cs typeface="Arial" panose="020B0604020202020204" pitchFamily="34" charset="0"/>
              </a:rPr>
              <a:t>Mercantilist economic policies rely on government intervention to restrict imports and protect domestic industries.</a:t>
            </a:r>
          </a:p>
          <a:p>
            <a:r>
              <a:rPr lang="en-US" sz="1600" dirty="0">
                <a:solidFill>
                  <a:srgbClr val="57595D"/>
                </a:solidFill>
                <a:latin typeface="Arial" panose="020B0604020202020204" pitchFamily="34" charset="0"/>
                <a:cs typeface="Arial" panose="020B0604020202020204" pitchFamily="34" charset="0"/>
              </a:rPr>
              <a:t>Modern-day mercantilist policies include tariffs, subsidizing domestic industries, devaluation of currencies, and restrictions on the migration of foreign labor.</a:t>
            </a:r>
          </a:p>
          <a:p>
            <a:r>
              <a:rPr lang="en-US" sz="1600" dirty="0">
                <a:solidFill>
                  <a:srgbClr val="57595D"/>
                </a:solidFill>
                <a:latin typeface="Arial" panose="020B0604020202020204" pitchFamily="34" charset="0"/>
                <a:cs typeface="Arial" panose="020B0604020202020204" pitchFamily="34" charset="0"/>
              </a:rPr>
              <a:t>As an economic theory, mercantilism relies on government intervention to regulate international trade and protect domestic industries. </a:t>
            </a:r>
            <a:br>
              <a:rPr lang="en-US" sz="1600" dirty="0">
                <a:solidFill>
                  <a:srgbClr val="000000"/>
                </a:solidFill>
                <a:latin typeface="Arial" panose="020B0604020202020204" pitchFamily="34" charset="0"/>
                <a:cs typeface="Arial" panose="020B0604020202020204" pitchFamily="34" charset="0"/>
              </a:rPr>
            </a:br>
            <a:r>
              <a:rPr lang="en-US" sz="1600" dirty="0">
                <a:solidFill>
                  <a:srgbClr val="57595D"/>
                </a:solidFill>
                <a:latin typeface="Arial" panose="020B0604020202020204" pitchFamily="34" charset="0"/>
                <a:cs typeface="Arial" panose="020B0604020202020204" pitchFamily="34" charset="0"/>
              </a:rPr>
              <a:t>mercantilist policies support domestic industries by establishing monopolies and allocating capital to encourage growth. </a:t>
            </a:r>
          </a:p>
          <a:p>
            <a:pPr marL="0" indent="0">
              <a:buNone/>
            </a:pPr>
            <a:endParaRPr lang="en-US" sz="1600" dirty="0">
              <a:solidFill>
                <a:srgbClr val="000000"/>
              </a:solidFill>
              <a:latin typeface="Arial" panose="020B0604020202020204" pitchFamily="34" charset="0"/>
              <a:cs typeface="Arial" panose="020B0604020202020204" pitchFamily="34" charset="0"/>
            </a:endParaRPr>
          </a:p>
        </p:txBody>
      </p:sp>
      <p:sp>
        <p:nvSpPr>
          <p:cNvPr id="2" name="Footer Placeholder 1">
            <a:extLst>
              <a:ext uri="{FF2B5EF4-FFF2-40B4-BE49-F238E27FC236}">
                <a16:creationId xmlns:a16="http://schemas.microsoft.com/office/drawing/2014/main" id="{90355BFB-53F8-97B6-FAA4-E92A09FB2127}"/>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1269081909"/>
      </p:ext>
    </p:extLst>
  </p:cSld>
  <p:clrMapOvr>
    <a:masterClrMapping/>
  </p:clrMapOvr>
  <mc:AlternateContent xmlns:mc="http://schemas.openxmlformats.org/markup-compatibility/2006" xmlns:p14="http://schemas.microsoft.com/office/powerpoint/2010/main">
    <mc:Choice Requires="p14">
      <p:transition spd="slow" p14:dur="12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Free Trade Theories</a:t>
            </a:r>
          </a:p>
        </p:txBody>
      </p:sp>
      <p:sp>
        <p:nvSpPr>
          <p:cNvPr id="6" name="Content Placeholder 2">
            <a:extLst>
              <a:ext uri="{FF2B5EF4-FFF2-40B4-BE49-F238E27FC236}">
                <a16:creationId xmlns:a16="http://schemas.microsoft.com/office/drawing/2014/main" id="{9D476699-8CCC-4F80-9BE1-03E92D3E8C60}"/>
              </a:ext>
            </a:extLst>
          </p:cNvPr>
          <p:cNvSpPr txBox="1">
            <a:spLocks/>
          </p:cNvSpPr>
          <p:nvPr/>
        </p:nvSpPr>
        <p:spPr bwMode="auto">
          <a:xfrm>
            <a:off x="785409" y="1305745"/>
            <a:ext cx="10621181" cy="424650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342900" marR="0" lvl="0" indent="-342900" algn="l" defTabSz="914400" rtl="0" eaLnBrk="1" fontAlgn="base" latinLnBrk="0" hangingPunct="1">
              <a:lnSpc>
                <a:spcPct val="100000"/>
              </a:lnSpc>
              <a:spcBef>
                <a:spcPct val="20000"/>
              </a:spcBef>
              <a:spcAft>
                <a:spcPct val="0"/>
              </a:spcAft>
              <a:buClrTx/>
              <a:buSzTx/>
              <a:buFont typeface="Arial" panose="020B0604020202020204" pitchFamily="34" charset="0"/>
              <a:buChar char="•"/>
              <a:tabLst/>
              <a:defRPr/>
            </a:pPr>
            <a:r>
              <a:rPr kumimoji="0" lang="en-US" altLang="en-US" sz="2800" b="1" i="0" u="none" strike="noStrike" kern="1200" cap="none" spc="0" normalizeH="0" baseline="0" noProof="0" dirty="0">
                <a:ln>
                  <a:noFill/>
                </a:ln>
                <a:solidFill>
                  <a:prstClr val="black"/>
                </a:solidFill>
                <a:effectLst/>
                <a:uLnTx/>
                <a:uFillTx/>
                <a:latin typeface="Myriad Pro"/>
                <a:ea typeface="+mn-ea"/>
                <a:cs typeface="+mn-cs"/>
              </a:rPr>
              <a:t>Absolute Advantage</a:t>
            </a:r>
          </a:p>
          <a:p>
            <a:pPr marL="742950" marR="0" lvl="1" indent="-285750" algn="just" defTabSz="914400" rtl="0" eaLnBrk="1" fontAlgn="base" latinLnBrk="0" hangingPunct="1">
              <a:lnSpc>
                <a:spcPct val="100000"/>
              </a:lnSpc>
              <a:spcBef>
                <a:spcPct val="20000"/>
              </a:spcBef>
              <a:spcAft>
                <a:spcPct val="0"/>
              </a:spcAft>
              <a:buClrTx/>
              <a:buSzTx/>
              <a:buFont typeface="Arial" panose="020B0604020202020204" pitchFamily="34" charset="0"/>
              <a:buChar char="–"/>
              <a:tabLst/>
              <a:defRPr/>
            </a:pPr>
            <a:r>
              <a:rPr kumimoji="0" lang="en-US" altLang="en-US" sz="2400" b="0" i="0" u="none" strike="noStrike" kern="1200" cap="none" spc="0" normalizeH="0" baseline="0" noProof="0" dirty="0">
                <a:ln>
                  <a:noFill/>
                </a:ln>
                <a:solidFill>
                  <a:prstClr val="black"/>
                </a:solidFill>
                <a:effectLst/>
                <a:uLnTx/>
                <a:uFillTx/>
                <a:latin typeface="Myriad Pro"/>
                <a:ea typeface="+mn-ea"/>
                <a:cs typeface="+mn-cs"/>
              </a:rPr>
              <a:t>Suggests specialization through free trade because consumers will be better off buying foreign-made products priced more cheaply than domestic ones</a:t>
            </a:r>
          </a:p>
          <a:p>
            <a:pPr marL="742950" marR="0" lvl="1" indent="-285750" algn="just" defTabSz="914400" rtl="0" eaLnBrk="1" fontAlgn="base" latinLnBrk="0" hangingPunct="1">
              <a:lnSpc>
                <a:spcPct val="100000"/>
              </a:lnSpc>
              <a:spcBef>
                <a:spcPct val="20000"/>
              </a:spcBef>
              <a:spcAft>
                <a:spcPct val="0"/>
              </a:spcAft>
              <a:buClrTx/>
              <a:buSzTx/>
              <a:buFont typeface="Arial" panose="020B0604020202020204" pitchFamily="34" charset="0"/>
              <a:buChar char="–"/>
              <a:tabLst/>
              <a:defRPr/>
            </a:pPr>
            <a:endParaRPr kumimoji="0" lang="en-US" altLang="en-US" sz="2400" b="0" i="0" u="none" strike="noStrike" kern="1200" cap="none" spc="0" normalizeH="0" baseline="0" noProof="0" dirty="0">
              <a:ln>
                <a:noFill/>
              </a:ln>
              <a:solidFill>
                <a:prstClr val="black"/>
              </a:solidFill>
              <a:effectLst/>
              <a:uLnTx/>
              <a:uFillTx/>
              <a:latin typeface="Myriad Pro"/>
              <a:ea typeface="+mn-ea"/>
              <a:cs typeface="+mn-cs"/>
            </a:endParaRPr>
          </a:p>
          <a:p>
            <a:pPr marL="342900" marR="0" lvl="0" indent="-342900" algn="just" defTabSz="914400" rtl="0" eaLnBrk="1" fontAlgn="base" latinLnBrk="0" hangingPunct="1">
              <a:lnSpc>
                <a:spcPct val="100000"/>
              </a:lnSpc>
              <a:spcBef>
                <a:spcPct val="20000"/>
              </a:spcBef>
              <a:spcAft>
                <a:spcPct val="0"/>
              </a:spcAft>
              <a:buClrTx/>
              <a:buSzTx/>
              <a:buFont typeface="Arial" panose="020B0604020202020204" pitchFamily="34" charset="0"/>
              <a:buChar char="•"/>
              <a:tabLst/>
              <a:defRPr/>
            </a:pPr>
            <a:r>
              <a:rPr kumimoji="0" lang="en-US" altLang="en-US" sz="2800" b="1" i="0" u="none" strike="noStrike" kern="1200" cap="none" spc="0" normalizeH="0" baseline="0" noProof="0" dirty="0">
                <a:ln>
                  <a:noFill/>
                </a:ln>
                <a:solidFill>
                  <a:prstClr val="black"/>
                </a:solidFill>
                <a:effectLst/>
                <a:uLnTx/>
                <a:uFillTx/>
                <a:latin typeface="Myriad Pro"/>
                <a:ea typeface="+mn-ea"/>
                <a:cs typeface="+mn-cs"/>
              </a:rPr>
              <a:t>Comparative Advantage</a:t>
            </a:r>
          </a:p>
          <a:p>
            <a:pPr marL="742950" marR="0" lvl="1" indent="-285750" algn="just" defTabSz="914400" rtl="0" eaLnBrk="1" fontAlgn="base" latinLnBrk="0" hangingPunct="1">
              <a:lnSpc>
                <a:spcPct val="100000"/>
              </a:lnSpc>
              <a:spcBef>
                <a:spcPct val="20000"/>
              </a:spcBef>
              <a:spcAft>
                <a:spcPct val="0"/>
              </a:spcAft>
              <a:buClrTx/>
              <a:buSzTx/>
              <a:buFont typeface="Arial" panose="020B0604020202020204" pitchFamily="34" charset="0"/>
              <a:buChar char="–"/>
              <a:tabLst/>
              <a:defRPr/>
            </a:pPr>
            <a:r>
              <a:rPr kumimoji="0" lang="en-US" altLang="en-US" sz="2400" b="0" i="0" u="none" strike="noStrike" kern="1200" cap="none" spc="0" normalizeH="0" baseline="0" noProof="0" dirty="0">
                <a:ln>
                  <a:noFill/>
                </a:ln>
                <a:solidFill>
                  <a:prstClr val="black"/>
                </a:solidFill>
                <a:effectLst/>
                <a:uLnTx/>
                <a:uFillTx/>
                <a:latin typeface="Myriad Pro"/>
                <a:ea typeface="+mn-ea"/>
                <a:cs typeface="+mn-cs"/>
              </a:rPr>
              <a:t>Also proposes specialization through free trade based on the belief that total global output can increase even if one country has an absolute advantage in the production of all products</a:t>
            </a:r>
          </a:p>
          <a:p>
            <a:pPr marL="342900" marR="0" lvl="0" indent="-342900" algn="l" defTabSz="914400" rtl="0" eaLnBrk="0" fontAlgn="base" latinLnBrk="0" hangingPunct="0">
              <a:lnSpc>
                <a:spcPct val="100000"/>
              </a:lnSpc>
              <a:spcBef>
                <a:spcPct val="20000"/>
              </a:spcBef>
              <a:spcAft>
                <a:spcPct val="0"/>
              </a:spcAft>
              <a:buClr>
                <a:prstClr val="black"/>
              </a:buClr>
              <a:buSzTx/>
              <a:buFont typeface="Arial" panose="020B0604020202020204" pitchFamily="34" charset="0"/>
              <a:buChar char="•"/>
              <a:tabLst/>
              <a:defRPr/>
            </a:pPr>
            <a:endParaRPr kumimoji="0" lang="en-GB" sz="3200" b="0" i="0" u="none" strike="noStrike" kern="1200" cap="none" spc="0" normalizeH="0" baseline="0" noProof="0" dirty="0">
              <a:ln>
                <a:noFill/>
              </a:ln>
              <a:solidFill>
                <a:prstClr val="black"/>
              </a:solidFill>
              <a:effectLst/>
              <a:uLnTx/>
              <a:uFillTx/>
              <a:latin typeface="Myriad Pro"/>
              <a:ea typeface="+mn-ea"/>
              <a:cs typeface="+mn-cs"/>
            </a:endParaRPr>
          </a:p>
          <a:p>
            <a:pPr marL="342900" marR="0" lvl="0" indent="-342900" algn="just"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endParaRPr kumimoji="0" lang="en-GB" sz="3200" b="0" i="0" u="none" strike="noStrike" kern="1200" cap="none" spc="0" normalizeH="0" baseline="0" noProof="0" dirty="0">
              <a:ln>
                <a:noFill/>
              </a:ln>
              <a:solidFill>
                <a:prstClr val="black"/>
              </a:solidFill>
              <a:effectLst/>
              <a:uLnTx/>
              <a:uFillTx/>
              <a:latin typeface="Myriad Pro"/>
              <a:ea typeface="+mn-ea"/>
              <a:cs typeface="+mn-cs"/>
            </a:endParaRPr>
          </a:p>
          <a:p>
            <a:pPr marL="342900" marR="0" lvl="0" indent="-342900" algn="just"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endParaRPr kumimoji="0" lang="en-GB" sz="3200" b="0" i="0" u="none" strike="noStrike" kern="1200" cap="none" spc="0" normalizeH="0" baseline="0" noProof="0" dirty="0">
              <a:ln>
                <a:noFill/>
              </a:ln>
              <a:solidFill>
                <a:prstClr val="black"/>
              </a:solidFill>
              <a:effectLst/>
              <a:uLnTx/>
              <a:uFillTx/>
              <a:latin typeface="Myriad Pro"/>
              <a:ea typeface="+mn-ea"/>
              <a:cs typeface="+mn-cs"/>
            </a:endParaRPr>
          </a:p>
          <a:p>
            <a:pPr marL="342900" marR="0" lvl="0" indent="-342900" algn="l"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endParaRPr kumimoji="0" lang="en-US" sz="2800" b="0" i="0" u="none" strike="noStrike" kern="1200" cap="none" spc="0" normalizeH="0" baseline="0" noProof="0" dirty="0">
              <a:ln>
                <a:noFill/>
              </a:ln>
              <a:solidFill>
                <a:prstClr val="black"/>
              </a:solidFill>
              <a:effectLst/>
              <a:uLnTx/>
              <a:uFillTx/>
              <a:latin typeface="Myriad Pro"/>
              <a:ea typeface="+mn-ea"/>
              <a:cs typeface="+mn-cs"/>
            </a:endParaRPr>
          </a:p>
          <a:p>
            <a:pPr marL="0" marR="0" lvl="0" indent="0" algn="l" defTabSz="914400" rtl="0" eaLnBrk="1" fontAlgn="base" latinLnBrk="0" hangingPunct="1">
              <a:lnSpc>
                <a:spcPct val="100000"/>
              </a:lnSpc>
              <a:spcBef>
                <a:spcPct val="20000"/>
              </a:spcBef>
              <a:spcAft>
                <a:spcPct val="0"/>
              </a:spcAft>
              <a:buClrTx/>
              <a:buSzTx/>
              <a:buFont typeface="Arial" panose="020B0604020202020204" pitchFamily="34" charset="0"/>
              <a:buNone/>
              <a:tabLst/>
              <a:defRPr/>
            </a:pPr>
            <a:endParaRPr kumimoji="0" lang="en-GB" altLang="en-US" sz="2400" b="0" i="0" u="none" strike="noStrike" kern="1200" cap="none" spc="0" normalizeH="0" baseline="0" noProof="0" dirty="0">
              <a:ln>
                <a:noFill/>
              </a:ln>
              <a:solidFill>
                <a:prstClr val="black"/>
              </a:solidFill>
              <a:effectLst/>
              <a:uLnTx/>
              <a:uFillTx/>
              <a:latin typeface="Myriad Pro"/>
              <a:ea typeface="+mn-ea"/>
              <a:cs typeface="+mn-cs"/>
            </a:endParaRPr>
          </a:p>
        </p:txBody>
      </p:sp>
      <p:sp>
        <p:nvSpPr>
          <p:cNvPr id="2" name="Footer Placeholder 1">
            <a:extLst>
              <a:ext uri="{FF2B5EF4-FFF2-40B4-BE49-F238E27FC236}">
                <a16:creationId xmlns:a16="http://schemas.microsoft.com/office/drawing/2014/main" id="{F721B28A-97CE-5FC7-AC55-D3C5DAD84B48}"/>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867304033"/>
      </p:ext>
    </p:extLst>
  </p:cSld>
  <p:clrMapOvr>
    <a:masterClrMapping/>
  </p:clrMapOvr>
  <mc:AlternateContent xmlns:mc="http://schemas.openxmlformats.org/markup-compatibility/2006" xmlns:p14="http://schemas.microsoft.com/office/powerpoint/2010/main">
    <mc:Choice Requires="p14">
      <p:transition spd="slow" p14:dur="12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Free Trade Theories</a:t>
            </a:r>
          </a:p>
        </p:txBody>
      </p:sp>
      <p:sp>
        <p:nvSpPr>
          <p:cNvPr id="4" name="TextBox 3">
            <a:extLst>
              <a:ext uri="{FF2B5EF4-FFF2-40B4-BE49-F238E27FC236}">
                <a16:creationId xmlns:a16="http://schemas.microsoft.com/office/drawing/2014/main" id="{FD718905-6D68-2061-EBDA-BE749FB8F98C}"/>
              </a:ext>
            </a:extLst>
          </p:cNvPr>
          <p:cNvSpPr txBox="1"/>
          <p:nvPr/>
        </p:nvSpPr>
        <p:spPr>
          <a:xfrm>
            <a:off x="3359696" y="5326586"/>
            <a:ext cx="6097836" cy="338554"/>
          </a:xfrm>
          <a:prstGeom prst="rect">
            <a:avLst/>
          </a:prstGeom>
          <a:noFill/>
        </p:spPr>
        <p:txBody>
          <a:bodyPr wrap="square">
            <a:spAutoFit/>
          </a:bodyPr>
          <a:lstStyle/>
          <a:p>
            <a:pPr algn="ctr"/>
            <a:r>
              <a:rPr lang="en-GB" sz="1600" dirty="0">
                <a:hlinkClick r:id="rId4"/>
              </a:rPr>
              <a:t>https://www.youtube.com/watch?v=RswNYuf5Rng</a:t>
            </a:r>
            <a:r>
              <a:rPr lang="en-GB" sz="1600" dirty="0"/>
              <a:t> </a:t>
            </a:r>
          </a:p>
        </p:txBody>
      </p:sp>
      <p:pic>
        <p:nvPicPr>
          <p:cNvPr id="3" name="Online Media 2" title="Absolute Advantage and Comparative Advantage (with examples) | International Business">
            <a:hlinkClick r:id="" action="ppaction://media"/>
            <a:extLst>
              <a:ext uri="{FF2B5EF4-FFF2-40B4-BE49-F238E27FC236}">
                <a16:creationId xmlns:a16="http://schemas.microsoft.com/office/drawing/2014/main" id="{B6D31A3B-1B6A-A5B9-5685-37AA26BCFC81}"/>
              </a:ext>
            </a:extLst>
          </p:cNvPr>
          <p:cNvPicPr>
            <a:picLocks noRot="1" noChangeAspect="1"/>
          </p:cNvPicPr>
          <p:nvPr>
            <a:videoFile r:link="rId1"/>
          </p:nvPr>
        </p:nvPicPr>
        <p:blipFill>
          <a:blip r:embed="rId5"/>
          <a:stretch>
            <a:fillRect/>
          </a:stretch>
        </p:blipFill>
        <p:spPr>
          <a:xfrm>
            <a:off x="2484178" y="891973"/>
            <a:ext cx="7848872" cy="4434613"/>
          </a:xfrm>
          <a:prstGeom prst="rect">
            <a:avLst/>
          </a:prstGeom>
        </p:spPr>
      </p:pic>
      <p:sp>
        <p:nvSpPr>
          <p:cNvPr id="2" name="Footer Placeholder 1">
            <a:extLst>
              <a:ext uri="{FF2B5EF4-FFF2-40B4-BE49-F238E27FC236}">
                <a16:creationId xmlns:a16="http://schemas.microsoft.com/office/drawing/2014/main" id="{704DDEDB-5CCD-8880-FAF7-D5CE21A9AE8E}"/>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2702118030"/>
      </p:ext>
    </p:extLst>
  </p:cSld>
  <p:clrMapOvr>
    <a:masterClrMapping/>
  </p:clrMapOvr>
  <mc:AlternateContent xmlns:mc="http://schemas.openxmlformats.org/markup-compatibility/2006" xmlns:p14="http://schemas.microsoft.com/office/powerpoint/2010/main">
    <mc:Choice Requires="p14">
      <p:transition spd="slow" p14:dur="12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57B95737-66FE-D2F7-F9FE-441F277D98FA}"/>
              </a:ext>
            </a:extLst>
          </p:cNvPr>
          <p:cNvSpPr/>
          <p:nvPr/>
        </p:nvSpPr>
        <p:spPr>
          <a:xfrm>
            <a:off x="767408" y="692696"/>
            <a:ext cx="10729192" cy="4032448"/>
          </a:xfrm>
          <a:prstGeom prst="rect">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b="1" dirty="0">
                <a:solidFill>
                  <a:schemeClr val="tx1"/>
                </a:solidFill>
              </a:rPr>
              <a:t>Activity</a:t>
            </a:r>
            <a:r>
              <a:rPr lang="en-US" dirty="0">
                <a:solidFill>
                  <a:schemeClr val="tx1"/>
                </a:solidFill>
              </a:rPr>
              <a:t> :Think about any country and an industry which is famous for that country. Explain how this industry can gain the absolute and comparative advantage. Provide justifications. </a:t>
            </a:r>
            <a:endParaRPr lang="en-GB" dirty="0">
              <a:solidFill>
                <a:schemeClr val="tx1"/>
              </a:solidFill>
            </a:endParaRPr>
          </a:p>
        </p:txBody>
      </p:sp>
    </p:spTree>
    <p:extLst>
      <p:ext uri="{BB962C8B-B14F-4D97-AF65-F5344CB8AC3E}">
        <p14:creationId xmlns:p14="http://schemas.microsoft.com/office/powerpoint/2010/main" val="1546960080"/>
      </p:ext>
    </p:extLst>
  </p:cSld>
  <p:clrMapOvr>
    <a:masterClrMapping/>
  </p:clrMapOvr>
  <mc:AlternateContent xmlns:mc="http://schemas.openxmlformats.org/markup-compatibility/2006" xmlns:p14="http://schemas.microsoft.com/office/powerpoint/2010/main">
    <mc:Choice Requires="p14">
      <p:transition spd="slow" p14:dur="1200" advClick="0">
        <p14:prism/>
      </p:transition>
    </mc:Choice>
    <mc:Fallback xmlns="">
      <p:transition spd="slow" advClick="0">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Theories of Specialization </a:t>
            </a:r>
          </a:p>
        </p:txBody>
      </p:sp>
      <p:sp>
        <p:nvSpPr>
          <p:cNvPr id="6" name="Content Placeholder 2">
            <a:extLst>
              <a:ext uri="{FF2B5EF4-FFF2-40B4-BE49-F238E27FC236}">
                <a16:creationId xmlns:a16="http://schemas.microsoft.com/office/drawing/2014/main" id="{9D476699-8CCC-4F80-9BE1-03E92D3E8C60}"/>
              </a:ext>
            </a:extLst>
          </p:cNvPr>
          <p:cNvSpPr txBox="1">
            <a:spLocks/>
          </p:cNvSpPr>
          <p:nvPr/>
        </p:nvSpPr>
        <p:spPr bwMode="auto">
          <a:xfrm>
            <a:off x="785409" y="1136594"/>
            <a:ext cx="10621181" cy="45848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342900" marR="0" lvl="0" indent="-342900" algn="just" defTabSz="914400" rtl="0" eaLnBrk="1" fontAlgn="base" latinLnBrk="0" hangingPunct="1">
              <a:lnSpc>
                <a:spcPct val="80000"/>
              </a:lnSpc>
              <a:spcBef>
                <a:spcPct val="20000"/>
              </a:spcBef>
              <a:spcAft>
                <a:spcPct val="0"/>
              </a:spcAft>
              <a:buClrTx/>
              <a:buSzTx/>
              <a:buFont typeface="Arial" panose="020B0604020202020204" pitchFamily="34" charset="0"/>
              <a:buChar char="•"/>
              <a:tabLst/>
              <a:defRPr/>
            </a:pPr>
            <a:r>
              <a:rPr kumimoji="0" lang="en-US" altLang="en-US" sz="2800" b="1" i="0" u="none" strike="noStrike" kern="1200" cap="none" spc="0" normalizeH="0" baseline="0" noProof="0" dirty="0">
                <a:ln>
                  <a:noFill/>
                </a:ln>
                <a:solidFill>
                  <a:prstClr val="black"/>
                </a:solidFill>
                <a:effectLst/>
                <a:uLnTx/>
                <a:uFillTx/>
                <a:latin typeface="Myriad Pro"/>
                <a:ea typeface="+mn-ea"/>
                <a:cs typeface="+mn-cs"/>
              </a:rPr>
              <a:t>Both absolute and comparative advantage theories are based on specialization </a:t>
            </a:r>
          </a:p>
          <a:p>
            <a:pPr marL="0" marR="0" lvl="0" indent="0" algn="just" defTabSz="914400" rtl="0" eaLnBrk="1" fontAlgn="base" latinLnBrk="0" hangingPunct="1">
              <a:lnSpc>
                <a:spcPct val="80000"/>
              </a:lnSpc>
              <a:spcBef>
                <a:spcPct val="20000"/>
              </a:spcBef>
              <a:spcAft>
                <a:spcPct val="0"/>
              </a:spcAft>
              <a:buClrTx/>
              <a:buSzTx/>
              <a:buNone/>
              <a:tabLst/>
              <a:defRPr/>
            </a:pPr>
            <a:endParaRPr kumimoji="0" lang="en-US" altLang="en-US" sz="2800" b="1" i="0" u="none" strike="noStrike" kern="1200" cap="none" spc="0" normalizeH="0" baseline="0" noProof="0" dirty="0">
              <a:ln>
                <a:noFill/>
              </a:ln>
              <a:solidFill>
                <a:prstClr val="black"/>
              </a:solidFill>
              <a:effectLst/>
              <a:uLnTx/>
              <a:uFillTx/>
              <a:latin typeface="Myriad Pro"/>
              <a:ea typeface="+mn-ea"/>
              <a:cs typeface="+mn-cs"/>
            </a:endParaRPr>
          </a:p>
          <a:p>
            <a:pPr marL="342900" marR="0" lvl="0" indent="-342900" algn="just" defTabSz="914400" rtl="0" eaLnBrk="1" fontAlgn="base" latinLnBrk="0" hangingPunct="1">
              <a:lnSpc>
                <a:spcPct val="80000"/>
              </a:lnSpc>
              <a:spcBef>
                <a:spcPct val="20000"/>
              </a:spcBef>
              <a:spcAft>
                <a:spcPct val="0"/>
              </a:spcAft>
              <a:buClrTx/>
              <a:buSzTx/>
              <a:buFont typeface="Arial" panose="020B0604020202020204" pitchFamily="34" charset="0"/>
              <a:buChar char="•"/>
              <a:tabLst/>
              <a:defRPr/>
            </a:pPr>
            <a:r>
              <a:rPr kumimoji="0" lang="en-US" altLang="en-US" sz="2800" b="1" i="0" u="none" strike="noStrike" kern="1200" cap="none" spc="0" normalizeH="0" baseline="0" noProof="0" dirty="0">
                <a:ln>
                  <a:noFill/>
                </a:ln>
                <a:solidFill>
                  <a:prstClr val="black"/>
                </a:solidFill>
                <a:effectLst/>
                <a:uLnTx/>
                <a:uFillTx/>
                <a:latin typeface="Myriad Pro"/>
                <a:ea typeface="+mn-ea"/>
                <a:cs typeface="+mn-cs"/>
              </a:rPr>
              <a:t>Assumptions policymakers' question:</a:t>
            </a:r>
          </a:p>
          <a:p>
            <a:pPr marL="742950" marR="0" lvl="1" indent="-285750" algn="l" defTabSz="914400" rtl="0" eaLnBrk="1" fontAlgn="base" latinLnBrk="0" hangingPunct="1">
              <a:lnSpc>
                <a:spcPct val="80000"/>
              </a:lnSpc>
              <a:spcBef>
                <a:spcPct val="20000"/>
              </a:spcBef>
              <a:spcAft>
                <a:spcPct val="0"/>
              </a:spcAft>
              <a:buClrTx/>
              <a:buSzTx/>
              <a:buFont typeface="Arial" panose="020B0604020202020204" pitchFamily="34" charset="0"/>
              <a:buChar char="–"/>
              <a:tabLst/>
              <a:defRPr/>
            </a:pPr>
            <a:r>
              <a:rPr kumimoji="0" lang="en-US" altLang="en-US" sz="2400" b="0" i="0" u="none" strike="noStrike" kern="1200" cap="none" spc="0" normalizeH="0" baseline="0" noProof="0" dirty="0">
                <a:ln>
                  <a:noFill/>
                </a:ln>
                <a:solidFill>
                  <a:prstClr val="black"/>
                </a:solidFill>
                <a:effectLst/>
                <a:uLnTx/>
                <a:uFillTx/>
                <a:latin typeface="Myriad Pro"/>
                <a:ea typeface="+mn-ea"/>
                <a:cs typeface="+mn-cs"/>
              </a:rPr>
              <a:t>full employment </a:t>
            </a:r>
          </a:p>
          <a:p>
            <a:pPr marL="742950" marR="0" lvl="1" indent="-285750" algn="l" defTabSz="914400" rtl="0" eaLnBrk="1" fontAlgn="base" latinLnBrk="0" hangingPunct="1">
              <a:lnSpc>
                <a:spcPct val="80000"/>
              </a:lnSpc>
              <a:spcBef>
                <a:spcPct val="20000"/>
              </a:spcBef>
              <a:spcAft>
                <a:spcPct val="0"/>
              </a:spcAft>
              <a:buClrTx/>
              <a:buSzTx/>
              <a:buFont typeface="Arial" panose="020B0604020202020204" pitchFamily="34" charset="0"/>
              <a:buChar char="–"/>
              <a:tabLst/>
              <a:defRPr/>
            </a:pPr>
            <a:r>
              <a:rPr kumimoji="0" lang="en-US" altLang="en-US" sz="2400" b="0" i="0" u="none" strike="noStrike" kern="1200" cap="none" spc="0" normalizeH="0" baseline="0" noProof="0" dirty="0">
                <a:ln>
                  <a:noFill/>
                </a:ln>
                <a:solidFill>
                  <a:prstClr val="black"/>
                </a:solidFill>
                <a:effectLst/>
                <a:uLnTx/>
                <a:uFillTx/>
                <a:latin typeface="Myriad Pro"/>
                <a:ea typeface="+mn-ea"/>
                <a:cs typeface="+mn-cs"/>
              </a:rPr>
              <a:t>economic efficiency </a:t>
            </a:r>
          </a:p>
          <a:p>
            <a:pPr marL="742950" marR="0" lvl="1" indent="-285750" algn="l" defTabSz="914400" rtl="0" eaLnBrk="1" fontAlgn="base" latinLnBrk="0" hangingPunct="1">
              <a:lnSpc>
                <a:spcPct val="80000"/>
              </a:lnSpc>
              <a:spcBef>
                <a:spcPct val="20000"/>
              </a:spcBef>
              <a:spcAft>
                <a:spcPct val="0"/>
              </a:spcAft>
              <a:buClrTx/>
              <a:buSzTx/>
              <a:buFont typeface="Arial" panose="020B0604020202020204" pitchFamily="34" charset="0"/>
              <a:buChar char="–"/>
              <a:tabLst/>
              <a:defRPr/>
            </a:pPr>
            <a:r>
              <a:rPr kumimoji="0" lang="en-US" altLang="en-US" sz="2400" b="0" i="0" u="none" strike="noStrike" kern="1200" cap="none" spc="0" normalizeH="0" baseline="0" noProof="0" dirty="0">
                <a:ln>
                  <a:noFill/>
                </a:ln>
                <a:solidFill>
                  <a:prstClr val="black"/>
                </a:solidFill>
                <a:effectLst/>
                <a:uLnTx/>
                <a:uFillTx/>
                <a:latin typeface="Myriad Pro"/>
                <a:ea typeface="+mn-ea"/>
                <a:cs typeface="+mn-cs"/>
              </a:rPr>
              <a:t>transport costs </a:t>
            </a:r>
          </a:p>
          <a:p>
            <a:pPr marL="742950" marR="0" lvl="1" indent="-285750" algn="l" defTabSz="914400" rtl="0" eaLnBrk="1" fontAlgn="base" latinLnBrk="0" hangingPunct="1">
              <a:lnSpc>
                <a:spcPct val="80000"/>
              </a:lnSpc>
              <a:spcBef>
                <a:spcPct val="20000"/>
              </a:spcBef>
              <a:spcAft>
                <a:spcPct val="0"/>
              </a:spcAft>
              <a:buClrTx/>
              <a:buSzTx/>
              <a:buFont typeface="Arial" panose="020B0604020202020204" pitchFamily="34" charset="0"/>
              <a:buChar char="–"/>
              <a:tabLst/>
              <a:defRPr/>
            </a:pPr>
            <a:r>
              <a:rPr kumimoji="0" lang="en-US" altLang="en-US" sz="2400" b="0" i="0" u="none" strike="noStrike" kern="1200" cap="none" spc="0" normalizeH="0" baseline="0" noProof="0" dirty="0">
                <a:ln>
                  <a:noFill/>
                </a:ln>
                <a:solidFill>
                  <a:prstClr val="black"/>
                </a:solidFill>
                <a:effectLst/>
                <a:uLnTx/>
                <a:uFillTx/>
                <a:latin typeface="Myriad Pro"/>
                <a:ea typeface="+mn-ea"/>
                <a:cs typeface="+mn-cs"/>
              </a:rPr>
              <a:t>services</a:t>
            </a:r>
          </a:p>
          <a:p>
            <a:pPr marL="742950" marR="0" lvl="1" indent="-285750" algn="l" defTabSz="914400" rtl="0" eaLnBrk="1" fontAlgn="base" latinLnBrk="0" hangingPunct="1">
              <a:lnSpc>
                <a:spcPct val="80000"/>
              </a:lnSpc>
              <a:spcBef>
                <a:spcPct val="20000"/>
              </a:spcBef>
              <a:spcAft>
                <a:spcPct val="0"/>
              </a:spcAft>
              <a:buClrTx/>
              <a:buSzTx/>
              <a:buFont typeface="Arial" panose="020B0604020202020204" pitchFamily="34" charset="0"/>
              <a:buChar char="–"/>
              <a:tabLst/>
              <a:defRPr/>
            </a:pPr>
            <a:r>
              <a:rPr kumimoji="0" lang="en-US" altLang="en-US" sz="2400" b="0" i="0" u="none" strike="noStrike" kern="1200" cap="none" spc="0" normalizeH="0" baseline="0" noProof="0" dirty="0">
                <a:ln>
                  <a:noFill/>
                </a:ln>
                <a:solidFill>
                  <a:prstClr val="black"/>
                </a:solidFill>
                <a:effectLst/>
                <a:uLnTx/>
                <a:uFillTx/>
                <a:latin typeface="Myriad Pro"/>
                <a:ea typeface="+mn-ea"/>
                <a:cs typeface="+mn-cs"/>
              </a:rPr>
              <a:t>production networks</a:t>
            </a:r>
          </a:p>
          <a:p>
            <a:pPr marL="742950" marR="0" lvl="1" indent="-285750" algn="l" defTabSz="914400" rtl="0" eaLnBrk="1" fontAlgn="base" latinLnBrk="0" hangingPunct="1">
              <a:lnSpc>
                <a:spcPct val="80000"/>
              </a:lnSpc>
              <a:spcBef>
                <a:spcPct val="20000"/>
              </a:spcBef>
              <a:spcAft>
                <a:spcPct val="0"/>
              </a:spcAft>
              <a:buClrTx/>
              <a:buSzTx/>
              <a:buFont typeface="Arial" panose="020B0604020202020204" pitchFamily="34" charset="0"/>
              <a:buChar char="–"/>
              <a:tabLst/>
              <a:defRPr/>
            </a:pPr>
            <a:r>
              <a:rPr kumimoji="0" lang="en-US" altLang="en-US" sz="2400" b="0" i="0" u="none" strike="noStrike" kern="1200" cap="none" spc="0" normalizeH="0" baseline="0" noProof="0" dirty="0">
                <a:ln>
                  <a:noFill/>
                </a:ln>
                <a:solidFill>
                  <a:prstClr val="black"/>
                </a:solidFill>
                <a:effectLst/>
                <a:uLnTx/>
                <a:uFillTx/>
                <a:latin typeface="Myriad Pro"/>
                <a:ea typeface="+mn-ea"/>
                <a:cs typeface="+mn-cs"/>
              </a:rPr>
              <a:t>mobility</a:t>
            </a:r>
          </a:p>
          <a:p>
            <a:pPr marL="0" marR="0" lvl="0" indent="0" algn="l" defTabSz="914400" rtl="0" eaLnBrk="0" fontAlgn="base" latinLnBrk="0" hangingPunct="0">
              <a:lnSpc>
                <a:spcPct val="100000"/>
              </a:lnSpc>
              <a:spcBef>
                <a:spcPct val="20000"/>
              </a:spcBef>
              <a:spcAft>
                <a:spcPct val="0"/>
              </a:spcAft>
              <a:buClr>
                <a:prstClr val="black"/>
              </a:buClr>
              <a:buSzTx/>
              <a:buFont typeface="Arial" panose="020B0604020202020204" pitchFamily="34" charset="0"/>
              <a:buNone/>
              <a:tabLst/>
              <a:defRPr/>
            </a:pPr>
            <a:endParaRPr kumimoji="0" lang="en-GB" sz="3200" b="0" i="0" u="none" strike="noStrike" kern="1200" cap="none" spc="0" normalizeH="0" baseline="0" noProof="0" dirty="0">
              <a:ln>
                <a:noFill/>
              </a:ln>
              <a:solidFill>
                <a:prstClr val="black"/>
              </a:solidFill>
              <a:effectLst/>
              <a:uLnTx/>
              <a:uFillTx/>
              <a:latin typeface="Myriad Pro"/>
              <a:ea typeface="+mn-ea"/>
              <a:cs typeface="+mn-cs"/>
            </a:endParaRPr>
          </a:p>
          <a:p>
            <a:pPr marL="342900" marR="0" lvl="0" indent="-342900" algn="just"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endParaRPr kumimoji="0" lang="en-GB" sz="3200" b="0" i="0" u="none" strike="noStrike" kern="1200" cap="none" spc="0" normalizeH="0" baseline="0" noProof="0" dirty="0">
              <a:ln>
                <a:noFill/>
              </a:ln>
              <a:solidFill>
                <a:prstClr val="black"/>
              </a:solidFill>
              <a:effectLst/>
              <a:uLnTx/>
              <a:uFillTx/>
              <a:latin typeface="Myriad Pro"/>
              <a:ea typeface="+mn-ea"/>
              <a:cs typeface="+mn-cs"/>
            </a:endParaRPr>
          </a:p>
          <a:p>
            <a:pPr marL="342900" marR="0" lvl="0" indent="-342900" algn="just"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endParaRPr kumimoji="0" lang="en-GB" sz="3200" b="0" i="0" u="none" strike="noStrike" kern="1200" cap="none" spc="0" normalizeH="0" baseline="0" noProof="0" dirty="0">
              <a:ln>
                <a:noFill/>
              </a:ln>
              <a:solidFill>
                <a:prstClr val="black"/>
              </a:solidFill>
              <a:effectLst/>
              <a:uLnTx/>
              <a:uFillTx/>
              <a:latin typeface="Myriad Pro"/>
              <a:ea typeface="+mn-ea"/>
              <a:cs typeface="+mn-cs"/>
            </a:endParaRPr>
          </a:p>
          <a:p>
            <a:pPr marL="342900" marR="0" lvl="0" indent="-342900" algn="l"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endParaRPr kumimoji="0" lang="en-US" sz="2800" b="0" i="0" u="none" strike="noStrike" kern="1200" cap="none" spc="0" normalizeH="0" baseline="0" noProof="0" dirty="0">
              <a:ln>
                <a:noFill/>
              </a:ln>
              <a:solidFill>
                <a:prstClr val="black"/>
              </a:solidFill>
              <a:effectLst/>
              <a:uLnTx/>
              <a:uFillTx/>
              <a:latin typeface="Myriad Pro"/>
              <a:ea typeface="+mn-ea"/>
              <a:cs typeface="+mn-cs"/>
            </a:endParaRPr>
          </a:p>
          <a:p>
            <a:pPr marL="0" marR="0" lvl="0" indent="0" algn="l" defTabSz="914400" rtl="0" eaLnBrk="1" fontAlgn="base" latinLnBrk="0" hangingPunct="1">
              <a:lnSpc>
                <a:spcPct val="100000"/>
              </a:lnSpc>
              <a:spcBef>
                <a:spcPct val="20000"/>
              </a:spcBef>
              <a:spcAft>
                <a:spcPct val="0"/>
              </a:spcAft>
              <a:buClrTx/>
              <a:buSzTx/>
              <a:buFont typeface="Arial" panose="020B0604020202020204" pitchFamily="34" charset="0"/>
              <a:buNone/>
              <a:tabLst/>
              <a:defRPr/>
            </a:pPr>
            <a:endParaRPr kumimoji="0" lang="en-GB" altLang="en-US" sz="2400" b="0" i="0" u="none" strike="noStrike" kern="1200" cap="none" spc="0" normalizeH="0" baseline="0" noProof="0" dirty="0">
              <a:ln>
                <a:noFill/>
              </a:ln>
              <a:solidFill>
                <a:prstClr val="black"/>
              </a:solidFill>
              <a:effectLst/>
              <a:uLnTx/>
              <a:uFillTx/>
              <a:latin typeface="Myriad Pro"/>
              <a:ea typeface="+mn-ea"/>
              <a:cs typeface="+mn-cs"/>
            </a:endParaRPr>
          </a:p>
        </p:txBody>
      </p:sp>
      <p:sp>
        <p:nvSpPr>
          <p:cNvPr id="2" name="Footer Placeholder 1">
            <a:extLst>
              <a:ext uri="{FF2B5EF4-FFF2-40B4-BE49-F238E27FC236}">
                <a16:creationId xmlns:a16="http://schemas.microsoft.com/office/drawing/2014/main" id="{93D2A554-F6AB-81FC-96F6-DE6C58FCC502}"/>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2910616659"/>
      </p:ext>
    </p:extLst>
  </p:cSld>
  <p:clrMapOvr>
    <a:masterClrMapping/>
  </p:clrMapOvr>
  <mc:AlternateContent xmlns:mc="http://schemas.openxmlformats.org/markup-compatibility/2006" xmlns:p14="http://schemas.microsoft.com/office/powerpoint/2010/main">
    <mc:Choice Requires="p14">
      <p:transition spd="slow" p14:dur="12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1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116632"/>
            <a:ext cx="11089232" cy="792088"/>
          </a:xfrm>
        </p:spPr>
        <p:txBody>
          <a:bodyPr/>
          <a:lstStyle/>
          <a:p>
            <a:pPr eaLnBrk="1" hangingPunct="1"/>
            <a:r>
              <a:rPr lang="en-GB" altLang="en-US" sz="3600" b="1" dirty="0">
                <a:solidFill>
                  <a:schemeClr val="tx2">
                    <a:lumMod val="75000"/>
                  </a:schemeClr>
                </a:solidFill>
              </a:rPr>
              <a:t>The Diamond of National Advantage</a:t>
            </a:r>
          </a:p>
        </p:txBody>
      </p:sp>
      <p:pic>
        <p:nvPicPr>
          <p:cNvPr id="5" name="Picture 4" descr="Diagram, schematic&#10;&#10;Description automatically generated">
            <a:extLst>
              <a:ext uri="{FF2B5EF4-FFF2-40B4-BE49-F238E27FC236}">
                <a16:creationId xmlns:a16="http://schemas.microsoft.com/office/drawing/2014/main" id="{86605CA4-061A-41BB-8F6E-3755FC21D0B4}"/>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824192" y="1340768"/>
            <a:ext cx="4156720" cy="3276364"/>
          </a:xfrm>
          <a:prstGeom prst="rect">
            <a:avLst/>
          </a:prstGeom>
        </p:spPr>
      </p:pic>
      <p:sp>
        <p:nvSpPr>
          <p:cNvPr id="6" name="Content Placeholder 2">
            <a:extLst>
              <a:ext uri="{FF2B5EF4-FFF2-40B4-BE49-F238E27FC236}">
                <a16:creationId xmlns:a16="http://schemas.microsoft.com/office/drawing/2014/main" id="{9D476699-8CCC-4F80-9BE1-03E92D3E8C60}"/>
              </a:ext>
            </a:extLst>
          </p:cNvPr>
          <p:cNvSpPr txBox="1">
            <a:spLocks/>
          </p:cNvSpPr>
          <p:nvPr/>
        </p:nvSpPr>
        <p:spPr bwMode="auto">
          <a:xfrm>
            <a:off x="211088" y="1124744"/>
            <a:ext cx="7397080" cy="435648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marR="0" lvl="0" indent="0" algn="just" defTabSz="914400" rtl="0" eaLnBrk="1" fontAlgn="base" latinLnBrk="0" hangingPunct="1">
              <a:lnSpc>
                <a:spcPct val="80000"/>
              </a:lnSpc>
              <a:spcBef>
                <a:spcPct val="20000"/>
              </a:spcBef>
              <a:spcAft>
                <a:spcPct val="0"/>
              </a:spcAft>
              <a:buClrTx/>
              <a:buSzTx/>
              <a:buFont typeface="Arial" panose="020B0604020202020204" pitchFamily="34" charset="0"/>
              <a:buNone/>
              <a:tabLst/>
              <a:defRPr/>
            </a:pPr>
            <a:r>
              <a:rPr kumimoji="0" lang="en-GB" altLang="en-US" sz="2000" b="1" i="0" u="none" strike="noStrike" kern="1200" cap="none" spc="0" normalizeH="0" baseline="0" noProof="0" dirty="0">
                <a:ln>
                  <a:noFill/>
                </a:ln>
                <a:solidFill>
                  <a:prstClr val="black"/>
                </a:solidFill>
                <a:effectLst/>
                <a:uLnTx/>
                <a:uFillTx/>
                <a:latin typeface="Myriad Pro"/>
                <a:ea typeface="+mn-ea"/>
                <a:cs typeface="+mn-cs"/>
              </a:rPr>
              <a:t>Four conditions are important for competitive superiority: </a:t>
            </a:r>
          </a:p>
          <a:p>
            <a:pPr marL="803275" marR="0" lvl="2" indent="-446088" algn="just" defTabSz="914400" rtl="0" eaLnBrk="1" fontAlgn="base" latinLnBrk="0" hangingPunct="1">
              <a:lnSpc>
                <a:spcPct val="150000"/>
              </a:lnSpc>
              <a:spcBef>
                <a:spcPct val="20000"/>
              </a:spcBef>
              <a:spcAft>
                <a:spcPct val="0"/>
              </a:spcAft>
              <a:buClrTx/>
              <a:buSzTx/>
              <a:buFont typeface="Wingdings" panose="05000000000000000000" pitchFamily="2" charset="2"/>
              <a:buChar char="§"/>
              <a:tabLst/>
              <a:defRPr/>
            </a:pPr>
            <a:r>
              <a:rPr kumimoji="0" lang="en-GB" altLang="en-US" sz="2000" b="0" i="0" u="none" strike="noStrike" kern="1200" cap="none" spc="0" normalizeH="0" baseline="0" noProof="0" dirty="0">
                <a:ln>
                  <a:noFill/>
                </a:ln>
                <a:solidFill>
                  <a:prstClr val="black"/>
                </a:solidFill>
                <a:effectLst/>
                <a:uLnTx/>
                <a:uFillTx/>
                <a:latin typeface="Myriad Pro"/>
                <a:ea typeface="+mn-ea"/>
                <a:cs typeface="+mn-cs"/>
              </a:rPr>
              <a:t>demand conditions</a:t>
            </a:r>
          </a:p>
          <a:p>
            <a:pPr marL="803275" marR="0" lvl="2" indent="-446088" algn="just" defTabSz="914400" rtl="0" eaLnBrk="1" fontAlgn="base" latinLnBrk="0" hangingPunct="1">
              <a:lnSpc>
                <a:spcPct val="150000"/>
              </a:lnSpc>
              <a:spcBef>
                <a:spcPct val="20000"/>
              </a:spcBef>
              <a:spcAft>
                <a:spcPct val="0"/>
              </a:spcAft>
              <a:buClrTx/>
              <a:buSzTx/>
              <a:buFont typeface="Wingdings" panose="05000000000000000000" pitchFamily="2" charset="2"/>
              <a:buChar char="§"/>
              <a:tabLst/>
              <a:defRPr/>
            </a:pPr>
            <a:r>
              <a:rPr kumimoji="0" lang="en-GB" altLang="en-US" sz="2000" b="0" i="0" u="none" strike="noStrike" kern="1200" cap="none" spc="0" normalizeH="0" baseline="0" noProof="0" dirty="0">
                <a:ln>
                  <a:noFill/>
                </a:ln>
                <a:solidFill>
                  <a:prstClr val="black"/>
                </a:solidFill>
                <a:effectLst/>
                <a:uLnTx/>
                <a:uFillTx/>
                <a:latin typeface="Myriad Pro"/>
                <a:ea typeface="+mn-ea"/>
                <a:cs typeface="+mn-cs"/>
              </a:rPr>
              <a:t>factor conditions </a:t>
            </a:r>
          </a:p>
          <a:p>
            <a:pPr marL="357187" marR="0" lvl="2" indent="0" algn="just" defTabSz="914400" rtl="0" eaLnBrk="1" fontAlgn="base" latinLnBrk="0" hangingPunct="1">
              <a:lnSpc>
                <a:spcPct val="150000"/>
              </a:lnSpc>
              <a:spcBef>
                <a:spcPct val="20000"/>
              </a:spcBef>
              <a:spcAft>
                <a:spcPct val="0"/>
              </a:spcAft>
              <a:buClrTx/>
              <a:buSzTx/>
              <a:buNone/>
              <a:tabLst/>
              <a:defRPr/>
            </a:pPr>
            <a:r>
              <a:rPr kumimoji="0" lang="en-GB" altLang="en-US" sz="2000" b="0" i="0" u="none" strike="noStrike" kern="1200" cap="none" spc="0" normalizeH="0" baseline="0" noProof="0" dirty="0">
                <a:ln>
                  <a:noFill/>
                </a:ln>
                <a:solidFill>
                  <a:prstClr val="black"/>
                </a:solidFill>
                <a:effectLst/>
                <a:uLnTx/>
                <a:uFillTx/>
                <a:latin typeface="Myriad Pro"/>
                <a:ea typeface="+mn-ea"/>
                <a:cs typeface="+mn-cs"/>
              </a:rPr>
              <a:t>– Basic factors</a:t>
            </a:r>
            <a:r>
              <a:rPr kumimoji="0" lang="en-GB" altLang="en-US" sz="2000" b="0" i="0" u="none" strike="noStrike" kern="1200" cap="none" spc="0" normalizeH="0" noProof="0" dirty="0">
                <a:ln>
                  <a:noFill/>
                </a:ln>
                <a:solidFill>
                  <a:prstClr val="black"/>
                </a:solidFill>
                <a:effectLst/>
                <a:uLnTx/>
                <a:uFillTx/>
                <a:latin typeface="Myriad Pro"/>
                <a:ea typeface="+mn-ea"/>
                <a:cs typeface="+mn-cs"/>
              </a:rPr>
              <a:t> - </a:t>
            </a:r>
            <a:r>
              <a:rPr kumimoji="0" lang="en-GB" altLang="en-US" sz="2000" b="0" i="0" u="none" strike="noStrike" kern="1200" cap="none" spc="0" normalizeH="0" baseline="0" noProof="0" dirty="0">
                <a:ln>
                  <a:noFill/>
                </a:ln>
                <a:solidFill>
                  <a:prstClr val="black"/>
                </a:solidFill>
                <a:effectLst/>
                <a:uLnTx/>
                <a:uFillTx/>
                <a:latin typeface="Myriad Pro"/>
                <a:ea typeface="+mn-ea"/>
                <a:cs typeface="+mn-cs"/>
              </a:rPr>
              <a:t>unsustainable as they are easily copied – ex: unskilled labour</a:t>
            </a:r>
            <a:r>
              <a:rPr kumimoji="0" lang="en-GB" altLang="en-US" sz="2000" b="0" i="0" u="none" strike="noStrike" kern="1200" cap="none" spc="0" normalizeH="0" noProof="0" dirty="0">
                <a:ln>
                  <a:noFill/>
                </a:ln>
                <a:solidFill>
                  <a:prstClr val="black"/>
                </a:solidFill>
                <a:effectLst/>
                <a:uLnTx/>
                <a:uFillTx/>
                <a:latin typeface="Myriad Pro"/>
                <a:ea typeface="+mn-ea"/>
                <a:cs typeface="+mn-cs"/>
              </a:rPr>
              <a:t> </a:t>
            </a:r>
          </a:p>
          <a:p>
            <a:pPr marL="357187" marR="0" lvl="2" indent="0" algn="just" defTabSz="914400" rtl="0" eaLnBrk="1" fontAlgn="base" latinLnBrk="0" hangingPunct="1">
              <a:lnSpc>
                <a:spcPct val="150000"/>
              </a:lnSpc>
              <a:spcBef>
                <a:spcPct val="20000"/>
              </a:spcBef>
              <a:spcAft>
                <a:spcPct val="0"/>
              </a:spcAft>
              <a:buClrTx/>
              <a:buSzTx/>
              <a:buNone/>
              <a:tabLst/>
              <a:defRPr/>
            </a:pPr>
            <a:r>
              <a:rPr kumimoji="0" lang="en-GB" altLang="en-US" sz="2000" b="0" i="0" u="none" strike="noStrike" kern="1200" cap="none" spc="0" normalizeH="0" baseline="0" noProof="0" dirty="0">
                <a:ln>
                  <a:noFill/>
                </a:ln>
                <a:solidFill>
                  <a:prstClr val="black"/>
                </a:solidFill>
                <a:effectLst/>
                <a:uLnTx/>
                <a:uFillTx/>
                <a:latin typeface="Myriad Pro"/>
                <a:ea typeface="+mn-ea"/>
                <a:cs typeface="+mn-cs"/>
              </a:rPr>
              <a:t>- Advanced</a:t>
            </a:r>
            <a:r>
              <a:rPr kumimoji="0" lang="en-GB" altLang="en-US" sz="2000" b="0" i="0" u="none" strike="noStrike" kern="1200" cap="none" spc="0" normalizeH="0" noProof="0" dirty="0">
                <a:ln>
                  <a:noFill/>
                </a:ln>
                <a:solidFill>
                  <a:prstClr val="black"/>
                </a:solidFill>
                <a:effectLst/>
                <a:uLnTx/>
                <a:uFillTx/>
                <a:latin typeface="Myriad Pro"/>
                <a:ea typeface="+mn-ea"/>
                <a:cs typeface="+mn-cs"/>
              </a:rPr>
              <a:t> factors  - can bring the competitive advantage since they are less easy to emulate  ex: scientific expertise</a:t>
            </a:r>
            <a:endParaRPr kumimoji="0" lang="en-GB" altLang="en-US" sz="2000" b="0" i="0" u="none" strike="noStrike" kern="1200" cap="none" spc="0" normalizeH="0" baseline="0" noProof="0" dirty="0">
              <a:ln>
                <a:noFill/>
              </a:ln>
              <a:solidFill>
                <a:prstClr val="black"/>
              </a:solidFill>
              <a:effectLst/>
              <a:uLnTx/>
              <a:uFillTx/>
              <a:latin typeface="Myriad Pro"/>
              <a:ea typeface="+mn-ea"/>
              <a:cs typeface="+mn-cs"/>
            </a:endParaRPr>
          </a:p>
          <a:p>
            <a:pPr marL="803275" marR="0" lvl="2" indent="-446088" algn="just" defTabSz="914400" rtl="0" eaLnBrk="1" fontAlgn="base" latinLnBrk="0" hangingPunct="1">
              <a:lnSpc>
                <a:spcPct val="150000"/>
              </a:lnSpc>
              <a:spcBef>
                <a:spcPct val="20000"/>
              </a:spcBef>
              <a:spcAft>
                <a:spcPct val="0"/>
              </a:spcAft>
              <a:buClrTx/>
              <a:buSzTx/>
              <a:buFont typeface="Wingdings" panose="05000000000000000000" pitchFamily="2" charset="2"/>
              <a:buChar char="§"/>
              <a:tabLst/>
              <a:defRPr/>
            </a:pPr>
            <a:r>
              <a:rPr kumimoji="0" lang="en-GB" altLang="en-US" sz="2000" b="0" i="0" u="none" strike="noStrike" kern="1200" cap="none" spc="0" normalizeH="0" baseline="0" noProof="0" dirty="0">
                <a:ln>
                  <a:noFill/>
                </a:ln>
                <a:solidFill>
                  <a:prstClr val="black"/>
                </a:solidFill>
                <a:effectLst/>
                <a:uLnTx/>
                <a:uFillTx/>
                <a:latin typeface="Myriad Pro"/>
                <a:ea typeface="+mn-ea"/>
                <a:cs typeface="+mn-cs"/>
              </a:rPr>
              <a:t>related and supporting industries</a:t>
            </a:r>
          </a:p>
          <a:p>
            <a:pPr marL="803275" marR="0" lvl="2" indent="-446088" algn="just" defTabSz="914400" rtl="0" eaLnBrk="1" fontAlgn="base" latinLnBrk="0" hangingPunct="1">
              <a:lnSpc>
                <a:spcPct val="150000"/>
              </a:lnSpc>
              <a:spcBef>
                <a:spcPct val="20000"/>
              </a:spcBef>
              <a:spcAft>
                <a:spcPct val="0"/>
              </a:spcAft>
              <a:buClrTx/>
              <a:buSzTx/>
              <a:buFont typeface="Wingdings" panose="05000000000000000000" pitchFamily="2" charset="2"/>
              <a:buChar char="§"/>
              <a:tabLst/>
              <a:defRPr/>
            </a:pPr>
            <a:r>
              <a:rPr kumimoji="0" lang="en-GB" altLang="en-US" sz="2000" b="0" i="0" u="none" strike="noStrike" kern="1200" cap="none" spc="0" normalizeH="0" baseline="0" noProof="0" dirty="0">
                <a:ln>
                  <a:noFill/>
                </a:ln>
                <a:solidFill>
                  <a:prstClr val="black"/>
                </a:solidFill>
                <a:effectLst/>
                <a:uLnTx/>
                <a:uFillTx/>
                <a:latin typeface="Myriad Pro"/>
                <a:ea typeface="+mn-ea"/>
                <a:cs typeface="+mn-cs"/>
              </a:rPr>
              <a:t>firm strategy, structure, and rivalry </a:t>
            </a:r>
          </a:p>
          <a:p>
            <a:pPr marL="0" marR="0" lvl="0" indent="0" algn="l" defTabSz="914400" rtl="0" eaLnBrk="0" fontAlgn="base" latinLnBrk="0" hangingPunct="0">
              <a:lnSpc>
                <a:spcPct val="100000"/>
              </a:lnSpc>
              <a:spcBef>
                <a:spcPct val="20000"/>
              </a:spcBef>
              <a:spcAft>
                <a:spcPct val="0"/>
              </a:spcAft>
              <a:buClr>
                <a:prstClr val="black"/>
              </a:buClr>
              <a:buSzTx/>
              <a:buFont typeface="Arial" panose="020B0604020202020204" pitchFamily="34" charset="0"/>
              <a:buNone/>
              <a:tabLst/>
              <a:defRPr/>
            </a:pPr>
            <a:endParaRPr kumimoji="0" lang="en-GB" sz="2000" b="0" i="0" u="none" strike="noStrike" kern="1200" cap="none" spc="0" normalizeH="0" baseline="0" noProof="0" dirty="0">
              <a:ln>
                <a:noFill/>
              </a:ln>
              <a:solidFill>
                <a:prstClr val="black"/>
              </a:solidFill>
              <a:effectLst/>
              <a:uLnTx/>
              <a:uFillTx/>
              <a:latin typeface="Myriad Pro"/>
              <a:ea typeface="+mn-ea"/>
              <a:cs typeface="+mn-cs"/>
            </a:endParaRPr>
          </a:p>
          <a:p>
            <a:pPr marL="0" marR="0" lvl="0" indent="0" algn="just" defTabSz="914400" rtl="0" eaLnBrk="0" fontAlgn="base" latinLnBrk="0" hangingPunct="0">
              <a:lnSpc>
                <a:spcPct val="100000"/>
              </a:lnSpc>
              <a:spcBef>
                <a:spcPct val="20000"/>
              </a:spcBef>
              <a:spcAft>
                <a:spcPct val="0"/>
              </a:spcAft>
              <a:buClrTx/>
              <a:buSzTx/>
              <a:buNone/>
              <a:tabLst/>
              <a:defRPr/>
            </a:pPr>
            <a:endParaRPr kumimoji="0" lang="en-GB" sz="2000" b="0" i="0" u="none" strike="noStrike" kern="1200" cap="none" spc="0" normalizeH="0" baseline="0" noProof="0" dirty="0">
              <a:ln>
                <a:noFill/>
              </a:ln>
              <a:solidFill>
                <a:prstClr val="black"/>
              </a:solidFill>
              <a:effectLst/>
              <a:uLnTx/>
              <a:uFillTx/>
              <a:latin typeface="Myriad Pro"/>
              <a:ea typeface="+mn-ea"/>
              <a:cs typeface="+mn-cs"/>
            </a:endParaRPr>
          </a:p>
          <a:p>
            <a:pPr marL="342900" marR="0" lvl="0" indent="-342900" algn="just"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endParaRPr kumimoji="0" lang="en-GB" sz="2000" b="0" i="0" u="none" strike="noStrike" kern="1200" cap="none" spc="0" normalizeH="0" baseline="0" noProof="0" dirty="0">
              <a:ln>
                <a:noFill/>
              </a:ln>
              <a:solidFill>
                <a:prstClr val="black"/>
              </a:solidFill>
              <a:effectLst/>
              <a:uLnTx/>
              <a:uFillTx/>
              <a:latin typeface="Myriad Pro"/>
              <a:ea typeface="+mn-ea"/>
              <a:cs typeface="+mn-cs"/>
            </a:endParaRPr>
          </a:p>
          <a:p>
            <a:pPr marL="342900" marR="0" lvl="0" indent="-342900" algn="l"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endParaRPr kumimoji="0" lang="en-US" sz="2000" b="0" i="0" u="none" strike="noStrike" kern="1200" cap="none" spc="0" normalizeH="0" baseline="0" noProof="0" dirty="0">
              <a:ln>
                <a:noFill/>
              </a:ln>
              <a:solidFill>
                <a:prstClr val="black"/>
              </a:solidFill>
              <a:effectLst/>
              <a:uLnTx/>
              <a:uFillTx/>
              <a:latin typeface="Myriad Pro"/>
              <a:ea typeface="+mn-ea"/>
              <a:cs typeface="+mn-cs"/>
            </a:endParaRPr>
          </a:p>
          <a:p>
            <a:pPr marL="0" marR="0" lvl="0" indent="0" algn="l" defTabSz="914400" rtl="0" eaLnBrk="1" fontAlgn="base" latinLnBrk="0" hangingPunct="1">
              <a:lnSpc>
                <a:spcPct val="100000"/>
              </a:lnSpc>
              <a:spcBef>
                <a:spcPct val="20000"/>
              </a:spcBef>
              <a:spcAft>
                <a:spcPct val="0"/>
              </a:spcAft>
              <a:buClrTx/>
              <a:buSzTx/>
              <a:buFont typeface="Arial" panose="020B0604020202020204" pitchFamily="34" charset="0"/>
              <a:buNone/>
              <a:tabLst/>
              <a:defRPr/>
            </a:pPr>
            <a:endParaRPr kumimoji="0" lang="en-GB" altLang="en-US" sz="2000" b="0" i="0" u="none" strike="noStrike" kern="1200" cap="none" spc="0" normalizeH="0" baseline="0" noProof="0" dirty="0">
              <a:ln>
                <a:noFill/>
              </a:ln>
              <a:solidFill>
                <a:prstClr val="black"/>
              </a:solidFill>
              <a:effectLst/>
              <a:uLnTx/>
              <a:uFillTx/>
              <a:latin typeface="Myriad Pro"/>
              <a:ea typeface="+mn-ea"/>
              <a:cs typeface="+mn-cs"/>
            </a:endParaRPr>
          </a:p>
        </p:txBody>
      </p:sp>
      <p:sp>
        <p:nvSpPr>
          <p:cNvPr id="2" name="Footer Placeholder 1">
            <a:extLst>
              <a:ext uri="{FF2B5EF4-FFF2-40B4-BE49-F238E27FC236}">
                <a16:creationId xmlns:a16="http://schemas.microsoft.com/office/drawing/2014/main" id="{046165E2-45FD-6EAC-09F7-BA55BB4C7AF6}"/>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1828129395"/>
      </p:ext>
    </p:extLst>
  </p:cSld>
  <p:clrMapOvr>
    <a:masterClrMapping/>
  </p:clrMapOvr>
  <mc:AlternateContent xmlns:mc="http://schemas.openxmlformats.org/markup-compatibility/2006" xmlns:p14="http://schemas.microsoft.com/office/powerpoint/2010/main">
    <mc:Choice Requires="p14">
      <p:transition spd="slow" p14:dur="12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53" presetClass="entr" presetSubtype="16" fill="hold" nodeType="afterEffect">
                                  <p:stCondLst>
                                    <p:cond delay="0"/>
                                  </p:stCondLst>
                                  <p:childTnLst>
                                    <p:set>
                                      <p:cBhvr>
                                        <p:cTn id="12" dur="1" fill="hold">
                                          <p:stCondLst>
                                            <p:cond delay="0"/>
                                          </p:stCondLst>
                                        </p:cTn>
                                        <p:tgtEl>
                                          <p:spTgt spid="5"/>
                                        </p:tgtEl>
                                        <p:attrNameLst>
                                          <p:attrName>style.visibility</p:attrName>
                                        </p:attrNameLst>
                                      </p:cBhvr>
                                      <p:to>
                                        <p:strVal val="visible"/>
                                      </p:to>
                                    </p:set>
                                    <p:anim calcmode="lin" valueType="num">
                                      <p:cBhvr>
                                        <p:cTn id="13" dur="2000" fill="hold"/>
                                        <p:tgtEl>
                                          <p:spTgt spid="5"/>
                                        </p:tgtEl>
                                        <p:attrNameLst>
                                          <p:attrName>ppt_w</p:attrName>
                                        </p:attrNameLst>
                                      </p:cBhvr>
                                      <p:tavLst>
                                        <p:tav tm="0">
                                          <p:val>
                                            <p:fltVal val="0"/>
                                          </p:val>
                                        </p:tav>
                                        <p:tav tm="100000">
                                          <p:val>
                                            <p:strVal val="#ppt_w"/>
                                          </p:val>
                                        </p:tav>
                                      </p:tavLst>
                                    </p:anim>
                                    <p:anim calcmode="lin" valueType="num">
                                      <p:cBhvr>
                                        <p:cTn id="14" dur="2000" fill="hold"/>
                                        <p:tgtEl>
                                          <p:spTgt spid="5"/>
                                        </p:tgtEl>
                                        <p:attrNameLst>
                                          <p:attrName>ppt_h</p:attrName>
                                        </p:attrNameLst>
                                      </p:cBhvr>
                                      <p:tavLst>
                                        <p:tav tm="0">
                                          <p:val>
                                            <p:fltVal val="0"/>
                                          </p:val>
                                        </p:tav>
                                        <p:tav tm="100000">
                                          <p:val>
                                            <p:strVal val="#ppt_h"/>
                                          </p:val>
                                        </p:tav>
                                      </p:tavLst>
                                    </p:anim>
                                    <p:animEffect transition="in" filter="fade">
                                      <p:cBhvr>
                                        <p:cTn id="15" dur="2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1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836712"/>
          </a:xfrm>
        </p:spPr>
        <p:txBody>
          <a:bodyPr/>
          <a:lstStyle/>
          <a:p>
            <a:pPr eaLnBrk="1" hangingPunct="1"/>
            <a:r>
              <a:rPr lang="en-GB" altLang="en-US" sz="3600" b="1" dirty="0">
                <a:solidFill>
                  <a:schemeClr val="tx2">
                    <a:lumMod val="75000"/>
                  </a:schemeClr>
                </a:solidFill>
              </a:rPr>
              <a:t>Diamond of National Advantage </a:t>
            </a:r>
          </a:p>
        </p:txBody>
      </p:sp>
      <p:sp>
        <p:nvSpPr>
          <p:cNvPr id="6" name="Content Placeholder 2">
            <a:extLst>
              <a:ext uri="{FF2B5EF4-FFF2-40B4-BE49-F238E27FC236}">
                <a16:creationId xmlns:a16="http://schemas.microsoft.com/office/drawing/2014/main" id="{9D476699-8CCC-4F80-9BE1-03E92D3E8C60}"/>
              </a:ext>
            </a:extLst>
          </p:cNvPr>
          <p:cNvSpPr txBox="1">
            <a:spLocks/>
          </p:cNvSpPr>
          <p:nvPr/>
        </p:nvSpPr>
        <p:spPr bwMode="auto">
          <a:xfrm>
            <a:off x="191344" y="1136230"/>
            <a:ext cx="11809311" cy="45250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342900" marR="0" lvl="0" indent="-342900" algn="just" defTabSz="914400" rtl="0" eaLnBrk="1" fontAlgn="base" latinLnBrk="0" hangingPunct="1">
              <a:lnSpc>
                <a:spcPct val="100000"/>
              </a:lnSpc>
              <a:spcBef>
                <a:spcPct val="20000"/>
              </a:spcBef>
              <a:spcAft>
                <a:spcPct val="0"/>
              </a:spcAft>
              <a:buClrTx/>
              <a:buSzTx/>
              <a:buFont typeface="Arial" panose="020B0604020202020204" pitchFamily="34" charset="0"/>
              <a:buChar char="•"/>
              <a:tabLst/>
              <a:defRPr/>
            </a:pPr>
            <a:r>
              <a:rPr kumimoji="0" lang="en-GB" altLang="en-US" sz="2800" b="0" i="0" u="none" strike="noStrike" kern="1200" cap="none" spc="0" normalizeH="0" baseline="0" noProof="0" dirty="0">
                <a:ln>
                  <a:noFill/>
                </a:ln>
                <a:solidFill>
                  <a:prstClr val="black"/>
                </a:solidFill>
                <a:effectLst/>
                <a:uLnTx/>
                <a:uFillTx/>
                <a:latin typeface="Myriad Pro"/>
                <a:ea typeface="+mn-ea"/>
                <a:cs typeface="+mn-cs"/>
              </a:rPr>
              <a:t>Michael Porter’s Diamond helps explain why some nations tend to produce firms with sustained competitive advantages in some industries more than others. The degree of national advantage varies from industry to industry.</a:t>
            </a:r>
          </a:p>
          <a:p>
            <a:pPr marL="342900" marR="0" lvl="0" indent="-342900" algn="just" defTabSz="914400" rtl="0" eaLnBrk="1" fontAlgn="base" latinLnBrk="0" hangingPunct="1">
              <a:lnSpc>
                <a:spcPct val="100000"/>
              </a:lnSpc>
              <a:spcBef>
                <a:spcPct val="20000"/>
              </a:spcBef>
              <a:spcAft>
                <a:spcPct val="0"/>
              </a:spcAft>
              <a:buClrTx/>
              <a:buSzTx/>
              <a:buFont typeface="Arial" panose="020B0604020202020204" pitchFamily="34" charset="0"/>
              <a:buChar char="•"/>
              <a:tabLst/>
              <a:defRPr/>
            </a:pPr>
            <a:r>
              <a:rPr kumimoji="0" lang="en-GB" altLang="en-US" sz="2800" b="0" i="0" u="none" strike="noStrike" kern="1200" cap="none" spc="0" normalizeH="0" baseline="0" noProof="0" dirty="0">
                <a:ln>
                  <a:noFill/>
                </a:ln>
                <a:solidFill>
                  <a:prstClr val="black"/>
                </a:solidFill>
                <a:effectLst/>
                <a:uLnTx/>
                <a:uFillTx/>
                <a:latin typeface="Myriad Pro"/>
                <a:ea typeface="+mn-ea"/>
                <a:cs typeface="+mn-cs"/>
              </a:rPr>
              <a:t>The model can be used by</a:t>
            </a:r>
            <a:r>
              <a:rPr kumimoji="0" lang="en-GB" altLang="en-US" sz="2800" b="0" i="0" u="none" strike="noStrike" kern="1200" cap="none" spc="0" normalizeH="0" noProof="0" dirty="0">
                <a:ln>
                  <a:noFill/>
                </a:ln>
                <a:solidFill>
                  <a:prstClr val="black"/>
                </a:solidFill>
                <a:effectLst/>
                <a:uLnTx/>
                <a:uFillTx/>
                <a:latin typeface="Myriad Pro"/>
                <a:ea typeface="+mn-ea"/>
                <a:cs typeface="+mn-cs"/>
              </a:rPr>
              <a:t> the organization to assess whether a particular country is suitable for expansion into. </a:t>
            </a:r>
            <a:endParaRPr kumimoji="0" lang="en-GB" altLang="en-US" sz="2800" b="0" i="0" u="none" strike="noStrike" kern="1200" cap="none" spc="0" normalizeH="0" baseline="0" noProof="0" dirty="0">
              <a:ln>
                <a:noFill/>
              </a:ln>
              <a:solidFill>
                <a:prstClr val="black"/>
              </a:solidFill>
              <a:effectLst/>
              <a:uLnTx/>
              <a:uFillTx/>
              <a:latin typeface="Myriad Pro"/>
              <a:ea typeface="+mn-ea"/>
              <a:cs typeface="+mn-cs"/>
            </a:endParaRPr>
          </a:p>
          <a:p>
            <a:pPr marL="342900" marR="0" lvl="0" indent="-342900" algn="just" defTabSz="914400" rtl="0" eaLnBrk="1" fontAlgn="base" latinLnBrk="0" hangingPunct="1">
              <a:lnSpc>
                <a:spcPct val="100000"/>
              </a:lnSpc>
              <a:spcBef>
                <a:spcPct val="20000"/>
              </a:spcBef>
              <a:spcAft>
                <a:spcPct val="0"/>
              </a:spcAft>
              <a:buClrTx/>
              <a:buSzTx/>
              <a:buFont typeface="Arial" panose="020B0604020202020204" pitchFamily="34" charset="0"/>
              <a:buChar char="•"/>
              <a:tabLst/>
              <a:defRPr/>
            </a:pPr>
            <a:r>
              <a:rPr kumimoji="0" lang="en-GB" sz="2800" b="0" i="0" u="none" strike="noStrike" kern="1200" cap="none" spc="0" normalizeH="0" baseline="0" noProof="0" dirty="0">
                <a:ln>
                  <a:noFill/>
                </a:ln>
                <a:solidFill>
                  <a:prstClr val="black"/>
                </a:solidFill>
                <a:effectLst/>
                <a:uLnTx/>
                <a:uFillTx/>
                <a:latin typeface="Myriad Pro"/>
                <a:ea typeface="+mn-ea"/>
                <a:cs typeface="+mn-cs"/>
              </a:rPr>
              <a:t>Porter’s Diamond suggests there are four interacting determinants of national, or home base, advantage in particular industries (these four determinants together make up a diamond-shaped figure).</a:t>
            </a:r>
          </a:p>
          <a:p>
            <a:pPr marL="342900" marR="0" lvl="0" indent="-342900" algn="just"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endParaRPr kumimoji="0" lang="en-GB" sz="3200" b="0" i="0" u="none" strike="noStrike" kern="1200" cap="none" spc="0" normalizeH="0" baseline="0" noProof="0" dirty="0">
              <a:ln>
                <a:noFill/>
              </a:ln>
              <a:solidFill>
                <a:prstClr val="black"/>
              </a:solidFill>
              <a:effectLst/>
              <a:uLnTx/>
              <a:uFillTx/>
              <a:latin typeface="Myriad Pro"/>
              <a:ea typeface="+mn-ea"/>
              <a:cs typeface="+mn-cs"/>
            </a:endParaRPr>
          </a:p>
          <a:p>
            <a:pPr marL="342900" marR="0" lvl="0" indent="-342900" algn="just"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endParaRPr kumimoji="0" lang="en-GB" sz="3200" b="0" i="0" u="none" strike="noStrike" kern="1200" cap="none" spc="0" normalizeH="0" baseline="0" noProof="0" dirty="0">
              <a:ln>
                <a:noFill/>
              </a:ln>
              <a:solidFill>
                <a:prstClr val="black"/>
              </a:solidFill>
              <a:effectLst/>
              <a:uLnTx/>
              <a:uFillTx/>
              <a:latin typeface="Myriad Pro"/>
              <a:ea typeface="+mn-ea"/>
              <a:cs typeface="+mn-cs"/>
            </a:endParaRPr>
          </a:p>
          <a:p>
            <a:pPr marL="342900" marR="0" lvl="0" indent="-342900" algn="l"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endParaRPr kumimoji="0" lang="en-US" sz="2800" b="0" i="0" u="none" strike="noStrike" kern="1200" cap="none" spc="0" normalizeH="0" baseline="0" noProof="0" dirty="0">
              <a:ln>
                <a:noFill/>
              </a:ln>
              <a:solidFill>
                <a:prstClr val="black"/>
              </a:solidFill>
              <a:effectLst/>
              <a:uLnTx/>
              <a:uFillTx/>
              <a:latin typeface="Myriad Pro"/>
              <a:ea typeface="+mn-ea"/>
              <a:cs typeface="+mn-cs"/>
            </a:endParaRPr>
          </a:p>
          <a:p>
            <a:pPr marL="0" marR="0" lvl="0" indent="0" algn="l" defTabSz="914400" rtl="0" eaLnBrk="1" fontAlgn="base" latinLnBrk="0" hangingPunct="1">
              <a:lnSpc>
                <a:spcPct val="100000"/>
              </a:lnSpc>
              <a:spcBef>
                <a:spcPct val="20000"/>
              </a:spcBef>
              <a:spcAft>
                <a:spcPct val="0"/>
              </a:spcAft>
              <a:buClrTx/>
              <a:buSzTx/>
              <a:buFont typeface="Arial" panose="020B0604020202020204" pitchFamily="34" charset="0"/>
              <a:buNone/>
              <a:tabLst/>
              <a:defRPr/>
            </a:pPr>
            <a:endParaRPr kumimoji="0" lang="en-GB" altLang="en-US" sz="2400" b="0" i="0" u="none" strike="noStrike" kern="1200" cap="none" spc="0" normalizeH="0" baseline="0" noProof="0" dirty="0">
              <a:ln>
                <a:noFill/>
              </a:ln>
              <a:solidFill>
                <a:prstClr val="black"/>
              </a:solidFill>
              <a:effectLst/>
              <a:uLnTx/>
              <a:uFillTx/>
              <a:latin typeface="Myriad Pro"/>
              <a:ea typeface="+mn-ea"/>
              <a:cs typeface="+mn-cs"/>
            </a:endParaRPr>
          </a:p>
        </p:txBody>
      </p:sp>
      <p:sp>
        <p:nvSpPr>
          <p:cNvPr id="2" name="Footer Placeholder 1">
            <a:extLst>
              <a:ext uri="{FF2B5EF4-FFF2-40B4-BE49-F238E27FC236}">
                <a16:creationId xmlns:a16="http://schemas.microsoft.com/office/drawing/2014/main" id="{3C423966-22F3-DF0F-77BC-94573D9C061E}"/>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607362706"/>
      </p:ext>
    </p:extLst>
  </p:cSld>
  <p:clrMapOvr>
    <a:masterClrMapping/>
  </p:clrMapOvr>
  <mc:AlternateContent xmlns:mc="http://schemas.openxmlformats.org/markup-compatibility/2006" xmlns:p14="http://schemas.microsoft.com/office/powerpoint/2010/main">
    <mc:Choice Requires="p14">
      <p:transition spd="slow" p14:dur="12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1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The Diamond of National Advantage</a:t>
            </a:r>
          </a:p>
        </p:txBody>
      </p:sp>
      <p:sp>
        <p:nvSpPr>
          <p:cNvPr id="6" name="Content Placeholder 2">
            <a:extLst>
              <a:ext uri="{FF2B5EF4-FFF2-40B4-BE49-F238E27FC236}">
                <a16:creationId xmlns:a16="http://schemas.microsoft.com/office/drawing/2014/main" id="{9D476699-8CCC-4F80-9BE1-03E92D3E8C60}"/>
              </a:ext>
            </a:extLst>
          </p:cNvPr>
          <p:cNvSpPr txBox="1">
            <a:spLocks/>
          </p:cNvSpPr>
          <p:nvPr/>
        </p:nvSpPr>
        <p:spPr bwMode="auto">
          <a:xfrm>
            <a:off x="407368" y="1052736"/>
            <a:ext cx="4752527" cy="4500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marR="0" lvl="0" indent="0" algn="just" defTabSz="914400" rtl="0" eaLnBrk="1" fontAlgn="base" latinLnBrk="0" hangingPunct="1">
              <a:lnSpc>
                <a:spcPct val="80000"/>
              </a:lnSpc>
              <a:spcBef>
                <a:spcPct val="20000"/>
              </a:spcBef>
              <a:spcAft>
                <a:spcPct val="0"/>
              </a:spcAft>
              <a:buClrTx/>
              <a:buSzTx/>
              <a:buFont typeface="Arial" panose="020B0604020202020204" pitchFamily="34" charset="0"/>
              <a:buNone/>
              <a:tabLst/>
              <a:defRPr/>
            </a:pPr>
            <a:r>
              <a:rPr kumimoji="0" lang="en-GB" altLang="en-US" sz="2800" b="0" i="0" u="none" strike="noStrike" kern="1200" cap="none" spc="0" normalizeH="0" baseline="0" noProof="0" dirty="0">
                <a:ln>
                  <a:noFill/>
                </a:ln>
                <a:solidFill>
                  <a:prstClr val="black"/>
                </a:solidFill>
                <a:effectLst/>
                <a:uLnTx/>
                <a:uFillTx/>
                <a:latin typeface="Myriad Pro"/>
                <a:ea typeface="+mn-ea"/>
                <a:cs typeface="+mn-cs"/>
              </a:rPr>
              <a:t>The interaction of these conditions must usually be favourable if an industry in a country is to develop and sustain itself.</a:t>
            </a:r>
          </a:p>
          <a:p>
            <a:pPr marL="0" marR="0" lvl="0" indent="0" algn="just" defTabSz="914400" rtl="0" eaLnBrk="1" fontAlgn="base" latinLnBrk="0" hangingPunct="1">
              <a:lnSpc>
                <a:spcPct val="80000"/>
              </a:lnSpc>
              <a:spcBef>
                <a:spcPct val="20000"/>
              </a:spcBef>
              <a:spcAft>
                <a:spcPct val="0"/>
              </a:spcAft>
              <a:buClrTx/>
              <a:buSzTx/>
              <a:buFont typeface="Arial" panose="020B0604020202020204" pitchFamily="34" charset="0"/>
              <a:buNone/>
              <a:tabLst/>
              <a:defRPr/>
            </a:pPr>
            <a:endParaRPr lang="en-GB" altLang="en-US" sz="2800" dirty="0">
              <a:solidFill>
                <a:prstClr val="black"/>
              </a:solidFill>
              <a:latin typeface="Myriad Pro"/>
            </a:endParaRPr>
          </a:p>
          <a:p>
            <a:pPr marL="0" marR="0" lvl="0" indent="0" algn="just" defTabSz="914400" rtl="0" eaLnBrk="1" fontAlgn="base" latinLnBrk="0" hangingPunct="1">
              <a:lnSpc>
                <a:spcPct val="80000"/>
              </a:lnSpc>
              <a:spcBef>
                <a:spcPct val="20000"/>
              </a:spcBef>
              <a:spcAft>
                <a:spcPct val="0"/>
              </a:spcAft>
              <a:buClrTx/>
              <a:buSzTx/>
              <a:buFont typeface="Arial" panose="020B0604020202020204" pitchFamily="34" charset="0"/>
              <a:buNone/>
              <a:tabLst/>
              <a:defRPr/>
            </a:pPr>
            <a:r>
              <a:rPr kumimoji="0" lang="en-GB" altLang="en-US" sz="2800" b="0" i="0" u="none" strike="noStrike" kern="1200" cap="none" spc="0" normalizeH="0" baseline="0" noProof="0" dirty="0">
                <a:ln>
                  <a:noFill/>
                </a:ln>
                <a:solidFill>
                  <a:prstClr val="black"/>
                </a:solidFill>
                <a:effectLst/>
                <a:uLnTx/>
                <a:uFillTx/>
                <a:latin typeface="Myriad Pro"/>
                <a:ea typeface="+mn-ea"/>
                <a:cs typeface="+mn-cs"/>
              </a:rPr>
              <a:t>The theory was developed with domestic conditions in mind, but globalization results in favourable conditions that may come from anywhere.</a:t>
            </a:r>
            <a:endParaRPr kumimoji="0" lang="en-GB" sz="2800" b="0" i="0" u="none" strike="noStrike" kern="1200" cap="none" spc="0" normalizeH="0" baseline="0" noProof="0" dirty="0">
              <a:ln>
                <a:noFill/>
              </a:ln>
              <a:solidFill>
                <a:prstClr val="black"/>
              </a:solidFill>
              <a:effectLst/>
              <a:uLnTx/>
              <a:uFillTx/>
              <a:latin typeface="Myriad Pro"/>
              <a:ea typeface="+mn-ea"/>
              <a:cs typeface="+mn-cs"/>
            </a:endParaRPr>
          </a:p>
          <a:p>
            <a:pPr marL="342900" marR="0" lvl="0" indent="-342900" algn="just"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endParaRPr kumimoji="0" lang="en-GB" sz="3200" b="0" i="0" u="none" strike="noStrike" kern="1200" cap="none" spc="0" normalizeH="0" baseline="0" noProof="0" dirty="0">
              <a:ln>
                <a:noFill/>
              </a:ln>
              <a:solidFill>
                <a:prstClr val="black"/>
              </a:solidFill>
              <a:effectLst/>
              <a:uLnTx/>
              <a:uFillTx/>
              <a:latin typeface="Myriad Pro"/>
              <a:ea typeface="+mn-ea"/>
              <a:cs typeface="+mn-cs"/>
            </a:endParaRPr>
          </a:p>
          <a:p>
            <a:pPr marL="342900" marR="0" lvl="0" indent="-342900" algn="just"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endParaRPr kumimoji="0" lang="en-GB" sz="3200" b="0" i="0" u="none" strike="noStrike" kern="1200" cap="none" spc="0" normalizeH="0" baseline="0" noProof="0" dirty="0">
              <a:ln>
                <a:noFill/>
              </a:ln>
              <a:solidFill>
                <a:prstClr val="black"/>
              </a:solidFill>
              <a:effectLst/>
              <a:uLnTx/>
              <a:uFillTx/>
              <a:latin typeface="Myriad Pro"/>
              <a:ea typeface="+mn-ea"/>
              <a:cs typeface="+mn-cs"/>
            </a:endParaRPr>
          </a:p>
          <a:p>
            <a:pPr marL="342900" marR="0" lvl="0" indent="-342900" algn="l"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endParaRPr kumimoji="0" lang="en-US" sz="2800" b="0" i="0" u="none" strike="noStrike" kern="1200" cap="none" spc="0" normalizeH="0" baseline="0" noProof="0" dirty="0">
              <a:ln>
                <a:noFill/>
              </a:ln>
              <a:solidFill>
                <a:prstClr val="black"/>
              </a:solidFill>
              <a:effectLst/>
              <a:uLnTx/>
              <a:uFillTx/>
              <a:latin typeface="Myriad Pro"/>
              <a:ea typeface="+mn-ea"/>
              <a:cs typeface="+mn-cs"/>
            </a:endParaRPr>
          </a:p>
          <a:p>
            <a:pPr marL="0" marR="0" lvl="0" indent="0" algn="l" defTabSz="914400" rtl="0" eaLnBrk="1" fontAlgn="base" latinLnBrk="0" hangingPunct="1">
              <a:lnSpc>
                <a:spcPct val="100000"/>
              </a:lnSpc>
              <a:spcBef>
                <a:spcPct val="20000"/>
              </a:spcBef>
              <a:spcAft>
                <a:spcPct val="0"/>
              </a:spcAft>
              <a:buClrTx/>
              <a:buSzTx/>
              <a:buFont typeface="Arial" panose="020B0604020202020204" pitchFamily="34" charset="0"/>
              <a:buNone/>
              <a:tabLst/>
              <a:defRPr/>
            </a:pPr>
            <a:endParaRPr kumimoji="0" lang="en-GB" altLang="en-US" sz="2400" b="0" i="0" u="none" strike="noStrike" kern="1200" cap="none" spc="0" normalizeH="0" baseline="0" noProof="0" dirty="0">
              <a:ln>
                <a:noFill/>
              </a:ln>
              <a:solidFill>
                <a:prstClr val="black"/>
              </a:solidFill>
              <a:effectLst/>
              <a:uLnTx/>
              <a:uFillTx/>
              <a:latin typeface="Myriad Pro"/>
              <a:ea typeface="+mn-ea"/>
              <a:cs typeface="+mn-cs"/>
            </a:endParaRPr>
          </a:p>
        </p:txBody>
      </p:sp>
      <p:pic>
        <p:nvPicPr>
          <p:cNvPr id="3" name="Picture 2">
            <a:extLst>
              <a:ext uri="{FF2B5EF4-FFF2-40B4-BE49-F238E27FC236}">
                <a16:creationId xmlns:a16="http://schemas.microsoft.com/office/drawing/2014/main" id="{C47C5EB7-8B51-4605-899E-DF251147BB2E}"/>
              </a:ext>
            </a:extLst>
          </p:cNvPr>
          <p:cNvPicPr>
            <a:picLocks noChangeAspect="1"/>
          </p:cNvPicPr>
          <p:nvPr/>
        </p:nvPicPr>
        <p:blipFill>
          <a:blip r:embed="rId3"/>
          <a:stretch>
            <a:fillRect/>
          </a:stretch>
        </p:blipFill>
        <p:spPr>
          <a:xfrm>
            <a:off x="5148228" y="1270835"/>
            <a:ext cx="6867222" cy="4248472"/>
          </a:xfrm>
          <a:prstGeom prst="rect">
            <a:avLst/>
          </a:prstGeom>
        </p:spPr>
      </p:pic>
      <p:sp>
        <p:nvSpPr>
          <p:cNvPr id="2" name="Footer Placeholder 1">
            <a:extLst>
              <a:ext uri="{FF2B5EF4-FFF2-40B4-BE49-F238E27FC236}">
                <a16:creationId xmlns:a16="http://schemas.microsoft.com/office/drawing/2014/main" id="{F162CB75-F5D8-19E9-9814-8D80DA040B99}"/>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1932690977"/>
      </p:ext>
    </p:extLst>
  </p:cSld>
  <p:clrMapOvr>
    <a:masterClrMapping/>
  </p:clrMapOvr>
  <mc:AlternateContent xmlns:mc="http://schemas.openxmlformats.org/markup-compatibility/2006" xmlns:p14="http://schemas.microsoft.com/office/powerpoint/2010/main">
    <mc:Choice Requires="p14">
      <p:transition spd="slow" p14:dur="12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53" presetClass="entr" presetSubtype="16" fill="hold" nodeType="afterEffect">
                                  <p:stCondLst>
                                    <p:cond delay="0"/>
                                  </p:stCondLst>
                                  <p:childTnLst>
                                    <p:set>
                                      <p:cBhvr>
                                        <p:cTn id="12" dur="1" fill="hold">
                                          <p:stCondLst>
                                            <p:cond delay="0"/>
                                          </p:stCondLst>
                                        </p:cTn>
                                        <p:tgtEl>
                                          <p:spTgt spid="3"/>
                                        </p:tgtEl>
                                        <p:attrNameLst>
                                          <p:attrName>style.visibility</p:attrName>
                                        </p:attrNameLst>
                                      </p:cBhvr>
                                      <p:to>
                                        <p:strVal val="visible"/>
                                      </p:to>
                                    </p:set>
                                    <p:anim calcmode="lin" valueType="num">
                                      <p:cBhvr>
                                        <p:cTn id="13" dur="2000" fill="hold"/>
                                        <p:tgtEl>
                                          <p:spTgt spid="3"/>
                                        </p:tgtEl>
                                        <p:attrNameLst>
                                          <p:attrName>ppt_w</p:attrName>
                                        </p:attrNameLst>
                                      </p:cBhvr>
                                      <p:tavLst>
                                        <p:tav tm="0">
                                          <p:val>
                                            <p:fltVal val="0"/>
                                          </p:val>
                                        </p:tav>
                                        <p:tav tm="100000">
                                          <p:val>
                                            <p:strVal val="#ppt_w"/>
                                          </p:val>
                                        </p:tav>
                                      </p:tavLst>
                                    </p:anim>
                                    <p:anim calcmode="lin" valueType="num">
                                      <p:cBhvr>
                                        <p:cTn id="14" dur="2000" fill="hold"/>
                                        <p:tgtEl>
                                          <p:spTgt spid="3"/>
                                        </p:tgtEl>
                                        <p:attrNameLst>
                                          <p:attrName>ppt_h</p:attrName>
                                        </p:attrNameLst>
                                      </p:cBhvr>
                                      <p:tavLst>
                                        <p:tav tm="0">
                                          <p:val>
                                            <p:fltVal val="0"/>
                                          </p:val>
                                        </p:tav>
                                        <p:tav tm="100000">
                                          <p:val>
                                            <p:strVal val="#ppt_h"/>
                                          </p:val>
                                        </p:tav>
                                      </p:tavLst>
                                    </p:anim>
                                    <p:animEffect transition="in" filter="fade">
                                      <p:cBhvr>
                                        <p:cTn id="15" dur="20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260EFF62-A6E3-9031-E4E2-8FC05CC2B164}"/>
              </a:ext>
            </a:extLst>
          </p:cNvPr>
          <p:cNvSpPr txBox="1"/>
          <p:nvPr/>
        </p:nvSpPr>
        <p:spPr>
          <a:xfrm>
            <a:off x="479376" y="260648"/>
            <a:ext cx="11449272" cy="5324535"/>
          </a:xfrm>
          <a:prstGeom prst="rect">
            <a:avLst/>
          </a:prstGeom>
          <a:noFill/>
        </p:spPr>
        <p:txBody>
          <a:bodyPr wrap="square">
            <a:spAutoFit/>
          </a:bodyPr>
          <a:lstStyle/>
          <a:p>
            <a:pPr algn="l"/>
            <a:r>
              <a:rPr lang="en-US" sz="2000" b="1" i="0" u="sng" dirty="0">
                <a:solidFill>
                  <a:srgbClr val="4A4A4A"/>
                </a:solidFill>
                <a:effectLst/>
              </a:rPr>
              <a:t>Porter’s Diamond Model Example</a:t>
            </a:r>
          </a:p>
          <a:p>
            <a:pPr algn="l"/>
            <a:endParaRPr lang="en-US" sz="2000" b="1" i="0" u="sng" dirty="0">
              <a:solidFill>
                <a:srgbClr val="4A4A4A"/>
              </a:solidFill>
              <a:effectLst/>
            </a:endParaRPr>
          </a:p>
          <a:p>
            <a:pPr algn="l"/>
            <a:r>
              <a:rPr lang="en-US" sz="2000" b="0" i="0" dirty="0">
                <a:solidFill>
                  <a:srgbClr val="4A4A4A"/>
                </a:solidFill>
                <a:effectLst/>
              </a:rPr>
              <a:t>An international smartphone manufacturer in Japan consistently remains a step ahead of the competition with attractive smartphone releases at regular intervals. Let’s analyze its success using the Diamond Model to understand why it enjoys a leading market position:</a:t>
            </a:r>
          </a:p>
          <a:p>
            <a:pPr algn="l"/>
            <a:endParaRPr lang="en-US" sz="2000" b="0" i="0" dirty="0">
              <a:solidFill>
                <a:srgbClr val="4A4A4A"/>
              </a:solidFill>
              <a:effectLst/>
            </a:endParaRPr>
          </a:p>
          <a:p>
            <a:pPr>
              <a:buFont typeface="Arial" panose="020B0604020202020204" pitchFamily="34" charset="0"/>
              <a:buChar char="•"/>
            </a:pPr>
            <a:r>
              <a:rPr lang="en-US" sz="2000" b="1" dirty="0">
                <a:solidFill>
                  <a:srgbClr val="4A4A4A"/>
                </a:solidFill>
              </a:rPr>
              <a:t>Demand Conditions</a:t>
            </a:r>
            <a:r>
              <a:rPr lang="en-US" sz="2000" dirty="0">
                <a:solidFill>
                  <a:srgbClr val="4A4A4A"/>
                </a:solidFill>
              </a:rPr>
              <a:t>: The Home Demand For Smartphones Is On The Rise, High technology demand from customers in Japan</a:t>
            </a:r>
          </a:p>
          <a:p>
            <a:endParaRPr lang="en-US" sz="2000" dirty="0">
              <a:solidFill>
                <a:srgbClr val="4A4A4A"/>
              </a:solidFill>
            </a:endParaRPr>
          </a:p>
          <a:p>
            <a:pPr>
              <a:buFont typeface="Arial" panose="020B0604020202020204" pitchFamily="34" charset="0"/>
              <a:buChar char="•"/>
            </a:pPr>
            <a:r>
              <a:rPr lang="en-US" sz="2000" b="1" dirty="0">
                <a:solidFill>
                  <a:srgbClr val="4A4A4A"/>
                </a:solidFill>
              </a:rPr>
              <a:t>Factor Conditions</a:t>
            </a:r>
            <a:r>
              <a:rPr lang="en-US" sz="2000" dirty="0">
                <a:solidFill>
                  <a:srgbClr val="4A4A4A"/>
                </a:solidFill>
              </a:rPr>
              <a:t>: The Organization Has An Excellent Pool Of Skilled Employees, Infrastructure And Equipment At Its Disposal</a:t>
            </a:r>
          </a:p>
          <a:p>
            <a:pPr algn="l"/>
            <a:endParaRPr lang="en-US" sz="2000" b="0" i="0" dirty="0">
              <a:solidFill>
                <a:srgbClr val="4A4A4A"/>
              </a:solidFill>
              <a:effectLst/>
            </a:endParaRPr>
          </a:p>
          <a:p>
            <a:pPr algn="l">
              <a:buFont typeface="Arial" panose="020B0604020202020204" pitchFamily="34" charset="0"/>
              <a:buChar char="•"/>
            </a:pPr>
            <a:r>
              <a:rPr lang="en-US" sz="2000" b="1" i="0" dirty="0">
                <a:solidFill>
                  <a:srgbClr val="4A4A4A"/>
                </a:solidFill>
                <a:effectLst/>
              </a:rPr>
              <a:t>Rivalry</a:t>
            </a:r>
            <a:r>
              <a:rPr lang="en-US" sz="2000" b="0" i="0" dirty="0">
                <a:solidFill>
                  <a:srgbClr val="4A4A4A"/>
                </a:solidFill>
                <a:effectLst/>
              </a:rPr>
              <a:t>: The Organization Faces Tremendous Competition From The Other Smartphone Giants, Which Forces It To Innovate And Improve Its Product Lineup</a:t>
            </a:r>
          </a:p>
          <a:p>
            <a:pPr algn="l"/>
            <a:endParaRPr lang="en-US" sz="2000" b="0" i="0" dirty="0">
              <a:solidFill>
                <a:srgbClr val="4A4A4A"/>
              </a:solidFill>
              <a:effectLst/>
            </a:endParaRPr>
          </a:p>
          <a:p>
            <a:pPr algn="l">
              <a:buFont typeface="Arial" panose="020B0604020202020204" pitchFamily="34" charset="0"/>
              <a:buChar char="•"/>
            </a:pPr>
            <a:r>
              <a:rPr lang="en-US" sz="2000" b="1" i="0" dirty="0">
                <a:solidFill>
                  <a:srgbClr val="4A4A4A"/>
                </a:solidFill>
                <a:effectLst/>
              </a:rPr>
              <a:t>Related Industries</a:t>
            </a:r>
            <a:r>
              <a:rPr lang="en-US" sz="2000" b="0" i="0" dirty="0">
                <a:solidFill>
                  <a:srgbClr val="4A4A4A"/>
                </a:solidFill>
                <a:effectLst/>
              </a:rPr>
              <a:t>: Supporting Industries Such As Component Suppliers Help The Organization Expand Its Product Range To Gain An Edge</a:t>
            </a:r>
          </a:p>
        </p:txBody>
      </p:sp>
    </p:spTree>
    <p:extLst>
      <p:ext uri="{BB962C8B-B14F-4D97-AF65-F5344CB8AC3E}">
        <p14:creationId xmlns:p14="http://schemas.microsoft.com/office/powerpoint/2010/main" val="2954288920"/>
      </p:ext>
    </p:extLst>
  </p:cSld>
  <p:clrMapOvr>
    <a:masterClrMapping/>
  </p:clrMapOvr>
  <mc:AlternateContent xmlns:mc="http://schemas.openxmlformats.org/markup-compatibility/2006" xmlns:p14="http://schemas.microsoft.com/office/powerpoint/2010/main">
    <mc:Choice Requires="p14">
      <p:transition spd="slow" p14:dur="1200" advClick="0">
        <p14:prism/>
      </p:transition>
    </mc:Choice>
    <mc:Fallback xmlns="">
      <p:transition spd="slow" advClick="0">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Factor Mobility Theory</a:t>
            </a:r>
          </a:p>
        </p:txBody>
      </p:sp>
      <p:sp>
        <p:nvSpPr>
          <p:cNvPr id="6" name="Content Placeholder 2">
            <a:extLst>
              <a:ext uri="{FF2B5EF4-FFF2-40B4-BE49-F238E27FC236}">
                <a16:creationId xmlns:a16="http://schemas.microsoft.com/office/drawing/2014/main" id="{9D476699-8CCC-4F80-9BE1-03E92D3E8C60}"/>
              </a:ext>
            </a:extLst>
          </p:cNvPr>
          <p:cNvSpPr txBox="1">
            <a:spLocks/>
          </p:cNvSpPr>
          <p:nvPr/>
        </p:nvSpPr>
        <p:spPr bwMode="auto">
          <a:xfrm>
            <a:off x="785409" y="1143000"/>
            <a:ext cx="10621181" cy="433822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lvl="0" indent="0" algn="just" eaLnBrk="1" hangingPunct="1">
              <a:lnSpc>
                <a:spcPct val="80000"/>
              </a:lnSpc>
              <a:buNone/>
              <a:defRPr/>
            </a:pPr>
            <a:r>
              <a:rPr lang="en-US" dirty="0"/>
              <a:t>Factor mobility theory highlights the ability to move factors of production—labor, capital, or land—out of one production process into another.</a:t>
            </a:r>
            <a:endParaRPr kumimoji="0" lang="en-GB" altLang="en-US" sz="3400" b="1" i="0" u="none" strike="noStrike" kern="1200" cap="none" spc="0" normalizeH="0" baseline="0" noProof="0" dirty="0">
              <a:ln>
                <a:noFill/>
              </a:ln>
              <a:solidFill>
                <a:prstClr val="black"/>
              </a:solidFill>
              <a:effectLst/>
              <a:uLnTx/>
              <a:uFillTx/>
              <a:latin typeface="Myriad Pro"/>
              <a:ea typeface="+mn-ea"/>
              <a:cs typeface="+mn-cs"/>
            </a:endParaRPr>
          </a:p>
          <a:p>
            <a:pPr marL="0" marR="0" lvl="0" indent="0" algn="just" defTabSz="914400" rtl="0" eaLnBrk="1" fontAlgn="base" latinLnBrk="0" hangingPunct="1">
              <a:lnSpc>
                <a:spcPct val="80000"/>
              </a:lnSpc>
              <a:spcBef>
                <a:spcPct val="20000"/>
              </a:spcBef>
              <a:spcAft>
                <a:spcPct val="0"/>
              </a:spcAft>
              <a:buClrTx/>
              <a:buSzTx/>
              <a:buFont typeface="Arial" panose="020B0604020202020204" pitchFamily="34" charset="0"/>
              <a:buNone/>
              <a:tabLst/>
              <a:defRPr/>
            </a:pPr>
            <a:endParaRPr lang="en-GB" altLang="en-US" sz="3400" b="1" dirty="0">
              <a:solidFill>
                <a:prstClr val="black"/>
              </a:solidFill>
              <a:latin typeface="Myriad Pro"/>
            </a:endParaRPr>
          </a:p>
          <a:p>
            <a:pPr marL="0" marR="0" lvl="0" indent="0" algn="just" defTabSz="914400" rtl="0" eaLnBrk="1" fontAlgn="base" latinLnBrk="0" hangingPunct="1">
              <a:lnSpc>
                <a:spcPct val="80000"/>
              </a:lnSpc>
              <a:spcBef>
                <a:spcPct val="20000"/>
              </a:spcBef>
              <a:spcAft>
                <a:spcPct val="0"/>
              </a:spcAft>
              <a:buClrTx/>
              <a:buSzTx/>
              <a:buFont typeface="Arial" panose="020B0604020202020204" pitchFamily="34" charset="0"/>
              <a:buNone/>
              <a:tabLst/>
              <a:defRPr/>
            </a:pPr>
            <a:r>
              <a:rPr kumimoji="0" lang="en-GB" altLang="en-US" sz="3400" b="1" i="0" u="none" strike="noStrike" kern="1200" cap="none" spc="0" normalizeH="0" baseline="0" noProof="0" dirty="0">
                <a:ln>
                  <a:noFill/>
                </a:ln>
                <a:solidFill>
                  <a:prstClr val="black"/>
                </a:solidFill>
                <a:effectLst/>
                <a:uLnTx/>
                <a:uFillTx/>
                <a:latin typeface="Myriad Pro"/>
                <a:ea typeface="+mn-ea"/>
                <a:cs typeface="+mn-cs"/>
              </a:rPr>
              <a:t>Capital and labour move internationally to:</a:t>
            </a:r>
          </a:p>
          <a:p>
            <a:pPr marL="892175" marR="0" lvl="1" indent="-434975" algn="just" defTabSz="914400" rtl="0" eaLnBrk="1" fontAlgn="base" latinLnBrk="0" hangingPunct="1">
              <a:lnSpc>
                <a:spcPct val="200000"/>
              </a:lnSpc>
              <a:spcBef>
                <a:spcPct val="20000"/>
              </a:spcBef>
              <a:spcAft>
                <a:spcPct val="0"/>
              </a:spcAft>
              <a:buClrTx/>
              <a:buSzTx/>
              <a:buFont typeface="Wingdings" panose="05000000000000000000" pitchFamily="2" charset="2"/>
              <a:buChar char="§"/>
              <a:tabLst/>
              <a:defRPr/>
            </a:pPr>
            <a:r>
              <a:rPr kumimoji="0" lang="en-GB" altLang="en-US" sz="3200" b="0" i="0" u="none" strike="noStrike" kern="1200" cap="none" spc="0" normalizeH="0" baseline="0" noProof="0" dirty="0">
                <a:ln>
                  <a:noFill/>
                </a:ln>
                <a:solidFill>
                  <a:prstClr val="black"/>
                </a:solidFill>
                <a:effectLst/>
                <a:uLnTx/>
                <a:uFillTx/>
                <a:latin typeface="Myriad Pro"/>
                <a:ea typeface="+mn-ea"/>
                <a:cs typeface="+mn-cs"/>
              </a:rPr>
              <a:t>Gain more income</a:t>
            </a:r>
          </a:p>
          <a:p>
            <a:pPr marL="892175" marR="0" lvl="1" indent="-434975" algn="just" defTabSz="914400" rtl="0" eaLnBrk="1" fontAlgn="base" latinLnBrk="0" hangingPunct="1">
              <a:lnSpc>
                <a:spcPct val="200000"/>
              </a:lnSpc>
              <a:spcBef>
                <a:spcPct val="20000"/>
              </a:spcBef>
              <a:spcAft>
                <a:spcPct val="0"/>
              </a:spcAft>
              <a:buClrTx/>
              <a:buSzTx/>
              <a:buFont typeface="Wingdings" panose="05000000000000000000" pitchFamily="2" charset="2"/>
              <a:buChar char="§"/>
              <a:tabLst/>
              <a:defRPr/>
            </a:pPr>
            <a:r>
              <a:rPr kumimoji="0" lang="en-GB" altLang="en-US" sz="3200" b="0" i="0" u="none" strike="noStrike" kern="1200" cap="none" spc="0" normalizeH="0" baseline="0" noProof="0" dirty="0">
                <a:ln>
                  <a:noFill/>
                </a:ln>
                <a:solidFill>
                  <a:prstClr val="black"/>
                </a:solidFill>
                <a:effectLst/>
                <a:uLnTx/>
                <a:uFillTx/>
                <a:latin typeface="Myriad Pro"/>
                <a:ea typeface="+mn-ea"/>
                <a:cs typeface="+mn-cs"/>
              </a:rPr>
              <a:t>Flee adverse political situations</a:t>
            </a:r>
          </a:p>
          <a:p>
            <a:pPr marL="0" marR="0" lvl="0" indent="0" algn="l" defTabSz="914400" rtl="0" eaLnBrk="0" fontAlgn="base" latinLnBrk="0" hangingPunct="0">
              <a:lnSpc>
                <a:spcPct val="100000"/>
              </a:lnSpc>
              <a:spcBef>
                <a:spcPct val="20000"/>
              </a:spcBef>
              <a:spcAft>
                <a:spcPct val="0"/>
              </a:spcAft>
              <a:buClr>
                <a:prstClr val="black"/>
              </a:buClr>
              <a:buSzTx/>
              <a:buFont typeface="Arial" panose="020B0604020202020204" pitchFamily="34" charset="0"/>
              <a:buNone/>
              <a:tabLst/>
              <a:defRPr/>
            </a:pPr>
            <a:endParaRPr kumimoji="0" lang="en-GB" sz="3200" b="0" i="0" u="none" strike="noStrike" kern="1200" cap="none" spc="0" normalizeH="0" baseline="0" noProof="0" dirty="0">
              <a:ln>
                <a:noFill/>
              </a:ln>
              <a:solidFill>
                <a:prstClr val="black"/>
              </a:solidFill>
              <a:effectLst/>
              <a:uLnTx/>
              <a:uFillTx/>
              <a:latin typeface="Myriad Pro"/>
              <a:ea typeface="+mn-ea"/>
              <a:cs typeface="+mn-cs"/>
            </a:endParaRPr>
          </a:p>
          <a:p>
            <a:pPr marL="342900" marR="0" lvl="0" indent="-342900" algn="just"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endParaRPr kumimoji="0" lang="en-GB" sz="3200" b="0" i="0" u="none" strike="noStrike" kern="1200" cap="none" spc="0" normalizeH="0" baseline="0" noProof="0" dirty="0">
              <a:ln>
                <a:noFill/>
              </a:ln>
              <a:solidFill>
                <a:prstClr val="black"/>
              </a:solidFill>
              <a:effectLst/>
              <a:uLnTx/>
              <a:uFillTx/>
              <a:latin typeface="Myriad Pro"/>
              <a:ea typeface="+mn-ea"/>
              <a:cs typeface="+mn-cs"/>
            </a:endParaRPr>
          </a:p>
          <a:p>
            <a:pPr marL="342900" marR="0" lvl="0" indent="-342900" algn="just"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endParaRPr kumimoji="0" lang="en-GB" sz="3200" b="0" i="0" u="none" strike="noStrike" kern="1200" cap="none" spc="0" normalizeH="0" baseline="0" noProof="0" dirty="0">
              <a:ln>
                <a:noFill/>
              </a:ln>
              <a:solidFill>
                <a:prstClr val="black"/>
              </a:solidFill>
              <a:effectLst/>
              <a:uLnTx/>
              <a:uFillTx/>
              <a:latin typeface="Myriad Pro"/>
              <a:ea typeface="+mn-ea"/>
              <a:cs typeface="+mn-cs"/>
            </a:endParaRPr>
          </a:p>
          <a:p>
            <a:pPr marL="342900" marR="0" lvl="0" indent="-342900" algn="l"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endParaRPr kumimoji="0" lang="en-US" sz="2800" b="0" i="0" u="none" strike="noStrike" kern="1200" cap="none" spc="0" normalizeH="0" baseline="0" noProof="0" dirty="0">
              <a:ln>
                <a:noFill/>
              </a:ln>
              <a:solidFill>
                <a:prstClr val="black"/>
              </a:solidFill>
              <a:effectLst/>
              <a:uLnTx/>
              <a:uFillTx/>
              <a:latin typeface="Myriad Pro"/>
              <a:ea typeface="+mn-ea"/>
              <a:cs typeface="+mn-cs"/>
            </a:endParaRPr>
          </a:p>
          <a:p>
            <a:pPr marL="0" marR="0" lvl="0" indent="0" algn="l" defTabSz="914400" rtl="0" eaLnBrk="1" fontAlgn="base" latinLnBrk="0" hangingPunct="1">
              <a:lnSpc>
                <a:spcPct val="100000"/>
              </a:lnSpc>
              <a:spcBef>
                <a:spcPct val="20000"/>
              </a:spcBef>
              <a:spcAft>
                <a:spcPct val="0"/>
              </a:spcAft>
              <a:buClrTx/>
              <a:buSzTx/>
              <a:buFont typeface="Arial" panose="020B0604020202020204" pitchFamily="34" charset="0"/>
              <a:buNone/>
              <a:tabLst/>
              <a:defRPr/>
            </a:pPr>
            <a:endParaRPr kumimoji="0" lang="en-GB" altLang="en-US" sz="2400" b="0" i="0" u="none" strike="noStrike" kern="1200" cap="none" spc="0" normalizeH="0" baseline="0" noProof="0" dirty="0">
              <a:ln>
                <a:noFill/>
              </a:ln>
              <a:solidFill>
                <a:prstClr val="black"/>
              </a:solidFill>
              <a:effectLst/>
              <a:uLnTx/>
              <a:uFillTx/>
              <a:latin typeface="Myriad Pro"/>
              <a:ea typeface="+mn-ea"/>
              <a:cs typeface="+mn-cs"/>
            </a:endParaRPr>
          </a:p>
        </p:txBody>
      </p:sp>
      <p:sp>
        <p:nvSpPr>
          <p:cNvPr id="2" name="Footer Placeholder 1">
            <a:extLst>
              <a:ext uri="{FF2B5EF4-FFF2-40B4-BE49-F238E27FC236}">
                <a16:creationId xmlns:a16="http://schemas.microsoft.com/office/drawing/2014/main" id="{CE5453E0-9189-533D-AEE9-D92DB2136992}"/>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1923973771"/>
      </p:ext>
    </p:extLst>
  </p:cSld>
  <p:clrMapOvr>
    <a:masterClrMapping/>
  </p:clrMapOvr>
  <mc:AlternateContent xmlns:mc="http://schemas.openxmlformats.org/markup-compatibility/2006" xmlns:p14="http://schemas.microsoft.com/office/powerpoint/2010/main">
    <mc:Choice Requires="p14">
      <p:transition spd="slow" p14:dur="12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1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0" y="0"/>
            <a:ext cx="12144672" cy="1143000"/>
          </a:xfrm>
        </p:spPr>
        <p:txBody>
          <a:bodyPr/>
          <a:lstStyle/>
          <a:p>
            <a:pPr eaLnBrk="1" hangingPunct="1"/>
            <a:r>
              <a:rPr lang="en-GB" altLang="en-US" sz="3600" b="1" dirty="0">
                <a:solidFill>
                  <a:schemeClr val="tx2">
                    <a:lumMod val="75000"/>
                  </a:schemeClr>
                </a:solidFill>
              </a:rPr>
              <a:t>The Relationship Between Trade and Factor Mobility</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713402" y="1143000"/>
            <a:ext cx="10639181" cy="4518248"/>
          </a:xfrm>
        </p:spPr>
        <p:txBody>
          <a:bodyPr/>
          <a:lstStyle/>
          <a:p>
            <a:pPr algn="just">
              <a:spcBef>
                <a:spcPts val="1200"/>
              </a:spcBef>
              <a:spcAft>
                <a:spcPts val="1200"/>
              </a:spcAft>
              <a:buFont typeface="Wingdings" panose="05000000000000000000" pitchFamily="2" charset="2"/>
              <a:buChar char="§"/>
            </a:pPr>
            <a:r>
              <a:rPr lang="en-US" sz="2000" b="1" dirty="0">
                <a:latin typeface="Arial" panose="020B0604020202020204" pitchFamily="34" charset="0"/>
                <a:cs typeface="Arial" panose="020B0604020202020204" pitchFamily="34" charset="0"/>
              </a:rPr>
              <a:t>Substitution: </a:t>
            </a:r>
            <a:r>
              <a:rPr lang="en-US" sz="2000" dirty="0">
                <a:latin typeface="Arial" panose="020B0604020202020204" pitchFamily="34" charset="0"/>
                <a:cs typeface="Arial" panose="020B0604020202020204" pitchFamily="34" charset="0"/>
              </a:rPr>
              <a:t>the inability to gain sufficient access to foreign production factors may stimulate efficient methods of domestic substitution, such as the development of alternatives for traditional production methods </a:t>
            </a:r>
          </a:p>
          <a:p>
            <a:pPr algn="just">
              <a:spcBef>
                <a:spcPts val="1200"/>
              </a:spcBef>
              <a:spcAft>
                <a:spcPts val="1200"/>
              </a:spcAft>
              <a:buFont typeface="Wingdings" panose="05000000000000000000" pitchFamily="2" charset="2"/>
              <a:buChar char="§"/>
            </a:pPr>
            <a:r>
              <a:rPr lang="en-US" sz="2000" dirty="0">
                <a:latin typeface="Arial" panose="020B0604020202020204" pitchFamily="34" charset="0"/>
                <a:cs typeface="Arial" panose="020B0604020202020204" pitchFamily="34" charset="0"/>
              </a:rPr>
              <a:t> </a:t>
            </a:r>
            <a:r>
              <a:rPr lang="en-US" sz="2000" b="1" dirty="0">
                <a:latin typeface="Arial" panose="020B0604020202020204" pitchFamily="34" charset="0"/>
                <a:cs typeface="Arial" panose="020B0604020202020204" pitchFamily="34" charset="0"/>
              </a:rPr>
              <a:t>Complementarity</a:t>
            </a:r>
            <a:r>
              <a:rPr lang="en-US" sz="2000" dirty="0">
                <a:latin typeface="Arial" panose="020B0604020202020204" pitchFamily="34" charset="0"/>
                <a:cs typeface="Arial" panose="020B0604020202020204" pitchFamily="34" charset="0"/>
              </a:rPr>
              <a:t>: factor mobility via foreign direct investment may stimulate foreign trade because of the need for equipment, components, and/or complementary products in the destination country</a:t>
            </a:r>
          </a:p>
          <a:p>
            <a:pPr algn="just">
              <a:spcBef>
                <a:spcPts val="1200"/>
              </a:spcBef>
              <a:spcAft>
                <a:spcPts val="1200"/>
              </a:spcAft>
              <a:buFont typeface="Wingdings" panose="05000000000000000000" pitchFamily="2" charset="2"/>
              <a:buChar char="ü"/>
            </a:pPr>
            <a:r>
              <a:rPr lang="en-GB" altLang="en-US" sz="2000" dirty="0">
                <a:latin typeface="Arial" panose="020B0604020202020204" pitchFamily="34" charset="0"/>
                <a:cs typeface="Arial" panose="020B0604020202020204" pitchFamily="34" charset="0"/>
              </a:rPr>
              <a:t>Capital and labour move internationally to gain more income and flee adverse political situations</a:t>
            </a:r>
          </a:p>
          <a:p>
            <a:pPr algn="just">
              <a:spcBef>
                <a:spcPts val="1200"/>
              </a:spcBef>
              <a:spcAft>
                <a:spcPts val="1200"/>
              </a:spcAft>
              <a:buFont typeface="Wingdings" panose="05000000000000000000" pitchFamily="2" charset="2"/>
              <a:buChar char="ü"/>
            </a:pPr>
            <a:r>
              <a:rPr lang="en-GB" altLang="en-US" sz="2000" dirty="0">
                <a:latin typeface="Arial" panose="020B0604020202020204" pitchFamily="34" charset="0"/>
                <a:cs typeface="Arial" panose="020B0604020202020204" pitchFamily="34" charset="0"/>
              </a:rPr>
              <a:t>Although international mobility of production factors may be a substitute for trade, the mobility may stimulate trade through sales of components, equipment, and complementary products</a:t>
            </a:r>
          </a:p>
        </p:txBody>
      </p:sp>
      <p:sp>
        <p:nvSpPr>
          <p:cNvPr id="2" name="Footer Placeholder 1">
            <a:extLst>
              <a:ext uri="{FF2B5EF4-FFF2-40B4-BE49-F238E27FC236}">
                <a16:creationId xmlns:a16="http://schemas.microsoft.com/office/drawing/2014/main" id="{B42E854E-6FEF-C342-EB5D-33D7C8D36648}"/>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58001442"/>
      </p:ext>
    </p:extLst>
  </p:cSld>
  <p:clrMapOvr>
    <a:masterClrMapping/>
  </p:clrMapOvr>
  <mc:AlternateContent xmlns:mc="http://schemas.openxmlformats.org/markup-compatibility/2006" xmlns:p14="http://schemas.microsoft.com/office/powerpoint/2010/main">
    <mc:Choice Requires="p14">
      <p:transition spd="slow" p14:dur="12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7172">
                                            <p:txEl>
                                              <p:pRg st="1" end="1"/>
                                            </p:txEl>
                                          </p:spTgt>
                                        </p:tgtEl>
                                        <p:attrNameLst>
                                          <p:attrName>style.visibility</p:attrName>
                                        </p:attrNameLst>
                                      </p:cBhvr>
                                      <p:to>
                                        <p:strVal val="visible"/>
                                      </p:to>
                                    </p:set>
                                    <p:animEffect transition="in" filter="fade">
                                      <p:cBhvr>
                                        <p:cTn id="12" dur="1000"/>
                                        <p:tgtEl>
                                          <p:spTgt spid="7172">
                                            <p:txEl>
                                              <p:pRg st="1" end="1"/>
                                            </p:txEl>
                                          </p:spTgt>
                                        </p:tgtEl>
                                      </p:cBhvr>
                                    </p:animEffect>
                                    <p:anim calcmode="lin" valueType="num">
                                      <p:cBhvr>
                                        <p:cTn id="13" dur="1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7172">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grpId="0" nodeType="clickEffect">
                                  <p:stCondLst>
                                    <p:cond delay="0"/>
                                  </p:stCondLst>
                                  <p:childTnLst>
                                    <p:set>
                                      <p:cBhvr>
                                        <p:cTn id="18" dur="1" fill="hold">
                                          <p:stCondLst>
                                            <p:cond delay="0"/>
                                          </p:stCondLst>
                                        </p:cTn>
                                        <p:tgtEl>
                                          <p:spTgt spid="7172">
                                            <p:txEl>
                                              <p:pRg st="2" end="2"/>
                                            </p:txEl>
                                          </p:spTgt>
                                        </p:tgtEl>
                                        <p:attrNameLst>
                                          <p:attrName>style.visibility</p:attrName>
                                        </p:attrNameLst>
                                      </p:cBhvr>
                                      <p:to>
                                        <p:strVal val="visible"/>
                                      </p:to>
                                    </p:set>
                                    <p:animEffect transition="in" filter="fade">
                                      <p:cBhvr>
                                        <p:cTn id="19" dur="1000"/>
                                        <p:tgtEl>
                                          <p:spTgt spid="7172">
                                            <p:txEl>
                                              <p:pRg st="2" end="2"/>
                                            </p:txEl>
                                          </p:spTgt>
                                        </p:tgtEl>
                                      </p:cBhvr>
                                    </p:animEffect>
                                    <p:anim calcmode="lin" valueType="num">
                                      <p:cBhvr>
                                        <p:cTn id="20" dur="1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21" dur="1000" fill="hold"/>
                                        <p:tgtEl>
                                          <p:spTgt spid="7172">
                                            <p:txEl>
                                              <p:pRg st="2" end="2"/>
                                            </p:txEl>
                                          </p:spTgt>
                                        </p:tgtEl>
                                        <p:attrNameLst>
                                          <p:attrName>ppt_y</p:attrName>
                                        </p:attrNameLst>
                                      </p:cBhvr>
                                      <p:tavLst>
                                        <p:tav tm="0">
                                          <p:val>
                                            <p:strVal val="#ppt_y+.1"/>
                                          </p:val>
                                        </p:tav>
                                        <p:tav tm="100000">
                                          <p:val>
                                            <p:strVal val="#ppt_y"/>
                                          </p:val>
                                        </p:tav>
                                      </p:tavLst>
                                    </p:anim>
                                  </p:childTnLst>
                                </p:cTn>
                              </p:par>
                              <p:par>
                                <p:cTn id="22" presetID="42" presetClass="entr" presetSubtype="0" fill="hold" grpId="0" nodeType="withEffect">
                                  <p:stCondLst>
                                    <p:cond delay="0"/>
                                  </p:stCondLst>
                                  <p:childTnLst>
                                    <p:set>
                                      <p:cBhvr>
                                        <p:cTn id="23" dur="1" fill="hold">
                                          <p:stCondLst>
                                            <p:cond delay="0"/>
                                          </p:stCondLst>
                                        </p:cTn>
                                        <p:tgtEl>
                                          <p:spTgt spid="7172">
                                            <p:txEl>
                                              <p:pRg st="3" end="3"/>
                                            </p:txEl>
                                          </p:spTgt>
                                        </p:tgtEl>
                                        <p:attrNameLst>
                                          <p:attrName>style.visibility</p:attrName>
                                        </p:attrNameLst>
                                      </p:cBhvr>
                                      <p:to>
                                        <p:strVal val="visible"/>
                                      </p:to>
                                    </p:set>
                                    <p:animEffect transition="in" filter="fade">
                                      <p:cBhvr>
                                        <p:cTn id="24" dur="1000"/>
                                        <p:tgtEl>
                                          <p:spTgt spid="7172">
                                            <p:txEl>
                                              <p:pRg st="3" end="3"/>
                                            </p:txEl>
                                          </p:spTgt>
                                        </p:tgtEl>
                                      </p:cBhvr>
                                    </p:animEffect>
                                    <p:anim calcmode="lin" valueType="num">
                                      <p:cBhvr>
                                        <p:cTn id="25" dur="1000" fill="hold"/>
                                        <p:tgtEl>
                                          <p:spTgt spid="7172">
                                            <p:txEl>
                                              <p:pRg st="3" end="3"/>
                                            </p:txEl>
                                          </p:spTgt>
                                        </p:tgtEl>
                                        <p:attrNameLst>
                                          <p:attrName>ppt_x</p:attrName>
                                        </p:attrNameLst>
                                      </p:cBhvr>
                                      <p:tavLst>
                                        <p:tav tm="0">
                                          <p:val>
                                            <p:strVal val="#ppt_x"/>
                                          </p:val>
                                        </p:tav>
                                        <p:tav tm="100000">
                                          <p:val>
                                            <p:strVal val="#ppt_x"/>
                                          </p:val>
                                        </p:tav>
                                      </p:tavLst>
                                    </p:anim>
                                    <p:anim calcmode="lin" valueType="num">
                                      <p:cBhvr>
                                        <p:cTn id="26" dur="1000" fill="hold"/>
                                        <p:tgtEl>
                                          <p:spTgt spid="7172">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2" grpId="0" build="p"/>
    </p:bldLst>
  </p:timing>
</p:sld>
</file>

<file path=ppt/slides/slide1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0" y="26693"/>
            <a:ext cx="12192000" cy="1143000"/>
          </a:xfrm>
        </p:spPr>
        <p:txBody>
          <a:bodyPr/>
          <a:lstStyle/>
          <a:p>
            <a:pPr eaLnBrk="1" hangingPunct="1"/>
            <a:r>
              <a:rPr lang="en-GB" altLang="en-US" sz="3600" b="1" dirty="0">
                <a:solidFill>
                  <a:schemeClr val="tx2">
                    <a:lumMod val="75000"/>
                  </a:schemeClr>
                </a:solidFill>
              </a:rPr>
              <a:t>Factors Affecting the Flow of Goods and Services</a:t>
            </a:r>
          </a:p>
        </p:txBody>
      </p:sp>
      <p:pic>
        <p:nvPicPr>
          <p:cNvPr id="3" name="Picture Placeholder 11" descr="A flow diagram depicting the factors affecting the flow of goods and services between countries and their relation with the countries competitive environment.&#10;Long description is available in notes, Press F6">
            <a:extLst>
              <a:ext uri="{FF2B5EF4-FFF2-40B4-BE49-F238E27FC236}">
                <a16:creationId xmlns:a16="http://schemas.microsoft.com/office/drawing/2014/main" id="{6B0F3A70-E0D7-111F-1F15-15952BF564AF}"/>
              </a:ext>
            </a:extLst>
          </p:cNvPr>
          <p:cNvPicPr>
            <a:picLocks noChangeAspect="1"/>
          </p:cNvPicPr>
          <p:nvPr/>
        </p:nvPicPr>
        <p:blipFill rotWithShape="1">
          <a:blip r:embed="rId3">
            <a:extLst>
              <a:ext uri="{28A0092B-C50C-407E-A947-70E740481C1C}">
                <a14:useLocalDpi xmlns:a14="http://schemas.microsoft.com/office/drawing/2010/main" val="0"/>
              </a:ext>
            </a:extLst>
          </a:blip>
          <a:srcRect b="6624"/>
          <a:stretch/>
        </p:blipFill>
        <p:spPr>
          <a:xfrm>
            <a:off x="875420" y="1371396"/>
            <a:ext cx="10441160" cy="4316911"/>
          </a:xfrm>
          <a:prstGeom prst="rect">
            <a:avLst/>
          </a:prstGeom>
        </p:spPr>
      </p:pic>
      <p:sp>
        <p:nvSpPr>
          <p:cNvPr id="2" name="Footer Placeholder 1">
            <a:extLst>
              <a:ext uri="{FF2B5EF4-FFF2-40B4-BE49-F238E27FC236}">
                <a16:creationId xmlns:a16="http://schemas.microsoft.com/office/drawing/2014/main" id="{A9C4B5FC-8663-BC95-054C-01C6F4C0D6E3}"/>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3904563504"/>
      </p:ext>
    </p:extLst>
  </p:cSld>
  <p:clrMapOvr>
    <a:masterClrMapping/>
  </p:clrMapOvr>
  <mc:AlternateContent xmlns:mc="http://schemas.openxmlformats.org/markup-compatibility/2006" xmlns:p14="http://schemas.microsoft.com/office/powerpoint/2010/main">
    <mc:Choice Requires="p14">
      <p:transition spd="slow" p14:dur="12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ntr" presetSubtype="16" fill="hold" nodeType="with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p:cTn id="7" dur="1500" fill="hold"/>
                                        <p:tgtEl>
                                          <p:spTgt spid="3"/>
                                        </p:tgtEl>
                                        <p:attrNameLst>
                                          <p:attrName>ppt_w</p:attrName>
                                        </p:attrNameLst>
                                      </p:cBhvr>
                                      <p:tavLst>
                                        <p:tav tm="0">
                                          <p:val>
                                            <p:fltVal val="0"/>
                                          </p:val>
                                        </p:tav>
                                        <p:tav tm="100000">
                                          <p:val>
                                            <p:strVal val="#ppt_w"/>
                                          </p:val>
                                        </p:tav>
                                      </p:tavLst>
                                    </p:anim>
                                    <p:anim calcmode="lin" valueType="num">
                                      <p:cBhvr>
                                        <p:cTn id="8" dur="1500" fill="hold"/>
                                        <p:tgtEl>
                                          <p:spTgt spid="3"/>
                                        </p:tgtEl>
                                        <p:attrNameLst>
                                          <p:attrName>ppt_h</p:attrName>
                                        </p:attrNameLst>
                                      </p:cBhvr>
                                      <p:tavLst>
                                        <p:tav tm="0">
                                          <p:val>
                                            <p:fltVal val="0"/>
                                          </p:val>
                                        </p:tav>
                                        <p:tav tm="100000">
                                          <p:val>
                                            <p:strVal val="#ppt_h"/>
                                          </p:val>
                                        </p:tav>
                                      </p:tavLst>
                                    </p:anim>
                                    <p:animEffect transition="in" filter="fade">
                                      <p:cBhvr>
                                        <p:cTn id="9" dur="1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Why Governments Intervene in Trade</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767408" y="2564904"/>
            <a:ext cx="5112568" cy="2952328"/>
          </a:xfrm>
        </p:spPr>
        <p:txBody>
          <a:bodyPr/>
          <a:lstStyle/>
          <a:p>
            <a:r>
              <a:rPr lang="en-GB" sz="2800" dirty="0"/>
              <a:t>Preventing unemployment </a:t>
            </a:r>
          </a:p>
          <a:p>
            <a:r>
              <a:rPr lang="en-GB" altLang="en-US" sz="2800" dirty="0"/>
              <a:t>Protecting infant industries</a:t>
            </a:r>
          </a:p>
          <a:p>
            <a:r>
              <a:rPr lang="en-GB" altLang="en-US" sz="2800" dirty="0"/>
              <a:t>Promoting industrialisation </a:t>
            </a:r>
          </a:p>
          <a:p>
            <a:r>
              <a:rPr lang="en-GB" altLang="en-US" sz="2800" dirty="0"/>
              <a:t>Improving comparative position</a:t>
            </a:r>
            <a:endParaRPr lang="en-GB" altLang="en-US" sz="2400" dirty="0"/>
          </a:p>
        </p:txBody>
      </p:sp>
      <p:sp>
        <p:nvSpPr>
          <p:cNvPr id="4" name="Content Placeholder 2">
            <a:extLst>
              <a:ext uri="{FF2B5EF4-FFF2-40B4-BE49-F238E27FC236}">
                <a16:creationId xmlns:a16="http://schemas.microsoft.com/office/drawing/2014/main" id="{15F8B20F-F690-491F-AD30-B71747B259BB}"/>
              </a:ext>
            </a:extLst>
          </p:cNvPr>
          <p:cNvSpPr txBox="1">
            <a:spLocks/>
          </p:cNvSpPr>
          <p:nvPr/>
        </p:nvSpPr>
        <p:spPr bwMode="auto">
          <a:xfrm>
            <a:off x="6096000" y="2564904"/>
            <a:ext cx="5472608" cy="295232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342900" marR="0" lvl="0" indent="-342900" algn="l" defTabSz="914400" rtl="0" eaLnBrk="1" fontAlgn="base" latinLnBrk="0" hangingPunct="1">
              <a:lnSpc>
                <a:spcPct val="100000"/>
              </a:lnSpc>
              <a:spcBef>
                <a:spcPct val="20000"/>
              </a:spcBef>
              <a:spcAft>
                <a:spcPct val="0"/>
              </a:spcAft>
              <a:buClrTx/>
              <a:buSzTx/>
              <a:buFont typeface="Arial" panose="020B0604020202020204" pitchFamily="34" charset="0"/>
              <a:buChar char="•"/>
              <a:tabLst/>
              <a:defRPr/>
            </a:pPr>
            <a:r>
              <a:rPr kumimoji="0" lang="en-GB" altLang="en-US" sz="2800" b="0" i="0" u="none" strike="noStrike" kern="1200" cap="none" spc="0" normalizeH="0" baseline="0" noProof="0" dirty="0">
                <a:ln>
                  <a:noFill/>
                </a:ln>
                <a:solidFill>
                  <a:prstClr val="black"/>
                </a:solidFill>
                <a:effectLst/>
                <a:uLnTx/>
                <a:uFillTx/>
                <a:latin typeface="Myriad Pro"/>
                <a:ea typeface="+mn-ea"/>
                <a:cs typeface="+mn-cs"/>
              </a:rPr>
              <a:t>Maintaining essential industries </a:t>
            </a:r>
          </a:p>
          <a:p>
            <a:pPr marL="342900" marR="0" lvl="0" indent="-342900" algn="l" defTabSz="914400" rtl="0" eaLnBrk="1" fontAlgn="base" latinLnBrk="0" hangingPunct="1">
              <a:lnSpc>
                <a:spcPct val="100000"/>
              </a:lnSpc>
              <a:spcBef>
                <a:spcPct val="20000"/>
              </a:spcBef>
              <a:spcAft>
                <a:spcPct val="0"/>
              </a:spcAft>
              <a:buClrTx/>
              <a:buSzTx/>
              <a:buFont typeface="Arial" panose="020B0604020202020204" pitchFamily="34" charset="0"/>
              <a:buChar char="•"/>
              <a:tabLst/>
              <a:defRPr/>
            </a:pPr>
            <a:r>
              <a:rPr kumimoji="0" lang="en-GB" altLang="en-US" sz="2800" b="0" i="0" u="none" strike="noStrike" kern="1200" cap="none" spc="0" normalizeH="0" baseline="0" noProof="0" dirty="0">
                <a:ln>
                  <a:noFill/>
                </a:ln>
                <a:solidFill>
                  <a:prstClr val="black"/>
                </a:solidFill>
                <a:effectLst/>
                <a:uLnTx/>
                <a:uFillTx/>
                <a:latin typeface="Myriad Pro"/>
                <a:ea typeface="+mn-ea"/>
                <a:cs typeface="+mn-cs"/>
              </a:rPr>
              <a:t>Dealing with unfriendly countries</a:t>
            </a:r>
          </a:p>
          <a:p>
            <a:pPr marL="342900" marR="0" lvl="0" indent="-342900" algn="l" defTabSz="914400" rtl="0" eaLnBrk="1" fontAlgn="base" latinLnBrk="0" hangingPunct="1">
              <a:lnSpc>
                <a:spcPct val="100000"/>
              </a:lnSpc>
              <a:spcBef>
                <a:spcPct val="20000"/>
              </a:spcBef>
              <a:spcAft>
                <a:spcPct val="0"/>
              </a:spcAft>
              <a:buClrTx/>
              <a:buSzTx/>
              <a:buFont typeface="Arial" panose="020B0604020202020204" pitchFamily="34" charset="0"/>
              <a:buChar char="•"/>
              <a:tabLst/>
              <a:defRPr/>
            </a:pPr>
            <a:r>
              <a:rPr kumimoji="0" lang="en-GB" altLang="en-US" sz="2800" b="0" i="0" u="none" strike="noStrike" kern="1200" cap="none" spc="0" normalizeH="0" baseline="0" noProof="0" dirty="0">
                <a:ln>
                  <a:noFill/>
                </a:ln>
                <a:solidFill>
                  <a:prstClr val="black"/>
                </a:solidFill>
                <a:effectLst/>
                <a:uLnTx/>
                <a:uFillTx/>
                <a:latin typeface="Myriad Pro"/>
                <a:ea typeface="+mn-ea"/>
                <a:cs typeface="+mn-cs"/>
              </a:rPr>
              <a:t>Maintaining or extending spheres of influence</a:t>
            </a:r>
          </a:p>
          <a:p>
            <a:pPr marL="342900" marR="0" lvl="0" indent="-342900" algn="l" defTabSz="914400" rtl="0" eaLnBrk="1" fontAlgn="base" latinLnBrk="0" hangingPunct="1">
              <a:lnSpc>
                <a:spcPct val="100000"/>
              </a:lnSpc>
              <a:spcBef>
                <a:spcPct val="20000"/>
              </a:spcBef>
              <a:spcAft>
                <a:spcPct val="0"/>
              </a:spcAft>
              <a:buClrTx/>
              <a:buSzTx/>
              <a:buFont typeface="Arial" panose="020B0604020202020204" pitchFamily="34" charset="0"/>
              <a:buChar char="•"/>
              <a:tabLst/>
              <a:defRPr/>
            </a:pPr>
            <a:r>
              <a:rPr kumimoji="0" lang="en-GB" altLang="en-US" sz="2800" b="0" i="0" u="none" strike="noStrike" kern="1200" cap="none" spc="0" normalizeH="0" baseline="0" noProof="0" dirty="0">
                <a:ln>
                  <a:noFill/>
                </a:ln>
                <a:solidFill>
                  <a:prstClr val="black"/>
                </a:solidFill>
                <a:effectLst/>
                <a:uLnTx/>
                <a:uFillTx/>
                <a:latin typeface="Myriad Pro"/>
                <a:ea typeface="+mn-ea"/>
                <a:cs typeface="+mn-cs"/>
              </a:rPr>
              <a:t>Preserving national identity</a:t>
            </a:r>
          </a:p>
          <a:p>
            <a:pPr marL="342900" marR="0" lvl="0" indent="-342900" algn="l" defTabSz="914400" rtl="0" eaLnBrk="1" fontAlgn="base" latinLnBrk="0" hangingPunct="1">
              <a:lnSpc>
                <a:spcPct val="100000"/>
              </a:lnSpc>
              <a:spcBef>
                <a:spcPct val="20000"/>
              </a:spcBef>
              <a:spcAft>
                <a:spcPct val="0"/>
              </a:spcAft>
              <a:buClrTx/>
              <a:buSzTx/>
              <a:buFont typeface="Arial" panose="020B0604020202020204" pitchFamily="34" charset="0"/>
              <a:buChar char="•"/>
              <a:tabLst/>
              <a:defRPr/>
            </a:pPr>
            <a:endParaRPr kumimoji="0" lang="en-GB" altLang="en-US" sz="2800" b="0" i="0" u="none" strike="noStrike" kern="1200" cap="none" spc="0" normalizeH="0" baseline="0" noProof="0" dirty="0">
              <a:ln>
                <a:noFill/>
              </a:ln>
              <a:solidFill>
                <a:prstClr val="black"/>
              </a:solidFill>
              <a:effectLst/>
              <a:uLnTx/>
              <a:uFillTx/>
              <a:latin typeface="Myriad Pro"/>
              <a:ea typeface="+mn-ea"/>
              <a:cs typeface="+mn-cs"/>
            </a:endParaRPr>
          </a:p>
        </p:txBody>
      </p:sp>
      <p:sp>
        <p:nvSpPr>
          <p:cNvPr id="2" name="Rectangle: Rounded Corners 1">
            <a:extLst>
              <a:ext uri="{FF2B5EF4-FFF2-40B4-BE49-F238E27FC236}">
                <a16:creationId xmlns:a16="http://schemas.microsoft.com/office/drawing/2014/main" id="{B7E8DBF0-E071-4D8B-AEC7-F0CF41B8B025}"/>
              </a:ext>
            </a:extLst>
          </p:cNvPr>
          <p:cNvSpPr/>
          <p:nvPr/>
        </p:nvSpPr>
        <p:spPr>
          <a:xfrm>
            <a:off x="1019436" y="1313892"/>
            <a:ext cx="4608512" cy="108012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GB" sz="2400" b="0" i="0" u="none" strike="noStrike" kern="1200" cap="none" spc="0" normalizeH="0" baseline="0" noProof="0" dirty="0">
                <a:ln>
                  <a:noFill/>
                </a:ln>
                <a:solidFill>
                  <a:prstClr val="white"/>
                </a:solidFill>
                <a:effectLst/>
                <a:uLnTx/>
                <a:uFillTx/>
                <a:latin typeface="Arial Black" panose="020B0A04020102020204" pitchFamily="34" charset="0"/>
                <a:ea typeface="+mn-ea"/>
                <a:cs typeface="+mn-cs"/>
              </a:rPr>
              <a:t>Economic Rationales</a:t>
            </a:r>
          </a:p>
        </p:txBody>
      </p:sp>
      <p:sp>
        <p:nvSpPr>
          <p:cNvPr id="3" name="Rectangle: Rounded Corners 2">
            <a:extLst>
              <a:ext uri="{FF2B5EF4-FFF2-40B4-BE49-F238E27FC236}">
                <a16:creationId xmlns:a16="http://schemas.microsoft.com/office/drawing/2014/main" id="{F53EB48F-2102-48F5-A37F-14ACA8CAB185}"/>
              </a:ext>
            </a:extLst>
          </p:cNvPr>
          <p:cNvSpPr/>
          <p:nvPr/>
        </p:nvSpPr>
        <p:spPr>
          <a:xfrm>
            <a:off x="6528048" y="1313892"/>
            <a:ext cx="4608512" cy="108012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GB" sz="2400" b="0" i="0" u="none" strike="noStrike" kern="1200" cap="none" spc="0" normalizeH="0" baseline="0" noProof="0" dirty="0">
                <a:ln>
                  <a:noFill/>
                </a:ln>
                <a:solidFill>
                  <a:prstClr val="white"/>
                </a:solidFill>
                <a:effectLst/>
                <a:uLnTx/>
                <a:uFillTx/>
                <a:latin typeface="Arial Black" panose="020B0A04020102020204" pitchFamily="34" charset="0"/>
                <a:ea typeface="+mn-ea"/>
                <a:cs typeface="+mn-cs"/>
              </a:rPr>
              <a:t>Non-economic Rationales</a:t>
            </a:r>
          </a:p>
        </p:txBody>
      </p:sp>
      <p:sp>
        <p:nvSpPr>
          <p:cNvPr id="5" name="Footer Placeholder 1">
            <a:extLst>
              <a:ext uri="{FF2B5EF4-FFF2-40B4-BE49-F238E27FC236}">
                <a16:creationId xmlns:a16="http://schemas.microsoft.com/office/drawing/2014/main" id="{0462511D-3F82-6D42-5982-336E4B1507F4}"/>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2341685731"/>
      </p:ext>
    </p:extLst>
  </p:cSld>
  <p:clrMapOvr>
    <a:masterClrMapping/>
  </p:clrMapOvr>
  <mc:AlternateContent xmlns:mc="http://schemas.openxmlformats.org/markup-compatibility/2006" xmlns:p14="http://schemas.microsoft.com/office/powerpoint/2010/main">
    <mc:Choice Requires="p14">
      <p:transition spd="slow" p14:dur="12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ntr" presetSubtype="16"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500" fill="hold"/>
                                        <p:tgtEl>
                                          <p:spTgt spid="2"/>
                                        </p:tgtEl>
                                        <p:attrNameLst>
                                          <p:attrName>ppt_w</p:attrName>
                                        </p:attrNameLst>
                                      </p:cBhvr>
                                      <p:tavLst>
                                        <p:tav tm="0">
                                          <p:val>
                                            <p:fltVal val="0"/>
                                          </p:val>
                                        </p:tav>
                                        <p:tav tm="100000">
                                          <p:val>
                                            <p:strVal val="#ppt_w"/>
                                          </p:val>
                                        </p:tav>
                                      </p:tavLst>
                                    </p:anim>
                                    <p:anim calcmode="lin" valueType="num">
                                      <p:cBhvr>
                                        <p:cTn id="8" dur="500" fill="hold"/>
                                        <p:tgtEl>
                                          <p:spTgt spid="2"/>
                                        </p:tgtEl>
                                        <p:attrNameLst>
                                          <p:attrName>ppt_h</p:attrName>
                                        </p:attrNameLst>
                                      </p:cBhvr>
                                      <p:tavLst>
                                        <p:tav tm="0">
                                          <p:val>
                                            <p:fltVal val="0"/>
                                          </p:val>
                                        </p:tav>
                                        <p:tav tm="100000">
                                          <p:val>
                                            <p:strVal val="#ppt_h"/>
                                          </p:val>
                                        </p:tav>
                                      </p:tavLst>
                                    </p:anim>
                                    <p:animEffect transition="in" filter="fade">
                                      <p:cBhvr>
                                        <p:cTn id="9" dur="500"/>
                                        <p:tgtEl>
                                          <p:spTgt spid="2"/>
                                        </p:tgtEl>
                                      </p:cBhvr>
                                    </p:animEffect>
                                  </p:childTnLst>
                                </p:cTn>
                              </p:par>
                              <p:par>
                                <p:cTn id="10" presetID="53" presetClass="entr" presetSubtype="16" fill="hold" grpId="0" nodeType="withEffect">
                                  <p:stCondLst>
                                    <p:cond delay="0"/>
                                  </p:stCondLst>
                                  <p:childTnLst>
                                    <p:set>
                                      <p:cBhvr>
                                        <p:cTn id="11" dur="1" fill="hold">
                                          <p:stCondLst>
                                            <p:cond delay="0"/>
                                          </p:stCondLst>
                                        </p:cTn>
                                        <p:tgtEl>
                                          <p:spTgt spid="3"/>
                                        </p:tgtEl>
                                        <p:attrNameLst>
                                          <p:attrName>style.visibility</p:attrName>
                                        </p:attrNameLst>
                                      </p:cBhvr>
                                      <p:to>
                                        <p:strVal val="visible"/>
                                      </p:to>
                                    </p:set>
                                    <p:anim calcmode="lin" valueType="num">
                                      <p:cBhvr>
                                        <p:cTn id="12" dur="500" fill="hold"/>
                                        <p:tgtEl>
                                          <p:spTgt spid="3"/>
                                        </p:tgtEl>
                                        <p:attrNameLst>
                                          <p:attrName>ppt_w</p:attrName>
                                        </p:attrNameLst>
                                      </p:cBhvr>
                                      <p:tavLst>
                                        <p:tav tm="0">
                                          <p:val>
                                            <p:fltVal val="0"/>
                                          </p:val>
                                        </p:tav>
                                        <p:tav tm="100000">
                                          <p:val>
                                            <p:strVal val="#ppt_w"/>
                                          </p:val>
                                        </p:tav>
                                      </p:tavLst>
                                    </p:anim>
                                    <p:anim calcmode="lin" valueType="num">
                                      <p:cBhvr>
                                        <p:cTn id="13" dur="500" fill="hold"/>
                                        <p:tgtEl>
                                          <p:spTgt spid="3"/>
                                        </p:tgtEl>
                                        <p:attrNameLst>
                                          <p:attrName>ppt_h</p:attrName>
                                        </p:attrNameLst>
                                      </p:cBhvr>
                                      <p:tavLst>
                                        <p:tav tm="0">
                                          <p:val>
                                            <p:fltVal val="0"/>
                                          </p:val>
                                        </p:tav>
                                        <p:tav tm="100000">
                                          <p:val>
                                            <p:strVal val="#ppt_h"/>
                                          </p:val>
                                        </p:tav>
                                      </p:tavLst>
                                    </p:anim>
                                    <p:animEffect transition="in" filter="fade">
                                      <p:cBhvr>
                                        <p:cTn id="14" dur="500"/>
                                        <p:tgtEl>
                                          <p:spTgt spid="3"/>
                                        </p:tgtEl>
                                      </p:cBhvr>
                                    </p:animEffect>
                                  </p:childTnLst>
                                </p:cTn>
                              </p:par>
                              <p:par>
                                <p:cTn id="15" presetID="42" presetClass="entr" presetSubtype="0" fill="hold" grpId="0" nodeType="withEffect">
                                  <p:stCondLst>
                                    <p:cond delay="0"/>
                                  </p:stCondLst>
                                  <p:childTnLst>
                                    <p:set>
                                      <p:cBhvr>
                                        <p:cTn id="16" dur="1" fill="hold">
                                          <p:stCondLst>
                                            <p:cond delay="0"/>
                                          </p:stCondLst>
                                        </p:cTn>
                                        <p:tgtEl>
                                          <p:spTgt spid="7172">
                                            <p:txEl>
                                              <p:pRg st="0" end="0"/>
                                            </p:txEl>
                                          </p:spTgt>
                                        </p:tgtEl>
                                        <p:attrNameLst>
                                          <p:attrName>style.visibility</p:attrName>
                                        </p:attrNameLst>
                                      </p:cBhvr>
                                      <p:to>
                                        <p:strVal val="visible"/>
                                      </p:to>
                                    </p:set>
                                    <p:animEffect transition="in" filter="fade">
                                      <p:cBhvr>
                                        <p:cTn id="17" dur="1000"/>
                                        <p:tgtEl>
                                          <p:spTgt spid="7172">
                                            <p:txEl>
                                              <p:pRg st="0" end="0"/>
                                            </p:txEl>
                                          </p:spTgt>
                                        </p:tgtEl>
                                      </p:cBhvr>
                                    </p:animEffect>
                                    <p:anim calcmode="lin" valueType="num">
                                      <p:cBhvr>
                                        <p:cTn id="1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19" dur="1000" fill="hold"/>
                                        <p:tgtEl>
                                          <p:spTgt spid="7172">
                                            <p:txEl>
                                              <p:pRg st="0" end="0"/>
                                            </p:txEl>
                                          </p:spTgt>
                                        </p:tgtEl>
                                        <p:attrNameLst>
                                          <p:attrName>ppt_y</p:attrName>
                                        </p:attrNameLst>
                                      </p:cBhvr>
                                      <p:tavLst>
                                        <p:tav tm="0">
                                          <p:val>
                                            <p:strVal val="#ppt_y+.1"/>
                                          </p:val>
                                        </p:tav>
                                        <p:tav tm="100000">
                                          <p:val>
                                            <p:strVal val="#ppt_y"/>
                                          </p:val>
                                        </p:tav>
                                      </p:tavLst>
                                    </p:anim>
                                  </p:childTnLst>
                                </p:cTn>
                              </p:par>
                              <p:par>
                                <p:cTn id="20" presetID="42" presetClass="entr" presetSubtype="0" fill="hold" grpId="0" nodeType="withEffect">
                                  <p:stCondLst>
                                    <p:cond delay="0"/>
                                  </p:stCondLst>
                                  <p:childTnLst>
                                    <p:set>
                                      <p:cBhvr>
                                        <p:cTn id="21" dur="1" fill="hold">
                                          <p:stCondLst>
                                            <p:cond delay="0"/>
                                          </p:stCondLst>
                                        </p:cTn>
                                        <p:tgtEl>
                                          <p:spTgt spid="7172">
                                            <p:txEl>
                                              <p:pRg st="1" end="1"/>
                                            </p:txEl>
                                          </p:spTgt>
                                        </p:tgtEl>
                                        <p:attrNameLst>
                                          <p:attrName>style.visibility</p:attrName>
                                        </p:attrNameLst>
                                      </p:cBhvr>
                                      <p:to>
                                        <p:strVal val="visible"/>
                                      </p:to>
                                    </p:set>
                                    <p:animEffect transition="in" filter="fade">
                                      <p:cBhvr>
                                        <p:cTn id="22" dur="1000"/>
                                        <p:tgtEl>
                                          <p:spTgt spid="7172">
                                            <p:txEl>
                                              <p:pRg st="1" end="1"/>
                                            </p:txEl>
                                          </p:spTgt>
                                        </p:tgtEl>
                                      </p:cBhvr>
                                    </p:animEffect>
                                    <p:anim calcmode="lin" valueType="num">
                                      <p:cBhvr>
                                        <p:cTn id="23" dur="1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24" dur="1000" fill="hold"/>
                                        <p:tgtEl>
                                          <p:spTgt spid="7172">
                                            <p:txEl>
                                              <p:pRg st="1" end="1"/>
                                            </p:txEl>
                                          </p:spTgt>
                                        </p:tgtEl>
                                        <p:attrNameLst>
                                          <p:attrName>ppt_y</p:attrName>
                                        </p:attrNameLst>
                                      </p:cBhvr>
                                      <p:tavLst>
                                        <p:tav tm="0">
                                          <p:val>
                                            <p:strVal val="#ppt_y+.1"/>
                                          </p:val>
                                        </p:tav>
                                        <p:tav tm="100000">
                                          <p:val>
                                            <p:strVal val="#ppt_y"/>
                                          </p:val>
                                        </p:tav>
                                      </p:tavLst>
                                    </p:anim>
                                  </p:childTnLst>
                                </p:cTn>
                              </p:par>
                              <p:par>
                                <p:cTn id="25" presetID="42" presetClass="entr" presetSubtype="0" fill="hold" grpId="0" nodeType="withEffect">
                                  <p:stCondLst>
                                    <p:cond delay="0"/>
                                  </p:stCondLst>
                                  <p:childTnLst>
                                    <p:set>
                                      <p:cBhvr>
                                        <p:cTn id="26" dur="1" fill="hold">
                                          <p:stCondLst>
                                            <p:cond delay="0"/>
                                          </p:stCondLst>
                                        </p:cTn>
                                        <p:tgtEl>
                                          <p:spTgt spid="7172">
                                            <p:txEl>
                                              <p:pRg st="2" end="2"/>
                                            </p:txEl>
                                          </p:spTgt>
                                        </p:tgtEl>
                                        <p:attrNameLst>
                                          <p:attrName>style.visibility</p:attrName>
                                        </p:attrNameLst>
                                      </p:cBhvr>
                                      <p:to>
                                        <p:strVal val="visible"/>
                                      </p:to>
                                    </p:set>
                                    <p:animEffect transition="in" filter="fade">
                                      <p:cBhvr>
                                        <p:cTn id="27" dur="1000"/>
                                        <p:tgtEl>
                                          <p:spTgt spid="7172">
                                            <p:txEl>
                                              <p:pRg st="2" end="2"/>
                                            </p:txEl>
                                          </p:spTgt>
                                        </p:tgtEl>
                                      </p:cBhvr>
                                    </p:animEffect>
                                    <p:anim calcmode="lin" valueType="num">
                                      <p:cBhvr>
                                        <p:cTn id="28" dur="1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29" dur="1000" fill="hold"/>
                                        <p:tgtEl>
                                          <p:spTgt spid="7172">
                                            <p:txEl>
                                              <p:pRg st="2" end="2"/>
                                            </p:txEl>
                                          </p:spTgt>
                                        </p:tgtEl>
                                        <p:attrNameLst>
                                          <p:attrName>ppt_y</p:attrName>
                                        </p:attrNameLst>
                                      </p:cBhvr>
                                      <p:tavLst>
                                        <p:tav tm="0">
                                          <p:val>
                                            <p:strVal val="#ppt_y+.1"/>
                                          </p:val>
                                        </p:tav>
                                        <p:tav tm="100000">
                                          <p:val>
                                            <p:strVal val="#ppt_y"/>
                                          </p:val>
                                        </p:tav>
                                      </p:tavLst>
                                    </p:anim>
                                  </p:childTnLst>
                                </p:cTn>
                              </p:par>
                              <p:par>
                                <p:cTn id="30" presetID="42" presetClass="entr" presetSubtype="0" fill="hold" grpId="0" nodeType="withEffect">
                                  <p:stCondLst>
                                    <p:cond delay="0"/>
                                  </p:stCondLst>
                                  <p:childTnLst>
                                    <p:set>
                                      <p:cBhvr>
                                        <p:cTn id="31" dur="1" fill="hold">
                                          <p:stCondLst>
                                            <p:cond delay="0"/>
                                          </p:stCondLst>
                                        </p:cTn>
                                        <p:tgtEl>
                                          <p:spTgt spid="7172">
                                            <p:txEl>
                                              <p:pRg st="3" end="3"/>
                                            </p:txEl>
                                          </p:spTgt>
                                        </p:tgtEl>
                                        <p:attrNameLst>
                                          <p:attrName>style.visibility</p:attrName>
                                        </p:attrNameLst>
                                      </p:cBhvr>
                                      <p:to>
                                        <p:strVal val="visible"/>
                                      </p:to>
                                    </p:set>
                                    <p:animEffect transition="in" filter="fade">
                                      <p:cBhvr>
                                        <p:cTn id="32" dur="1000"/>
                                        <p:tgtEl>
                                          <p:spTgt spid="7172">
                                            <p:txEl>
                                              <p:pRg st="3" end="3"/>
                                            </p:txEl>
                                          </p:spTgt>
                                        </p:tgtEl>
                                      </p:cBhvr>
                                    </p:animEffect>
                                    <p:anim calcmode="lin" valueType="num">
                                      <p:cBhvr>
                                        <p:cTn id="33" dur="1000" fill="hold"/>
                                        <p:tgtEl>
                                          <p:spTgt spid="7172">
                                            <p:txEl>
                                              <p:pRg st="3" end="3"/>
                                            </p:txEl>
                                          </p:spTgt>
                                        </p:tgtEl>
                                        <p:attrNameLst>
                                          <p:attrName>ppt_x</p:attrName>
                                        </p:attrNameLst>
                                      </p:cBhvr>
                                      <p:tavLst>
                                        <p:tav tm="0">
                                          <p:val>
                                            <p:strVal val="#ppt_x"/>
                                          </p:val>
                                        </p:tav>
                                        <p:tav tm="100000">
                                          <p:val>
                                            <p:strVal val="#ppt_x"/>
                                          </p:val>
                                        </p:tav>
                                      </p:tavLst>
                                    </p:anim>
                                    <p:anim calcmode="lin" valueType="num">
                                      <p:cBhvr>
                                        <p:cTn id="34" dur="1000" fill="hold"/>
                                        <p:tgtEl>
                                          <p:spTgt spid="7172">
                                            <p:txEl>
                                              <p:pRg st="3" end="3"/>
                                            </p:txEl>
                                          </p:spTgt>
                                        </p:tgtEl>
                                        <p:attrNameLst>
                                          <p:attrName>ppt_y</p:attrName>
                                        </p:attrNameLst>
                                      </p:cBhvr>
                                      <p:tavLst>
                                        <p:tav tm="0">
                                          <p:val>
                                            <p:strVal val="#ppt_y+.1"/>
                                          </p:val>
                                        </p:tav>
                                        <p:tav tm="100000">
                                          <p:val>
                                            <p:strVal val="#ppt_y"/>
                                          </p:val>
                                        </p:tav>
                                      </p:tavLst>
                                    </p:anim>
                                  </p:childTnLst>
                                </p:cTn>
                              </p:par>
                              <p:par>
                                <p:cTn id="35" presetID="42" presetClass="entr" presetSubtype="0" fill="hold" grpId="0" nodeType="withEffect">
                                  <p:stCondLst>
                                    <p:cond delay="0"/>
                                  </p:stCondLst>
                                  <p:childTnLst>
                                    <p:set>
                                      <p:cBhvr>
                                        <p:cTn id="36" dur="1" fill="hold">
                                          <p:stCondLst>
                                            <p:cond delay="0"/>
                                          </p:stCondLst>
                                        </p:cTn>
                                        <p:tgtEl>
                                          <p:spTgt spid="4"/>
                                        </p:tgtEl>
                                        <p:attrNameLst>
                                          <p:attrName>style.visibility</p:attrName>
                                        </p:attrNameLst>
                                      </p:cBhvr>
                                      <p:to>
                                        <p:strVal val="visible"/>
                                      </p:to>
                                    </p:set>
                                    <p:animEffect transition="in" filter="fade">
                                      <p:cBhvr>
                                        <p:cTn id="37" dur="1000"/>
                                        <p:tgtEl>
                                          <p:spTgt spid="4"/>
                                        </p:tgtEl>
                                      </p:cBhvr>
                                    </p:animEffect>
                                    <p:anim calcmode="lin" valueType="num">
                                      <p:cBhvr>
                                        <p:cTn id="38" dur="1000" fill="hold"/>
                                        <p:tgtEl>
                                          <p:spTgt spid="4"/>
                                        </p:tgtEl>
                                        <p:attrNameLst>
                                          <p:attrName>ppt_x</p:attrName>
                                        </p:attrNameLst>
                                      </p:cBhvr>
                                      <p:tavLst>
                                        <p:tav tm="0">
                                          <p:val>
                                            <p:strVal val="#ppt_x"/>
                                          </p:val>
                                        </p:tav>
                                        <p:tav tm="100000">
                                          <p:val>
                                            <p:strVal val="#ppt_x"/>
                                          </p:val>
                                        </p:tav>
                                      </p:tavLst>
                                    </p:anim>
                                    <p:anim calcmode="lin" valueType="num">
                                      <p:cBhvr>
                                        <p:cTn id="39" dur="100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2" grpId="0" uiExpand="1" build="p"/>
      <p:bldP spid="4" grpId="0"/>
      <p:bldP spid="2" grpId="0" animBg="1"/>
      <p:bldP spid="3" grpId="0" animBg="1"/>
    </p:bldLst>
  </p:timing>
</p:sld>
</file>

<file path=ppt/slides/slide2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Government Intervention </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695400" y="908720"/>
            <a:ext cx="10945216" cy="3528392"/>
          </a:xfrm>
        </p:spPr>
        <p:txBody>
          <a:bodyPr/>
          <a:lstStyle/>
          <a:p>
            <a:pPr algn="just" eaLnBrk="1" hangingPunct="1">
              <a:lnSpc>
                <a:spcPct val="90000"/>
              </a:lnSpc>
              <a:buClr>
                <a:schemeClr val="tx1"/>
              </a:buClr>
            </a:pPr>
            <a:r>
              <a:rPr lang="en-GB" altLang="en-US" b="1" dirty="0">
                <a:solidFill>
                  <a:schemeClr val="accent2">
                    <a:lumMod val="50000"/>
                  </a:schemeClr>
                </a:solidFill>
              </a:rPr>
              <a:t>Protecting “Infant-Industries”</a:t>
            </a:r>
          </a:p>
          <a:p>
            <a:pPr lvl="1" algn="just" eaLnBrk="1" hangingPunct="1">
              <a:lnSpc>
                <a:spcPct val="90000"/>
              </a:lnSpc>
              <a:buFont typeface="Wingdings" panose="05000000000000000000" pitchFamily="2" charset="2"/>
              <a:buChar char="§"/>
            </a:pPr>
            <a:r>
              <a:rPr lang="en-GB" altLang="en-US" dirty="0">
                <a:cs typeface="Times New Roman" panose="02020603050405020304" pitchFamily="18" charset="0"/>
              </a:rPr>
              <a:t>The infant-industry argument for protection holds that governmental prevention of import competition is necessary to help certain industries move from high-cost to low-cost production </a:t>
            </a:r>
          </a:p>
          <a:p>
            <a:pPr algn="just" eaLnBrk="1" hangingPunct="1">
              <a:lnSpc>
                <a:spcPct val="90000"/>
              </a:lnSpc>
              <a:buClr>
                <a:schemeClr val="tx1"/>
              </a:buClr>
            </a:pPr>
            <a:r>
              <a:rPr lang="en-GB" altLang="en-US" b="1" dirty="0">
                <a:solidFill>
                  <a:schemeClr val="accent6">
                    <a:lumMod val="50000"/>
                  </a:schemeClr>
                </a:solidFill>
              </a:rPr>
              <a:t>Developing an Industrial Base</a:t>
            </a:r>
          </a:p>
          <a:p>
            <a:pPr lvl="1" algn="just" eaLnBrk="1" hangingPunct="1">
              <a:lnSpc>
                <a:spcPct val="90000"/>
              </a:lnSpc>
              <a:buFont typeface="Wingdings" panose="05000000000000000000" pitchFamily="2" charset="2"/>
              <a:buChar char="§"/>
            </a:pPr>
            <a:r>
              <a:rPr lang="en-GB" altLang="en-US" dirty="0">
                <a:cs typeface="Times New Roman" panose="02020603050405020304" pitchFamily="18" charset="0"/>
              </a:rPr>
              <a:t>Countries seek protection to promote industrialization because that type of production: </a:t>
            </a:r>
          </a:p>
          <a:p>
            <a:pPr marL="457200" lvl="1" indent="0" algn="just" eaLnBrk="1" hangingPunct="1">
              <a:lnSpc>
                <a:spcPct val="90000"/>
              </a:lnSpc>
              <a:buNone/>
            </a:pPr>
            <a:endParaRPr lang="en-GB" altLang="en-US" dirty="0">
              <a:cs typeface="Times New Roman" panose="02020603050405020304" pitchFamily="18" charset="0"/>
            </a:endParaRPr>
          </a:p>
        </p:txBody>
      </p:sp>
      <p:sp>
        <p:nvSpPr>
          <p:cNvPr id="5" name="Content Placeholder 2">
            <a:extLst>
              <a:ext uri="{FF2B5EF4-FFF2-40B4-BE49-F238E27FC236}">
                <a16:creationId xmlns:a16="http://schemas.microsoft.com/office/drawing/2014/main" id="{FFBD7B86-A3AF-4044-AD92-27429F4A5EDC}"/>
              </a:ext>
            </a:extLst>
          </p:cNvPr>
          <p:cNvSpPr txBox="1">
            <a:spLocks/>
          </p:cNvSpPr>
          <p:nvPr/>
        </p:nvSpPr>
        <p:spPr bwMode="auto">
          <a:xfrm>
            <a:off x="1199456" y="4432031"/>
            <a:ext cx="5223955" cy="1277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342900" marR="0" lvl="0" indent="-342900" algn="just" defTabSz="914400" rtl="0" eaLnBrk="1" fontAlgn="base" latinLnBrk="0" hangingPunct="1">
              <a:lnSpc>
                <a:spcPct val="90000"/>
              </a:lnSpc>
              <a:spcBef>
                <a:spcPct val="20000"/>
              </a:spcBef>
              <a:spcAft>
                <a:spcPct val="0"/>
              </a:spcAft>
              <a:buClrTx/>
              <a:buSzTx/>
              <a:buFont typeface="Arial" panose="020B0604020202020204" pitchFamily="34" charset="0"/>
              <a:buChar char="•"/>
              <a:tabLst/>
              <a:defRPr/>
            </a:pPr>
            <a:r>
              <a:rPr kumimoji="0" lang="en-GB" altLang="en-US" sz="2000" b="0" i="0" u="none" strike="noStrike" kern="1200" cap="none" spc="0" normalizeH="0" baseline="0" noProof="0" dirty="0">
                <a:ln>
                  <a:noFill/>
                </a:ln>
                <a:solidFill>
                  <a:prstClr val="black"/>
                </a:solidFill>
                <a:effectLst/>
                <a:uLnTx/>
                <a:uFillTx/>
                <a:latin typeface="Myriad Pro"/>
                <a:ea typeface="+mn-ea"/>
                <a:cs typeface="Times New Roman" panose="02020603050405020304" pitchFamily="18" charset="0"/>
              </a:rPr>
              <a:t>Brings faster growth than agriculture</a:t>
            </a:r>
          </a:p>
          <a:p>
            <a:pPr marL="342900" marR="0" lvl="0" indent="-342900" algn="just" defTabSz="914400" rtl="0" eaLnBrk="1" fontAlgn="base" latinLnBrk="0" hangingPunct="1">
              <a:lnSpc>
                <a:spcPct val="90000"/>
              </a:lnSpc>
              <a:spcBef>
                <a:spcPct val="20000"/>
              </a:spcBef>
              <a:spcAft>
                <a:spcPct val="0"/>
              </a:spcAft>
              <a:buClrTx/>
              <a:buSzTx/>
              <a:buFont typeface="Arial" panose="020B0604020202020204" pitchFamily="34" charset="0"/>
              <a:buChar char="•"/>
              <a:tabLst/>
              <a:defRPr/>
            </a:pPr>
            <a:r>
              <a:rPr kumimoji="0" lang="en-GB" altLang="en-US" sz="2000" b="0" i="0" u="none" strike="noStrike" kern="1200" cap="none" spc="0" normalizeH="0" baseline="0" noProof="0" dirty="0">
                <a:ln>
                  <a:noFill/>
                </a:ln>
                <a:solidFill>
                  <a:prstClr val="black"/>
                </a:solidFill>
                <a:effectLst/>
                <a:uLnTx/>
                <a:uFillTx/>
                <a:latin typeface="Myriad Pro"/>
                <a:ea typeface="+mn-ea"/>
                <a:cs typeface="Times New Roman" panose="02020603050405020304" pitchFamily="18" charset="0"/>
              </a:rPr>
              <a:t>Brings in investment funds</a:t>
            </a:r>
          </a:p>
          <a:p>
            <a:pPr marL="342900" marR="0" lvl="0" indent="-342900" algn="just" defTabSz="914400" rtl="0" eaLnBrk="1" fontAlgn="base" latinLnBrk="0" hangingPunct="1">
              <a:lnSpc>
                <a:spcPct val="90000"/>
              </a:lnSpc>
              <a:spcBef>
                <a:spcPct val="20000"/>
              </a:spcBef>
              <a:spcAft>
                <a:spcPct val="0"/>
              </a:spcAft>
              <a:buClrTx/>
              <a:buSzTx/>
              <a:buFont typeface="Arial" panose="020B0604020202020204" pitchFamily="34" charset="0"/>
              <a:buChar char="•"/>
              <a:tabLst/>
              <a:defRPr/>
            </a:pPr>
            <a:r>
              <a:rPr kumimoji="0" lang="en-GB" altLang="en-US" sz="2000" b="0" i="0" u="none" strike="noStrike" kern="1200" cap="none" spc="0" normalizeH="0" baseline="0" noProof="0" dirty="0">
                <a:ln>
                  <a:noFill/>
                </a:ln>
                <a:solidFill>
                  <a:prstClr val="black"/>
                </a:solidFill>
                <a:effectLst/>
                <a:uLnTx/>
                <a:uFillTx/>
                <a:latin typeface="Myriad Pro"/>
                <a:ea typeface="+mn-ea"/>
                <a:cs typeface="Times New Roman" panose="02020603050405020304" pitchFamily="18" charset="0"/>
              </a:rPr>
              <a:t>Diversifies the economy</a:t>
            </a:r>
          </a:p>
        </p:txBody>
      </p:sp>
      <p:sp>
        <p:nvSpPr>
          <p:cNvPr id="7" name="Content Placeholder 2">
            <a:extLst>
              <a:ext uri="{FF2B5EF4-FFF2-40B4-BE49-F238E27FC236}">
                <a16:creationId xmlns:a16="http://schemas.microsoft.com/office/drawing/2014/main" id="{50CBF197-8D1D-4966-B152-2AF3258EA6F2}"/>
              </a:ext>
            </a:extLst>
          </p:cNvPr>
          <p:cNvSpPr txBox="1">
            <a:spLocks/>
          </p:cNvSpPr>
          <p:nvPr/>
        </p:nvSpPr>
        <p:spPr bwMode="auto">
          <a:xfrm>
            <a:off x="6023992" y="4432031"/>
            <a:ext cx="6016043" cy="1277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342900" marR="0" lvl="0" indent="-342900" algn="just" defTabSz="914400" rtl="0" eaLnBrk="1" fontAlgn="base" latinLnBrk="0" hangingPunct="1">
              <a:lnSpc>
                <a:spcPct val="90000"/>
              </a:lnSpc>
              <a:spcBef>
                <a:spcPct val="20000"/>
              </a:spcBef>
              <a:spcAft>
                <a:spcPct val="0"/>
              </a:spcAft>
              <a:buClrTx/>
              <a:buSzTx/>
              <a:buFont typeface="Arial" panose="020B0604020202020204" pitchFamily="34" charset="0"/>
              <a:buChar char="•"/>
              <a:tabLst/>
              <a:defRPr/>
            </a:pPr>
            <a:r>
              <a:rPr kumimoji="0" lang="en-GB" altLang="en-US" sz="2000" b="0" i="0" u="none" strike="noStrike" kern="1200" cap="none" spc="0" normalizeH="0" baseline="0" noProof="0" dirty="0">
                <a:ln>
                  <a:noFill/>
                </a:ln>
                <a:solidFill>
                  <a:prstClr val="black"/>
                </a:solidFill>
                <a:effectLst/>
                <a:uLnTx/>
                <a:uFillTx/>
                <a:latin typeface="Myriad Pro"/>
                <a:ea typeface="+mn-ea"/>
                <a:cs typeface="Times New Roman" panose="02020603050405020304" pitchFamily="18" charset="0"/>
              </a:rPr>
              <a:t>Brings more income than primary products do</a:t>
            </a:r>
          </a:p>
          <a:p>
            <a:pPr marL="342900" marR="0" lvl="0" indent="-342900" algn="just" defTabSz="914400" rtl="0" eaLnBrk="1" fontAlgn="base" latinLnBrk="0" hangingPunct="1">
              <a:lnSpc>
                <a:spcPct val="90000"/>
              </a:lnSpc>
              <a:spcBef>
                <a:spcPct val="20000"/>
              </a:spcBef>
              <a:spcAft>
                <a:spcPct val="0"/>
              </a:spcAft>
              <a:buClrTx/>
              <a:buSzTx/>
              <a:buFont typeface="Arial" panose="020B0604020202020204" pitchFamily="34" charset="0"/>
              <a:buChar char="•"/>
              <a:tabLst/>
              <a:defRPr/>
            </a:pPr>
            <a:r>
              <a:rPr kumimoji="0" lang="en-GB" altLang="en-US" sz="2000" b="0" i="0" u="none" strike="noStrike" kern="1200" cap="none" spc="0" normalizeH="0" baseline="0" noProof="0" dirty="0">
                <a:ln>
                  <a:noFill/>
                </a:ln>
                <a:solidFill>
                  <a:prstClr val="black"/>
                </a:solidFill>
                <a:effectLst/>
                <a:uLnTx/>
                <a:uFillTx/>
                <a:latin typeface="Myriad Pro"/>
                <a:ea typeface="+mn-ea"/>
                <a:cs typeface="Times New Roman" panose="02020603050405020304" pitchFamily="18" charset="0"/>
              </a:rPr>
              <a:t>Reduces imports and promotes exports</a:t>
            </a:r>
          </a:p>
          <a:p>
            <a:pPr marL="342900" marR="0" lvl="0" indent="-342900" algn="just" defTabSz="914400" rtl="0" eaLnBrk="1" fontAlgn="base" latinLnBrk="0" hangingPunct="1">
              <a:lnSpc>
                <a:spcPct val="90000"/>
              </a:lnSpc>
              <a:spcBef>
                <a:spcPct val="20000"/>
              </a:spcBef>
              <a:spcAft>
                <a:spcPct val="0"/>
              </a:spcAft>
              <a:buClrTx/>
              <a:buSzTx/>
              <a:buFont typeface="Arial" panose="020B0604020202020204" pitchFamily="34" charset="0"/>
              <a:buChar char="•"/>
              <a:tabLst/>
              <a:defRPr/>
            </a:pPr>
            <a:r>
              <a:rPr kumimoji="0" lang="en-GB" altLang="en-US" sz="2000" b="0" i="0" u="none" strike="noStrike" kern="1200" cap="none" spc="0" normalizeH="0" baseline="0" noProof="0" dirty="0">
                <a:ln>
                  <a:noFill/>
                </a:ln>
                <a:solidFill>
                  <a:prstClr val="black"/>
                </a:solidFill>
                <a:effectLst/>
                <a:uLnTx/>
                <a:uFillTx/>
                <a:latin typeface="Myriad Pro"/>
                <a:ea typeface="+mn-ea"/>
                <a:cs typeface="Times New Roman" panose="02020603050405020304" pitchFamily="18" charset="0"/>
              </a:rPr>
              <a:t>Helps the nation-building process</a:t>
            </a:r>
          </a:p>
        </p:txBody>
      </p:sp>
      <p:sp>
        <p:nvSpPr>
          <p:cNvPr id="2" name="Footer Placeholder 1">
            <a:extLst>
              <a:ext uri="{FF2B5EF4-FFF2-40B4-BE49-F238E27FC236}">
                <a16:creationId xmlns:a16="http://schemas.microsoft.com/office/drawing/2014/main" id="{B838E399-6E19-AC22-848D-9E6F452C967D}"/>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3898791523"/>
      </p:ext>
    </p:extLst>
  </p:cSld>
  <p:clrMapOvr>
    <a:masterClrMapping/>
  </p:clrMapOvr>
  <mc:AlternateContent xmlns:mc="http://schemas.openxmlformats.org/markup-compatibility/2006" xmlns:p14="http://schemas.microsoft.com/office/powerpoint/2010/main">
    <mc:Choice Requires="p14">
      <p:transition spd="slow" p14:dur="12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with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7172">
                                            <p:txEl>
                                              <p:pRg st="1" end="1"/>
                                            </p:txEl>
                                          </p:spTgt>
                                        </p:tgtEl>
                                        <p:attrNameLst>
                                          <p:attrName>style.visibility</p:attrName>
                                        </p:attrNameLst>
                                      </p:cBhvr>
                                      <p:to>
                                        <p:strVal val="visible"/>
                                      </p:to>
                                    </p:set>
                                    <p:animEffect transition="in" filter="fade">
                                      <p:cBhvr>
                                        <p:cTn id="12" dur="1000"/>
                                        <p:tgtEl>
                                          <p:spTgt spid="7172">
                                            <p:txEl>
                                              <p:pRg st="1" end="1"/>
                                            </p:txEl>
                                          </p:spTgt>
                                        </p:tgtEl>
                                      </p:cBhvr>
                                    </p:animEffect>
                                    <p:anim calcmode="lin" valueType="num">
                                      <p:cBhvr>
                                        <p:cTn id="13" dur="1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7172">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nodeType="withEffect">
                                  <p:stCondLst>
                                    <p:cond delay="0"/>
                                  </p:stCondLst>
                                  <p:childTnLst>
                                    <p:set>
                                      <p:cBhvr>
                                        <p:cTn id="16" dur="1" fill="hold">
                                          <p:stCondLst>
                                            <p:cond delay="0"/>
                                          </p:stCondLst>
                                        </p:cTn>
                                        <p:tgtEl>
                                          <p:spTgt spid="7172">
                                            <p:txEl>
                                              <p:pRg st="2" end="2"/>
                                            </p:txEl>
                                          </p:spTgt>
                                        </p:tgtEl>
                                        <p:attrNameLst>
                                          <p:attrName>style.visibility</p:attrName>
                                        </p:attrNameLst>
                                      </p:cBhvr>
                                      <p:to>
                                        <p:strVal val="visible"/>
                                      </p:to>
                                    </p:set>
                                    <p:animEffect transition="in" filter="fade">
                                      <p:cBhvr>
                                        <p:cTn id="17" dur="1000"/>
                                        <p:tgtEl>
                                          <p:spTgt spid="7172">
                                            <p:txEl>
                                              <p:pRg st="2" end="2"/>
                                            </p:txEl>
                                          </p:spTgt>
                                        </p:tgtEl>
                                      </p:cBhvr>
                                    </p:animEffect>
                                    <p:anim calcmode="lin" valueType="num">
                                      <p:cBhvr>
                                        <p:cTn id="18" dur="1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7172">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nodeType="withEffect">
                                  <p:stCondLst>
                                    <p:cond delay="0"/>
                                  </p:stCondLst>
                                  <p:childTnLst>
                                    <p:set>
                                      <p:cBhvr>
                                        <p:cTn id="21" dur="1" fill="hold">
                                          <p:stCondLst>
                                            <p:cond delay="0"/>
                                          </p:stCondLst>
                                        </p:cTn>
                                        <p:tgtEl>
                                          <p:spTgt spid="7172">
                                            <p:txEl>
                                              <p:pRg st="3" end="3"/>
                                            </p:txEl>
                                          </p:spTgt>
                                        </p:tgtEl>
                                        <p:attrNameLst>
                                          <p:attrName>style.visibility</p:attrName>
                                        </p:attrNameLst>
                                      </p:cBhvr>
                                      <p:to>
                                        <p:strVal val="visible"/>
                                      </p:to>
                                    </p:set>
                                    <p:animEffect transition="in" filter="fade">
                                      <p:cBhvr>
                                        <p:cTn id="22" dur="1000"/>
                                        <p:tgtEl>
                                          <p:spTgt spid="7172">
                                            <p:txEl>
                                              <p:pRg st="3" end="3"/>
                                            </p:txEl>
                                          </p:spTgt>
                                        </p:tgtEl>
                                      </p:cBhvr>
                                    </p:animEffect>
                                    <p:anim calcmode="lin" valueType="num">
                                      <p:cBhvr>
                                        <p:cTn id="23" dur="1000" fill="hold"/>
                                        <p:tgtEl>
                                          <p:spTgt spid="7172">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7172">
                                            <p:txEl>
                                              <p:pRg st="3" end="3"/>
                                            </p:txEl>
                                          </p:spTgt>
                                        </p:tgtEl>
                                        <p:attrNameLst>
                                          <p:attrName>ppt_y</p:attrName>
                                        </p:attrNameLst>
                                      </p:cBhvr>
                                      <p:tavLst>
                                        <p:tav tm="0">
                                          <p:val>
                                            <p:strVal val="#ppt_y+.1"/>
                                          </p:val>
                                        </p:tav>
                                        <p:tav tm="100000">
                                          <p:val>
                                            <p:strVal val="#ppt_y"/>
                                          </p:val>
                                        </p:tav>
                                      </p:tavLst>
                                    </p:anim>
                                  </p:childTnLst>
                                </p:cTn>
                              </p:par>
                            </p:childTnLst>
                          </p:cTn>
                        </p:par>
                        <p:par>
                          <p:cTn id="25" fill="hold">
                            <p:stCondLst>
                              <p:cond delay="1000"/>
                            </p:stCondLst>
                            <p:childTnLst>
                              <p:par>
                                <p:cTn id="26" presetID="53" presetClass="entr" presetSubtype="16" fill="hold" grpId="0" nodeType="afterEffect">
                                  <p:stCondLst>
                                    <p:cond delay="750"/>
                                  </p:stCondLst>
                                  <p:childTnLst>
                                    <p:set>
                                      <p:cBhvr>
                                        <p:cTn id="27" dur="1" fill="hold">
                                          <p:stCondLst>
                                            <p:cond delay="0"/>
                                          </p:stCondLst>
                                        </p:cTn>
                                        <p:tgtEl>
                                          <p:spTgt spid="5"/>
                                        </p:tgtEl>
                                        <p:attrNameLst>
                                          <p:attrName>style.visibility</p:attrName>
                                        </p:attrNameLst>
                                      </p:cBhvr>
                                      <p:to>
                                        <p:strVal val="visible"/>
                                      </p:to>
                                    </p:set>
                                    <p:anim calcmode="lin" valueType="num">
                                      <p:cBhvr>
                                        <p:cTn id="28" dur="1250" fill="hold"/>
                                        <p:tgtEl>
                                          <p:spTgt spid="5"/>
                                        </p:tgtEl>
                                        <p:attrNameLst>
                                          <p:attrName>ppt_w</p:attrName>
                                        </p:attrNameLst>
                                      </p:cBhvr>
                                      <p:tavLst>
                                        <p:tav tm="0">
                                          <p:val>
                                            <p:fltVal val="0"/>
                                          </p:val>
                                        </p:tav>
                                        <p:tav tm="100000">
                                          <p:val>
                                            <p:strVal val="#ppt_w"/>
                                          </p:val>
                                        </p:tav>
                                      </p:tavLst>
                                    </p:anim>
                                    <p:anim calcmode="lin" valueType="num">
                                      <p:cBhvr>
                                        <p:cTn id="29" dur="1250" fill="hold"/>
                                        <p:tgtEl>
                                          <p:spTgt spid="5"/>
                                        </p:tgtEl>
                                        <p:attrNameLst>
                                          <p:attrName>ppt_h</p:attrName>
                                        </p:attrNameLst>
                                      </p:cBhvr>
                                      <p:tavLst>
                                        <p:tav tm="0">
                                          <p:val>
                                            <p:fltVal val="0"/>
                                          </p:val>
                                        </p:tav>
                                        <p:tav tm="100000">
                                          <p:val>
                                            <p:strVal val="#ppt_h"/>
                                          </p:val>
                                        </p:tav>
                                      </p:tavLst>
                                    </p:anim>
                                    <p:animEffect transition="in" filter="fade">
                                      <p:cBhvr>
                                        <p:cTn id="30" dur="1250"/>
                                        <p:tgtEl>
                                          <p:spTgt spid="5"/>
                                        </p:tgtEl>
                                      </p:cBhvr>
                                    </p:animEffect>
                                  </p:childTnLst>
                                </p:cTn>
                              </p:par>
                              <p:par>
                                <p:cTn id="31" presetID="53" presetClass="entr" presetSubtype="16" fill="hold" grpId="0" nodeType="withEffect">
                                  <p:stCondLst>
                                    <p:cond delay="750"/>
                                  </p:stCondLst>
                                  <p:childTnLst>
                                    <p:set>
                                      <p:cBhvr>
                                        <p:cTn id="32" dur="1" fill="hold">
                                          <p:stCondLst>
                                            <p:cond delay="0"/>
                                          </p:stCondLst>
                                        </p:cTn>
                                        <p:tgtEl>
                                          <p:spTgt spid="7"/>
                                        </p:tgtEl>
                                        <p:attrNameLst>
                                          <p:attrName>style.visibility</p:attrName>
                                        </p:attrNameLst>
                                      </p:cBhvr>
                                      <p:to>
                                        <p:strVal val="visible"/>
                                      </p:to>
                                    </p:set>
                                    <p:anim calcmode="lin" valueType="num">
                                      <p:cBhvr>
                                        <p:cTn id="33" dur="1250" fill="hold"/>
                                        <p:tgtEl>
                                          <p:spTgt spid="7"/>
                                        </p:tgtEl>
                                        <p:attrNameLst>
                                          <p:attrName>ppt_w</p:attrName>
                                        </p:attrNameLst>
                                      </p:cBhvr>
                                      <p:tavLst>
                                        <p:tav tm="0">
                                          <p:val>
                                            <p:fltVal val="0"/>
                                          </p:val>
                                        </p:tav>
                                        <p:tav tm="100000">
                                          <p:val>
                                            <p:strVal val="#ppt_w"/>
                                          </p:val>
                                        </p:tav>
                                      </p:tavLst>
                                    </p:anim>
                                    <p:anim calcmode="lin" valueType="num">
                                      <p:cBhvr>
                                        <p:cTn id="34" dur="1250" fill="hold"/>
                                        <p:tgtEl>
                                          <p:spTgt spid="7"/>
                                        </p:tgtEl>
                                        <p:attrNameLst>
                                          <p:attrName>ppt_h</p:attrName>
                                        </p:attrNameLst>
                                      </p:cBhvr>
                                      <p:tavLst>
                                        <p:tav tm="0">
                                          <p:val>
                                            <p:fltVal val="0"/>
                                          </p:val>
                                        </p:tav>
                                        <p:tav tm="100000">
                                          <p:val>
                                            <p:strVal val="#ppt_h"/>
                                          </p:val>
                                        </p:tav>
                                      </p:tavLst>
                                    </p:anim>
                                    <p:animEffect transition="in" filter="fade">
                                      <p:cBhvr>
                                        <p:cTn id="35" dur="125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7" grpId="0"/>
    </p:bldLst>
  </p:timing>
</p:sld>
</file>

<file path=ppt/slides/slide2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0" y="0"/>
            <a:ext cx="12192000" cy="1143000"/>
          </a:xfrm>
        </p:spPr>
        <p:txBody>
          <a:bodyPr/>
          <a:lstStyle/>
          <a:p>
            <a:pPr eaLnBrk="1" hangingPunct="1"/>
            <a:r>
              <a:rPr lang="en-GB" altLang="en-US" sz="3600" b="1" dirty="0">
                <a:solidFill>
                  <a:schemeClr val="tx2">
                    <a:lumMod val="75000"/>
                  </a:schemeClr>
                </a:solidFill>
              </a:rPr>
              <a:t>Economic Relationships with Other Countries </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623392" y="1176960"/>
            <a:ext cx="10765195" cy="4680520"/>
          </a:xfrm>
        </p:spPr>
        <p:txBody>
          <a:bodyPr/>
          <a:lstStyle/>
          <a:p>
            <a:pPr algn="just" eaLnBrk="1" hangingPunct="1">
              <a:lnSpc>
                <a:spcPct val="90000"/>
              </a:lnSpc>
            </a:pPr>
            <a:r>
              <a:rPr lang="en-GB" altLang="en-US" dirty="0"/>
              <a:t>Trade controls are used to improve economic relations with other countries</a:t>
            </a:r>
          </a:p>
          <a:p>
            <a:pPr algn="just" eaLnBrk="1" hangingPunct="1">
              <a:lnSpc>
                <a:spcPct val="90000"/>
              </a:lnSpc>
            </a:pPr>
            <a:r>
              <a:rPr lang="en-GB" altLang="en-US" dirty="0"/>
              <a:t>Their objectives include improving the balance of:</a:t>
            </a:r>
          </a:p>
          <a:p>
            <a:pPr lvl="1" algn="just" eaLnBrk="1" hangingPunct="1">
              <a:lnSpc>
                <a:spcPct val="90000"/>
              </a:lnSpc>
            </a:pPr>
            <a:r>
              <a:rPr lang="en-GB" altLang="en-US" dirty="0"/>
              <a:t>payments</a:t>
            </a:r>
          </a:p>
          <a:p>
            <a:pPr lvl="1" algn="just" eaLnBrk="1" hangingPunct="1">
              <a:lnSpc>
                <a:spcPct val="90000"/>
              </a:lnSpc>
            </a:pPr>
            <a:r>
              <a:rPr lang="en-GB" altLang="en-US" dirty="0"/>
              <a:t>raising prices to foreign consumers</a:t>
            </a:r>
          </a:p>
          <a:p>
            <a:pPr lvl="1" algn="just" eaLnBrk="1" hangingPunct="1">
              <a:lnSpc>
                <a:spcPct val="90000"/>
              </a:lnSpc>
            </a:pPr>
            <a:r>
              <a:rPr lang="en-GB" altLang="en-US" dirty="0"/>
              <a:t>gaining fair access to foreign markets</a:t>
            </a:r>
          </a:p>
          <a:p>
            <a:pPr lvl="1" algn="just" eaLnBrk="1" hangingPunct="1">
              <a:lnSpc>
                <a:spcPct val="90000"/>
              </a:lnSpc>
            </a:pPr>
            <a:r>
              <a:rPr lang="en-GB" altLang="en-US" dirty="0"/>
              <a:t>preventing foreign monopoly prices</a:t>
            </a:r>
          </a:p>
          <a:p>
            <a:pPr lvl="1" algn="just" eaLnBrk="1" hangingPunct="1">
              <a:lnSpc>
                <a:spcPct val="90000"/>
              </a:lnSpc>
            </a:pPr>
            <a:r>
              <a:rPr lang="en-GB" altLang="en-US" dirty="0"/>
              <a:t>assuring that domestic consumers get low prices</a:t>
            </a:r>
          </a:p>
          <a:p>
            <a:pPr lvl="1" algn="just" eaLnBrk="1" hangingPunct="1">
              <a:lnSpc>
                <a:spcPct val="90000"/>
              </a:lnSpc>
            </a:pPr>
            <a:r>
              <a:rPr lang="en-GB" altLang="en-US" dirty="0"/>
              <a:t>lowering profit margins for foreign producers </a:t>
            </a:r>
          </a:p>
          <a:p>
            <a:pPr algn="just">
              <a:buClr>
                <a:schemeClr val="tx1"/>
              </a:buClr>
            </a:pPr>
            <a:endParaRPr lang="en-GB" sz="2400" dirty="0"/>
          </a:p>
        </p:txBody>
      </p:sp>
      <p:sp>
        <p:nvSpPr>
          <p:cNvPr id="2" name="Footer Placeholder 1">
            <a:extLst>
              <a:ext uri="{FF2B5EF4-FFF2-40B4-BE49-F238E27FC236}">
                <a16:creationId xmlns:a16="http://schemas.microsoft.com/office/drawing/2014/main" id="{6577646C-5E25-D3D2-EB21-C971D15A8205}"/>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199097294"/>
      </p:ext>
    </p:extLst>
  </p:cSld>
  <p:clrMapOvr>
    <a:masterClrMapping/>
  </p:clrMapOvr>
  <mc:AlternateContent xmlns:mc="http://schemas.openxmlformats.org/markup-compatibility/2006" xmlns:p14="http://schemas.microsoft.com/office/powerpoint/2010/main">
    <mc:Choice Requires="p14">
      <p:transition spd="slow" p14:dur="12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with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7172">
                                            <p:txEl>
                                              <p:pRg st="1" end="1"/>
                                            </p:txEl>
                                          </p:spTgt>
                                        </p:tgtEl>
                                        <p:attrNameLst>
                                          <p:attrName>style.visibility</p:attrName>
                                        </p:attrNameLst>
                                      </p:cBhvr>
                                      <p:to>
                                        <p:strVal val="visible"/>
                                      </p:to>
                                    </p:set>
                                    <p:animEffect transition="in" filter="fade">
                                      <p:cBhvr>
                                        <p:cTn id="12" dur="1000"/>
                                        <p:tgtEl>
                                          <p:spTgt spid="7172">
                                            <p:txEl>
                                              <p:pRg st="1" end="1"/>
                                            </p:txEl>
                                          </p:spTgt>
                                        </p:tgtEl>
                                      </p:cBhvr>
                                    </p:animEffect>
                                    <p:anim calcmode="lin" valueType="num">
                                      <p:cBhvr>
                                        <p:cTn id="13" dur="1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7172">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nodeType="withEffect">
                                  <p:stCondLst>
                                    <p:cond delay="0"/>
                                  </p:stCondLst>
                                  <p:childTnLst>
                                    <p:set>
                                      <p:cBhvr>
                                        <p:cTn id="16" dur="1" fill="hold">
                                          <p:stCondLst>
                                            <p:cond delay="0"/>
                                          </p:stCondLst>
                                        </p:cTn>
                                        <p:tgtEl>
                                          <p:spTgt spid="7172">
                                            <p:txEl>
                                              <p:pRg st="2" end="2"/>
                                            </p:txEl>
                                          </p:spTgt>
                                        </p:tgtEl>
                                        <p:attrNameLst>
                                          <p:attrName>style.visibility</p:attrName>
                                        </p:attrNameLst>
                                      </p:cBhvr>
                                      <p:to>
                                        <p:strVal val="visible"/>
                                      </p:to>
                                    </p:set>
                                    <p:animEffect transition="in" filter="fade">
                                      <p:cBhvr>
                                        <p:cTn id="17" dur="1000"/>
                                        <p:tgtEl>
                                          <p:spTgt spid="7172">
                                            <p:txEl>
                                              <p:pRg st="2" end="2"/>
                                            </p:txEl>
                                          </p:spTgt>
                                        </p:tgtEl>
                                      </p:cBhvr>
                                    </p:animEffect>
                                    <p:anim calcmode="lin" valueType="num">
                                      <p:cBhvr>
                                        <p:cTn id="18" dur="1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7172">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nodeType="withEffect">
                                  <p:stCondLst>
                                    <p:cond delay="0"/>
                                  </p:stCondLst>
                                  <p:childTnLst>
                                    <p:set>
                                      <p:cBhvr>
                                        <p:cTn id="21" dur="1" fill="hold">
                                          <p:stCondLst>
                                            <p:cond delay="0"/>
                                          </p:stCondLst>
                                        </p:cTn>
                                        <p:tgtEl>
                                          <p:spTgt spid="7172">
                                            <p:txEl>
                                              <p:pRg st="3" end="3"/>
                                            </p:txEl>
                                          </p:spTgt>
                                        </p:tgtEl>
                                        <p:attrNameLst>
                                          <p:attrName>style.visibility</p:attrName>
                                        </p:attrNameLst>
                                      </p:cBhvr>
                                      <p:to>
                                        <p:strVal val="visible"/>
                                      </p:to>
                                    </p:set>
                                    <p:animEffect transition="in" filter="fade">
                                      <p:cBhvr>
                                        <p:cTn id="22" dur="1000"/>
                                        <p:tgtEl>
                                          <p:spTgt spid="7172">
                                            <p:txEl>
                                              <p:pRg st="3" end="3"/>
                                            </p:txEl>
                                          </p:spTgt>
                                        </p:tgtEl>
                                      </p:cBhvr>
                                    </p:animEffect>
                                    <p:anim calcmode="lin" valueType="num">
                                      <p:cBhvr>
                                        <p:cTn id="23" dur="1000" fill="hold"/>
                                        <p:tgtEl>
                                          <p:spTgt spid="7172">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7172">
                                            <p:txEl>
                                              <p:pRg st="3" end="3"/>
                                            </p:txEl>
                                          </p:spTgt>
                                        </p:tgtEl>
                                        <p:attrNameLst>
                                          <p:attrName>ppt_y</p:attrName>
                                        </p:attrNameLst>
                                      </p:cBhvr>
                                      <p:tavLst>
                                        <p:tav tm="0">
                                          <p:val>
                                            <p:strVal val="#ppt_y+.1"/>
                                          </p:val>
                                        </p:tav>
                                        <p:tav tm="100000">
                                          <p:val>
                                            <p:strVal val="#ppt_y"/>
                                          </p:val>
                                        </p:tav>
                                      </p:tavLst>
                                    </p:anim>
                                  </p:childTnLst>
                                </p:cTn>
                              </p:par>
                              <p:par>
                                <p:cTn id="25" presetID="42" presetClass="entr" presetSubtype="0" fill="hold" nodeType="withEffect">
                                  <p:stCondLst>
                                    <p:cond delay="0"/>
                                  </p:stCondLst>
                                  <p:childTnLst>
                                    <p:set>
                                      <p:cBhvr>
                                        <p:cTn id="26" dur="1" fill="hold">
                                          <p:stCondLst>
                                            <p:cond delay="0"/>
                                          </p:stCondLst>
                                        </p:cTn>
                                        <p:tgtEl>
                                          <p:spTgt spid="7172">
                                            <p:txEl>
                                              <p:pRg st="4" end="4"/>
                                            </p:txEl>
                                          </p:spTgt>
                                        </p:tgtEl>
                                        <p:attrNameLst>
                                          <p:attrName>style.visibility</p:attrName>
                                        </p:attrNameLst>
                                      </p:cBhvr>
                                      <p:to>
                                        <p:strVal val="visible"/>
                                      </p:to>
                                    </p:set>
                                    <p:animEffect transition="in" filter="fade">
                                      <p:cBhvr>
                                        <p:cTn id="27" dur="1000"/>
                                        <p:tgtEl>
                                          <p:spTgt spid="7172">
                                            <p:txEl>
                                              <p:pRg st="4" end="4"/>
                                            </p:txEl>
                                          </p:spTgt>
                                        </p:tgtEl>
                                      </p:cBhvr>
                                    </p:animEffect>
                                    <p:anim calcmode="lin" valueType="num">
                                      <p:cBhvr>
                                        <p:cTn id="28" dur="1000" fill="hold"/>
                                        <p:tgtEl>
                                          <p:spTgt spid="7172">
                                            <p:txEl>
                                              <p:pRg st="4" end="4"/>
                                            </p:txEl>
                                          </p:spTgt>
                                        </p:tgtEl>
                                        <p:attrNameLst>
                                          <p:attrName>ppt_x</p:attrName>
                                        </p:attrNameLst>
                                      </p:cBhvr>
                                      <p:tavLst>
                                        <p:tav tm="0">
                                          <p:val>
                                            <p:strVal val="#ppt_x"/>
                                          </p:val>
                                        </p:tav>
                                        <p:tav tm="100000">
                                          <p:val>
                                            <p:strVal val="#ppt_x"/>
                                          </p:val>
                                        </p:tav>
                                      </p:tavLst>
                                    </p:anim>
                                    <p:anim calcmode="lin" valueType="num">
                                      <p:cBhvr>
                                        <p:cTn id="29" dur="1000" fill="hold"/>
                                        <p:tgtEl>
                                          <p:spTgt spid="7172">
                                            <p:txEl>
                                              <p:pRg st="4" end="4"/>
                                            </p:txEl>
                                          </p:spTgt>
                                        </p:tgtEl>
                                        <p:attrNameLst>
                                          <p:attrName>ppt_y</p:attrName>
                                        </p:attrNameLst>
                                      </p:cBhvr>
                                      <p:tavLst>
                                        <p:tav tm="0">
                                          <p:val>
                                            <p:strVal val="#ppt_y+.1"/>
                                          </p:val>
                                        </p:tav>
                                        <p:tav tm="100000">
                                          <p:val>
                                            <p:strVal val="#ppt_y"/>
                                          </p:val>
                                        </p:tav>
                                      </p:tavLst>
                                    </p:anim>
                                  </p:childTnLst>
                                </p:cTn>
                              </p:par>
                              <p:par>
                                <p:cTn id="30" presetID="42" presetClass="entr" presetSubtype="0" fill="hold" nodeType="withEffect">
                                  <p:stCondLst>
                                    <p:cond delay="0"/>
                                  </p:stCondLst>
                                  <p:childTnLst>
                                    <p:set>
                                      <p:cBhvr>
                                        <p:cTn id="31" dur="1" fill="hold">
                                          <p:stCondLst>
                                            <p:cond delay="0"/>
                                          </p:stCondLst>
                                        </p:cTn>
                                        <p:tgtEl>
                                          <p:spTgt spid="7172">
                                            <p:txEl>
                                              <p:pRg st="5" end="5"/>
                                            </p:txEl>
                                          </p:spTgt>
                                        </p:tgtEl>
                                        <p:attrNameLst>
                                          <p:attrName>style.visibility</p:attrName>
                                        </p:attrNameLst>
                                      </p:cBhvr>
                                      <p:to>
                                        <p:strVal val="visible"/>
                                      </p:to>
                                    </p:set>
                                    <p:animEffect transition="in" filter="fade">
                                      <p:cBhvr>
                                        <p:cTn id="32" dur="1000"/>
                                        <p:tgtEl>
                                          <p:spTgt spid="7172">
                                            <p:txEl>
                                              <p:pRg st="5" end="5"/>
                                            </p:txEl>
                                          </p:spTgt>
                                        </p:tgtEl>
                                      </p:cBhvr>
                                    </p:animEffect>
                                    <p:anim calcmode="lin" valueType="num">
                                      <p:cBhvr>
                                        <p:cTn id="33" dur="1000" fill="hold"/>
                                        <p:tgtEl>
                                          <p:spTgt spid="7172">
                                            <p:txEl>
                                              <p:pRg st="5" end="5"/>
                                            </p:txEl>
                                          </p:spTgt>
                                        </p:tgtEl>
                                        <p:attrNameLst>
                                          <p:attrName>ppt_x</p:attrName>
                                        </p:attrNameLst>
                                      </p:cBhvr>
                                      <p:tavLst>
                                        <p:tav tm="0">
                                          <p:val>
                                            <p:strVal val="#ppt_x"/>
                                          </p:val>
                                        </p:tav>
                                        <p:tav tm="100000">
                                          <p:val>
                                            <p:strVal val="#ppt_x"/>
                                          </p:val>
                                        </p:tav>
                                      </p:tavLst>
                                    </p:anim>
                                    <p:anim calcmode="lin" valueType="num">
                                      <p:cBhvr>
                                        <p:cTn id="34" dur="1000" fill="hold"/>
                                        <p:tgtEl>
                                          <p:spTgt spid="7172">
                                            <p:txEl>
                                              <p:pRg st="5" end="5"/>
                                            </p:txEl>
                                          </p:spTgt>
                                        </p:tgtEl>
                                        <p:attrNameLst>
                                          <p:attrName>ppt_y</p:attrName>
                                        </p:attrNameLst>
                                      </p:cBhvr>
                                      <p:tavLst>
                                        <p:tav tm="0">
                                          <p:val>
                                            <p:strVal val="#ppt_y+.1"/>
                                          </p:val>
                                        </p:tav>
                                        <p:tav tm="100000">
                                          <p:val>
                                            <p:strVal val="#ppt_y"/>
                                          </p:val>
                                        </p:tav>
                                      </p:tavLst>
                                    </p:anim>
                                  </p:childTnLst>
                                </p:cTn>
                              </p:par>
                              <p:par>
                                <p:cTn id="35" presetID="42" presetClass="entr" presetSubtype="0" fill="hold" nodeType="withEffect">
                                  <p:stCondLst>
                                    <p:cond delay="0"/>
                                  </p:stCondLst>
                                  <p:childTnLst>
                                    <p:set>
                                      <p:cBhvr>
                                        <p:cTn id="36" dur="1" fill="hold">
                                          <p:stCondLst>
                                            <p:cond delay="0"/>
                                          </p:stCondLst>
                                        </p:cTn>
                                        <p:tgtEl>
                                          <p:spTgt spid="7172">
                                            <p:txEl>
                                              <p:pRg st="6" end="6"/>
                                            </p:txEl>
                                          </p:spTgt>
                                        </p:tgtEl>
                                        <p:attrNameLst>
                                          <p:attrName>style.visibility</p:attrName>
                                        </p:attrNameLst>
                                      </p:cBhvr>
                                      <p:to>
                                        <p:strVal val="visible"/>
                                      </p:to>
                                    </p:set>
                                    <p:animEffect transition="in" filter="fade">
                                      <p:cBhvr>
                                        <p:cTn id="37" dur="1000"/>
                                        <p:tgtEl>
                                          <p:spTgt spid="7172">
                                            <p:txEl>
                                              <p:pRg st="6" end="6"/>
                                            </p:txEl>
                                          </p:spTgt>
                                        </p:tgtEl>
                                      </p:cBhvr>
                                    </p:animEffect>
                                    <p:anim calcmode="lin" valueType="num">
                                      <p:cBhvr>
                                        <p:cTn id="38" dur="1000" fill="hold"/>
                                        <p:tgtEl>
                                          <p:spTgt spid="7172">
                                            <p:txEl>
                                              <p:pRg st="6" end="6"/>
                                            </p:txEl>
                                          </p:spTgt>
                                        </p:tgtEl>
                                        <p:attrNameLst>
                                          <p:attrName>ppt_x</p:attrName>
                                        </p:attrNameLst>
                                      </p:cBhvr>
                                      <p:tavLst>
                                        <p:tav tm="0">
                                          <p:val>
                                            <p:strVal val="#ppt_x"/>
                                          </p:val>
                                        </p:tav>
                                        <p:tav tm="100000">
                                          <p:val>
                                            <p:strVal val="#ppt_x"/>
                                          </p:val>
                                        </p:tav>
                                      </p:tavLst>
                                    </p:anim>
                                    <p:anim calcmode="lin" valueType="num">
                                      <p:cBhvr>
                                        <p:cTn id="39" dur="1000" fill="hold"/>
                                        <p:tgtEl>
                                          <p:spTgt spid="7172">
                                            <p:txEl>
                                              <p:pRg st="6" end="6"/>
                                            </p:txEl>
                                          </p:spTgt>
                                        </p:tgtEl>
                                        <p:attrNameLst>
                                          <p:attrName>ppt_y</p:attrName>
                                        </p:attrNameLst>
                                      </p:cBhvr>
                                      <p:tavLst>
                                        <p:tav tm="0">
                                          <p:val>
                                            <p:strVal val="#ppt_y+.1"/>
                                          </p:val>
                                        </p:tav>
                                        <p:tav tm="100000">
                                          <p:val>
                                            <p:strVal val="#ppt_y"/>
                                          </p:val>
                                        </p:tav>
                                      </p:tavLst>
                                    </p:anim>
                                  </p:childTnLst>
                                </p:cTn>
                              </p:par>
                              <p:par>
                                <p:cTn id="40" presetID="42" presetClass="entr" presetSubtype="0" fill="hold" nodeType="withEffect">
                                  <p:stCondLst>
                                    <p:cond delay="0"/>
                                  </p:stCondLst>
                                  <p:childTnLst>
                                    <p:set>
                                      <p:cBhvr>
                                        <p:cTn id="41" dur="1" fill="hold">
                                          <p:stCondLst>
                                            <p:cond delay="0"/>
                                          </p:stCondLst>
                                        </p:cTn>
                                        <p:tgtEl>
                                          <p:spTgt spid="7172">
                                            <p:txEl>
                                              <p:pRg st="7" end="7"/>
                                            </p:txEl>
                                          </p:spTgt>
                                        </p:tgtEl>
                                        <p:attrNameLst>
                                          <p:attrName>style.visibility</p:attrName>
                                        </p:attrNameLst>
                                      </p:cBhvr>
                                      <p:to>
                                        <p:strVal val="visible"/>
                                      </p:to>
                                    </p:set>
                                    <p:animEffect transition="in" filter="fade">
                                      <p:cBhvr>
                                        <p:cTn id="42" dur="1000"/>
                                        <p:tgtEl>
                                          <p:spTgt spid="7172">
                                            <p:txEl>
                                              <p:pRg st="7" end="7"/>
                                            </p:txEl>
                                          </p:spTgt>
                                        </p:tgtEl>
                                      </p:cBhvr>
                                    </p:animEffect>
                                    <p:anim calcmode="lin" valueType="num">
                                      <p:cBhvr>
                                        <p:cTn id="43" dur="1000" fill="hold"/>
                                        <p:tgtEl>
                                          <p:spTgt spid="7172">
                                            <p:txEl>
                                              <p:pRg st="7" end="7"/>
                                            </p:txEl>
                                          </p:spTgt>
                                        </p:tgtEl>
                                        <p:attrNameLst>
                                          <p:attrName>ppt_x</p:attrName>
                                        </p:attrNameLst>
                                      </p:cBhvr>
                                      <p:tavLst>
                                        <p:tav tm="0">
                                          <p:val>
                                            <p:strVal val="#ppt_x"/>
                                          </p:val>
                                        </p:tav>
                                        <p:tav tm="100000">
                                          <p:val>
                                            <p:strVal val="#ppt_x"/>
                                          </p:val>
                                        </p:tav>
                                      </p:tavLst>
                                    </p:anim>
                                    <p:anim calcmode="lin" valueType="num">
                                      <p:cBhvr>
                                        <p:cTn id="44" dur="1000" fill="hold"/>
                                        <p:tgtEl>
                                          <p:spTgt spid="7172">
                                            <p:txEl>
                                              <p:pRg st="7" end="7"/>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Maintaining Essential Industries</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713402" y="1412776"/>
            <a:ext cx="10765195" cy="3888432"/>
          </a:xfrm>
        </p:spPr>
        <p:txBody>
          <a:bodyPr/>
          <a:lstStyle/>
          <a:p>
            <a:pPr marL="0" indent="0" algn="just" eaLnBrk="1" hangingPunct="1">
              <a:buNone/>
            </a:pPr>
            <a:r>
              <a:rPr lang="en-GB" altLang="en-US" b="1" dirty="0"/>
              <a:t>In protecting essential industries, countries must:</a:t>
            </a:r>
          </a:p>
          <a:p>
            <a:pPr marL="981075" lvl="1" indent="-523875" algn="just" eaLnBrk="1" hangingPunct="1">
              <a:lnSpc>
                <a:spcPct val="200000"/>
              </a:lnSpc>
            </a:pPr>
            <a:r>
              <a:rPr lang="en-GB" altLang="en-US" dirty="0"/>
              <a:t>Determine which ones are essential</a:t>
            </a:r>
          </a:p>
          <a:p>
            <a:pPr marL="981075" lvl="1" indent="-523875" algn="just" eaLnBrk="1" hangingPunct="1">
              <a:lnSpc>
                <a:spcPct val="200000"/>
              </a:lnSpc>
            </a:pPr>
            <a:r>
              <a:rPr lang="en-GB" altLang="en-US" dirty="0"/>
              <a:t>Consider costs and alternatives</a:t>
            </a:r>
          </a:p>
          <a:p>
            <a:pPr marL="981075" lvl="1" indent="-523875" algn="just" eaLnBrk="1" hangingPunct="1">
              <a:lnSpc>
                <a:spcPct val="200000"/>
              </a:lnSpc>
            </a:pPr>
            <a:r>
              <a:rPr lang="en-GB" altLang="en-US" dirty="0"/>
              <a:t>Consider political consequences</a:t>
            </a:r>
            <a:endParaRPr lang="en-GB" sz="2400" dirty="0"/>
          </a:p>
        </p:txBody>
      </p:sp>
      <p:sp>
        <p:nvSpPr>
          <p:cNvPr id="2" name="Footer Placeholder 1">
            <a:extLst>
              <a:ext uri="{FF2B5EF4-FFF2-40B4-BE49-F238E27FC236}">
                <a16:creationId xmlns:a16="http://schemas.microsoft.com/office/drawing/2014/main" id="{AE69C81B-30AA-BE6F-2574-D4789A30E9D2}"/>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2089980614"/>
      </p:ext>
    </p:extLst>
  </p:cSld>
  <p:clrMapOvr>
    <a:masterClrMapping/>
  </p:clrMapOvr>
  <mc:AlternateContent xmlns:mc="http://schemas.openxmlformats.org/markup-compatibility/2006" xmlns:p14="http://schemas.microsoft.com/office/powerpoint/2010/main">
    <mc:Choice Requires="p14">
      <p:transition spd="slow" p14:dur="12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with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7172">
                                            <p:txEl>
                                              <p:pRg st="1" end="1"/>
                                            </p:txEl>
                                          </p:spTgt>
                                        </p:tgtEl>
                                        <p:attrNameLst>
                                          <p:attrName>style.visibility</p:attrName>
                                        </p:attrNameLst>
                                      </p:cBhvr>
                                      <p:to>
                                        <p:strVal val="visible"/>
                                      </p:to>
                                    </p:set>
                                    <p:animEffect transition="in" filter="fade">
                                      <p:cBhvr>
                                        <p:cTn id="12" dur="1000"/>
                                        <p:tgtEl>
                                          <p:spTgt spid="7172">
                                            <p:txEl>
                                              <p:pRg st="1" end="1"/>
                                            </p:txEl>
                                          </p:spTgt>
                                        </p:tgtEl>
                                      </p:cBhvr>
                                    </p:animEffect>
                                    <p:anim calcmode="lin" valueType="num">
                                      <p:cBhvr>
                                        <p:cTn id="13" dur="1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7172">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nodeType="withEffect">
                                  <p:stCondLst>
                                    <p:cond delay="0"/>
                                  </p:stCondLst>
                                  <p:childTnLst>
                                    <p:set>
                                      <p:cBhvr>
                                        <p:cTn id="16" dur="1" fill="hold">
                                          <p:stCondLst>
                                            <p:cond delay="0"/>
                                          </p:stCondLst>
                                        </p:cTn>
                                        <p:tgtEl>
                                          <p:spTgt spid="7172">
                                            <p:txEl>
                                              <p:pRg st="2" end="2"/>
                                            </p:txEl>
                                          </p:spTgt>
                                        </p:tgtEl>
                                        <p:attrNameLst>
                                          <p:attrName>style.visibility</p:attrName>
                                        </p:attrNameLst>
                                      </p:cBhvr>
                                      <p:to>
                                        <p:strVal val="visible"/>
                                      </p:to>
                                    </p:set>
                                    <p:animEffect transition="in" filter="fade">
                                      <p:cBhvr>
                                        <p:cTn id="17" dur="1000"/>
                                        <p:tgtEl>
                                          <p:spTgt spid="7172">
                                            <p:txEl>
                                              <p:pRg st="2" end="2"/>
                                            </p:txEl>
                                          </p:spTgt>
                                        </p:tgtEl>
                                      </p:cBhvr>
                                    </p:animEffect>
                                    <p:anim calcmode="lin" valueType="num">
                                      <p:cBhvr>
                                        <p:cTn id="18" dur="1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7172">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nodeType="withEffect">
                                  <p:stCondLst>
                                    <p:cond delay="0"/>
                                  </p:stCondLst>
                                  <p:childTnLst>
                                    <p:set>
                                      <p:cBhvr>
                                        <p:cTn id="21" dur="1" fill="hold">
                                          <p:stCondLst>
                                            <p:cond delay="0"/>
                                          </p:stCondLst>
                                        </p:cTn>
                                        <p:tgtEl>
                                          <p:spTgt spid="7172">
                                            <p:txEl>
                                              <p:pRg st="3" end="3"/>
                                            </p:txEl>
                                          </p:spTgt>
                                        </p:tgtEl>
                                        <p:attrNameLst>
                                          <p:attrName>style.visibility</p:attrName>
                                        </p:attrNameLst>
                                      </p:cBhvr>
                                      <p:to>
                                        <p:strVal val="visible"/>
                                      </p:to>
                                    </p:set>
                                    <p:animEffect transition="in" filter="fade">
                                      <p:cBhvr>
                                        <p:cTn id="22" dur="1000"/>
                                        <p:tgtEl>
                                          <p:spTgt spid="7172">
                                            <p:txEl>
                                              <p:pRg st="3" end="3"/>
                                            </p:txEl>
                                          </p:spTgt>
                                        </p:tgtEl>
                                      </p:cBhvr>
                                    </p:animEffect>
                                    <p:anim calcmode="lin" valueType="num">
                                      <p:cBhvr>
                                        <p:cTn id="23" dur="1000" fill="hold"/>
                                        <p:tgtEl>
                                          <p:spTgt spid="7172">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7172">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0" y="0"/>
            <a:ext cx="12192000" cy="1143000"/>
          </a:xfrm>
        </p:spPr>
        <p:txBody>
          <a:bodyPr/>
          <a:lstStyle/>
          <a:p>
            <a:pPr eaLnBrk="1" hangingPunct="1"/>
            <a:r>
              <a:rPr lang="en-GB" altLang="en-US" sz="3600" b="1" dirty="0">
                <a:solidFill>
                  <a:schemeClr val="tx2">
                    <a:lumMod val="75000"/>
                  </a:schemeClr>
                </a:solidFill>
              </a:rPr>
              <a:t>Maintaining or Extending Spheres of Influence</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623392" y="1772816"/>
            <a:ext cx="10945216" cy="3816424"/>
          </a:xfrm>
        </p:spPr>
        <p:txBody>
          <a:bodyPr/>
          <a:lstStyle/>
          <a:p>
            <a:pPr algn="just" eaLnBrk="1" hangingPunct="1">
              <a:lnSpc>
                <a:spcPct val="90000"/>
              </a:lnSpc>
              <a:spcBef>
                <a:spcPts val="1200"/>
              </a:spcBef>
              <a:spcAft>
                <a:spcPts val="1200"/>
              </a:spcAft>
            </a:pPr>
            <a:r>
              <a:rPr lang="en-GB" altLang="en-US" dirty="0"/>
              <a:t>Governments give aid and credits to, and encourage imports from, countries that join a political alliance or vote a preferred way within international bodies.</a:t>
            </a:r>
          </a:p>
          <a:p>
            <a:pPr algn="just" eaLnBrk="1" hangingPunct="1">
              <a:lnSpc>
                <a:spcPct val="90000"/>
              </a:lnSpc>
              <a:spcBef>
                <a:spcPts val="1200"/>
              </a:spcBef>
              <a:spcAft>
                <a:spcPts val="1200"/>
              </a:spcAft>
            </a:pPr>
            <a:r>
              <a:rPr lang="en-GB" altLang="en-US" dirty="0"/>
              <a:t>A country’s trade restrictions may coerce governments to follow certain political actions or punish companies whose governments do not.</a:t>
            </a:r>
          </a:p>
          <a:p>
            <a:pPr marL="457200" lvl="1" indent="0" algn="just" eaLnBrk="1" hangingPunct="1">
              <a:lnSpc>
                <a:spcPct val="90000"/>
              </a:lnSpc>
              <a:buNone/>
            </a:pPr>
            <a:endParaRPr lang="en-GB" altLang="en-US" dirty="0">
              <a:cs typeface="Times New Roman" panose="02020603050405020304" pitchFamily="18" charset="0"/>
            </a:endParaRPr>
          </a:p>
        </p:txBody>
      </p:sp>
      <p:sp>
        <p:nvSpPr>
          <p:cNvPr id="2" name="Footer Placeholder 1">
            <a:extLst>
              <a:ext uri="{FF2B5EF4-FFF2-40B4-BE49-F238E27FC236}">
                <a16:creationId xmlns:a16="http://schemas.microsoft.com/office/drawing/2014/main" id="{EAA4D7C4-61C7-CA38-6CE6-E42B6BB8A6FA}"/>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3355174595"/>
      </p:ext>
    </p:extLst>
  </p:cSld>
  <p:clrMapOvr>
    <a:masterClrMapping/>
  </p:clrMapOvr>
  <mc:AlternateContent xmlns:mc="http://schemas.openxmlformats.org/markup-compatibility/2006" xmlns:p14="http://schemas.microsoft.com/office/powerpoint/2010/main">
    <mc:Choice Requires="p14">
      <p:transition spd="slow" p14:dur="12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with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7172">
                                            <p:txEl>
                                              <p:pRg st="1" end="1"/>
                                            </p:txEl>
                                          </p:spTgt>
                                        </p:tgtEl>
                                        <p:attrNameLst>
                                          <p:attrName>style.visibility</p:attrName>
                                        </p:attrNameLst>
                                      </p:cBhvr>
                                      <p:to>
                                        <p:strVal val="visible"/>
                                      </p:to>
                                    </p:set>
                                    <p:animEffect transition="in" filter="fade">
                                      <p:cBhvr>
                                        <p:cTn id="12" dur="1000"/>
                                        <p:tgtEl>
                                          <p:spTgt spid="7172">
                                            <p:txEl>
                                              <p:pRg st="1" end="1"/>
                                            </p:txEl>
                                          </p:spTgt>
                                        </p:tgtEl>
                                      </p:cBhvr>
                                    </p:animEffect>
                                    <p:anim calcmode="lin" valueType="num">
                                      <p:cBhvr>
                                        <p:cTn id="13" dur="1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7172">
                                            <p:txEl>
                                              <p:pRg st="1" end="1"/>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Preserving National Identity</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695400" y="1772816"/>
            <a:ext cx="5904656" cy="3168352"/>
          </a:xfrm>
        </p:spPr>
        <p:txBody>
          <a:bodyPr/>
          <a:lstStyle/>
          <a:p>
            <a:pPr marL="0" indent="0" algn="just" eaLnBrk="1" hangingPunct="1">
              <a:lnSpc>
                <a:spcPct val="90000"/>
              </a:lnSpc>
              <a:buNone/>
            </a:pPr>
            <a:r>
              <a:rPr lang="en-GB" altLang="en-US" dirty="0"/>
              <a:t>To sustain this collective identity that sets their citizens apart from those in other nations, countries limit foreign products and services in certain sectors.</a:t>
            </a:r>
          </a:p>
          <a:p>
            <a:pPr algn="just">
              <a:buClr>
                <a:schemeClr val="tx1"/>
              </a:buClr>
            </a:pPr>
            <a:endParaRPr lang="en-GB" sz="2400" dirty="0"/>
          </a:p>
        </p:txBody>
      </p:sp>
      <p:pic>
        <p:nvPicPr>
          <p:cNvPr id="3" name="Picture 2" descr="A picture containing stationary&#10;&#10;Description automatically generated">
            <a:extLst>
              <a:ext uri="{FF2B5EF4-FFF2-40B4-BE49-F238E27FC236}">
                <a16:creationId xmlns:a16="http://schemas.microsoft.com/office/drawing/2014/main" id="{CF3FAD8C-7063-4253-8D4E-C6A26C036C6F}"/>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761099" y="1340768"/>
            <a:ext cx="4876800" cy="3252216"/>
          </a:xfrm>
          <a:prstGeom prst="rect">
            <a:avLst/>
          </a:prstGeom>
        </p:spPr>
      </p:pic>
      <p:sp>
        <p:nvSpPr>
          <p:cNvPr id="2" name="Footer Placeholder 1">
            <a:extLst>
              <a:ext uri="{FF2B5EF4-FFF2-40B4-BE49-F238E27FC236}">
                <a16:creationId xmlns:a16="http://schemas.microsoft.com/office/drawing/2014/main" id="{5881DB28-C795-BD02-63B8-97B100D920FE}"/>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1397913697"/>
      </p:ext>
    </p:extLst>
  </p:cSld>
  <p:clrMapOvr>
    <a:masterClrMapping/>
  </p:clrMapOvr>
  <mc:AlternateContent xmlns:mc="http://schemas.openxmlformats.org/markup-compatibility/2006" xmlns:p14="http://schemas.microsoft.com/office/powerpoint/2010/main">
    <mc:Choice Requires="p14">
      <p:transition spd="slow" p14:dur="12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with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53" presetClass="entr" presetSubtype="16" fill="hold" nodeType="afterEffect">
                                  <p:stCondLst>
                                    <p:cond delay="0"/>
                                  </p:stCondLst>
                                  <p:childTnLst>
                                    <p:set>
                                      <p:cBhvr>
                                        <p:cTn id="12" dur="1" fill="hold">
                                          <p:stCondLst>
                                            <p:cond delay="0"/>
                                          </p:stCondLst>
                                        </p:cTn>
                                        <p:tgtEl>
                                          <p:spTgt spid="3"/>
                                        </p:tgtEl>
                                        <p:attrNameLst>
                                          <p:attrName>style.visibility</p:attrName>
                                        </p:attrNameLst>
                                      </p:cBhvr>
                                      <p:to>
                                        <p:strVal val="visible"/>
                                      </p:to>
                                    </p:set>
                                    <p:anim calcmode="lin" valueType="num">
                                      <p:cBhvr>
                                        <p:cTn id="13" dur="1250" fill="hold"/>
                                        <p:tgtEl>
                                          <p:spTgt spid="3"/>
                                        </p:tgtEl>
                                        <p:attrNameLst>
                                          <p:attrName>ppt_w</p:attrName>
                                        </p:attrNameLst>
                                      </p:cBhvr>
                                      <p:tavLst>
                                        <p:tav tm="0">
                                          <p:val>
                                            <p:fltVal val="0"/>
                                          </p:val>
                                        </p:tav>
                                        <p:tav tm="100000">
                                          <p:val>
                                            <p:strVal val="#ppt_w"/>
                                          </p:val>
                                        </p:tav>
                                      </p:tavLst>
                                    </p:anim>
                                    <p:anim calcmode="lin" valueType="num">
                                      <p:cBhvr>
                                        <p:cTn id="14" dur="1250" fill="hold"/>
                                        <p:tgtEl>
                                          <p:spTgt spid="3"/>
                                        </p:tgtEl>
                                        <p:attrNameLst>
                                          <p:attrName>ppt_h</p:attrName>
                                        </p:attrNameLst>
                                      </p:cBhvr>
                                      <p:tavLst>
                                        <p:tav tm="0">
                                          <p:val>
                                            <p:fltVal val="0"/>
                                          </p:val>
                                        </p:tav>
                                        <p:tav tm="100000">
                                          <p:val>
                                            <p:strVal val="#ppt_h"/>
                                          </p:val>
                                        </p:tav>
                                      </p:tavLst>
                                    </p:anim>
                                    <p:animEffect transition="in" filter="fade">
                                      <p:cBhvr>
                                        <p:cTn id="15" dur="125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Instruments of Trade Control </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623392" y="1340768"/>
            <a:ext cx="10945216" cy="4320480"/>
          </a:xfrm>
        </p:spPr>
        <p:txBody>
          <a:bodyPr/>
          <a:lstStyle/>
          <a:p>
            <a:pPr marL="0" indent="0" algn="just" eaLnBrk="1" hangingPunct="1">
              <a:lnSpc>
                <a:spcPct val="90000"/>
              </a:lnSpc>
              <a:buNone/>
            </a:pPr>
            <a:r>
              <a:rPr lang="en-GB" altLang="en-US" b="1" dirty="0"/>
              <a:t>Trade controls that directly affect price and indirectly affect quantity include:</a:t>
            </a:r>
          </a:p>
          <a:p>
            <a:pPr marL="892175" lvl="1" indent="-434975" algn="just" eaLnBrk="1" hangingPunct="1">
              <a:lnSpc>
                <a:spcPct val="150000"/>
              </a:lnSpc>
              <a:buFont typeface="Wingdings" panose="05000000000000000000" pitchFamily="2" charset="2"/>
              <a:buChar char="§"/>
            </a:pPr>
            <a:r>
              <a:rPr lang="en-GB" altLang="en-US" sz="3200" dirty="0"/>
              <a:t>Tariffs</a:t>
            </a:r>
          </a:p>
          <a:p>
            <a:pPr marL="892175" lvl="1" indent="-434975" algn="just" eaLnBrk="1" hangingPunct="1">
              <a:lnSpc>
                <a:spcPct val="150000"/>
              </a:lnSpc>
              <a:buFont typeface="Wingdings" panose="05000000000000000000" pitchFamily="2" charset="2"/>
              <a:buChar char="§"/>
            </a:pPr>
            <a:r>
              <a:rPr lang="en-GB" altLang="en-US" sz="3200" dirty="0"/>
              <a:t>Subsidies</a:t>
            </a:r>
          </a:p>
          <a:p>
            <a:pPr marL="892175" lvl="1" indent="-434975" algn="just" eaLnBrk="1" hangingPunct="1">
              <a:lnSpc>
                <a:spcPct val="150000"/>
              </a:lnSpc>
              <a:buFont typeface="Wingdings" panose="05000000000000000000" pitchFamily="2" charset="2"/>
              <a:buChar char="§"/>
            </a:pPr>
            <a:r>
              <a:rPr lang="en-GB" altLang="en-US" sz="3200" dirty="0"/>
              <a:t>Customs-valuation Methods</a:t>
            </a:r>
          </a:p>
          <a:p>
            <a:pPr marL="892175" lvl="1" indent="-434975" algn="just" eaLnBrk="1" hangingPunct="1">
              <a:lnSpc>
                <a:spcPct val="150000"/>
              </a:lnSpc>
              <a:buFont typeface="Wingdings" panose="05000000000000000000" pitchFamily="2" charset="2"/>
              <a:buChar char="§"/>
            </a:pPr>
            <a:r>
              <a:rPr lang="en-GB" altLang="en-US" sz="3200" dirty="0"/>
              <a:t>Special Fees </a:t>
            </a:r>
          </a:p>
          <a:p>
            <a:pPr marL="457200" lvl="1" indent="0" algn="just" eaLnBrk="1" hangingPunct="1">
              <a:lnSpc>
                <a:spcPct val="90000"/>
              </a:lnSpc>
              <a:buNone/>
            </a:pPr>
            <a:endParaRPr lang="en-GB" altLang="en-US" dirty="0">
              <a:cs typeface="Times New Roman" panose="02020603050405020304" pitchFamily="18" charset="0"/>
            </a:endParaRPr>
          </a:p>
        </p:txBody>
      </p:sp>
      <p:sp>
        <p:nvSpPr>
          <p:cNvPr id="2" name="Footer Placeholder 1">
            <a:extLst>
              <a:ext uri="{FF2B5EF4-FFF2-40B4-BE49-F238E27FC236}">
                <a16:creationId xmlns:a16="http://schemas.microsoft.com/office/drawing/2014/main" id="{CB8EEB34-3EC2-60F5-DEF6-DAC655FA1069}"/>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3392408818"/>
      </p:ext>
    </p:extLst>
  </p:cSld>
  <p:clrMapOvr>
    <a:masterClrMapping/>
  </p:clrMapOvr>
  <mc:AlternateContent xmlns:mc="http://schemas.openxmlformats.org/markup-compatibility/2006" xmlns:p14="http://schemas.microsoft.com/office/powerpoint/2010/main">
    <mc:Choice Requires="p14">
      <p:transition spd="slow" p14:dur="12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with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7172">
                                            <p:txEl>
                                              <p:pRg st="1" end="1"/>
                                            </p:txEl>
                                          </p:spTgt>
                                        </p:tgtEl>
                                        <p:attrNameLst>
                                          <p:attrName>style.visibility</p:attrName>
                                        </p:attrNameLst>
                                      </p:cBhvr>
                                      <p:to>
                                        <p:strVal val="visible"/>
                                      </p:to>
                                    </p:set>
                                    <p:animEffect transition="in" filter="fade">
                                      <p:cBhvr>
                                        <p:cTn id="12" dur="1000"/>
                                        <p:tgtEl>
                                          <p:spTgt spid="7172">
                                            <p:txEl>
                                              <p:pRg st="1" end="1"/>
                                            </p:txEl>
                                          </p:spTgt>
                                        </p:tgtEl>
                                      </p:cBhvr>
                                    </p:animEffect>
                                    <p:anim calcmode="lin" valueType="num">
                                      <p:cBhvr>
                                        <p:cTn id="13" dur="1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7172">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nodeType="withEffect">
                                  <p:stCondLst>
                                    <p:cond delay="0"/>
                                  </p:stCondLst>
                                  <p:childTnLst>
                                    <p:set>
                                      <p:cBhvr>
                                        <p:cTn id="16" dur="1" fill="hold">
                                          <p:stCondLst>
                                            <p:cond delay="0"/>
                                          </p:stCondLst>
                                        </p:cTn>
                                        <p:tgtEl>
                                          <p:spTgt spid="7172">
                                            <p:txEl>
                                              <p:pRg st="2" end="2"/>
                                            </p:txEl>
                                          </p:spTgt>
                                        </p:tgtEl>
                                        <p:attrNameLst>
                                          <p:attrName>style.visibility</p:attrName>
                                        </p:attrNameLst>
                                      </p:cBhvr>
                                      <p:to>
                                        <p:strVal val="visible"/>
                                      </p:to>
                                    </p:set>
                                    <p:animEffect transition="in" filter="fade">
                                      <p:cBhvr>
                                        <p:cTn id="17" dur="1000"/>
                                        <p:tgtEl>
                                          <p:spTgt spid="7172">
                                            <p:txEl>
                                              <p:pRg st="2" end="2"/>
                                            </p:txEl>
                                          </p:spTgt>
                                        </p:tgtEl>
                                      </p:cBhvr>
                                    </p:animEffect>
                                    <p:anim calcmode="lin" valueType="num">
                                      <p:cBhvr>
                                        <p:cTn id="18" dur="1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7172">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nodeType="withEffect">
                                  <p:stCondLst>
                                    <p:cond delay="0"/>
                                  </p:stCondLst>
                                  <p:childTnLst>
                                    <p:set>
                                      <p:cBhvr>
                                        <p:cTn id="21" dur="1" fill="hold">
                                          <p:stCondLst>
                                            <p:cond delay="0"/>
                                          </p:stCondLst>
                                        </p:cTn>
                                        <p:tgtEl>
                                          <p:spTgt spid="7172">
                                            <p:txEl>
                                              <p:pRg st="3" end="3"/>
                                            </p:txEl>
                                          </p:spTgt>
                                        </p:tgtEl>
                                        <p:attrNameLst>
                                          <p:attrName>style.visibility</p:attrName>
                                        </p:attrNameLst>
                                      </p:cBhvr>
                                      <p:to>
                                        <p:strVal val="visible"/>
                                      </p:to>
                                    </p:set>
                                    <p:animEffect transition="in" filter="fade">
                                      <p:cBhvr>
                                        <p:cTn id="22" dur="1000"/>
                                        <p:tgtEl>
                                          <p:spTgt spid="7172">
                                            <p:txEl>
                                              <p:pRg st="3" end="3"/>
                                            </p:txEl>
                                          </p:spTgt>
                                        </p:tgtEl>
                                      </p:cBhvr>
                                    </p:animEffect>
                                    <p:anim calcmode="lin" valueType="num">
                                      <p:cBhvr>
                                        <p:cTn id="23" dur="1000" fill="hold"/>
                                        <p:tgtEl>
                                          <p:spTgt spid="7172">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7172">
                                            <p:txEl>
                                              <p:pRg st="3" end="3"/>
                                            </p:txEl>
                                          </p:spTgt>
                                        </p:tgtEl>
                                        <p:attrNameLst>
                                          <p:attrName>ppt_y</p:attrName>
                                        </p:attrNameLst>
                                      </p:cBhvr>
                                      <p:tavLst>
                                        <p:tav tm="0">
                                          <p:val>
                                            <p:strVal val="#ppt_y+.1"/>
                                          </p:val>
                                        </p:tav>
                                        <p:tav tm="100000">
                                          <p:val>
                                            <p:strVal val="#ppt_y"/>
                                          </p:val>
                                        </p:tav>
                                      </p:tavLst>
                                    </p:anim>
                                  </p:childTnLst>
                                </p:cTn>
                              </p:par>
                              <p:par>
                                <p:cTn id="25" presetID="42" presetClass="entr" presetSubtype="0" fill="hold" nodeType="withEffect">
                                  <p:stCondLst>
                                    <p:cond delay="0"/>
                                  </p:stCondLst>
                                  <p:childTnLst>
                                    <p:set>
                                      <p:cBhvr>
                                        <p:cTn id="26" dur="1" fill="hold">
                                          <p:stCondLst>
                                            <p:cond delay="0"/>
                                          </p:stCondLst>
                                        </p:cTn>
                                        <p:tgtEl>
                                          <p:spTgt spid="7172">
                                            <p:txEl>
                                              <p:pRg st="4" end="4"/>
                                            </p:txEl>
                                          </p:spTgt>
                                        </p:tgtEl>
                                        <p:attrNameLst>
                                          <p:attrName>style.visibility</p:attrName>
                                        </p:attrNameLst>
                                      </p:cBhvr>
                                      <p:to>
                                        <p:strVal val="visible"/>
                                      </p:to>
                                    </p:set>
                                    <p:animEffect transition="in" filter="fade">
                                      <p:cBhvr>
                                        <p:cTn id="27" dur="1000"/>
                                        <p:tgtEl>
                                          <p:spTgt spid="7172">
                                            <p:txEl>
                                              <p:pRg st="4" end="4"/>
                                            </p:txEl>
                                          </p:spTgt>
                                        </p:tgtEl>
                                      </p:cBhvr>
                                    </p:animEffect>
                                    <p:anim calcmode="lin" valueType="num">
                                      <p:cBhvr>
                                        <p:cTn id="28" dur="1000" fill="hold"/>
                                        <p:tgtEl>
                                          <p:spTgt spid="7172">
                                            <p:txEl>
                                              <p:pRg st="4" end="4"/>
                                            </p:txEl>
                                          </p:spTgt>
                                        </p:tgtEl>
                                        <p:attrNameLst>
                                          <p:attrName>ppt_x</p:attrName>
                                        </p:attrNameLst>
                                      </p:cBhvr>
                                      <p:tavLst>
                                        <p:tav tm="0">
                                          <p:val>
                                            <p:strVal val="#ppt_x"/>
                                          </p:val>
                                        </p:tav>
                                        <p:tav tm="100000">
                                          <p:val>
                                            <p:strVal val="#ppt_x"/>
                                          </p:val>
                                        </p:tav>
                                      </p:tavLst>
                                    </p:anim>
                                    <p:anim calcmode="lin" valueType="num">
                                      <p:cBhvr>
                                        <p:cTn id="29" dur="1000" fill="hold"/>
                                        <p:tgtEl>
                                          <p:spTgt spid="7172">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764704"/>
          </a:xfrm>
        </p:spPr>
        <p:txBody>
          <a:bodyPr/>
          <a:lstStyle/>
          <a:p>
            <a:pPr eaLnBrk="1" hangingPunct="1"/>
            <a:r>
              <a:rPr lang="en-GB" altLang="en-US" sz="3600" b="1" dirty="0">
                <a:solidFill>
                  <a:schemeClr val="tx2">
                    <a:lumMod val="75000"/>
                  </a:schemeClr>
                </a:solidFill>
              </a:rPr>
              <a:t>Nontariff Barriers: Quantity Controls</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335360" y="764704"/>
            <a:ext cx="11089232" cy="4896544"/>
          </a:xfrm>
        </p:spPr>
        <p:txBody>
          <a:bodyPr/>
          <a:lstStyle/>
          <a:p>
            <a:pPr marL="0" indent="0" algn="just" eaLnBrk="1" hangingPunct="1">
              <a:buNone/>
            </a:pPr>
            <a:r>
              <a:rPr lang="en-GB" altLang="en-US" dirty="0"/>
              <a:t>Trade controls that directly affect quantity and indirectly affect price include:</a:t>
            </a:r>
          </a:p>
          <a:p>
            <a:pPr marL="892175" lvl="1" indent="-434975" algn="just" eaLnBrk="1" hangingPunct="1">
              <a:spcBef>
                <a:spcPts val="0"/>
              </a:spcBef>
            </a:pPr>
            <a:r>
              <a:rPr lang="en-GB" altLang="en-US" dirty="0"/>
              <a:t>Quotas (</a:t>
            </a:r>
            <a:r>
              <a:rPr lang="en-US" dirty="0"/>
              <a:t>specified limits for products and services allowed for importation to a country)</a:t>
            </a:r>
            <a:endParaRPr lang="en-GB" altLang="en-US" dirty="0"/>
          </a:p>
          <a:p>
            <a:pPr marL="892175" lvl="1" indent="-434975" algn="just" eaLnBrk="1" hangingPunct="1">
              <a:spcBef>
                <a:spcPts val="0"/>
              </a:spcBef>
            </a:pPr>
            <a:r>
              <a:rPr lang="en-GB" altLang="en-US" dirty="0"/>
              <a:t>Import licencing</a:t>
            </a:r>
          </a:p>
          <a:p>
            <a:pPr marL="892175" lvl="1" indent="-434975" algn="just" eaLnBrk="1" hangingPunct="1">
              <a:spcBef>
                <a:spcPts val="0"/>
              </a:spcBef>
            </a:pPr>
            <a:r>
              <a:rPr lang="en-GB" altLang="en-US" dirty="0"/>
              <a:t>“buy local” legislation</a:t>
            </a:r>
          </a:p>
          <a:p>
            <a:pPr marL="892175" lvl="1" indent="-434975" algn="just" eaLnBrk="1" hangingPunct="1">
              <a:spcBef>
                <a:spcPts val="0"/>
              </a:spcBef>
            </a:pPr>
            <a:r>
              <a:rPr lang="en-GB" altLang="en-US" dirty="0"/>
              <a:t>standards and labels</a:t>
            </a:r>
          </a:p>
          <a:p>
            <a:pPr marL="892175" lvl="1" indent="-434975" algn="just" eaLnBrk="1" hangingPunct="1">
              <a:spcBef>
                <a:spcPts val="0"/>
              </a:spcBef>
            </a:pPr>
            <a:r>
              <a:rPr lang="en-GB" altLang="en-US" dirty="0"/>
              <a:t>specific permission requirements and shipments </a:t>
            </a:r>
          </a:p>
          <a:p>
            <a:pPr marL="892175" lvl="1" indent="-434975" algn="just" eaLnBrk="1" hangingPunct="1">
              <a:spcBef>
                <a:spcPts val="0"/>
              </a:spcBef>
            </a:pPr>
            <a:r>
              <a:rPr lang="en-GB" altLang="en-US" dirty="0"/>
              <a:t>administrative delays</a:t>
            </a:r>
          </a:p>
          <a:p>
            <a:pPr marL="892175" lvl="1" indent="-434975" algn="just" eaLnBrk="1" hangingPunct="1">
              <a:spcBef>
                <a:spcPts val="0"/>
              </a:spcBef>
            </a:pPr>
            <a:r>
              <a:rPr lang="en-GB" altLang="en-US" dirty="0"/>
              <a:t>restrictions on services</a:t>
            </a:r>
          </a:p>
          <a:p>
            <a:pPr marL="457200" lvl="1" indent="0" algn="just" eaLnBrk="1" hangingPunct="1">
              <a:lnSpc>
                <a:spcPct val="90000"/>
              </a:lnSpc>
              <a:buNone/>
            </a:pPr>
            <a:endParaRPr lang="en-GB" altLang="en-US" dirty="0">
              <a:cs typeface="Times New Roman" panose="02020603050405020304" pitchFamily="18" charset="0"/>
            </a:endParaRPr>
          </a:p>
        </p:txBody>
      </p:sp>
      <p:sp>
        <p:nvSpPr>
          <p:cNvPr id="2" name="Footer Placeholder 1">
            <a:extLst>
              <a:ext uri="{FF2B5EF4-FFF2-40B4-BE49-F238E27FC236}">
                <a16:creationId xmlns:a16="http://schemas.microsoft.com/office/drawing/2014/main" id="{685412DE-4237-4985-6FBC-98F25E0F951F}"/>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2599409166"/>
      </p:ext>
    </p:extLst>
  </p:cSld>
  <p:clrMapOvr>
    <a:masterClrMapping/>
  </p:clrMapOvr>
  <mc:AlternateContent xmlns:mc="http://schemas.openxmlformats.org/markup-compatibility/2006" xmlns:p14="http://schemas.microsoft.com/office/powerpoint/2010/main">
    <mc:Choice Requires="p14">
      <p:transition spd="slow" p14:dur="12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with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7172">
                                            <p:txEl>
                                              <p:pRg st="1" end="1"/>
                                            </p:txEl>
                                          </p:spTgt>
                                        </p:tgtEl>
                                        <p:attrNameLst>
                                          <p:attrName>style.visibility</p:attrName>
                                        </p:attrNameLst>
                                      </p:cBhvr>
                                      <p:to>
                                        <p:strVal val="visible"/>
                                      </p:to>
                                    </p:set>
                                    <p:animEffect transition="in" filter="fade">
                                      <p:cBhvr>
                                        <p:cTn id="12" dur="1000"/>
                                        <p:tgtEl>
                                          <p:spTgt spid="7172">
                                            <p:txEl>
                                              <p:pRg st="1" end="1"/>
                                            </p:txEl>
                                          </p:spTgt>
                                        </p:tgtEl>
                                      </p:cBhvr>
                                    </p:animEffect>
                                    <p:anim calcmode="lin" valueType="num">
                                      <p:cBhvr>
                                        <p:cTn id="13" dur="1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7172">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nodeType="withEffect">
                                  <p:stCondLst>
                                    <p:cond delay="0"/>
                                  </p:stCondLst>
                                  <p:childTnLst>
                                    <p:set>
                                      <p:cBhvr>
                                        <p:cTn id="16" dur="1" fill="hold">
                                          <p:stCondLst>
                                            <p:cond delay="0"/>
                                          </p:stCondLst>
                                        </p:cTn>
                                        <p:tgtEl>
                                          <p:spTgt spid="7172">
                                            <p:txEl>
                                              <p:pRg st="2" end="2"/>
                                            </p:txEl>
                                          </p:spTgt>
                                        </p:tgtEl>
                                        <p:attrNameLst>
                                          <p:attrName>style.visibility</p:attrName>
                                        </p:attrNameLst>
                                      </p:cBhvr>
                                      <p:to>
                                        <p:strVal val="visible"/>
                                      </p:to>
                                    </p:set>
                                    <p:animEffect transition="in" filter="fade">
                                      <p:cBhvr>
                                        <p:cTn id="17" dur="1000"/>
                                        <p:tgtEl>
                                          <p:spTgt spid="7172">
                                            <p:txEl>
                                              <p:pRg st="2" end="2"/>
                                            </p:txEl>
                                          </p:spTgt>
                                        </p:tgtEl>
                                      </p:cBhvr>
                                    </p:animEffect>
                                    <p:anim calcmode="lin" valueType="num">
                                      <p:cBhvr>
                                        <p:cTn id="18" dur="1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7172">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nodeType="withEffect">
                                  <p:stCondLst>
                                    <p:cond delay="0"/>
                                  </p:stCondLst>
                                  <p:childTnLst>
                                    <p:set>
                                      <p:cBhvr>
                                        <p:cTn id="21" dur="1" fill="hold">
                                          <p:stCondLst>
                                            <p:cond delay="0"/>
                                          </p:stCondLst>
                                        </p:cTn>
                                        <p:tgtEl>
                                          <p:spTgt spid="7172">
                                            <p:txEl>
                                              <p:pRg st="3" end="3"/>
                                            </p:txEl>
                                          </p:spTgt>
                                        </p:tgtEl>
                                        <p:attrNameLst>
                                          <p:attrName>style.visibility</p:attrName>
                                        </p:attrNameLst>
                                      </p:cBhvr>
                                      <p:to>
                                        <p:strVal val="visible"/>
                                      </p:to>
                                    </p:set>
                                    <p:animEffect transition="in" filter="fade">
                                      <p:cBhvr>
                                        <p:cTn id="22" dur="1000"/>
                                        <p:tgtEl>
                                          <p:spTgt spid="7172">
                                            <p:txEl>
                                              <p:pRg st="3" end="3"/>
                                            </p:txEl>
                                          </p:spTgt>
                                        </p:tgtEl>
                                      </p:cBhvr>
                                    </p:animEffect>
                                    <p:anim calcmode="lin" valueType="num">
                                      <p:cBhvr>
                                        <p:cTn id="23" dur="1000" fill="hold"/>
                                        <p:tgtEl>
                                          <p:spTgt spid="7172">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7172">
                                            <p:txEl>
                                              <p:pRg st="3" end="3"/>
                                            </p:txEl>
                                          </p:spTgt>
                                        </p:tgtEl>
                                        <p:attrNameLst>
                                          <p:attrName>ppt_y</p:attrName>
                                        </p:attrNameLst>
                                      </p:cBhvr>
                                      <p:tavLst>
                                        <p:tav tm="0">
                                          <p:val>
                                            <p:strVal val="#ppt_y+.1"/>
                                          </p:val>
                                        </p:tav>
                                        <p:tav tm="100000">
                                          <p:val>
                                            <p:strVal val="#ppt_y"/>
                                          </p:val>
                                        </p:tav>
                                      </p:tavLst>
                                    </p:anim>
                                  </p:childTnLst>
                                </p:cTn>
                              </p:par>
                              <p:par>
                                <p:cTn id="25" presetID="42" presetClass="entr" presetSubtype="0" fill="hold" nodeType="withEffect">
                                  <p:stCondLst>
                                    <p:cond delay="0"/>
                                  </p:stCondLst>
                                  <p:childTnLst>
                                    <p:set>
                                      <p:cBhvr>
                                        <p:cTn id="26" dur="1" fill="hold">
                                          <p:stCondLst>
                                            <p:cond delay="0"/>
                                          </p:stCondLst>
                                        </p:cTn>
                                        <p:tgtEl>
                                          <p:spTgt spid="7172">
                                            <p:txEl>
                                              <p:pRg st="4" end="4"/>
                                            </p:txEl>
                                          </p:spTgt>
                                        </p:tgtEl>
                                        <p:attrNameLst>
                                          <p:attrName>style.visibility</p:attrName>
                                        </p:attrNameLst>
                                      </p:cBhvr>
                                      <p:to>
                                        <p:strVal val="visible"/>
                                      </p:to>
                                    </p:set>
                                    <p:animEffect transition="in" filter="fade">
                                      <p:cBhvr>
                                        <p:cTn id="27" dur="1000"/>
                                        <p:tgtEl>
                                          <p:spTgt spid="7172">
                                            <p:txEl>
                                              <p:pRg st="4" end="4"/>
                                            </p:txEl>
                                          </p:spTgt>
                                        </p:tgtEl>
                                      </p:cBhvr>
                                    </p:animEffect>
                                    <p:anim calcmode="lin" valueType="num">
                                      <p:cBhvr>
                                        <p:cTn id="28" dur="1000" fill="hold"/>
                                        <p:tgtEl>
                                          <p:spTgt spid="7172">
                                            <p:txEl>
                                              <p:pRg st="4" end="4"/>
                                            </p:txEl>
                                          </p:spTgt>
                                        </p:tgtEl>
                                        <p:attrNameLst>
                                          <p:attrName>ppt_x</p:attrName>
                                        </p:attrNameLst>
                                      </p:cBhvr>
                                      <p:tavLst>
                                        <p:tav tm="0">
                                          <p:val>
                                            <p:strVal val="#ppt_x"/>
                                          </p:val>
                                        </p:tav>
                                        <p:tav tm="100000">
                                          <p:val>
                                            <p:strVal val="#ppt_x"/>
                                          </p:val>
                                        </p:tav>
                                      </p:tavLst>
                                    </p:anim>
                                    <p:anim calcmode="lin" valueType="num">
                                      <p:cBhvr>
                                        <p:cTn id="29" dur="1000" fill="hold"/>
                                        <p:tgtEl>
                                          <p:spTgt spid="7172">
                                            <p:txEl>
                                              <p:pRg st="4" end="4"/>
                                            </p:txEl>
                                          </p:spTgt>
                                        </p:tgtEl>
                                        <p:attrNameLst>
                                          <p:attrName>ppt_y</p:attrName>
                                        </p:attrNameLst>
                                      </p:cBhvr>
                                      <p:tavLst>
                                        <p:tav tm="0">
                                          <p:val>
                                            <p:strVal val="#ppt_y+.1"/>
                                          </p:val>
                                        </p:tav>
                                        <p:tav tm="100000">
                                          <p:val>
                                            <p:strVal val="#ppt_y"/>
                                          </p:val>
                                        </p:tav>
                                      </p:tavLst>
                                    </p:anim>
                                  </p:childTnLst>
                                </p:cTn>
                              </p:par>
                              <p:par>
                                <p:cTn id="30" presetID="42" presetClass="entr" presetSubtype="0" fill="hold" nodeType="withEffect">
                                  <p:stCondLst>
                                    <p:cond delay="0"/>
                                  </p:stCondLst>
                                  <p:childTnLst>
                                    <p:set>
                                      <p:cBhvr>
                                        <p:cTn id="31" dur="1" fill="hold">
                                          <p:stCondLst>
                                            <p:cond delay="0"/>
                                          </p:stCondLst>
                                        </p:cTn>
                                        <p:tgtEl>
                                          <p:spTgt spid="7172">
                                            <p:txEl>
                                              <p:pRg st="5" end="5"/>
                                            </p:txEl>
                                          </p:spTgt>
                                        </p:tgtEl>
                                        <p:attrNameLst>
                                          <p:attrName>style.visibility</p:attrName>
                                        </p:attrNameLst>
                                      </p:cBhvr>
                                      <p:to>
                                        <p:strVal val="visible"/>
                                      </p:to>
                                    </p:set>
                                    <p:animEffect transition="in" filter="fade">
                                      <p:cBhvr>
                                        <p:cTn id="32" dur="1000"/>
                                        <p:tgtEl>
                                          <p:spTgt spid="7172">
                                            <p:txEl>
                                              <p:pRg st="5" end="5"/>
                                            </p:txEl>
                                          </p:spTgt>
                                        </p:tgtEl>
                                      </p:cBhvr>
                                    </p:animEffect>
                                    <p:anim calcmode="lin" valueType="num">
                                      <p:cBhvr>
                                        <p:cTn id="33" dur="1000" fill="hold"/>
                                        <p:tgtEl>
                                          <p:spTgt spid="7172">
                                            <p:txEl>
                                              <p:pRg st="5" end="5"/>
                                            </p:txEl>
                                          </p:spTgt>
                                        </p:tgtEl>
                                        <p:attrNameLst>
                                          <p:attrName>ppt_x</p:attrName>
                                        </p:attrNameLst>
                                      </p:cBhvr>
                                      <p:tavLst>
                                        <p:tav tm="0">
                                          <p:val>
                                            <p:strVal val="#ppt_x"/>
                                          </p:val>
                                        </p:tav>
                                        <p:tav tm="100000">
                                          <p:val>
                                            <p:strVal val="#ppt_x"/>
                                          </p:val>
                                        </p:tav>
                                      </p:tavLst>
                                    </p:anim>
                                    <p:anim calcmode="lin" valueType="num">
                                      <p:cBhvr>
                                        <p:cTn id="34" dur="1000" fill="hold"/>
                                        <p:tgtEl>
                                          <p:spTgt spid="7172">
                                            <p:txEl>
                                              <p:pRg st="5" end="5"/>
                                            </p:txEl>
                                          </p:spTgt>
                                        </p:tgtEl>
                                        <p:attrNameLst>
                                          <p:attrName>ppt_y</p:attrName>
                                        </p:attrNameLst>
                                      </p:cBhvr>
                                      <p:tavLst>
                                        <p:tav tm="0">
                                          <p:val>
                                            <p:strVal val="#ppt_y+.1"/>
                                          </p:val>
                                        </p:tav>
                                        <p:tav tm="100000">
                                          <p:val>
                                            <p:strVal val="#ppt_y"/>
                                          </p:val>
                                        </p:tav>
                                      </p:tavLst>
                                    </p:anim>
                                  </p:childTnLst>
                                </p:cTn>
                              </p:par>
                              <p:par>
                                <p:cTn id="35" presetID="42" presetClass="entr" presetSubtype="0" fill="hold" nodeType="withEffect">
                                  <p:stCondLst>
                                    <p:cond delay="0"/>
                                  </p:stCondLst>
                                  <p:childTnLst>
                                    <p:set>
                                      <p:cBhvr>
                                        <p:cTn id="36" dur="1" fill="hold">
                                          <p:stCondLst>
                                            <p:cond delay="0"/>
                                          </p:stCondLst>
                                        </p:cTn>
                                        <p:tgtEl>
                                          <p:spTgt spid="7172">
                                            <p:txEl>
                                              <p:pRg st="6" end="6"/>
                                            </p:txEl>
                                          </p:spTgt>
                                        </p:tgtEl>
                                        <p:attrNameLst>
                                          <p:attrName>style.visibility</p:attrName>
                                        </p:attrNameLst>
                                      </p:cBhvr>
                                      <p:to>
                                        <p:strVal val="visible"/>
                                      </p:to>
                                    </p:set>
                                    <p:animEffect transition="in" filter="fade">
                                      <p:cBhvr>
                                        <p:cTn id="37" dur="1000"/>
                                        <p:tgtEl>
                                          <p:spTgt spid="7172">
                                            <p:txEl>
                                              <p:pRg st="6" end="6"/>
                                            </p:txEl>
                                          </p:spTgt>
                                        </p:tgtEl>
                                      </p:cBhvr>
                                    </p:animEffect>
                                    <p:anim calcmode="lin" valueType="num">
                                      <p:cBhvr>
                                        <p:cTn id="38" dur="1000" fill="hold"/>
                                        <p:tgtEl>
                                          <p:spTgt spid="7172">
                                            <p:txEl>
                                              <p:pRg st="6" end="6"/>
                                            </p:txEl>
                                          </p:spTgt>
                                        </p:tgtEl>
                                        <p:attrNameLst>
                                          <p:attrName>ppt_x</p:attrName>
                                        </p:attrNameLst>
                                      </p:cBhvr>
                                      <p:tavLst>
                                        <p:tav tm="0">
                                          <p:val>
                                            <p:strVal val="#ppt_x"/>
                                          </p:val>
                                        </p:tav>
                                        <p:tav tm="100000">
                                          <p:val>
                                            <p:strVal val="#ppt_x"/>
                                          </p:val>
                                        </p:tav>
                                      </p:tavLst>
                                    </p:anim>
                                    <p:anim calcmode="lin" valueType="num">
                                      <p:cBhvr>
                                        <p:cTn id="39" dur="1000" fill="hold"/>
                                        <p:tgtEl>
                                          <p:spTgt spid="7172">
                                            <p:txEl>
                                              <p:pRg st="6" end="6"/>
                                            </p:txEl>
                                          </p:spTgt>
                                        </p:tgtEl>
                                        <p:attrNameLst>
                                          <p:attrName>ppt_y</p:attrName>
                                        </p:attrNameLst>
                                      </p:cBhvr>
                                      <p:tavLst>
                                        <p:tav tm="0">
                                          <p:val>
                                            <p:strVal val="#ppt_y+.1"/>
                                          </p:val>
                                        </p:tav>
                                        <p:tav tm="100000">
                                          <p:val>
                                            <p:strVal val="#ppt_y"/>
                                          </p:val>
                                        </p:tav>
                                      </p:tavLst>
                                    </p:anim>
                                  </p:childTnLst>
                                </p:cTn>
                              </p:par>
                              <p:par>
                                <p:cTn id="40" presetID="42" presetClass="entr" presetSubtype="0" fill="hold" nodeType="withEffect">
                                  <p:stCondLst>
                                    <p:cond delay="0"/>
                                  </p:stCondLst>
                                  <p:childTnLst>
                                    <p:set>
                                      <p:cBhvr>
                                        <p:cTn id="41" dur="1" fill="hold">
                                          <p:stCondLst>
                                            <p:cond delay="0"/>
                                          </p:stCondLst>
                                        </p:cTn>
                                        <p:tgtEl>
                                          <p:spTgt spid="7172">
                                            <p:txEl>
                                              <p:pRg st="7" end="7"/>
                                            </p:txEl>
                                          </p:spTgt>
                                        </p:tgtEl>
                                        <p:attrNameLst>
                                          <p:attrName>style.visibility</p:attrName>
                                        </p:attrNameLst>
                                      </p:cBhvr>
                                      <p:to>
                                        <p:strVal val="visible"/>
                                      </p:to>
                                    </p:set>
                                    <p:animEffect transition="in" filter="fade">
                                      <p:cBhvr>
                                        <p:cTn id="42" dur="1000"/>
                                        <p:tgtEl>
                                          <p:spTgt spid="7172">
                                            <p:txEl>
                                              <p:pRg st="7" end="7"/>
                                            </p:txEl>
                                          </p:spTgt>
                                        </p:tgtEl>
                                      </p:cBhvr>
                                    </p:animEffect>
                                    <p:anim calcmode="lin" valueType="num">
                                      <p:cBhvr>
                                        <p:cTn id="43" dur="1000" fill="hold"/>
                                        <p:tgtEl>
                                          <p:spTgt spid="7172">
                                            <p:txEl>
                                              <p:pRg st="7" end="7"/>
                                            </p:txEl>
                                          </p:spTgt>
                                        </p:tgtEl>
                                        <p:attrNameLst>
                                          <p:attrName>ppt_x</p:attrName>
                                        </p:attrNameLst>
                                      </p:cBhvr>
                                      <p:tavLst>
                                        <p:tav tm="0">
                                          <p:val>
                                            <p:strVal val="#ppt_x"/>
                                          </p:val>
                                        </p:tav>
                                        <p:tav tm="100000">
                                          <p:val>
                                            <p:strVal val="#ppt_x"/>
                                          </p:val>
                                        </p:tav>
                                      </p:tavLst>
                                    </p:anim>
                                    <p:anim calcmode="lin" valueType="num">
                                      <p:cBhvr>
                                        <p:cTn id="44" dur="1000" fill="hold"/>
                                        <p:tgtEl>
                                          <p:spTgt spid="7172">
                                            <p:txEl>
                                              <p:pRg st="7" end="7"/>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0" y="0"/>
            <a:ext cx="12192000" cy="1143000"/>
          </a:xfrm>
        </p:spPr>
        <p:txBody>
          <a:bodyPr/>
          <a:lstStyle/>
          <a:p>
            <a:pPr eaLnBrk="1" hangingPunct="1"/>
            <a:r>
              <a:rPr lang="en-GB" altLang="en-US" sz="3600" b="1" dirty="0">
                <a:solidFill>
                  <a:schemeClr val="tx2">
                    <a:lumMod val="75000"/>
                  </a:schemeClr>
                </a:solidFill>
              </a:rPr>
              <a:t>Dealing With Governmental Trade Influences</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623392" y="1556792"/>
            <a:ext cx="10945216" cy="4104456"/>
          </a:xfrm>
        </p:spPr>
        <p:txBody>
          <a:bodyPr/>
          <a:lstStyle/>
          <a:p>
            <a:pPr marL="0" indent="0" algn="just" eaLnBrk="1" hangingPunct="1">
              <a:buNone/>
            </a:pPr>
            <a:r>
              <a:rPr lang="en-GB" altLang="en-US" b="1" dirty="0"/>
              <a:t>When facing import competition, companies can:</a:t>
            </a:r>
          </a:p>
          <a:p>
            <a:pPr marL="981075" lvl="1" indent="-523875" algn="just" eaLnBrk="1" hangingPunct="1">
              <a:spcBef>
                <a:spcPts val="1200"/>
              </a:spcBef>
              <a:spcAft>
                <a:spcPts val="1200"/>
              </a:spcAft>
            </a:pPr>
            <a:r>
              <a:rPr lang="en-GB" altLang="en-US" sz="3200" dirty="0"/>
              <a:t>Move abroad</a:t>
            </a:r>
          </a:p>
          <a:p>
            <a:pPr marL="981075" lvl="1" indent="-523875" algn="just" eaLnBrk="1" hangingPunct="1">
              <a:spcBef>
                <a:spcPts val="1200"/>
              </a:spcBef>
              <a:spcAft>
                <a:spcPts val="1200"/>
              </a:spcAft>
            </a:pPr>
            <a:r>
              <a:rPr lang="en-GB" altLang="en-US" sz="3200" dirty="0"/>
              <a:t>Seek other market niches</a:t>
            </a:r>
          </a:p>
          <a:p>
            <a:pPr marL="981075" lvl="1" indent="-523875" algn="just" eaLnBrk="1" hangingPunct="1">
              <a:spcBef>
                <a:spcPts val="1200"/>
              </a:spcBef>
              <a:spcAft>
                <a:spcPts val="1200"/>
              </a:spcAft>
            </a:pPr>
            <a:r>
              <a:rPr lang="en-GB" altLang="en-US" sz="3200" dirty="0"/>
              <a:t>Make domestic output competitive</a:t>
            </a:r>
          </a:p>
          <a:p>
            <a:pPr marL="981075" lvl="1" indent="-523875" algn="just" eaLnBrk="1" hangingPunct="1">
              <a:spcBef>
                <a:spcPts val="1200"/>
              </a:spcBef>
              <a:spcAft>
                <a:spcPts val="1200"/>
              </a:spcAft>
            </a:pPr>
            <a:r>
              <a:rPr lang="en-GB" altLang="en-US" sz="3200" dirty="0"/>
              <a:t>Try to get protection</a:t>
            </a:r>
          </a:p>
          <a:p>
            <a:pPr marL="457200" lvl="1" indent="0" algn="just" eaLnBrk="1" hangingPunct="1">
              <a:lnSpc>
                <a:spcPct val="90000"/>
              </a:lnSpc>
              <a:buNone/>
            </a:pPr>
            <a:endParaRPr lang="en-GB" altLang="en-US" dirty="0">
              <a:cs typeface="Times New Roman" panose="02020603050405020304" pitchFamily="18" charset="0"/>
            </a:endParaRPr>
          </a:p>
        </p:txBody>
      </p:sp>
      <p:sp>
        <p:nvSpPr>
          <p:cNvPr id="2" name="Footer Placeholder 1">
            <a:extLst>
              <a:ext uri="{FF2B5EF4-FFF2-40B4-BE49-F238E27FC236}">
                <a16:creationId xmlns:a16="http://schemas.microsoft.com/office/drawing/2014/main" id="{79A8D6FC-80B4-833A-48BF-FDD0BA20B633}"/>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1096686522"/>
      </p:ext>
    </p:extLst>
  </p:cSld>
  <p:clrMapOvr>
    <a:masterClrMapping/>
  </p:clrMapOvr>
  <mc:AlternateContent xmlns:mc="http://schemas.openxmlformats.org/markup-compatibility/2006" xmlns:p14="http://schemas.microsoft.com/office/powerpoint/2010/main">
    <mc:Choice Requires="p14">
      <p:transition spd="slow" p14:dur="12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with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7172">
                                            <p:txEl>
                                              <p:pRg st="1" end="1"/>
                                            </p:txEl>
                                          </p:spTgt>
                                        </p:tgtEl>
                                        <p:attrNameLst>
                                          <p:attrName>style.visibility</p:attrName>
                                        </p:attrNameLst>
                                      </p:cBhvr>
                                      <p:to>
                                        <p:strVal val="visible"/>
                                      </p:to>
                                    </p:set>
                                    <p:animEffect transition="in" filter="fade">
                                      <p:cBhvr>
                                        <p:cTn id="12" dur="1000"/>
                                        <p:tgtEl>
                                          <p:spTgt spid="7172">
                                            <p:txEl>
                                              <p:pRg st="1" end="1"/>
                                            </p:txEl>
                                          </p:spTgt>
                                        </p:tgtEl>
                                      </p:cBhvr>
                                    </p:animEffect>
                                    <p:anim calcmode="lin" valueType="num">
                                      <p:cBhvr>
                                        <p:cTn id="13" dur="1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7172">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nodeType="withEffect">
                                  <p:stCondLst>
                                    <p:cond delay="0"/>
                                  </p:stCondLst>
                                  <p:childTnLst>
                                    <p:set>
                                      <p:cBhvr>
                                        <p:cTn id="16" dur="1" fill="hold">
                                          <p:stCondLst>
                                            <p:cond delay="0"/>
                                          </p:stCondLst>
                                        </p:cTn>
                                        <p:tgtEl>
                                          <p:spTgt spid="7172">
                                            <p:txEl>
                                              <p:pRg st="2" end="2"/>
                                            </p:txEl>
                                          </p:spTgt>
                                        </p:tgtEl>
                                        <p:attrNameLst>
                                          <p:attrName>style.visibility</p:attrName>
                                        </p:attrNameLst>
                                      </p:cBhvr>
                                      <p:to>
                                        <p:strVal val="visible"/>
                                      </p:to>
                                    </p:set>
                                    <p:animEffect transition="in" filter="fade">
                                      <p:cBhvr>
                                        <p:cTn id="17" dur="1000"/>
                                        <p:tgtEl>
                                          <p:spTgt spid="7172">
                                            <p:txEl>
                                              <p:pRg st="2" end="2"/>
                                            </p:txEl>
                                          </p:spTgt>
                                        </p:tgtEl>
                                      </p:cBhvr>
                                    </p:animEffect>
                                    <p:anim calcmode="lin" valueType="num">
                                      <p:cBhvr>
                                        <p:cTn id="18" dur="1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7172">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nodeType="withEffect">
                                  <p:stCondLst>
                                    <p:cond delay="0"/>
                                  </p:stCondLst>
                                  <p:childTnLst>
                                    <p:set>
                                      <p:cBhvr>
                                        <p:cTn id="21" dur="1" fill="hold">
                                          <p:stCondLst>
                                            <p:cond delay="0"/>
                                          </p:stCondLst>
                                        </p:cTn>
                                        <p:tgtEl>
                                          <p:spTgt spid="7172">
                                            <p:txEl>
                                              <p:pRg st="3" end="3"/>
                                            </p:txEl>
                                          </p:spTgt>
                                        </p:tgtEl>
                                        <p:attrNameLst>
                                          <p:attrName>style.visibility</p:attrName>
                                        </p:attrNameLst>
                                      </p:cBhvr>
                                      <p:to>
                                        <p:strVal val="visible"/>
                                      </p:to>
                                    </p:set>
                                    <p:animEffect transition="in" filter="fade">
                                      <p:cBhvr>
                                        <p:cTn id="22" dur="1000"/>
                                        <p:tgtEl>
                                          <p:spTgt spid="7172">
                                            <p:txEl>
                                              <p:pRg st="3" end="3"/>
                                            </p:txEl>
                                          </p:spTgt>
                                        </p:tgtEl>
                                      </p:cBhvr>
                                    </p:animEffect>
                                    <p:anim calcmode="lin" valueType="num">
                                      <p:cBhvr>
                                        <p:cTn id="23" dur="1000" fill="hold"/>
                                        <p:tgtEl>
                                          <p:spTgt spid="7172">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7172">
                                            <p:txEl>
                                              <p:pRg st="3" end="3"/>
                                            </p:txEl>
                                          </p:spTgt>
                                        </p:tgtEl>
                                        <p:attrNameLst>
                                          <p:attrName>ppt_y</p:attrName>
                                        </p:attrNameLst>
                                      </p:cBhvr>
                                      <p:tavLst>
                                        <p:tav tm="0">
                                          <p:val>
                                            <p:strVal val="#ppt_y+.1"/>
                                          </p:val>
                                        </p:tav>
                                        <p:tav tm="100000">
                                          <p:val>
                                            <p:strVal val="#ppt_y"/>
                                          </p:val>
                                        </p:tav>
                                      </p:tavLst>
                                    </p:anim>
                                  </p:childTnLst>
                                </p:cTn>
                              </p:par>
                              <p:par>
                                <p:cTn id="25" presetID="42" presetClass="entr" presetSubtype="0" fill="hold" nodeType="withEffect">
                                  <p:stCondLst>
                                    <p:cond delay="0"/>
                                  </p:stCondLst>
                                  <p:childTnLst>
                                    <p:set>
                                      <p:cBhvr>
                                        <p:cTn id="26" dur="1" fill="hold">
                                          <p:stCondLst>
                                            <p:cond delay="0"/>
                                          </p:stCondLst>
                                        </p:cTn>
                                        <p:tgtEl>
                                          <p:spTgt spid="7172">
                                            <p:txEl>
                                              <p:pRg st="4" end="4"/>
                                            </p:txEl>
                                          </p:spTgt>
                                        </p:tgtEl>
                                        <p:attrNameLst>
                                          <p:attrName>style.visibility</p:attrName>
                                        </p:attrNameLst>
                                      </p:cBhvr>
                                      <p:to>
                                        <p:strVal val="visible"/>
                                      </p:to>
                                    </p:set>
                                    <p:animEffect transition="in" filter="fade">
                                      <p:cBhvr>
                                        <p:cTn id="27" dur="1000"/>
                                        <p:tgtEl>
                                          <p:spTgt spid="7172">
                                            <p:txEl>
                                              <p:pRg st="4" end="4"/>
                                            </p:txEl>
                                          </p:spTgt>
                                        </p:tgtEl>
                                      </p:cBhvr>
                                    </p:animEffect>
                                    <p:anim calcmode="lin" valueType="num">
                                      <p:cBhvr>
                                        <p:cTn id="28" dur="1000" fill="hold"/>
                                        <p:tgtEl>
                                          <p:spTgt spid="7172">
                                            <p:txEl>
                                              <p:pRg st="4" end="4"/>
                                            </p:txEl>
                                          </p:spTgt>
                                        </p:tgtEl>
                                        <p:attrNameLst>
                                          <p:attrName>ppt_x</p:attrName>
                                        </p:attrNameLst>
                                      </p:cBhvr>
                                      <p:tavLst>
                                        <p:tav tm="0">
                                          <p:val>
                                            <p:strVal val="#ppt_x"/>
                                          </p:val>
                                        </p:tav>
                                        <p:tav tm="100000">
                                          <p:val>
                                            <p:strVal val="#ppt_x"/>
                                          </p:val>
                                        </p:tav>
                                      </p:tavLst>
                                    </p:anim>
                                    <p:anim calcmode="lin" valueType="num">
                                      <p:cBhvr>
                                        <p:cTn id="29" dur="1000" fill="hold"/>
                                        <p:tgtEl>
                                          <p:spTgt spid="7172">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Tactics for Dealing with Import Competition</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875420" y="1664804"/>
            <a:ext cx="10441160" cy="3528392"/>
          </a:xfrm>
        </p:spPr>
        <p:txBody>
          <a:bodyPr/>
          <a:lstStyle/>
          <a:p>
            <a:pPr algn="just" eaLnBrk="1" hangingPunct="1">
              <a:lnSpc>
                <a:spcPct val="150000"/>
              </a:lnSpc>
            </a:pPr>
            <a:r>
              <a:rPr lang="en-GB" altLang="en-US" dirty="0"/>
              <a:t>Convincing decision makers</a:t>
            </a:r>
          </a:p>
          <a:p>
            <a:pPr algn="just" eaLnBrk="1" hangingPunct="1">
              <a:lnSpc>
                <a:spcPct val="150000"/>
              </a:lnSpc>
            </a:pPr>
            <a:r>
              <a:rPr lang="en-GB" altLang="en-US" dirty="0"/>
              <a:t>Involving the industry and stakeholders</a:t>
            </a:r>
          </a:p>
          <a:p>
            <a:pPr algn="just" eaLnBrk="1" hangingPunct="1">
              <a:lnSpc>
                <a:spcPct val="150000"/>
              </a:lnSpc>
            </a:pPr>
            <a:r>
              <a:rPr lang="en-GB" altLang="en-US" dirty="0"/>
              <a:t>Preparing for changes in the competitive environment</a:t>
            </a:r>
          </a:p>
          <a:p>
            <a:pPr marL="457200" lvl="1" indent="0" algn="just" eaLnBrk="1" hangingPunct="1">
              <a:lnSpc>
                <a:spcPct val="90000"/>
              </a:lnSpc>
              <a:buNone/>
            </a:pPr>
            <a:endParaRPr lang="en-GB" altLang="en-US" dirty="0">
              <a:cs typeface="Times New Roman" panose="02020603050405020304" pitchFamily="18" charset="0"/>
            </a:endParaRPr>
          </a:p>
        </p:txBody>
      </p:sp>
      <p:sp>
        <p:nvSpPr>
          <p:cNvPr id="2" name="Footer Placeholder 1">
            <a:extLst>
              <a:ext uri="{FF2B5EF4-FFF2-40B4-BE49-F238E27FC236}">
                <a16:creationId xmlns:a16="http://schemas.microsoft.com/office/drawing/2014/main" id="{7E05B449-8604-B82E-A9F8-79DAD72567DF}"/>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2102271666"/>
      </p:ext>
    </p:extLst>
  </p:cSld>
  <p:clrMapOvr>
    <a:masterClrMapping/>
  </p:clrMapOvr>
  <mc:AlternateContent xmlns:mc="http://schemas.openxmlformats.org/markup-compatibility/2006" xmlns:p14="http://schemas.microsoft.com/office/powerpoint/2010/main">
    <mc:Choice Requires="p14">
      <p:transition spd="slow" p14:dur="12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7172">
                                            <p:txEl>
                                              <p:pRg st="1" end="1"/>
                                            </p:txEl>
                                          </p:spTgt>
                                        </p:tgtEl>
                                        <p:attrNameLst>
                                          <p:attrName>style.visibility</p:attrName>
                                        </p:attrNameLst>
                                      </p:cBhvr>
                                      <p:to>
                                        <p:strVal val="visible"/>
                                      </p:to>
                                    </p:set>
                                    <p:animEffect transition="in" filter="fade">
                                      <p:cBhvr>
                                        <p:cTn id="12" dur="1000"/>
                                        <p:tgtEl>
                                          <p:spTgt spid="7172">
                                            <p:txEl>
                                              <p:pRg st="1" end="1"/>
                                            </p:txEl>
                                          </p:spTgt>
                                        </p:tgtEl>
                                      </p:cBhvr>
                                    </p:animEffect>
                                    <p:anim calcmode="lin" valueType="num">
                                      <p:cBhvr>
                                        <p:cTn id="13" dur="1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7172">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7172">
                                            <p:txEl>
                                              <p:pRg st="2" end="2"/>
                                            </p:txEl>
                                          </p:spTgt>
                                        </p:tgtEl>
                                        <p:attrNameLst>
                                          <p:attrName>style.visibility</p:attrName>
                                        </p:attrNameLst>
                                      </p:cBhvr>
                                      <p:to>
                                        <p:strVal val="visible"/>
                                      </p:to>
                                    </p:set>
                                    <p:animEffect transition="in" filter="fade">
                                      <p:cBhvr>
                                        <p:cTn id="17" dur="1000"/>
                                        <p:tgtEl>
                                          <p:spTgt spid="7172">
                                            <p:txEl>
                                              <p:pRg st="2" end="2"/>
                                            </p:txEl>
                                          </p:spTgt>
                                        </p:tgtEl>
                                      </p:cBhvr>
                                    </p:animEffect>
                                    <p:anim calcmode="lin" valueType="num">
                                      <p:cBhvr>
                                        <p:cTn id="18" dur="1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7172">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2" grpId="0" build="p"/>
    </p:bldLst>
  </p:timing>
</p:sld>
</file>

<file path=ppt/slides/slide2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Any Questions?</a:t>
            </a:r>
          </a:p>
        </p:txBody>
      </p:sp>
      <p:pic>
        <p:nvPicPr>
          <p:cNvPr id="4" name="Picture 3">
            <a:extLst>
              <a:ext uri="{FF2B5EF4-FFF2-40B4-BE49-F238E27FC236}">
                <a16:creationId xmlns:a16="http://schemas.microsoft.com/office/drawing/2014/main" id="{02581647-D630-488B-A847-C58C019C6591}"/>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8328248" y="2027237"/>
            <a:ext cx="2573338" cy="2803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Rectangle 3">
            <a:extLst>
              <a:ext uri="{FF2B5EF4-FFF2-40B4-BE49-F238E27FC236}">
                <a16:creationId xmlns:a16="http://schemas.microsoft.com/office/drawing/2014/main" id="{A380AC12-6F12-41E4-ADF8-C374BD53E9B5}"/>
              </a:ext>
            </a:extLst>
          </p:cNvPr>
          <p:cNvSpPr txBox="1">
            <a:spLocks noChangeArrowheads="1"/>
          </p:cNvSpPr>
          <p:nvPr/>
        </p:nvSpPr>
        <p:spPr bwMode="auto">
          <a:xfrm>
            <a:off x="1631504" y="2954337"/>
            <a:ext cx="4221163" cy="949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accent1"/>
              </a:buClr>
              <a:buSzPct val="100000"/>
              <a:buFont typeface="Symbol" panose="05050102010706020507" pitchFamily="18" charset="2"/>
              <a:buChar char=""/>
              <a:defRPr sz="2400">
                <a:solidFill>
                  <a:schemeClr val="tx2"/>
                </a:solidFill>
                <a:latin typeface="Candara" panose="020E0502030303020204" pitchFamily="34" charset="0"/>
              </a:defRPr>
            </a:lvl1pPr>
            <a:lvl2pPr marL="576263" indent="-273050">
              <a:spcBef>
                <a:spcPct val="20000"/>
              </a:spcBef>
              <a:buClr>
                <a:schemeClr val="accent1"/>
              </a:buClr>
              <a:buSzPct val="100000"/>
              <a:buFont typeface="Symbol" panose="05050102010706020507" pitchFamily="18" charset="2"/>
              <a:buChar char=""/>
              <a:defRPr sz="2200">
                <a:solidFill>
                  <a:schemeClr val="tx2"/>
                </a:solidFill>
                <a:latin typeface="Candara" panose="020E0502030303020204" pitchFamily="34" charset="0"/>
              </a:defRPr>
            </a:lvl2pPr>
            <a:lvl3pPr marL="855663" indent="-228600">
              <a:spcBef>
                <a:spcPct val="20000"/>
              </a:spcBef>
              <a:buClr>
                <a:schemeClr val="accent1"/>
              </a:buClr>
              <a:buSzPct val="100000"/>
              <a:buFont typeface="Symbol" panose="05050102010706020507" pitchFamily="18" charset="2"/>
              <a:buChar char=""/>
              <a:defRPr sz="2000">
                <a:solidFill>
                  <a:schemeClr val="tx2"/>
                </a:solidFill>
                <a:latin typeface="Candara" panose="020E0502030303020204" pitchFamily="34" charset="0"/>
              </a:defRPr>
            </a:lvl3pPr>
            <a:lvl4pPr marL="1143000" indent="-228600">
              <a:spcBef>
                <a:spcPct val="20000"/>
              </a:spcBef>
              <a:buClr>
                <a:schemeClr val="accent1"/>
              </a:buClr>
              <a:buSzPct val="100000"/>
              <a:buFont typeface="Symbol" panose="05050102010706020507" pitchFamily="18" charset="2"/>
              <a:buChar char=""/>
              <a:defRPr>
                <a:solidFill>
                  <a:schemeClr val="tx2"/>
                </a:solidFill>
                <a:latin typeface="Candara" panose="020E0502030303020204" pitchFamily="34" charset="0"/>
              </a:defRPr>
            </a:lvl4pPr>
            <a:lvl5pPr marL="1462088" indent="-228600">
              <a:spcBef>
                <a:spcPct val="20000"/>
              </a:spcBef>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5pPr>
            <a:lvl6pPr marL="19192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6pPr>
            <a:lvl7pPr marL="23764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7pPr>
            <a:lvl8pPr marL="28336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8pPr>
            <a:lvl9pPr marL="32908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9pPr>
          </a:lstStyle>
          <a:p>
            <a:pPr algn="ctr" eaLnBrk="1" hangingPunct="1">
              <a:buFont typeface="Symbol" panose="05050102010706020507" pitchFamily="18" charset="2"/>
              <a:buNone/>
            </a:pPr>
            <a:r>
              <a:rPr lang="en-GB" altLang="en-US" sz="4400" dirty="0">
                <a:solidFill>
                  <a:schemeClr val="tx1"/>
                </a:solidFill>
              </a:rPr>
              <a:t>Thank You </a:t>
            </a:r>
            <a:r>
              <a:rPr lang="en-GB" altLang="en-US" sz="4400" dirty="0">
                <a:solidFill>
                  <a:schemeClr val="tx1"/>
                </a:solidFill>
                <a:sym typeface="Wingdings" panose="05000000000000000000" pitchFamily="2" charset="2"/>
              </a:rPr>
              <a:t> </a:t>
            </a:r>
          </a:p>
          <a:p>
            <a:pPr algn="just" eaLnBrk="1" hangingPunct="1">
              <a:buFont typeface="Symbol" panose="05050102010706020507" pitchFamily="18" charset="2"/>
              <a:buNone/>
            </a:pPr>
            <a:endParaRPr lang="en-GB" altLang="en-US" sz="3200" dirty="0"/>
          </a:p>
          <a:p>
            <a:pPr algn="just" eaLnBrk="1" hangingPunct="1">
              <a:buFont typeface="Symbol" panose="05050102010706020507" pitchFamily="18" charset="2"/>
              <a:buNone/>
            </a:pPr>
            <a:endParaRPr lang="en-GB" altLang="en-US" sz="3200" b="1" dirty="0"/>
          </a:p>
          <a:p>
            <a:pPr algn="just" eaLnBrk="1" hangingPunct="1">
              <a:buFont typeface="Symbol" panose="05050102010706020507" pitchFamily="18" charset="2"/>
              <a:buNone/>
            </a:pPr>
            <a:endParaRPr lang="en-US" altLang="en-US" sz="2800" b="1" dirty="0"/>
          </a:p>
        </p:txBody>
      </p:sp>
      <p:sp>
        <p:nvSpPr>
          <p:cNvPr id="2" name="Footer Placeholder 1">
            <a:extLst>
              <a:ext uri="{FF2B5EF4-FFF2-40B4-BE49-F238E27FC236}">
                <a16:creationId xmlns:a16="http://schemas.microsoft.com/office/drawing/2014/main" id="{0EF111EE-59FF-C90C-7E45-36945CA30C58}"/>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1322408582"/>
      </p:ext>
    </p:extLst>
  </p:cSld>
  <p:clrMapOvr>
    <a:masterClrMapping/>
  </p:clrMapOvr>
  <mc:AlternateContent xmlns:mc="http://schemas.openxmlformats.org/markup-compatibility/2006" xmlns:p14="http://schemas.microsoft.com/office/powerpoint/2010/main">
    <mc:Choice Requires="p14">
      <p:transition spd="slow" p14:dur="12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ntr" presetSubtype="16" fill="hold" grpId="0" nodeType="after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p:cTn id="7" dur="1000" fill="hold"/>
                                        <p:tgtEl>
                                          <p:spTgt spid="5"/>
                                        </p:tgtEl>
                                        <p:attrNameLst>
                                          <p:attrName>ppt_w</p:attrName>
                                        </p:attrNameLst>
                                      </p:cBhvr>
                                      <p:tavLst>
                                        <p:tav tm="0">
                                          <p:val>
                                            <p:fltVal val="0"/>
                                          </p:val>
                                        </p:tav>
                                        <p:tav tm="100000">
                                          <p:val>
                                            <p:strVal val="#ppt_w"/>
                                          </p:val>
                                        </p:tav>
                                      </p:tavLst>
                                    </p:anim>
                                    <p:anim calcmode="lin" valueType="num">
                                      <p:cBhvr>
                                        <p:cTn id="8" dur="1000" fill="hold"/>
                                        <p:tgtEl>
                                          <p:spTgt spid="5"/>
                                        </p:tgtEl>
                                        <p:attrNameLst>
                                          <p:attrName>ppt_h</p:attrName>
                                        </p:attrNameLst>
                                      </p:cBhvr>
                                      <p:tavLst>
                                        <p:tav tm="0">
                                          <p:val>
                                            <p:fltVal val="0"/>
                                          </p:val>
                                        </p:tav>
                                        <p:tav tm="100000">
                                          <p:val>
                                            <p:strVal val="#ppt_h"/>
                                          </p:val>
                                        </p:tav>
                                      </p:tavLst>
                                    </p:anim>
                                    <p:animEffect transition="in" filter="fade">
                                      <p:cBhvr>
                                        <p:cTn id="9" dur="1000"/>
                                        <p:tgtEl>
                                          <p:spTgt spid="5"/>
                                        </p:tgtEl>
                                      </p:cBhvr>
                                    </p:animEffect>
                                  </p:childTnLst>
                                </p:cTn>
                              </p:par>
                            </p:childTnLst>
                          </p:cTn>
                        </p:par>
                        <p:par>
                          <p:cTn id="10" fill="hold">
                            <p:stCondLst>
                              <p:cond delay="1000"/>
                            </p:stCondLst>
                            <p:childTnLst>
                              <p:par>
                                <p:cTn id="11" presetID="26" presetClass="entr" presetSubtype="0" fill="hold" nodeType="afterEffect">
                                  <p:stCondLst>
                                    <p:cond delay="0"/>
                                  </p:stCondLst>
                                  <p:childTnLst>
                                    <p:set>
                                      <p:cBhvr>
                                        <p:cTn id="12" dur="1" fill="hold">
                                          <p:stCondLst>
                                            <p:cond delay="0"/>
                                          </p:stCondLst>
                                        </p:cTn>
                                        <p:tgtEl>
                                          <p:spTgt spid="4"/>
                                        </p:tgtEl>
                                        <p:attrNameLst>
                                          <p:attrName>style.visibility</p:attrName>
                                        </p:attrNameLst>
                                      </p:cBhvr>
                                      <p:to>
                                        <p:strVal val="visible"/>
                                      </p:to>
                                    </p:set>
                                    <p:animEffect transition="in" filter="wipe(down)">
                                      <p:cBhvr>
                                        <p:cTn id="13" dur="580">
                                          <p:stCondLst>
                                            <p:cond delay="0"/>
                                          </p:stCondLst>
                                        </p:cTn>
                                        <p:tgtEl>
                                          <p:spTgt spid="4"/>
                                        </p:tgtEl>
                                      </p:cBhvr>
                                    </p:animEffect>
                                    <p:anim calcmode="lin" valueType="num">
                                      <p:cBhvr>
                                        <p:cTn id="14" dur="1822" tmFilter="0,0; 0.14,0.36; 0.43,0.73; 0.71,0.91; 1.0,1.0">
                                          <p:stCondLst>
                                            <p:cond delay="0"/>
                                          </p:stCondLst>
                                        </p:cTn>
                                        <p:tgtEl>
                                          <p:spTgt spid="4"/>
                                        </p:tgtEl>
                                        <p:attrNameLst>
                                          <p:attrName>ppt_x</p:attrName>
                                        </p:attrNameLst>
                                      </p:cBhvr>
                                      <p:tavLst>
                                        <p:tav tm="0">
                                          <p:val>
                                            <p:strVal val="#ppt_x-0.25"/>
                                          </p:val>
                                        </p:tav>
                                        <p:tav tm="100000">
                                          <p:val>
                                            <p:strVal val="#ppt_x"/>
                                          </p:val>
                                        </p:tav>
                                      </p:tavLst>
                                    </p:anim>
                                    <p:anim calcmode="lin" valueType="num">
                                      <p:cBhvr>
                                        <p:cTn id="15" dur="664" tmFilter="0.0,0.0; 0.25,0.07; 0.50,0.2; 0.75,0.467; 1.0,1.0">
                                          <p:stCondLst>
                                            <p:cond delay="0"/>
                                          </p:stCondLst>
                                        </p:cTn>
                                        <p:tgtEl>
                                          <p:spTgt spid="4"/>
                                        </p:tgtEl>
                                        <p:attrNameLst>
                                          <p:attrName>ppt_y</p:attrName>
                                        </p:attrNameLst>
                                      </p:cBhvr>
                                      <p:tavLst>
                                        <p:tav tm="0" fmla="#ppt_y-sin(pi*$)/3">
                                          <p:val>
                                            <p:fltVal val="0.5"/>
                                          </p:val>
                                        </p:tav>
                                        <p:tav tm="100000">
                                          <p:val>
                                            <p:fltVal val="1"/>
                                          </p:val>
                                        </p:tav>
                                      </p:tavLst>
                                    </p:anim>
                                    <p:anim calcmode="lin" valueType="num">
                                      <p:cBhvr>
                                        <p:cTn id="16" dur="664" tmFilter="0, 0; 0.125,0.2665; 0.25,0.4; 0.375,0.465; 0.5,0.5;  0.625,0.535; 0.75,0.6; 0.875,0.7335; 1,1">
                                          <p:stCondLst>
                                            <p:cond delay="664"/>
                                          </p:stCondLst>
                                        </p:cTn>
                                        <p:tgtEl>
                                          <p:spTgt spid="4"/>
                                        </p:tgtEl>
                                        <p:attrNameLst>
                                          <p:attrName>ppt_y</p:attrName>
                                        </p:attrNameLst>
                                      </p:cBhvr>
                                      <p:tavLst>
                                        <p:tav tm="0" fmla="#ppt_y-sin(pi*$)/9">
                                          <p:val>
                                            <p:fltVal val="0"/>
                                          </p:val>
                                        </p:tav>
                                        <p:tav tm="100000">
                                          <p:val>
                                            <p:fltVal val="1"/>
                                          </p:val>
                                        </p:tav>
                                      </p:tavLst>
                                    </p:anim>
                                    <p:anim calcmode="lin" valueType="num">
                                      <p:cBhvr>
                                        <p:cTn id="17" dur="332" tmFilter="0, 0; 0.125,0.2665; 0.25,0.4; 0.375,0.465; 0.5,0.5;  0.625,0.535; 0.75,0.6; 0.875,0.7335; 1,1">
                                          <p:stCondLst>
                                            <p:cond delay="1324"/>
                                          </p:stCondLst>
                                        </p:cTn>
                                        <p:tgtEl>
                                          <p:spTgt spid="4"/>
                                        </p:tgtEl>
                                        <p:attrNameLst>
                                          <p:attrName>ppt_y</p:attrName>
                                        </p:attrNameLst>
                                      </p:cBhvr>
                                      <p:tavLst>
                                        <p:tav tm="0" fmla="#ppt_y-sin(pi*$)/27">
                                          <p:val>
                                            <p:fltVal val="0"/>
                                          </p:val>
                                        </p:tav>
                                        <p:tav tm="100000">
                                          <p:val>
                                            <p:fltVal val="1"/>
                                          </p:val>
                                        </p:tav>
                                      </p:tavLst>
                                    </p:anim>
                                    <p:anim calcmode="lin" valueType="num">
                                      <p:cBhvr>
                                        <p:cTn id="18" dur="164" tmFilter="0, 0; 0.125,0.2665; 0.25,0.4; 0.375,0.465; 0.5,0.5;  0.625,0.535; 0.75,0.6; 0.875,0.7335; 1,1">
                                          <p:stCondLst>
                                            <p:cond delay="1656"/>
                                          </p:stCondLst>
                                        </p:cTn>
                                        <p:tgtEl>
                                          <p:spTgt spid="4"/>
                                        </p:tgtEl>
                                        <p:attrNameLst>
                                          <p:attrName>ppt_y</p:attrName>
                                        </p:attrNameLst>
                                      </p:cBhvr>
                                      <p:tavLst>
                                        <p:tav tm="0" fmla="#ppt_y-sin(pi*$)/81">
                                          <p:val>
                                            <p:fltVal val="0"/>
                                          </p:val>
                                        </p:tav>
                                        <p:tav tm="100000">
                                          <p:val>
                                            <p:fltVal val="1"/>
                                          </p:val>
                                        </p:tav>
                                      </p:tavLst>
                                    </p:anim>
                                    <p:animScale>
                                      <p:cBhvr>
                                        <p:cTn id="19" dur="26">
                                          <p:stCondLst>
                                            <p:cond delay="650"/>
                                          </p:stCondLst>
                                        </p:cTn>
                                        <p:tgtEl>
                                          <p:spTgt spid="4"/>
                                        </p:tgtEl>
                                      </p:cBhvr>
                                      <p:to x="100000" y="60000"/>
                                    </p:animScale>
                                    <p:animScale>
                                      <p:cBhvr>
                                        <p:cTn id="20" dur="166" decel="50000">
                                          <p:stCondLst>
                                            <p:cond delay="676"/>
                                          </p:stCondLst>
                                        </p:cTn>
                                        <p:tgtEl>
                                          <p:spTgt spid="4"/>
                                        </p:tgtEl>
                                      </p:cBhvr>
                                      <p:to x="100000" y="100000"/>
                                    </p:animScale>
                                    <p:animScale>
                                      <p:cBhvr>
                                        <p:cTn id="21" dur="26">
                                          <p:stCondLst>
                                            <p:cond delay="1312"/>
                                          </p:stCondLst>
                                        </p:cTn>
                                        <p:tgtEl>
                                          <p:spTgt spid="4"/>
                                        </p:tgtEl>
                                      </p:cBhvr>
                                      <p:to x="100000" y="80000"/>
                                    </p:animScale>
                                    <p:animScale>
                                      <p:cBhvr>
                                        <p:cTn id="22" dur="166" decel="50000">
                                          <p:stCondLst>
                                            <p:cond delay="1338"/>
                                          </p:stCondLst>
                                        </p:cTn>
                                        <p:tgtEl>
                                          <p:spTgt spid="4"/>
                                        </p:tgtEl>
                                      </p:cBhvr>
                                      <p:to x="100000" y="100000"/>
                                    </p:animScale>
                                    <p:animScale>
                                      <p:cBhvr>
                                        <p:cTn id="23" dur="26">
                                          <p:stCondLst>
                                            <p:cond delay="1642"/>
                                          </p:stCondLst>
                                        </p:cTn>
                                        <p:tgtEl>
                                          <p:spTgt spid="4"/>
                                        </p:tgtEl>
                                      </p:cBhvr>
                                      <p:to x="100000" y="90000"/>
                                    </p:animScale>
                                    <p:animScale>
                                      <p:cBhvr>
                                        <p:cTn id="24" dur="166" decel="50000">
                                          <p:stCondLst>
                                            <p:cond delay="1668"/>
                                          </p:stCondLst>
                                        </p:cTn>
                                        <p:tgtEl>
                                          <p:spTgt spid="4"/>
                                        </p:tgtEl>
                                      </p:cBhvr>
                                      <p:to x="100000" y="100000"/>
                                    </p:animScale>
                                    <p:animScale>
                                      <p:cBhvr>
                                        <p:cTn id="25" dur="26">
                                          <p:stCondLst>
                                            <p:cond delay="1808"/>
                                          </p:stCondLst>
                                        </p:cTn>
                                        <p:tgtEl>
                                          <p:spTgt spid="4"/>
                                        </p:tgtEl>
                                      </p:cBhvr>
                                      <p:to x="100000" y="95000"/>
                                    </p:animScale>
                                    <p:animScale>
                                      <p:cBhvr>
                                        <p:cTn id="26" dur="166" decel="50000">
                                          <p:stCondLst>
                                            <p:cond delay="1834"/>
                                          </p:stCondLst>
                                        </p:cTn>
                                        <p:tgtEl>
                                          <p:spTgt spid="4"/>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3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Sources:</a:t>
            </a:r>
          </a:p>
        </p:txBody>
      </p:sp>
      <p:sp>
        <p:nvSpPr>
          <p:cNvPr id="6" name="Content Placeholder 2">
            <a:extLst>
              <a:ext uri="{FF2B5EF4-FFF2-40B4-BE49-F238E27FC236}">
                <a16:creationId xmlns:a16="http://schemas.microsoft.com/office/drawing/2014/main" id="{6BFF820E-EFEA-40D3-B4C4-627FFA8068CE}"/>
              </a:ext>
            </a:extLst>
          </p:cNvPr>
          <p:cNvSpPr txBox="1">
            <a:spLocks/>
          </p:cNvSpPr>
          <p:nvPr/>
        </p:nvSpPr>
        <p:spPr bwMode="auto">
          <a:xfrm>
            <a:off x="731404" y="1376772"/>
            <a:ext cx="10729191" cy="410445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just">
              <a:lnSpc>
                <a:spcPct val="150000"/>
              </a:lnSpc>
              <a:spcAft>
                <a:spcPts val="600"/>
              </a:spcAft>
              <a:buFont typeface="Symbol" panose="05050102010706020507" pitchFamily="18" charset="2"/>
              <a:buChar char=""/>
            </a:pPr>
            <a:r>
              <a:rPr lang="en-GB" sz="1800" dirty="0">
                <a:latin typeface="Arial" panose="020B0604020202020204" pitchFamily="34" charset="0"/>
                <a:ea typeface="Times New Roman" panose="02020603050405020304" pitchFamily="18" charset="0"/>
                <a:cs typeface="Times New Roman" panose="02020603050405020304" pitchFamily="18" charset="0"/>
              </a:rPr>
              <a:t>Collinson, S., Narula, R., &amp; Rugman, A. M., 2020. </a:t>
            </a:r>
            <a:r>
              <a:rPr lang="en-GB" sz="1800" i="1" dirty="0">
                <a:latin typeface="Arial" panose="020B0604020202020204" pitchFamily="34" charset="0"/>
                <a:ea typeface="Times New Roman" panose="02020603050405020304" pitchFamily="18" charset="0"/>
                <a:cs typeface="Times New Roman" panose="02020603050405020304" pitchFamily="18" charset="0"/>
              </a:rPr>
              <a:t>International Business</a:t>
            </a:r>
            <a:r>
              <a:rPr lang="en-GB" sz="1800" dirty="0">
                <a:latin typeface="Arial" panose="020B0604020202020204" pitchFamily="34" charset="0"/>
                <a:ea typeface="Times New Roman" panose="02020603050405020304" pitchFamily="18" charset="0"/>
                <a:cs typeface="Times New Roman" panose="02020603050405020304" pitchFamily="18" charset="0"/>
              </a:rPr>
              <a:t>. 8 ed. Essex: Pearson Education Limited.</a:t>
            </a:r>
          </a:p>
          <a:p>
            <a:pPr lvl="0" algn="just">
              <a:lnSpc>
                <a:spcPct val="150000"/>
              </a:lnSpc>
              <a:spcAft>
                <a:spcPts val="600"/>
              </a:spcAft>
              <a:buFont typeface="Symbol" panose="05050102010706020507" pitchFamily="18" charset="2"/>
              <a:buChar char=""/>
            </a:pPr>
            <a:r>
              <a:rPr lang="en-GB" sz="1800" dirty="0">
                <a:effectLst/>
                <a:latin typeface="Arial" panose="020B0604020202020204" pitchFamily="34" charset="0"/>
                <a:ea typeface="Times New Roman" panose="02020603050405020304" pitchFamily="18" charset="0"/>
                <a:cs typeface="Times New Roman" panose="02020603050405020304" pitchFamily="18" charset="0"/>
              </a:rPr>
              <a:t>Daniels, J. D., </a:t>
            </a:r>
            <a:r>
              <a:rPr lang="en-GB" sz="1800" dirty="0" err="1">
                <a:effectLst/>
                <a:latin typeface="Arial" panose="020B0604020202020204" pitchFamily="34" charset="0"/>
                <a:ea typeface="Times New Roman" panose="02020603050405020304" pitchFamily="18" charset="0"/>
                <a:cs typeface="Times New Roman" panose="02020603050405020304" pitchFamily="18" charset="0"/>
              </a:rPr>
              <a:t>Radebaugh</a:t>
            </a:r>
            <a:r>
              <a:rPr lang="en-GB" sz="1800" dirty="0">
                <a:effectLst/>
                <a:latin typeface="Arial" panose="020B0604020202020204" pitchFamily="34" charset="0"/>
                <a:ea typeface="Times New Roman" panose="02020603050405020304" pitchFamily="18" charset="0"/>
                <a:cs typeface="Times New Roman" panose="02020603050405020304" pitchFamily="18" charset="0"/>
              </a:rPr>
              <a:t>, L. H., Sullivan, D. P</a:t>
            </a:r>
            <a:r>
              <a:rPr lang="en-GB" sz="1800" dirty="0">
                <a:latin typeface="Arial" panose="020B0604020202020204" pitchFamily="34" charset="0"/>
                <a:ea typeface="Times New Roman" panose="02020603050405020304" pitchFamily="18" charset="0"/>
                <a:cs typeface="Times New Roman" panose="02020603050405020304" pitchFamily="18" charset="0"/>
              </a:rPr>
              <a:t>., &amp; Click, R. W., </a:t>
            </a:r>
            <a:r>
              <a:rPr lang="en-GB" sz="1800" dirty="0">
                <a:effectLst/>
                <a:latin typeface="Arial" panose="020B0604020202020204" pitchFamily="34" charset="0"/>
                <a:ea typeface="Times New Roman" panose="02020603050405020304" pitchFamily="18" charset="0"/>
                <a:cs typeface="Times New Roman" panose="02020603050405020304" pitchFamily="18" charset="0"/>
              </a:rPr>
              <a:t>2022. </a:t>
            </a:r>
            <a:r>
              <a:rPr lang="en-GB" sz="1800" i="1" dirty="0">
                <a:effectLst/>
                <a:latin typeface="Arial" panose="020B0604020202020204" pitchFamily="34" charset="0"/>
                <a:ea typeface="Times New Roman" panose="02020603050405020304" pitchFamily="18" charset="0"/>
                <a:cs typeface="Times New Roman" panose="02020603050405020304" pitchFamily="18" charset="0"/>
              </a:rPr>
              <a:t>International Business: Environments and Operations</a:t>
            </a:r>
            <a:r>
              <a:rPr lang="en-GB" sz="1800" dirty="0">
                <a:effectLst/>
                <a:latin typeface="Arial" panose="020B0604020202020204" pitchFamily="34" charset="0"/>
                <a:ea typeface="Times New Roman" panose="02020603050405020304" pitchFamily="18" charset="0"/>
                <a:cs typeface="Times New Roman" panose="02020603050405020304" pitchFamily="18" charset="0"/>
              </a:rPr>
              <a:t>. 17 ed. Essex: Pearson Education Limited.</a:t>
            </a:r>
          </a:p>
          <a:p>
            <a:pPr marL="342900" lvl="0" indent="-342900" algn="just">
              <a:lnSpc>
                <a:spcPct val="150000"/>
              </a:lnSpc>
              <a:spcAft>
                <a:spcPts val="600"/>
              </a:spcAft>
              <a:buFont typeface="Symbol" panose="05050102010706020507" pitchFamily="18" charset="2"/>
              <a:buChar char=""/>
            </a:pPr>
            <a:r>
              <a:rPr lang="en-GB" sz="1800" dirty="0">
                <a:effectLst/>
                <a:latin typeface="Arial" panose="020B0604020202020204" pitchFamily="34" charset="0"/>
                <a:ea typeface="Times New Roman" panose="02020603050405020304" pitchFamily="18" charset="0"/>
                <a:cs typeface="Times New Roman" panose="02020603050405020304" pitchFamily="18" charset="0"/>
              </a:rPr>
              <a:t>Hill, C. W. L., 2023. </a:t>
            </a:r>
            <a:r>
              <a:rPr lang="en-GB" sz="1800" i="1" dirty="0">
                <a:effectLst/>
                <a:latin typeface="Arial" panose="020B0604020202020204" pitchFamily="34" charset="0"/>
                <a:ea typeface="Times New Roman" panose="02020603050405020304" pitchFamily="18" charset="0"/>
                <a:cs typeface="Times New Roman" panose="02020603050405020304" pitchFamily="18" charset="0"/>
              </a:rPr>
              <a:t>International Business: Competing in the global marketplace</a:t>
            </a:r>
            <a:r>
              <a:rPr lang="en-GB" sz="1800" dirty="0">
                <a:effectLst/>
                <a:latin typeface="Arial" panose="020B0604020202020204" pitchFamily="34" charset="0"/>
                <a:ea typeface="Times New Roman" panose="02020603050405020304" pitchFamily="18" charset="0"/>
                <a:cs typeface="Times New Roman" panose="02020603050405020304" pitchFamily="18" charset="0"/>
              </a:rPr>
              <a:t>. 14 ed. New York: McGraw-Hill.</a:t>
            </a:r>
          </a:p>
          <a:p>
            <a:pPr marL="342900" lvl="0" indent="-342900" algn="just">
              <a:lnSpc>
                <a:spcPct val="150000"/>
              </a:lnSpc>
              <a:spcAft>
                <a:spcPts val="600"/>
              </a:spcAft>
              <a:buFont typeface="Symbol" panose="05050102010706020507" pitchFamily="18" charset="2"/>
              <a:buChar char=""/>
            </a:pPr>
            <a:r>
              <a:rPr lang="en-GB" sz="1800" dirty="0">
                <a:effectLst/>
                <a:latin typeface="Arial" panose="020B0604020202020204" pitchFamily="34" charset="0"/>
                <a:ea typeface="Times New Roman" panose="02020603050405020304" pitchFamily="18" charset="0"/>
                <a:cs typeface="Times New Roman" panose="02020603050405020304" pitchFamily="18" charset="0"/>
              </a:rPr>
              <a:t>Wild, J. J. &amp; Wild, K. L., 2023. </a:t>
            </a:r>
            <a:r>
              <a:rPr lang="en-GB" sz="1800" i="1" dirty="0">
                <a:effectLst/>
                <a:latin typeface="Arial" panose="020B0604020202020204" pitchFamily="34" charset="0"/>
                <a:ea typeface="Times New Roman" panose="02020603050405020304" pitchFamily="18" charset="0"/>
                <a:cs typeface="Times New Roman" panose="02020603050405020304" pitchFamily="18" charset="0"/>
              </a:rPr>
              <a:t>International Business: The Challenges of Globalization. </a:t>
            </a:r>
            <a:r>
              <a:rPr lang="en-GB" sz="1800" dirty="0">
                <a:effectLst/>
                <a:latin typeface="Arial" panose="020B0604020202020204" pitchFamily="34" charset="0"/>
                <a:ea typeface="Times New Roman" panose="02020603050405020304" pitchFamily="18" charset="0"/>
                <a:cs typeface="Times New Roman" panose="02020603050405020304" pitchFamily="18" charset="0"/>
              </a:rPr>
              <a:t>10 ed. Essex: Pearson Education Limited.</a:t>
            </a:r>
            <a:endParaRPr lang="en-GB" sz="1800" i="1" dirty="0">
              <a:effectLst/>
              <a:latin typeface="Arial" panose="020B0604020202020204" pitchFamily="34" charset="0"/>
              <a:ea typeface="Times New Roman" panose="02020603050405020304" pitchFamily="18" charset="0"/>
              <a:cs typeface="Times New Roman" panose="02020603050405020304" pitchFamily="18" charset="0"/>
            </a:endParaRPr>
          </a:p>
          <a:p>
            <a:endParaRPr lang="en-GB" sz="1700" dirty="0"/>
          </a:p>
          <a:p>
            <a:endParaRPr lang="en-GB" sz="1700" dirty="0"/>
          </a:p>
          <a:p>
            <a:pPr algn="just"/>
            <a:endParaRPr lang="en-GB" dirty="0"/>
          </a:p>
          <a:p>
            <a:endParaRPr lang="en-US" sz="2800" dirty="0"/>
          </a:p>
          <a:p>
            <a:pPr marL="0" indent="0" eaLnBrk="1" hangingPunct="1">
              <a:buFont typeface="Arial" panose="020B0604020202020204" pitchFamily="34" charset="0"/>
              <a:buNone/>
              <a:defRPr/>
            </a:pPr>
            <a:endParaRPr lang="en-GB" altLang="en-US" sz="2400" dirty="0"/>
          </a:p>
        </p:txBody>
      </p:sp>
      <p:sp>
        <p:nvSpPr>
          <p:cNvPr id="2" name="Footer Placeholder 1">
            <a:extLst>
              <a:ext uri="{FF2B5EF4-FFF2-40B4-BE49-F238E27FC236}">
                <a16:creationId xmlns:a16="http://schemas.microsoft.com/office/drawing/2014/main" id="{82CAE2FA-C457-3C5B-DB76-ED384EF0ECB0}"/>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349127884"/>
      </p:ext>
    </p:extLst>
  </p:cSld>
  <p:clrMapOvr>
    <a:masterClrMapping/>
  </p:clrMapOvr>
  <mc:AlternateContent xmlns:mc="http://schemas.openxmlformats.org/markup-compatibility/2006" xmlns:p14="http://schemas.microsoft.com/office/powerpoint/2010/main">
    <mc:Choice Requires="p14">
      <p:transition spd="slow" p14:dur="1200" advClick="0">
        <p14:prism/>
      </p:transition>
    </mc:Choice>
    <mc:Fallback xmlns="">
      <p:transition spd="slow" advClick="0">
        <p:fade/>
      </p:transition>
    </mc:Fallback>
  </mc:AlternateContent>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1_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0</TotalTime>
  <Words>1784</Words>
  <Application>Microsoft Office PowerPoint</Application>
  <PresentationFormat>Widescreen</PresentationFormat>
  <Paragraphs>337</Paragraphs>
  <Slides>30</Slides>
  <Notes>28</Notes>
  <HiddenSlides>0</HiddenSlides>
  <MMClips>1</MMClips>
  <ScaleCrop>false</ScaleCrop>
  <HeadingPairs>
    <vt:vector size="6" baseType="variant">
      <vt:variant>
        <vt:lpstr>Fonts Used</vt:lpstr>
      </vt:variant>
      <vt:variant>
        <vt:i4>9</vt:i4>
      </vt:variant>
      <vt:variant>
        <vt:lpstr>Theme</vt:lpstr>
      </vt:variant>
      <vt:variant>
        <vt:i4>2</vt:i4>
      </vt:variant>
      <vt:variant>
        <vt:lpstr>Slide Titles</vt:lpstr>
      </vt:variant>
      <vt:variant>
        <vt:i4>30</vt:i4>
      </vt:variant>
    </vt:vector>
  </HeadingPairs>
  <TitlesOfParts>
    <vt:vector size="41" baseType="lpstr">
      <vt:lpstr>Myriad Pro</vt:lpstr>
      <vt:lpstr>Aharoni</vt:lpstr>
      <vt:lpstr>Arial</vt:lpstr>
      <vt:lpstr>Arial Black</vt:lpstr>
      <vt:lpstr>Arial Narrow</vt:lpstr>
      <vt:lpstr>Symbol</vt:lpstr>
      <vt:lpstr>Times New Roman</vt:lpstr>
      <vt:lpstr>Verdana</vt:lpstr>
      <vt:lpstr>Wingdings</vt:lpstr>
      <vt:lpstr>20140311PresentationUWTSDTemplate</vt:lpstr>
      <vt:lpstr>1_20140311PresentationUWTSDTemplate</vt:lpstr>
      <vt:lpstr>LCMB7034</vt:lpstr>
      <vt:lpstr>Learning Objectives</vt:lpstr>
      <vt:lpstr>Trade Theory</vt:lpstr>
      <vt:lpstr>Easy Here, Hard There: Doing Business In Various Countries</vt:lpstr>
      <vt:lpstr>International Operations and Economic Connections</vt:lpstr>
      <vt:lpstr>World’s Top Exporters</vt:lpstr>
      <vt:lpstr>Interventionist Theories</vt:lpstr>
      <vt:lpstr>Free Trade Theories</vt:lpstr>
      <vt:lpstr>Free Trade Theories</vt:lpstr>
      <vt:lpstr>PowerPoint Presentation</vt:lpstr>
      <vt:lpstr>Theories of Specialization </vt:lpstr>
      <vt:lpstr>The Diamond of National Advantage</vt:lpstr>
      <vt:lpstr>Diamond of National Advantage </vt:lpstr>
      <vt:lpstr>The Diamond of National Advantage</vt:lpstr>
      <vt:lpstr>PowerPoint Presentation</vt:lpstr>
      <vt:lpstr>Factor Mobility Theory</vt:lpstr>
      <vt:lpstr>The Relationship Between Trade and Factor Mobility</vt:lpstr>
      <vt:lpstr>Factors Affecting the Flow of Goods and Services</vt:lpstr>
      <vt:lpstr>Why Governments Intervene in Trade</vt:lpstr>
      <vt:lpstr>Government Intervention </vt:lpstr>
      <vt:lpstr>Economic Relationships with Other Countries </vt:lpstr>
      <vt:lpstr>Maintaining Essential Industries</vt:lpstr>
      <vt:lpstr>Maintaining or Extending Spheres of Influence</vt:lpstr>
      <vt:lpstr>Preserving National Identity</vt:lpstr>
      <vt:lpstr>Instruments of Trade Control </vt:lpstr>
      <vt:lpstr>Nontariff Barriers: Quantity Controls</vt:lpstr>
      <vt:lpstr>Dealing With Governmental Trade Influences</vt:lpstr>
      <vt:lpstr>Tactics for Dealing with Import Competition</vt:lpstr>
      <vt:lpstr>Any Questions?</vt:lpstr>
      <vt:lpstr>Sources:</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Md Kalam</cp:lastModifiedBy>
  <cp:revision>324</cp:revision>
  <cp:lastPrinted>2018-07-09T15:27:01Z</cp:lastPrinted>
  <dcterms:created xsi:type="dcterms:W3CDTF">2002-10-07T19:43:58Z</dcterms:created>
  <dcterms:modified xsi:type="dcterms:W3CDTF">2025-02-11T14:41:03Z</dcterms:modified>
</cp:coreProperties>
</file>