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ink/ink1.xml" ContentType="application/inkml+xml"/>
  <Override PartName="/ppt/ink/ink2.xml" ContentType="application/inkml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9" r:id="rId1"/>
  </p:sldMasterIdLst>
  <p:notesMasterIdLst>
    <p:notesMasterId r:id="rId41"/>
  </p:notesMasterIdLst>
  <p:sldIdLst>
    <p:sldId id="257" r:id="rId2"/>
    <p:sldId id="294" r:id="rId3"/>
    <p:sldId id="258" r:id="rId4"/>
    <p:sldId id="293" r:id="rId5"/>
    <p:sldId id="259" r:id="rId6"/>
    <p:sldId id="260" r:id="rId7"/>
    <p:sldId id="273" r:id="rId8"/>
    <p:sldId id="261" r:id="rId9"/>
    <p:sldId id="262" r:id="rId10"/>
    <p:sldId id="263" r:id="rId11"/>
    <p:sldId id="265" r:id="rId12"/>
    <p:sldId id="264" r:id="rId13"/>
    <p:sldId id="266" r:id="rId14"/>
    <p:sldId id="267" r:id="rId15"/>
    <p:sldId id="268" r:id="rId16"/>
    <p:sldId id="269" r:id="rId17"/>
    <p:sldId id="270" r:id="rId18"/>
    <p:sldId id="271" r:id="rId19"/>
    <p:sldId id="274" r:id="rId20"/>
    <p:sldId id="272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4" r:id="rId30"/>
    <p:sldId id="288" r:id="rId31"/>
    <p:sldId id="296" r:id="rId32"/>
    <p:sldId id="283" r:id="rId33"/>
    <p:sldId id="285" r:id="rId34"/>
    <p:sldId id="286" r:id="rId35"/>
    <p:sldId id="287" r:id="rId36"/>
    <p:sldId id="289" r:id="rId37"/>
    <p:sldId id="290" r:id="rId38"/>
    <p:sldId id="291" r:id="rId39"/>
    <p:sldId id="292" r:id="rId4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67FFFB-4F63-F2F1-8587-518FE8387BE4}" v="1" dt="2022-10-31T16:21:32.189"/>
    <p1510:client id="{529D83E3-0DD0-E9F9-B391-ACA3917F42B7}" v="5" dt="2022-10-24T10:23:20.574"/>
    <p1510:client id="{673174A0-3B1B-CCBF-3709-1266DB2697A8}" v="749" dt="2022-10-19T14:52:29.193"/>
    <p1510:client id="{71469754-1FBB-18AA-BB77-E69AAC99C978}" v="64" dt="2022-10-24T08:00:00.237"/>
    <p1510:client id="{87770876-4C88-22B0-1EDE-D7E49CA9A7D8}" v="5" dt="2022-10-24T10:22:33.895"/>
    <p1510:client id="{CB31FCB0-E421-4A0D-A69C-6E910A97619B}" v="398" dt="2022-10-18T14:59:01.140"/>
    <p1510:client id="{DBCA2404-2DE4-781B-94DD-C689AE79A481}" v="18" dt="2022-10-21T13:13:27.093"/>
    <p1510:client id="{F04CC78F-8A32-0964-0840-51D56D8D2754}" v="1941" dt="2022-10-21T09:30:36.1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microsoft.com/office/2015/10/relationships/revisionInfo" Target="revisionInfo.xml"/><Relationship Id="rId20" Type="http://schemas.openxmlformats.org/officeDocument/2006/relationships/slide" Target="slides/slide19.xml"/><Relationship Id="rId41" Type="http://schemas.openxmlformats.org/officeDocument/2006/relationships/notesMaster" Target="notesMasters/notesMaster1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24T07:39:59.07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3812 6324 16383 0 0,'0'-4'0'0'0,"5"-3"0"0"0,10 2 0 0 0,8 0 0 0 0,18 1 0 0 0,25 12 0 0 0,16 7 0 0 0,21 12 0 0 0,20 10 0 0 0,27 3 0 0 0,2 0 0 0 0,2-3 0 0 0,-1-3 0 0 0,0-2 0 0 0,-16-7 0 0 0,-13-8 0 0 0,-19-1 0 0 0,-13-5 0 0 0,-12-3 0 0 0,-7 1 0 0 0,-7-1 0 0 0,-9-1 0 0 0,-5-3 0 0 0,-3-1 0 0 0,5-2 0 0 0,-3 0 0 0 0,-5-1 0 0 0,-6-1 0 0 0,-10 6 0 0 0,0 5 0 0 0,3 2 0 0 0,11 3 0 0 0,2 3 0 0 0,11 4 0 0 0,11-2 0 0 0,6 0 0 0 0,15 2 0 0 0,15 1 0 0 0,13 1 0 0 0,5-3 0 0 0,-5-5 0 0 0,1-1 0 0 0,-10-3 0 0 0,-19-3 0 0 0,-15-4 0 0 0,-16-2 0 0 0,-45-6 0 0 0,-48-8 0 0 0,-65-6 0 0 0,-70-10 0 0 0,-38-4 0 0 0,-35-2 0 0 0,-18 0 0 0 0,13 5 0 0 0,39 9 0 0 0,51 6 0 0 0,56 6 0 0 0,69 9 0 0 0,63 3 0 0 0,50 2 0 0 0,38 4 0 0 0,37 4 0 0 0,28 1 0 0 0,7 1 0 0 0,12-2 0 0 0,9 1 0 0 0,0 3 0 0 0,-21-2 0 0 0,-24 0 0 0 0,-28-2 0 0 0,-22-4 0 0 0,-27 1 0 0 0,-24-2 0 0 0,-13-2 0 0 0,-12-3 0 0 0,-7-2 0 0 0,-10 3 0 0 0,-4 0 0 0 0,0 0 0 0 0,0-2 0 0 0,7 4 0 0 0,4-1 0 0 0,10 5 0 0 0,3-1 0 0 0,4-2 0 0 0,7-3 0 0 0,4-1 0 0 0,6-3 0 0 0,15 3 0 0 0,8 2 0 0 0,3-2 0 0 0,0-1 0 0 0,12-1 0 0 0,-1-1 0 0 0,-5-1 0 0 0,-9-1 0 0 0,-1 0 0 0 0,-10 0 0 0 0,-10-1 0 0 0,-6 1 0 0 0,-4 0 0 0 0,-2 0 0 0 0,-6 0 0 0 0,-7 0 0 0 0,-5 0 0 0 0,9 0 0 0 0,7 0 0 0 0,-1 0 0 0 0,4 0 0 0 0,7 0 0 0 0,2 0 0 0 0,0 0 0 0 0,7 0 0 0 0,5 0 0 0 0,-1 0 0 0 0,1 0 0 0 0,-3 0 0 0 0,-1 0 0 0 0,-8 0 0 0 0,-5 0 0 0 0,1 0 0 0 0,0 0 0 0 0,3 0 0 0 0,9 0 0 0 0,7 0 0 0 0,3 0 0 0 0,2 0 0 0 0,0 0 0 0 0,0 0 0 0 0,-5 0 0 0 0,-11 0 0 0 0,-9 0 0 0 0,-9 0 0 0 0,-4 0 0 0 0,0 0 0 0 0,0 0 0 0 0,12 0 0 0 0,9 0 0 0 0,12 0 0 0 0,16 0 0 0 0,28 0 0 0 0,8 0 0 0 0,13 0 0 0 0,5 0 0 0 0,-3 0 0 0 0,-19 0 0 0 0,-16 0 0 0 0,-18 0 0 0 0,-15 0 0 0 0,-12 0 0 0 0,-4 0 0 0 0,-2 0 0 0 0,-3 0 0 0 0,3 0 0 0 0,10 0 0 0 0,6 0 0 0 0,5 0 0 0 0,2 0 0 0 0,6 0 0 0 0,-4 0 0 0 0,-6 0 0 0 0,-8 0 0 0 0,-7 0 0 0 0,-5 0 0 0 0,-3 0 0 0 0,3 0 0 0 0,-5 0 0 0 0,4 0 0 0 0,9 0 0 0 0,7-5 0 0 0,-3-1 0 0 0,-2 0 0 0 0,3-3 0 0 0,-7-1 0 0 0,-5 2 0 0 0,-13-2 0 0 0,-9 0 0 0 0,-8 2 0 0 0,-3 3 0 0 0,-2 1 0 0 0,-1 2 0 0 0,10 1 0 0 0,13 1 0 0 0,12 1 0 0 0,19-1 0 0 0,38 1 0 0 0,36-1 0 0 0,15 0 0 0 0,17 0 0 0 0,8 0 0 0 0,0 1 0 0 0,-23-1 0 0 0,-32 0 0 0 0,-34-1 0 0 0,-30 1 0 0 0,-19-4 0 0 0,-13-2 0 0 0,-5-5 0 0 0,6 0 0 0 0,14-2 0 0 0,15-5 0 0 0,15 2 0 0 0,2-2 0 0 0,-5 3 0 0 0,-3 3 0 0 0,-10 4 0 0 0,-12 4 0 0 0,2 2 0 0 0,9 1 0 0 0,12 2 0 0 0,10-1 0 0 0,8 1 0 0 0,20 0 0 0 0,-1-1 0 0 0,-12 1 0 0 0,-10-1 0 0 0,-16 0 0 0 0,-18-5 0 0 0,-19-5 0 0 0,-16-7 0 0 0,-14-4 0 0 0,-9-4 0 0 0,-9 3 0 0 0,-4 0 0 0 0,-5 4 0 0 0,-5 1 0 0 0,-4 2 0 0 0,2 0 0 0 0,1 3 0 0 0,-2 2 0 0 0,-6 0 0 0 0,-3 0 0 0 0,4-2 0 0 0,-3 1 0 0 0,-10 2 0 0 0,-3 3 0 0 0,-3 2 0 0 0,-8 2 0 0 0,1 1 0 0 0,0 1 0 0 0,4 1 0 0 0,2-1 0 0 0,-5 1 0 0 0,1-1 0 0 0,5 0 0 0 0,6 0 0 0 0,0 0 0 0 0,-2 0 0 0 0,-3 0 0 0 0,1 0 0 0 0,-1 0 0 0 0,3 0 0 0 0,3 0 0 0 0,4 0 0 0 0,4 0 0 0 0,2 0 0 0 0,1 0 0 0 0,-3 0 0 0 0,-6 0 0 0 0,-6 0 0 0 0,-5 0 0 0 0,-3 0 0 0 0,-3 0 0 0 0,-1 0 0 0 0,-5 0 0 0 0,-1 0 0 0 0,4 0 0 0 0,8 0 0 0 0,8 0 0 0 0,1 0 0 0 0,3 0 0 0 0,3-4 0 0 0,3-2 0 0 0,-3 0 0 0 0,0 1 0 0 0,1 2 0 0 0,2 1 0 0 0,-3 1 0 0 0,-1 0 0 0 0,1 1 0 0 0,2 0 0 0 0,-3 1 0 0 0,0-1 0 0 0,1-5 0 0 0,2-1 0 0 0,2 1 0 0 0,1 0 0 0 0,1 2 0 0 0,-4 1 0 0 0,-1 0 0 0 0,1 2 0 0 0,0 0 0 0 0,2 0 0 0 0,1 0 0 0 0,1 1 0 0 0,0-1 0 0 0,-8 0 0 0 0,-3 0 0 0 0,0 0 0 0 0,3 0 0 0 0,2 0 0 0 0,3 0 0 0 0,-3 0 0 0 0,0 0 0 0 0,1 0 0 0 0,-3 0 0 0 0,0 0 0 0 0,-3 0 0 0 0,-5 0 0 0 0,2 0 0 0 0,-3 0 0 0 0,-6 0 0 0 0,0 0 0 0 0,5 0 0 0 0,-5 0 0 0 0,-2 0 0 0 0,-1 0 0 0 0,4 0 0 0 0,5 0 0 0 0,6 0 0 0 0,6 0 0 0 0,2 0 0 0 0,4 0 0 0 0,0 0 0 0 0,1 0 0 0 0,0 0 0 0 0,0 0 0 0 0,-5 0 0 0 0,-11 0 0 0 0,-3 0 0 0 0,-8-4 0 0 0,-8-3 0 0 0,1 2 0 0 0,2 0 0 0 0,-8 1 0 0 0,-2-2 0 0 0,1-2 0 0 0,4 2 0 0 0,-3 1 0 0 0,7 2 0 0 0,3 1 0 0 0,-2 2 0 0 0,-1-1 0 0 0,5 2 0 0 0,7-1 0 0 0,3 0 0 0 0,-1 0 0 0 0,3 1 0 0 0,3-1 0 0 0,0 0 0 0 0,2 0 0 0 0,2 0 0 0 0,-11 0 0 0 0,-2 0 0 0 0,-3 0 0 0 0,3 0 0 0 0,-4 0 0 0 0,-2-5 0 0 0,-7-1 0 0 0,-6 0 0 0 0,-5 2 0 0 0,-1 0 0 0 0,4 2 0 0 0,0 1 0 0 0,6-4 0 0 0,10-1 0 0 0,9 0 0 0 0,3 2 0 0 0,4 1 0 0 0,-2 1 0 0 0,2 1 0 0 0,3 0 0 0 0,-3 1 0 0 0,-4 1 0 0 0,-4-1 0 0 0,-4 0 0 0 0,-7 0 0 0 0,1 0 0 0 0,1 1 0 0 0,-9-6 0 0 0,-17-1 0 0 0,-9 0 0 0 0,-7-3 0 0 0,-11-1 0 0 0,0 2 0 0 0,7 2 0 0 0,9 3 0 0 0,9 0 0 0 0,10 3 0 0 0,8-1 0 0 0,10 2 0 0 0,9-1 0 0 0,9 0 0 0 0,5 1 0 0 0,-2-1 0 0 0,-22 0 0 0 0,-29 0 0 0 0,-34 0 0 0 0,-19 0 0 0 0,-23 0 0 0 0,-22 0 0 0 0,-2 0 0 0 0,11 0 0 0 0,12 0 0 0 0,29 0 0 0 0,27 0 0 0 0,28 0 0 0 0,21 0 0 0 0,16 0 0 0 0,11 0 0 0 0,5 0 0 0 0,-3 0 0 0 0,-5 0 0 0 0,-12 0 0 0 0,-12 0 0 0 0,-15 0 0 0 0,-9 0 0 0 0,0 0 0 0 0,4 0 0 0 0,1 0 0 0 0,9 0 0 0 0,11 0 0 0 0,10 0 0 0 0,8 0 0 0 0,2 0 0 0 0,1 0 0 0 0,2 0 0 0 0,-2 0 0 0 0,-10 0 0 0 0,-11 0 0 0 0,-9 0 0 0 0,-9 0 0 0 0,-10 0 0 0 0,0 0 0 0 0,5 0 0 0 0,6 0 0 0 0,7 0 0 0 0,4 0 0 0 0,9 0 0 0 0,8 0 0 0 0,12 5 0 0 0,2 1 0 0 0,-4 0 0 0 0,1-1 0 0 0,0-2 0 0 0,1-1 0 0 0,2-1 0 0 0,-8 0 0 0 0,-7-1 0 0 0,-14-1 0 0 0,-6 1 0 0 0,-6 0 0 0 0,-5 0 0 0 0,1 0 0 0 0,5-1 0 0 0,9 1 0 0 0,10 0 0 0 0,10 0 0 0 0,2 0 0 0 0,3 5 0 0 0,-1 1 0 0 0,-4 0 0 0 0,-4-1 0 0 0,-8 3 0 0 0,-9 0 0 0 0,-13-1 0 0 0,3-2 0 0 0,-6-2 0 0 0,-3-1 0 0 0,-2-1 0 0 0,0-1 0 0 0,0 0 0 0 0,4 0 0 0 0,3-1 0 0 0,4 1 0 0 0,6 0 0 0 0,4 0 0 0 0,4 0 0 0 0,7 0 0 0 0,3 0 0 0 0,1 0 0 0 0,-2 0 0 0 0,4 0 0 0 0,0 0 0 0 0,-2 0 0 0 0,-7 0 0 0 0,-7 0 0 0 0,-8 0 0 0 0,-1 0 0 0 0,-3 0 0 0 0,-2 0 0 0 0,2 0 0 0 0,4 0 0 0 0,4 0 0 0 0,5 0 0 0 0,3 0 0 0 0,2 0 0 0 0,5 0 0 0 0,3 0 0 0 0,4 0 0 0 0,5 0 0 0 0,5 4 0 0 0,-3 7 0 0 0,-2 6 0 0 0,-1 4 0 0 0,-3 4 0 0 0,6 1 0 0 0,9 2 0 0 0,10 1 0 0 0,7-1 0 0 0,5 0 0 0 0,4 0 0 0 0,6-5 0 0 0,7-6 0 0 0,2-2 0 0 0,-2 1 0 0 0,-2 3 0 0 0,0 3 0 0 0,0 2 0 0 0,-2 2 0 0 0,2-4 0 0 0,8-1 0 0 0,7-4 0 0 0,2-5 0 0 0,7-4 0 0 0,11-4 0 0 0,12-3 0 0 0,10-1 0 0 0,7 0 0 0 0,15-1 0 0 0,5 0 0 0 0,6 0 0 0 0,-1 1 0 0 0,-3-1 0 0 0,-13 1 0 0 0,-16 0 0 0 0,-15 0 0 0 0,-12 0 0 0 0,-17 0 0 0 0,-17 0 0 0 0,-19 0 0 0 0,-17 0 0 0 0,-11 0 0 0 0,-5 0 0 0 0,25 0 0 0 0,34 0 0 0 0,52 0 0 0 0,47 0 0 0 0,78 0 0 0 0,62 0 0 0 0,35 0 0 0 0,1 0 0 0 0,-12 0 0 0 0,-21 0 0 0 0,-39 0 0 0 0,-43 0 0 0 0,-33 0 0 0 0,-34 0 0 0 0,-32 0 0 0 0,-19 0 0 0 0,-9 0 0 0 0,-9 0 0 0 0,9 0 0 0 0,15 0 0 0 0,24 0 0 0 0,17 0 0 0 0,13 0 0 0 0,25 0 0 0 0,20 0 0 0 0,-2 0 0 0 0,-6 0 0 0 0,-6 0 0 0 0,-13 0 0 0 0,-15 0 0 0 0,-20 0 0 0 0,-16 0 0 0 0,-13 0 0 0 0,-14 0 0 0 0,-7 0 0 0 0,-2 0 0 0 0,0 0 0 0 0,-3 0 0 0 0,0 0 0 0 0,-2 0 0 0 0,-4 0 0 0 0,-3 0 0 0 0,-4 0 0 0 0,4 0 0 0 0,4 0 0 0 0,5 0 0 0 0,14 0 0 0 0,7 0 0 0 0,5 0 0 0 0,6 0 0 0 0,4 0 0 0 0,-8 0 0 0 0,-6 0 0 0 0,-9 0 0 0 0,-10 0 0 0 0,-8 0 0 0 0,-6 0 0 0 0,-4 0 0 0 0,3 0 0 0 0,5 0 0 0 0,10 0 0 0 0,3 0 0 0 0,1 0 0 0 0,2 0 0 0 0,-4 0 0 0 0,0 0 0 0 0,1 0 0 0 0,1 0 0 0 0,-4 0 0 0 0,1 0 0 0 0,0 0 0 0 0,-2 0 0 0 0,-5 0 0 0 0,-4 0 0 0 0,-4 0 0 0 0,-2 0 0 0 0,-3 0 0 0 0,0 0 0 0 0,-1 0 0 0 0,1 0 0 0 0,-1 0 0 0 0,0 0 0 0 0,1 0 0 0 0,0 0 0 0 0,5 0 0 0 0,6 0 0 0 0,15 0 0 0 0,7 0 0 0 0,9 0 0 0 0,5 0 0 0 0,13 0 0 0 0,6 5 0 0 0,-3 1 0 0 0,-4 0 0 0 0,-7-2 0 0 0,-7 0 0 0 0,1-2 0 0 0,-5-1 0 0 0,-12-1 0 0 0,-4 0 0 0 0,-8 0 0 0 0,-5 0 0 0 0,-6 0 0 0 0,-4 0 0 0 0,-2-1 0 0 0,0 1 0 0 0,-2 0 0 0 0,1 5 0 0 0,10 1 0 0 0,7 0 0 0 0,11-1 0 0 0,9-2 0 0 0,9-1 0 0 0,10-1 0 0 0,14 0 0 0 0,5-1 0 0 0,-6-1 0 0 0,-10 1 0 0 0,-5 0 0 0 0,-12 0 0 0 0,-8 0 0 0 0,-5-1 0 0 0,-3 1 0 0 0,14 0 0 0 0,12 0 0 0 0,18 0 0 0 0,10 0 0 0 0,6 0 0 0 0,6 0 0 0 0,2 0 0 0 0,-10 5 0 0 0,-14 1 0 0 0,-15 0 0 0 0,-16-1 0 0 0,-15-2 0 0 0,-11-1 0 0 0,-8-1 0 0 0,-4 0 0 0 0,-2-1 0 0 0,-1 0 0 0 0,14 4 0 0 0,14 2 0 0 0,22-1 0 0 0,11 0 0 0 0,25-2 0 0 0,16-1 0 0 0,5-1 0 0 0,-6 0 0 0 0,-15-1 0 0 0,-17 0 0 0 0,-19-1 0 0 0,-14 1 0 0 0,-12 0 0 0 0,-9 0 0 0 0,-8 0 0 0 0,-3 0 0 0 0,7 0 0 0 0,11 0 0 0 0,7 0 0 0 0,13 0 0 0 0,14 0 0 0 0,16 0 0 0 0,11 0 0 0 0,9 0 0 0 0,9 0 0 0 0,1 0 0 0 0,3 0 0 0 0,2 0 0 0 0,-3 0 0 0 0,-13 0 0 0 0,-18 0 0 0 0,-16 0 0 0 0,-17 0 0 0 0,-14 0 0 0 0,-8 0 0 0 0,0 0 0 0 0,1 0 0 0 0,7 0 0 0 0,9 0 0 0 0,4 0 0 0 0,5 0 0 0 0,-5 0 0 0 0,-3 0 0 0 0,-8 0 0 0 0,-8 0 0 0 0,-7 0 0 0 0,-4 0 0 0 0,-5 0 0 0 0,-1 0 0 0 0,-1 0 0 0 0,4 0 0 0 0,2 0 0 0 0,0 0 0 0 0,-1 0 0 0 0,4 0 0 0 0,0 0 0 0 0,-1 0 0 0 0,-2 0 0 0 0,-1 0 0 0 0,-2 0 0 0 0,-1 0 0 0 0,-1 0 0 0 0,0 0 0 0 0,0 0 0 0 0,0 0 0 0 0,4 0 0 0 0,2 0 0 0 0,0 0 0 0 0,-1 0 0 0 0,-2 0 0 0 0,-1 0 0 0 0,-5-5 0 0 0,-7-6 0 0 0,-7-5 0 0 0,-4-6 0 0 0,-4-2 0 0 0,-2-3 0 0 0,-5 4 0 0 0,-3 1 0 0 0,1-1 0 0 0,-3 4 0 0 0,0 1 0 0 0,1-2 0 0 0,3-1 0 0 0,2-3 0 0 0,2-1 0 0 0,1-1 0 0 0,1-1 0 0 0,-4 4 0 0 0,-6 7 0 0 0,-7 5 0 0 0,1 0 0 0 0,-2 2 0 0 0,-8 3 0 0 0,-3 2 0 0 0,-11 1 0 0 0,-8 2 0 0 0,-9 1 0 0 0,-5 1 0 0 0,4-1 0 0 0,7 1 0 0 0,4-1 0 0 0,18 0 0 0 0,28 0 0 0 0,23 1 0 0 0,23-1 0 0 0,16 0 0 0 0,3 0 0 0 0,-4 0 0 0 0,-9 0 0 0 0,-8 0 0 0 0,-1 0 0 0 0,-5-5 0 0 0,-3-1 0 0 0,-2 0 0 0 0,-3 1 0 0 0,-2 2 0 0 0,0 1 0 0 0,-1 1 0 0 0,1 0 0 0 0,-1 1 0 0 0,1 0 0 0 0,0 1 0 0 0,0-1 0 0 0,-5-4 0 0 0,-1-2 0 0 0,1 0 0 0 0,0 1 0 0 0,-3 6 0 0 0,-4 8 0 0 0,-1 2 0 0 0,-3 4 0 0 0,-3 3 0 0 0,-2 5 0 0 0,-3 1 0 0 0,-2 3 0 0 0,-1 0 0 0 0,0 1 0 0 0,-1 0 0 0 0,0 0 0 0 0,1 0 0 0 0,-1-1 0 0 0,1 1 0 0 0,0-1 0 0 0,0 0 0 0 0,0 0 0 0 0,0 0 0 0 0,0 0 0 0 0,0-4 0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24T07:39:59.07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3680 6620 16383 0 0,'-4'0'0'0'0,"-7"0"0"0"0,-1-5 0 0 0,-3-1 0 0 0,1-5 0 0 0,2-4 0 0 0,4-5 0 0 0,-1-4 0 0 0,0-1 0 0 0,2-2 0 0 0,3-1 0 0 0,6 4 0 0 0,2 11 0 0 0,2 13 0 0 0,-2 10 0 0 0,0 9 0 0 0,-1 5 0 0 0,-2 3 0 0 0,0 2 0 0 0,-1 1 0 0 0,0-1 0 0 0,0 0 0 0 0,0-1 0 0 0,-1 0 0 0 0,1 0 0 0 0,-5-1 0 0 0,-1 0 0 0 0,0 0 0 0 0,2 0 0 0 0,0 0 0 0 0,2 0 0 0 0,6-4 0 0 0,1-2 0 0 0,6-4 0 0 0,5-6 0 0 0,-1 1 0 0 0,7-2 0 0 0,5-3 0 0 0,1-2 0 0 0,11 2 0 0 0,7 0 0 0 0,5-1 0 0 0,13-1 0 0 0,5-2 0 0 0,3-2 0 0 0,-4 0 0 0 0,-6-1 0 0 0,-8 0 0 0 0,-9-1 0 0 0,-3 1 0 0 0,-3 0 0 0 0,9 0 0 0 0,15-1 0 0 0,11 1 0 0 0,16 0 0 0 0,11 0 0 0 0,2 0 0 0 0,-7 0 0 0 0,-10 0 0 0 0,-16 0 0 0 0,-15 0 0 0 0,-17 0 0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1EAEF4-8B54-40E2-9068-21A4D58A1F8A}" type="datetimeFigureOut">
              <a:t>10/31/2022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413177-305F-4CBB-B3B1-F7144FE153D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7153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provensal.com/lbb/how-creative-are-you/" TargetMode="External"/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Orig</a:t>
            </a:r>
            <a:r>
              <a:rPr lang="en-GB"/>
              <a:t>-how common is the use (vs. other people’s responses). For brick: “doorstop” (common) vs. ” A mock coffin at a Barbie funeral” (disturbingly original?)</a:t>
            </a:r>
            <a:endParaRPr lang="en-US"/>
          </a:p>
          <a:p>
            <a:r>
              <a:rPr lang="en-GB" err="1"/>
              <a:t>Fluencey</a:t>
            </a:r>
            <a:r>
              <a:rPr lang="en-GB"/>
              <a:t>-different categories. In this case there are five different categories (weapon and hit sister are from the same general idea of weapon)</a:t>
            </a:r>
            <a:endParaRPr lang="en-US"/>
          </a:p>
          <a:p>
            <a:r>
              <a:rPr lang="en-GB"/>
              <a:t>amount of detail (e.g. “a doorstop” vs.  “a door stop to prevent a door slamming shut in a strong wind”</a:t>
            </a:r>
            <a:endParaRPr lang="en-GB">
              <a:cs typeface="Calibri"/>
            </a:endParaRPr>
          </a:p>
          <a:p>
            <a:r>
              <a:rPr lang="en-GB">
                <a:hlinkClick r:id="rId3"/>
              </a:rPr>
              <a:t>How creative are you? - LightBulbBites - 3 ways to test creativity (provensal.com) </a:t>
            </a:r>
            <a:endParaRPr lang="en-GB"/>
          </a:p>
          <a:p>
            <a:endParaRPr lang="en-GB">
              <a:cs typeface="Calibri"/>
            </a:endParaRP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A413177-305F-4CBB-B3B1-F7144FE153DE}" type="slidenum"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8980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10/31/2022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84306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10/31/2022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57856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10/31/2022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52654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8695" y="1825625"/>
            <a:ext cx="556110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1825625"/>
            <a:ext cx="5561105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10/31/2022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31902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125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5256" y="1752600"/>
            <a:ext cx="5532319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5256" y="2666999"/>
            <a:ext cx="5532319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561106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561106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10/31/2022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77791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8693" y="6416675"/>
            <a:ext cx="2921715" cy="365125"/>
          </a:xfrm>
        </p:spPr>
        <p:txBody>
          <a:bodyPr/>
          <a:lstStyle/>
          <a:p>
            <a:fld id="{3AB41CFF-90C9-47B3-9DA1-F2BF8D839F7E}" type="datetime1">
              <a:rPr lang="en-US" smtClean="0"/>
              <a:t>10/31/2022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30086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10/31/2022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71912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10/31/2022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19157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10/31/2022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9971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10/31/2022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66193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10/31/2022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1493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425450"/>
            <a:ext cx="1127461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8694" y="1949450"/>
            <a:ext cx="11274612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8694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10/31/2022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166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90106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14" name="Picture 13" descr="A picture containing sitting&#10;&#10;Description automatically generated">
            <a:extLst>
              <a:ext uri="{FF2B5EF4-FFF2-40B4-BE49-F238E27FC236}">
                <a16:creationId xmlns:a16="http://schemas.microsoft.com/office/drawing/2014/main" id="{BC526B7A-4801-4FD1-95C8-03AF22629E87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01661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6" r:id="rId8"/>
    <p:sldLayoutId id="2147483713" r:id="rId9"/>
    <p:sldLayoutId id="2147483714" r:id="rId10"/>
    <p:sldLayoutId id="2147483715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customXml" Target="../ink/ink2.xml"/><Relationship Id="rId3" Type="http://schemas.openxmlformats.org/officeDocument/2006/relationships/image" Target="../media/image3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1.xml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17s84ADGfA" TargetMode="External"/><Relationship Id="rId2" Type="http://schemas.openxmlformats.org/officeDocument/2006/relationships/hyperlink" Target="https://uwtsd.hosted.panopto.com/Panopto/Pages/Viewer.aspx?id=76ee0947-c25a-4129-98ab-aefd00f1c10c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www.youtube.com/watch?v=huVsdOZkeTc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hyperlink" Target="https://youtu.be/Vwtxlgudc4s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hyperlink" Target="https://youtu.be/51HzOxJhVgk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png"/><Relationship Id="rId4" Type="http://schemas.openxmlformats.org/officeDocument/2006/relationships/image" Target="../media/image4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hosted.panopto.com/Panopto/Pages/Viewer.aspx?id=de0aca59-e18f-4ee9-98ba-aefd00fb4c3a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jpe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7FDDF72-DE39-4F99-A3C1-DD9D7815D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E4ECE80-3AD1-450C-B62A-98788F1939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" name="Picture 3" descr="Top view of a background splashed with colours">
            <a:extLst>
              <a:ext uri="{FF2B5EF4-FFF2-40B4-BE49-F238E27FC236}">
                <a16:creationId xmlns:a16="http://schemas.microsoft.com/office/drawing/2014/main" id="{3E4E94BA-57B9-0B1A-0143-76CC6E4A500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r="6" b="1624"/>
          <a:stretch/>
        </p:blipFill>
        <p:spPr>
          <a:xfrm>
            <a:off x="3048" y="10"/>
            <a:ext cx="12188952" cy="68566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C7A31E8-F672-F4E6-EFEE-E7F595C664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6275" y="744909"/>
            <a:ext cx="10190071" cy="3145855"/>
          </a:xfrm>
        </p:spPr>
        <p:txBody>
          <a:bodyPr anchor="b">
            <a:normAutofit/>
          </a:bodyPr>
          <a:lstStyle/>
          <a:p>
            <a:r>
              <a:rPr lang="en-GB" sz="5200" err="1">
                <a:solidFill>
                  <a:srgbClr val="FFFFFF"/>
                </a:solidFill>
                <a:cs typeface="Sabon Next LT"/>
              </a:rPr>
              <a:t>Changemakers:Creativity</a:t>
            </a:r>
            <a:r>
              <a:rPr lang="en-GB" sz="5200">
                <a:solidFill>
                  <a:srgbClr val="FFFFFF"/>
                </a:solidFill>
                <a:cs typeface="Sabon Next LT"/>
              </a:rPr>
              <a:t> and Value Creation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BBA7B2-0BB0-2E9D-4D71-07ACE969EB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18708" y="4069780"/>
            <a:ext cx="9781327" cy="2056617"/>
          </a:xfrm>
        </p:spPr>
        <p:txBody>
          <a:bodyPr anchor="t">
            <a:normAutofit/>
          </a:bodyPr>
          <a:lstStyle/>
          <a:p>
            <a:r>
              <a:rPr lang="en-GB" sz="2200">
                <a:solidFill>
                  <a:srgbClr val="FFFFFF"/>
                </a:solidFill>
              </a:rPr>
              <a:t>(BMPS5011)</a:t>
            </a:r>
            <a:endParaRPr lang="en-US"/>
          </a:p>
          <a:p>
            <a:r>
              <a:rPr lang="en-GB" sz="2200">
                <a:solidFill>
                  <a:srgbClr val="FFFFFF"/>
                </a:solidFill>
              </a:rPr>
              <a:t>Sadie France </a:t>
            </a:r>
          </a:p>
        </p:txBody>
      </p:sp>
    </p:spTree>
    <p:extLst>
      <p:ext uri="{BB962C8B-B14F-4D97-AF65-F5344CB8AC3E}">
        <p14:creationId xmlns:p14="http://schemas.microsoft.com/office/powerpoint/2010/main" val="17667844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C526B7A-4801-4FD1-95C8-03AF22629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7F7562-DBE2-4729-835D-1486BBB437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-2627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CE0245F-7D4D-413E-940B-1D9D9A1711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627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5BB11B77-16CE-4796-9677-F0ED67FCEC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0"/>
            <a:ext cx="7724071" cy="6858000"/>
            <a:chOff x="4464881" y="0"/>
            <a:chExt cx="7724071" cy="6858000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EF26510D-AF6F-45BA-9996-9EA0F149D0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5E04EA3F-927A-42F5-96EF-44DCE97863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C38471F-9272-AE5A-D584-199B42441E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9930" y="744909"/>
            <a:ext cx="4323376" cy="291269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>
                <a:cs typeface="Sabon Next LT"/>
              </a:rPr>
              <a:t>SCHEME OF WORK</a:t>
            </a:r>
          </a:p>
        </p:txBody>
      </p:sp>
      <p:pic>
        <p:nvPicPr>
          <p:cNvPr id="4" name="Picture 4" descr="Table&#10;&#10;Description automatically generated">
            <a:extLst>
              <a:ext uri="{FF2B5EF4-FFF2-40B4-BE49-F238E27FC236}">
                <a16:creationId xmlns:a16="http://schemas.microsoft.com/office/drawing/2014/main" id="{C2F85BC6-4BE5-56D2-F4D4-FD7DE749F7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645848" y="567942"/>
            <a:ext cx="6316975" cy="5716862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14590C18-8C10-8F66-8422-543CB3024625}"/>
                  </a:ext>
                </a:extLst>
              </p14:cNvPr>
              <p14:cNvContentPartPr/>
              <p14:nvPr/>
            </p14:nvContentPartPr>
            <p14:xfrm>
              <a:off x="925124" y="2218503"/>
              <a:ext cx="5670122" cy="273089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14590C18-8C10-8F66-8422-543CB3024625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871126" y="2110705"/>
                <a:ext cx="5777757" cy="48832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7E46A69E-8A5F-66DC-A9C0-9770D65FA923}"/>
                  </a:ext>
                </a:extLst>
              </p14:cNvPr>
              <p14:cNvContentPartPr/>
              <p14:nvPr/>
            </p14:nvContentPartPr>
            <p14:xfrm>
              <a:off x="869584" y="2263705"/>
              <a:ext cx="577079" cy="208432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7E46A69E-8A5F-66DC-A9C0-9770D65FA923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815618" y="2155895"/>
                <a:ext cx="684652" cy="423692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5083833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66810E-C264-3210-2ED4-FA5061C297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Sabon Next LT"/>
              </a:rPr>
              <a:t>Recap-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8B8C11-F153-D6C8-8472-88CE2230DF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Different approaches to research (Deductive, Inductive, Abductive)</a:t>
            </a:r>
          </a:p>
          <a:p>
            <a:r>
              <a:rPr lang="en-GB"/>
              <a:t>How to build a good literature review- Find the gap in knowledge</a:t>
            </a:r>
          </a:p>
          <a:p>
            <a:r>
              <a:rPr lang="en-GB"/>
              <a:t>Examples of dissertation subjects</a:t>
            </a:r>
          </a:p>
          <a:p>
            <a:r>
              <a:rPr lang="en-GB"/>
              <a:t>Hypothesis variables (</a:t>
            </a:r>
            <a:r>
              <a:rPr lang="en-GB" b="1"/>
              <a:t>IF/THEN</a:t>
            </a:r>
            <a:r>
              <a:rPr lang="en-GB"/>
              <a:t>)</a:t>
            </a:r>
          </a:p>
          <a:p>
            <a:r>
              <a:rPr lang="en-GB"/>
              <a:t>Idea's for point 1 of your assignment (Mind map)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53097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84F6E1-F4D8-6DEA-652F-E30A702FCF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Sabon Next LT"/>
              </a:rPr>
              <a:t>Assignment- part 2 (linked to unit 2)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2F4A78-4C28-5C05-26FF-E8A863F3B7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>
                <a:ea typeface="+mn-lt"/>
                <a:cs typeface="+mn-lt"/>
              </a:rPr>
              <a:t>2. Using a medium of your choice, create a summary that outlines how you came up with your idea and how it adds value, based on the concepts introduced in Unit Two of the module. You should use a medium appropriate to your subject discipline, this can be a written document, a blog, a video/vlog or a visualisation and should be equivalent to 500 words (3 minutes of recorded content). A list of sources used to inform your summary should be included in a reference list, using the appropriate referencing standard.  </a:t>
            </a:r>
            <a:endParaRPr lang="en-GB"/>
          </a:p>
          <a:p>
            <a:r>
              <a:rPr lang="en-GB" i="1">
                <a:ea typeface="+mn-lt"/>
                <a:cs typeface="+mn-lt"/>
              </a:rPr>
              <a:t>The resources covered in Unit Two of this module will help you to complete this task. </a:t>
            </a:r>
            <a:endParaRPr lang="en-GB" i="1"/>
          </a:p>
        </p:txBody>
      </p:sp>
    </p:spTree>
    <p:extLst>
      <p:ext uri="{BB962C8B-B14F-4D97-AF65-F5344CB8AC3E}">
        <p14:creationId xmlns:p14="http://schemas.microsoft.com/office/powerpoint/2010/main" val="34182732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31F17-B6D5-7663-A754-824EE5D84B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Sabon Next LT"/>
              </a:rPr>
              <a:t>Example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15AC01-1F51-F9D9-9D2C-F2F4460CD4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u="sng"/>
              <a:t>Thrive Womens Aid- Domestic abuse RAPID support workers </a:t>
            </a:r>
            <a:endParaRPr lang="en-GB" u="sng"/>
          </a:p>
          <a:p>
            <a:r>
              <a:rPr lang="en-GB"/>
              <a:t>Work alongside the police to attend domestic abuse cases</a:t>
            </a:r>
          </a:p>
          <a:p>
            <a:r>
              <a:rPr lang="en-GB"/>
              <a:t>Administer support at the scene rather than waiting for a referral</a:t>
            </a:r>
          </a:p>
          <a:p>
            <a:r>
              <a:rPr lang="en-GB"/>
              <a:t>Break the cycle of domestic abuse</a:t>
            </a:r>
          </a:p>
          <a:p>
            <a:r>
              <a:rPr lang="en-GB"/>
              <a:t>Deliver training to South Wales police officers in relation to domestic abuse</a:t>
            </a:r>
          </a:p>
          <a:p>
            <a:r>
              <a:rPr lang="en-GB">
                <a:ea typeface="+mn-lt"/>
                <a:cs typeface="+mn-lt"/>
              </a:rPr>
              <a:t>https://thrivewomensaid.org.uk/careers/senior-rapid-officer/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65082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E8B857-6C6F-CF1D-B630-EA28DFC790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Sabon Next LT"/>
              </a:rPr>
              <a:t>Example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7D17A6-C25D-5A56-E673-FD4CB54802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Triage mental health nurse based in control rooms to assist with mental health crisis</a:t>
            </a:r>
          </a:p>
          <a:p>
            <a:r>
              <a:rPr lang="en-GB"/>
              <a:t>Mental health nurse attends incidents with the police- professional at the scene who can assess, free's up officers to deal with crime, better service for the person in crisis.</a:t>
            </a:r>
          </a:p>
          <a:p>
            <a:pPr algn="ctr"/>
            <a:r>
              <a:rPr lang="en-GB" b="1" u="sng"/>
              <a:t>OR</a:t>
            </a:r>
          </a:p>
          <a:p>
            <a:pPr algn="ctr"/>
            <a:r>
              <a:rPr lang="en-GB" b="1" u="sng"/>
              <a:t>Share an innovative idea that you have!!!</a:t>
            </a:r>
          </a:p>
        </p:txBody>
      </p:sp>
    </p:spTree>
    <p:extLst>
      <p:ext uri="{BB962C8B-B14F-4D97-AF65-F5344CB8AC3E}">
        <p14:creationId xmlns:p14="http://schemas.microsoft.com/office/powerpoint/2010/main" val="23153800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75D4FC-87B1-98C8-4CCD-D59956D28D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Sabon Next LT"/>
              </a:rPr>
              <a:t>Aims of today's session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687722-D590-738C-E0C1-0C019B6201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u="sng">
                <a:solidFill>
                  <a:srgbClr val="FF0000"/>
                </a:solidFill>
              </a:rPr>
              <a:t>Unit 2- The worse possible idea</a:t>
            </a:r>
          </a:p>
          <a:p>
            <a:r>
              <a:rPr lang="en-GB" b="1" u="sng"/>
              <a:t>Topic 2- Finding a needle in a haystack/ Topic 3- Creating value</a:t>
            </a:r>
          </a:p>
          <a:p>
            <a:r>
              <a:rPr lang="en-GB"/>
              <a:t>Analyse quantitative and qualitative data collection</a:t>
            </a:r>
          </a:p>
          <a:p>
            <a:r>
              <a:rPr lang="en-GB"/>
              <a:t>Gain a greater understanding of types of research</a:t>
            </a:r>
          </a:p>
          <a:p>
            <a:r>
              <a:rPr lang="en-GB"/>
              <a:t>Planning your data collection procedures</a:t>
            </a:r>
          </a:p>
          <a:p>
            <a:r>
              <a:rPr lang="en-GB"/>
              <a:t>Ideas and how to add value</a:t>
            </a:r>
          </a:p>
          <a:p>
            <a:r>
              <a:rPr lang="en-GB"/>
              <a:t>Entropy and how to use competencies to keep value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87030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9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7" name="Rectangle 11">
            <a:extLst>
              <a:ext uri="{FF2B5EF4-FFF2-40B4-BE49-F238E27FC236}">
                <a16:creationId xmlns:a16="http://schemas.microsoft.com/office/drawing/2014/main" id="{5A8C81AE-8F0D-49F3-9FB4-334B0DCDF1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CE0A51-C0E1-E10D-24E9-C5429671FB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96307"/>
            <a:ext cx="5257800" cy="2351693"/>
          </a:xfrm>
        </p:spPr>
        <p:txBody>
          <a:bodyPr>
            <a:normAutofit/>
          </a:bodyPr>
          <a:lstStyle/>
          <a:p>
            <a:r>
              <a:rPr lang="en-GB">
                <a:cs typeface="Sabon Next LT"/>
              </a:rPr>
              <a:t>Data collection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8E52C-8589-F6A9-9565-4BBD499D90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71423"/>
            <a:ext cx="5257800" cy="295766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u="sng"/>
              <a:t>Quantitative- (Numbers)</a:t>
            </a:r>
            <a:r>
              <a:rPr lang="en-GB" sz="2400"/>
              <a:t> </a:t>
            </a:r>
            <a:r>
              <a:rPr lang="en-GB" sz="2400" b="1"/>
              <a:t>Questionnaires/ surveys-</a:t>
            </a:r>
            <a:r>
              <a:rPr lang="en-GB" sz="2400"/>
              <a:t> Likert scales (1-10), statistics, percentages, closed questions, true or false</a:t>
            </a:r>
          </a:p>
          <a:p>
            <a:r>
              <a:rPr lang="en-GB" sz="2400" u="sng"/>
              <a:t>Qualitative- (Opinions)</a:t>
            </a:r>
            <a:r>
              <a:rPr lang="en-GB" sz="2400" b="1"/>
              <a:t> Interviews</a:t>
            </a:r>
            <a:r>
              <a:rPr lang="en-GB" sz="2400"/>
              <a:t>, focus groups, open questions, opinions and attitudes.</a:t>
            </a:r>
          </a:p>
        </p:txBody>
      </p:sp>
      <p:pic>
        <p:nvPicPr>
          <p:cNvPr id="4" name="Picture 4" descr="Two business people communicating">
            <a:extLst>
              <a:ext uri="{FF2B5EF4-FFF2-40B4-BE49-F238E27FC236}">
                <a16:creationId xmlns:a16="http://schemas.microsoft.com/office/drawing/2014/main" id="{F4CAFD87-AEE8-1700-2AF3-32153EB6EBD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9366"/>
          <a:stretch/>
        </p:blipFill>
        <p:spPr>
          <a:xfrm>
            <a:off x="6662853" y="3169216"/>
            <a:ext cx="5722070" cy="3461697"/>
          </a:xfrm>
          <a:prstGeom prst="rect">
            <a:avLst/>
          </a:prstGeom>
        </p:spPr>
      </p:pic>
      <p:pic>
        <p:nvPicPr>
          <p:cNvPr id="5" name="Picture 5" descr="Bubble sheet test paper and pencil">
            <a:extLst>
              <a:ext uri="{FF2B5EF4-FFF2-40B4-BE49-F238E27FC236}">
                <a16:creationId xmlns:a16="http://schemas.microsoft.com/office/drawing/2014/main" id="{C796987D-EB26-8B37-AC0E-E4F10D1750F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029" r="-1" b="4897"/>
          <a:stretch/>
        </p:blipFill>
        <p:spPr>
          <a:xfrm>
            <a:off x="6709317" y="-190673"/>
            <a:ext cx="5722070" cy="3461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76245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F7F163-DA35-85EE-E626-190A98B8BE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Sabon Next LT"/>
              </a:rPr>
              <a:t>Methods of collecting your data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F83405-2A36-9502-47A6-57E11FA8C9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Difference in open and closed questions:-</a:t>
            </a:r>
            <a:endParaRPr lang="en-US"/>
          </a:p>
          <a:p>
            <a:endParaRPr lang="en-GB"/>
          </a:p>
        </p:txBody>
      </p:sp>
      <p:pic>
        <p:nvPicPr>
          <p:cNvPr id="4" name="Picture 4" descr="Table&#10;&#10;Description automatically generated">
            <a:extLst>
              <a:ext uri="{FF2B5EF4-FFF2-40B4-BE49-F238E27FC236}">
                <a16:creationId xmlns:a16="http://schemas.microsoft.com/office/drawing/2014/main" id="{86AA6BAF-65FC-E0F3-CA59-8ADD51E872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6561" y="2490694"/>
            <a:ext cx="6010015" cy="4006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30826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59E33-E4E4-0E1F-C2CB-44008E1E1A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Sabon Next LT"/>
              </a:rPr>
              <a:t>The Hawthorne Effect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A2F1EB-FB03-5CEE-3ED2-CDBC599E8D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  <a:hlinkClick r:id="rId2"/>
              </a:rPr>
              <a:t>Unit 2 Topic 2 - The Hawthorne Effect (panopto.com)</a:t>
            </a:r>
          </a:p>
          <a:p>
            <a:r>
              <a:rPr lang="en-GB"/>
              <a:t>Choosing your data collection methods </a:t>
            </a:r>
          </a:p>
          <a:p>
            <a:r>
              <a:rPr lang="en-GB">
                <a:ea typeface="+mn-lt"/>
                <a:cs typeface="+mn-lt"/>
                <a:hlinkClick r:id="rId3"/>
              </a:rPr>
              <a:t>Research Design: Choosing your Data Collection Methods | Scribbr 🎓 - YouTube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5566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FA12B-80DD-4E01-FB58-904AE64ACC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Sabon Next LT"/>
              </a:rPr>
              <a:t>Qualitative and Quantitative research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97B648-2B14-7FC4-9E7D-35A15778D0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/>
          </a:p>
          <a:p>
            <a:r>
              <a:rPr lang="en-GB" b="1"/>
              <a:t>Things to consider:-</a:t>
            </a:r>
          </a:p>
          <a:p>
            <a:r>
              <a:rPr lang="en-GB"/>
              <a:t>Your time and resources</a:t>
            </a:r>
          </a:p>
          <a:p>
            <a:r>
              <a:rPr lang="en-GB"/>
              <a:t>The target audience</a:t>
            </a:r>
          </a:p>
          <a:p>
            <a:r>
              <a:rPr lang="en-GB"/>
              <a:t>How to frame your questions</a:t>
            </a:r>
          </a:p>
        </p:txBody>
      </p:sp>
    </p:spTree>
    <p:extLst>
      <p:ext uri="{BB962C8B-B14F-4D97-AF65-F5344CB8AC3E}">
        <p14:creationId xmlns:p14="http://schemas.microsoft.com/office/powerpoint/2010/main" val="28497322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C782F-2ED5-AFF0-2230-670172D69A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Sabon Next LT"/>
              </a:rPr>
              <a:t>Developing appropriate sampling strategies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713B39-FBB6-E530-4133-F15F3A3FE4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  <a:hlinkClick r:id="rId2"/>
              </a:rPr>
              <a:t>Research Design: Defining your Population and Sampling Strategy | Scribbr 🎓 - YouTube</a:t>
            </a:r>
          </a:p>
          <a:p>
            <a:endParaRPr lang="en-GB"/>
          </a:p>
        </p:txBody>
      </p:sp>
      <p:pic>
        <p:nvPicPr>
          <p:cNvPr id="4" name="Picture 4" descr="Table&#10;&#10;Description automatically generated">
            <a:extLst>
              <a:ext uri="{FF2B5EF4-FFF2-40B4-BE49-F238E27FC236}">
                <a16:creationId xmlns:a16="http://schemas.microsoft.com/office/drawing/2014/main" id="{47F87517-86DE-F844-9293-43EB444052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9493" y="2925053"/>
            <a:ext cx="9061449" cy="3881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34647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6EB63-A2D2-07F4-55E8-580D8D4D23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Sabon Next LT"/>
              </a:rPr>
              <a:t>Types of research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F34F30-A254-201F-3FEA-54A5DDF602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b="1"/>
              <a:t>Testing a casual relationship:-</a:t>
            </a:r>
            <a:r>
              <a:rPr lang="en-GB"/>
              <a:t> This is an experiment. Broadly manipulate a variable and measure its effect on another (IF/THEN) This is quantitative research.</a:t>
            </a:r>
            <a:endParaRPr lang="en-US"/>
          </a:p>
          <a:p>
            <a:r>
              <a:rPr lang="en-GB" b="1"/>
              <a:t>Understanding the general characteristics or opinions of people:-</a:t>
            </a:r>
            <a:r>
              <a:rPr lang="en-GB"/>
              <a:t> Based on you conducting a survey that can be distributed online, on the phone or in live person. This can be both </a:t>
            </a:r>
            <a:r>
              <a:rPr lang="en-GB">
                <a:ea typeface="+mn-lt"/>
                <a:cs typeface="+mn-lt"/>
              </a:rPr>
              <a:t>quantitative</a:t>
            </a:r>
            <a:r>
              <a:rPr lang="en-GB"/>
              <a:t> and qualitative research.</a:t>
            </a:r>
          </a:p>
          <a:p>
            <a:r>
              <a:rPr lang="en-GB" b="1"/>
              <a:t>Gaining an </a:t>
            </a:r>
            <a:r>
              <a:rPr lang="en-GB" b="1" err="1"/>
              <a:t>indepth</a:t>
            </a:r>
            <a:r>
              <a:rPr lang="en-GB" b="1"/>
              <a:t> opinion or perception on a topic:-</a:t>
            </a:r>
            <a:r>
              <a:rPr lang="en-GB"/>
              <a:t> This can be done by attending a focus group or interviews with open ended questions (qualitative).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17301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174BA5-F073-A0BC-A8CF-DA1C785F98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Sabon Next LT"/>
              </a:rPr>
              <a:t>Types of research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250742-C0CE-64E3-59DC-8E2F15B56A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/>
              <a:t>Understanding a setting in it's natural environment:-</a:t>
            </a:r>
            <a:r>
              <a:rPr lang="en-GB"/>
              <a:t> This can be done through observation which doesn't intervene.</a:t>
            </a:r>
          </a:p>
          <a:p>
            <a:r>
              <a:rPr lang="en-GB" b="1"/>
              <a:t>Study the culture of a community first hand:- </a:t>
            </a:r>
            <a:r>
              <a:rPr lang="en-GB"/>
              <a:t>Requires you are part of the community and record your reflections and observations. This is called ethnography.</a:t>
            </a:r>
          </a:p>
          <a:p>
            <a:r>
              <a:rPr lang="en-GB" b="1"/>
              <a:t>Analyse data from populations you can't access first hand:-</a:t>
            </a:r>
            <a:r>
              <a:rPr lang="en-GB"/>
              <a:t> This is called secondary data and is often available through government organisations.</a:t>
            </a:r>
          </a:p>
        </p:txBody>
      </p:sp>
    </p:spTree>
    <p:extLst>
      <p:ext uri="{BB962C8B-B14F-4D97-AF65-F5344CB8AC3E}">
        <p14:creationId xmlns:p14="http://schemas.microsoft.com/office/powerpoint/2010/main" val="29128086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BC526B7A-4801-4FD1-95C8-03AF22629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1174801-1395-44C5-9B00-CCAC45C05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2EBE56B-DFF0-4948-83B7-D40B667371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4B5BF1-16FC-2D04-E75A-11DBFDBEA8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6275" y="4071961"/>
            <a:ext cx="5996628" cy="206808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Planning your data collection procedures 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1349D8E1-A99C-44FA-8E2E-490F99B6FD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8167025" y="76200"/>
            <a:ext cx="3997615" cy="6816079"/>
            <a:chOff x="8059620" y="41922"/>
            <a:chExt cx="3997615" cy="6816077"/>
          </a:xfrm>
        </p:grpSpPr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3A84D5F5-1BF3-41EE-B3AD-9714296C22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818" b="17291"/>
            <a:stretch/>
          </p:blipFill>
          <p:spPr>
            <a:xfrm flipH="1">
              <a:off x="8059620" y="1345934"/>
              <a:ext cx="3997615" cy="5512065"/>
            </a:xfrm>
            <a:prstGeom prst="rect">
              <a:avLst/>
            </a:prstGeom>
          </p:spPr>
        </p:pic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571D517A-9243-42DB-94D5-3031618964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0690"/>
            <a:stretch/>
          </p:blipFill>
          <p:spPr>
            <a:xfrm>
              <a:off x="8915400" y="41922"/>
              <a:ext cx="3141835" cy="6816077"/>
            </a:xfrm>
            <a:prstGeom prst="rect">
              <a:avLst/>
            </a:prstGeom>
          </p:spPr>
        </p:pic>
      </p:grp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23BCA0-1CFD-8DEF-5872-91DCFFA20F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5430" y="4058516"/>
            <a:ext cx="3997745" cy="207057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200">
                <a:hlinkClick r:id="rId4"/>
              </a:rPr>
              <a:t>https://youtu.be/Vwtxlgudc4s</a:t>
            </a:r>
            <a:r>
              <a:rPr lang="en-US" sz="2200"/>
              <a:t> </a:t>
            </a:r>
          </a:p>
        </p:txBody>
      </p:sp>
      <p:pic>
        <p:nvPicPr>
          <p:cNvPr id="8" name="Picture 8" descr="Line graph and numbers">
            <a:extLst>
              <a:ext uri="{FF2B5EF4-FFF2-40B4-BE49-F238E27FC236}">
                <a16:creationId xmlns:a16="http://schemas.microsoft.com/office/drawing/2014/main" id="{CE356F72-4C1C-BAED-6ECE-5C30C7D30FF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0275" y="544096"/>
            <a:ext cx="4935513" cy="3356149"/>
          </a:xfrm>
          <a:prstGeom prst="rect">
            <a:avLst/>
          </a:prstGeom>
        </p:spPr>
      </p:pic>
      <p:pic>
        <p:nvPicPr>
          <p:cNvPr id="7" name="Picture 7" descr="Close up of pushpins on roadmap route">
            <a:extLst>
              <a:ext uri="{FF2B5EF4-FFF2-40B4-BE49-F238E27FC236}">
                <a16:creationId xmlns:a16="http://schemas.microsoft.com/office/drawing/2014/main" id="{49F23B30-B8EA-F00F-0322-FD23B5F4413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53866" y="544096"/>
            <a:ext cx="5046840" cy="3356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22340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BC8BBE5-981E-4B0B-9654-32B5668BF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8ED5E97A-D21B-4AA4-83CF-DA3A380E30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0"/>
            <a:ext cx="7724071" cy="6858000"/>
            <a:chOff x="4464881" y="0"/>
            <a:chExt cx="7724071" cy="6858000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AF5706D-4464-450F-93F4-853EDF68CE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3E0FB244-C158-43A9-AD7A-05DC5BBF6D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EFECFFF-D73A-CF21-AC23-3B09EFF1A2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6992"/>
            <a:ext cx="5638800" cy="2461008"/>
          </a:xfrm>
        </p:spPr>
        <p:txBody>
          <a:bodyPr>
            <a:normAutofit/>
          </a:bodyPr>
          <a:lstStyle/>
          <a:p>
            <a:r>
              <a:rPr lang="en-GB">
                <a:cs typeface="Sabon Next LT"/>
              </a:rPr>
              <a:t>Points to consider:-</a:t>
            </a:r>
            <a:br>
              <a:rPr lang="en-GB">
                <a:cs typeface="Sabon Next LT"/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55743E-0029-20D8-C99B-DB5504655F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325" y="2425700"/>
            <a:ext cx="5638437" cy="315616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3600"/>
              <a:t>Your sample size</a:t>
            </a:r>
            <a:endParaRPr lang="en-US" sz="3600"/>
          </a:p>
          <a:p>
            <a:r>
              <a:rPr lang="en-GB" sz="3600"/>
              <a:t>How you collect the data</a:t>
            </a:r>
          </a:p>
          <a:p>
            <a:r>
              <a:rPr lang="en-GB" sz="3600"/>
              <a:t>The type of collection</a:t>
            </a:r>
          </a:p>
          <a:p>
            <a:r>
              <a:rPr lang="en-GB" sz="3600"/>
              <a:t>Cognitive bias </a:t>
            </a:r>
          </a:p>
          <a:p>
            <a:endParaRPr lang="en-GB" sz="1800"/>
          </a:p>
        </p:txBody>
      </p:sp>
      <p:pic>
        <p:nvPicPr>
          <p:cNvPr id="4" name="Picture 4" descr="Cartoon checklist and pencil">
            <a:extLst>
              <a:ext uri="{FF2B5EF4-FFF2-40B4-BE49-F238E27FC236}">
                <a16:creationId xmlns:a16="http://schemas.microsoft.com/office/drawing/2014/main" id="{6968770D-DB07-5095-DD4A-5B5458CA445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983" r="17717"/>
          <a:stretch/>
        </p:blipFill>
        <p:spPr>
          <a:xfrm>
            <a:off x="6861048" y="1"/>
            <a:ext cx="533095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2116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A7408-CC74-3745-B03E-F9B084326C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Sabon Next LT"/>
              </a:rPr>
              <a:t>Effective techniques for generating solutions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07AB9F-7D51-6314-3123-3221F2C18B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TASK:-  List the different uses for a brick. I want you to think of the following:-</a:t>
            </a:r>
          </a:p>
          <a:p>
            <a:r>
              <a:rPr lang="en-GB" b="1">
                <a:ea typeface="+mn-lt"/>
                <a:cs typeface="+mn-lt"/>
              </a:rPr>
              <a:t>Originality-</a:t>
            </a:r>
            <a:r>
              <a:rPr lang="en-GB">
                <a:ea typeface="+mn-lt"/>
                <a:cs typeface="+mn-lt"/>
              </a:rPr>
              <a:t> How common is the use?</a:t>
            </a:r>
          </a:p>
          <a:p>
            <a:r>
              <a:rPr lang="en-GB" b="1">
                <a:ea typeface="+mn-lt"/>
                <a:cs typeface="+mn-lt"/>
              </a:rPr>
              <a:t>Fluency</a:t>
            </a:r>
            <a:r>
              <a:rPr lang="en-GB">
                <a:ea typeface="+mn-lt"/>
                <a:cs typeface="+mn-lt"/>
              </a:rPr>
              <a:t> – total number of uses found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Flexibility</a:t>
            </a:r>
            <a:r>
              <a:rPr lang="en-GB">
                <a:ea typeface="+mn-lt"/>
                <a:cs typeface="+mn-lt"/>
              </a:rPr>
              <a:t> – multiple uses?</a:t>
            </a:r>
          </a:p>
          <a:p>
            <a:r>
              <a:rPr lang="en-GB" b="1">
                <a:ea typeface="+mn-lt"/>
                <a:cs typeface="+mn-lt"/>
              </a:rPr>
              <a:t>Elaboration</a:t>
            </a:r>
            <a:r>
              <a:rPr lang="en-GB">
                <a:ea typeface="+mn-lt"/>
                <a:cs typeface="+mn-lt"/>
              </a:rPr>
              <a:t> – What is the use?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62673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C526B7A-4801-4FD1-95C8-03AF22629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2748806-3AF5-4078-830A-C1F26BF1B2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F991FCB-5132-414C-B377-526F56121B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" name="Picture 4" descr="Light bulb on green grass">
            <a:extLst>
              <a:ext uri="{FF2B5EF4-FFF2-40B4-BE49-F238E27FC236}">
                <a16:creationId xmlns:a16="http://schemas.microsoft.com/office/drawing/2014/main" id="{77330F3E-A3C7-83D7-DB19-1CB033CA7AC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alphaModFix/>
          </a:blip>
          <a:srcRect t="1709" b="1402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F23DAFF7-4C98-4E0E-8986-198D54B6C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0" y="0"/>
            <a:ext cx="6858000" cy="6858000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6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1DE9E7-2B41-97EF-AA06-15DEC1B885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5654" y="565846"/>
            <a:ext cx="4958128" cy="375514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Convergent and Divergent thinking </a:t>
            </a:r>
          </a:p>
        </p:txBody>
      </p:sp>
    </p:spTree>
    <p:extLst>
      <p:ext uri="{BB962C8B-B14F-4D97-AF65-F5344CB8AC3E}">
        <p14:creationId xmlns:p14="http://schemas.microsoft.com/office/powerpoint/2010/main" val="20740623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FF0454-E5DE-19FA-505D-A4D9861624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Sabon Next LT"/>
              </a:rPr>
              <a:t>Convergent thinking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A9B872-4BBE-B723-3BB1-1892279552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/>
              <a:t>A convergent thought is based on what is already known. Focusses on finding a simple answer to provide a well established answer to a question. </a:t>
            </a:r>
          </a:p>
          <a:p>
            <a:r>
              <a:rPr lang="en-GB"/>
              <a:t>Convergent thinking is associated with speed, accuracy and logic.</a:t>
            </a:r>
          </a:p>
          <a:p>
            <a:r>
              <a:rPr lang="en-GB"/>
              <a:t> Used as a tool in creative thinking as you use standards or probabilities to make judgements.</a:t>
            </a:r>
          </a:p>
          <a:p>
            <a:r>
              <a:rPr lang="en-GB"/>
              <a:t>Example:- A sergeant assessing how many officers he has on shift in relation to an event.</a:t>
            </a:r>
          </a:p>
        </p:txBody>
      </p:sp>
    </p:spTree>
    <p:extLst>
      <p:ext uri="{BB962C8B-B14F-4D97-AF65-F5344CB8AC3E}">
        <p14:creationId xmlns:p14="http://schemas.microsoft.com/office/powerpoint/2010/main" val="31602773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5B85DA-D6C1-BBD2-ED2B-02A032E7A2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Sabon Next LT"/>
              </a:rPr>
              <a:t>Divergent thinking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9D6FF9-648F-5BAB-B034-22439D3150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/>
              <a:t>Typically occurs in a simultaneous, free flowing manner where many creative idea's are generated and evaluated.</a:t>
            </a:r>
          </a:p>
          <a:p>
            <a:r>
              <a:rPr lang="en-GB"/>
              <a:t>Lots of idea's are considered, even ones that are implausible.</a:t>
            </a:r>
          </a:p>
          <a:p>
            <a:r>
              <a:rPr lang="en-GB"/>
              <a:t>Idea's are concluded in a very short space of time</a:t>
            </a:r>
          </a:p>
          <a:p>
            <a:r>
              <a:rPr lang="en-GB"/>
              <a:t>After ideas are established, they will be organised into a structured fashion using convergent thinking.</a:t>
            </a:r>
          </a:p>
          <a:p>
            <a:r>
              <a:rPr lang="en-GB"/>
              <a:t>Example:- A sergeant thinking of creative ways to reduce ASB  (social media campaigns, neighbourhood policing, youth clubs)</a:t>
            </a:r>
          </a:p>
        </p:txBody>
      </p:sp>
    </p:spTree>
    <p:extLst>
      <p:ext uri="{BB962C8B-B14F-4D97-AF65-F5344CB8AC3E}">
        <p14:creationId xmlns:p14="http://schemas.microsoft.com/office/powerpoint/2010/main" val="17160545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2899AA-A159-771E-9358-5850B8CFAE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Sabon Next LT"/>
              </a:rPr>
              <a:t>Divergent and Convergent thinking....</a:t>
            </a:r>
            <a:endParaRPr lang="en-GB"/>
          </a:p>
        </p:txBody>
      </p:sp>
      <p:pic>
        <p:nvPicPr>
          <p:cNvPr id="4" name="Picture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5251C8EF-BCB5-B2DF-FC7E-3EE54492A9C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14441" y="1832219"/>
            <a:ext cx="6668965" cy="4586532"/>
          </a:xfrm>
        </p:spPr>
      </p:pic>
    </p:spTree>
    <p:extLst>
      <p:ext uri="{BB962C8B-B14F-4D97-AF65-F5344CB8AC3E}">
        <p14:creationId xmlns:p14="http://schemas.microsoft.com/office/powerpoint/2010/main" val="261373739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BC8BBE5-981E-4B0B-9654-32B5668BF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8ED5E97A-D21B-4AA4-83CF-DA3A380E30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0"/>
            <a:ext cx="7724071" cy="6858000"/>
            <a:chOff x="4464881" y="0"/>
            <a:chExt cx="7724071" cy="6858000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AF5706D-4464-450F-93F4-853EDF68CE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3E0FB244-C158-43A9-AD7A-05DC5BBF6D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FB5DBDC-4280-4AAD-A97F-993E5E55F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6992"/>
            <a:ext cx="5638800" cy="2461008"/>
          </a:xfrm>
        </p:spPr>
        <p:txBody>
          <a:bodyPr>
            <a:normAutofit/>
          </a:bodyPr>
          <a:lstStyle/>
          <a:p>
            <a:r>
              <a:rPr lang="en-GB">
                <a:cs typeface="Sabon Next LT"/>
              </a:rPr>
              <a:t>Ideas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2CF8BB-A637-5C42-3A72-57F0703E16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24200"/>
            <a:ext cx="5638437" cy="3156166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GB" sz="1800"/>
          </a:p>
          <a:p>
            <a:r>
              <a:rPr lang="en-GB" sz="1800">
                <a:ea typeface="+mn-lt"/>
                <a:cs typeface="+mn-lt"/>
                <a:hlinkClick r:id="rId4"/>
              </a:rPr>
              <a:t>https://youtu.be/51HzOxJhVgk</a:t>
            </a:r>
            <a:r>
              <a:rPr lang="en-GB" sz="1800">
                <a:ea typeface="+mn-lt"/>
                <a:cs typeface="+mn-lt"/>
              </a:rPr>
              <a:t> </a:t>
            </a:r>
            <a:endParaRPr lang="en-GB" sz="1800"/>
          </a:p>
        </p:txBody>
      </p:sp>
      <p:pic>
        <p:nvPicPr>
          <p:cNvPr id="4" name="Picture 4" descr="Yellow speech bubble on pink background">
            <a:extLst>
              <a:ext uri="{FF2B5EF4-FFF2-40B4-BE49-F238E27FC236}">
                <a16:creationId xmlns:a16="http://schemas.microsoft.com/office/drawing/2014/main" id="{743FC23A-BFE9-2B06-591C-F644BF2CADC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1730" r="19970"/>
          <a:stretch/>
        </p:blipFill>
        <p:spPr>
          <a:xfrm>
            <a:off x="6861048" y="1"/>
            <a:ext cx="5330952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1158B4B-C6B8-9091-6F85-616E5B10C1A7}"/>
              </a:ext>
            </a:extLst>
          </p:cNvPr>
          <p:cNvSpPr txBox="1"/>
          <p:nvPr/>
        </p:nvSpPr>
        <p:spPr>
          <a:xfrm>
            <a:off x="7483230" y="2969846"/>
            <a:ext cx="4083538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>
                <a:ea typeface="+mn-lt"/>
                <a:cs typeface="+mn-lt"/>
              </a:rPr>
              <a:t>An idea is useless unless we can produce value from it.</a:t>
            </a: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427267580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36C8A7-B5CC-3DE3-FA1A-111E0E9A5F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Sabon Next LT"/>
              </a:rPr>
              <a:t>Imagine life without these ideas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E1BA43-7579-C021-27E5-8149BD70BC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The wheel</a:t>
            </a:r>
          </a:p>
          <a:p>
            <a:r>
              <a:rPr lang="en-GB"/>
              <a:t>Oil </a:t>
            </a:r>
          </a:p>
          <a:p>
            <a:r>
              <a:rPr lang="en-GB"/>
              <a:t>Optical lenses</a:t>
            </a:r>
          </a:p>
          <a:p>
            <a:r>
              <a:rPr lang="en-GB"/>
              <a:t>Electricity</a:t>
            </a:r>
          </a:p>
          <a:p>
            <a:r>
              <a:rPr lang="en-GB"/>
              <a:t>Antibiotics</a:t>
            </a:r>
          </a:p>
          <a:p>
            <a:r>
              <a:rPr lang="en-GB"/>
              <a:t>Paper</a:t>
            </a:r>
          </a:p>
        </p:txBody>
      </p:sp>
    </p:spTree>
    <p:extLst>
      <p:ext uri="{BB962C8B-B14F-4D97-AF65-F5344CB8AC3E}">
        <p14:creationId xmlns:p14="http://schemas.microsoft.com/office/powerpoint/2010/main" val="236082296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BC8BBE5-981E-4B0B-9654-32B5668BF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8ED5E97A-D21B-4AA4-83CF-DA3A380E30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0"/>
            <a:ext cx="7724071" cy="6858000"/>
            <a:chOff x="4464881" y="0"/>
            <a:chExt cx="7724071" cy="6858000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AF5706D-4464-450F-93F4-853EDF68CE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3E0FB244-C158-43A9-AD7A-05DC5BBF6D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EF7EFAD-8C0B-BD30-8AC2-1C495C9FC1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6992"/>
            <a:ext cx="5638800" cy="2461008"/>
          </a:xfrm>
        </p:spPr>
        <p:txBody>
          <a:bodyPr>
            <a:normAutofit/>
          </a:bodyPr>
          <a:lstStyle/>
          <a:p>
            <a:r>
              <a:rPr lang="en-GB">
                <a:cs typeface="Sabon Next LT"/>
              </a:rPr>
              <a:t>Defining the problem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B3433A-F150-D760-6853-9AFF0B6E5A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24200"/>
            <a:ext cx="5638437" cy="315616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"If I had an hour to solve a problem, I would spend 55 minutes thinking about the problem, and 5 minutes thinking about the solution"</a:t>
            </a:r>
          </a:p>
          <a:p>
            <a:endParaRPr lang="en-GB" sz="1800"/>
          </a:p>
        </p:txBody>
      </p:sp>
      <p:pic>
        <p:nvPicPr>
          <p:cNvPr id="4" name="Picture 4" descr="Brain model with LED lights">
            <a:extLst>
              <a:ext uri="{FF2B5EF4-FFF2-40B4-BE49-F238E27FC236}">
                <a16:creationId xmlns:a16="http://schemas.microsoft.com/office/drawing/2014/main" id="{728020B3-7D10-5FE0-8BCE-FDDEC1EC12B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9631" r="22069"/>
          <a:stretch/>
        </p:blipFill>
        <p:spPr>
          <a:xfrm>
            <a:off x="6861048" y="1"/>
            <a:ext cx="533095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831408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BC8BBE5-981E-4B0B-9654-32B5668BF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8ED5E97A-D21B-4AA4-83CF-DA3A380E30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0"/>
            <a:ext cx="7724071" cy="6858000"/>
            <a:chOff x="4464881" y="0"/>
            <a:chExt cx="7724071" cy="6858000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AF5706D-4464-450F-93F4-853EDF68CE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3E0FB244-C158-43A9-AD7A-05DC5BBF6D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316B692-951A-CA69-2923-8C895063D6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6992"/>
            <a:ext cx="5638800" cy="2461008"/>
          </a:xfrm>
        </p:spPr>
        <p:txBody>
          <a:bodyPr>
            <a:normAutofit/>
          </a:bodyPr>
          <a:lstStyle/>
          <a:p>
            <a:r>
              <a:rPr lang="en-GB">
                <a:cs typeface="Sabon Next LT"/>
              </a:rPr>
              <a:t>The 4 "W's"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232605-A555-6817-02A7-E8781BD6A0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44970"/>
            <a:ext cx="5638437" cy="4035396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en-GB" sz="2000" b="1"/>
              <a:t>What</a:t>
            </a:r>
            <a:r>
              <a:rPr lang="en-GB" sz="2000"/>
              <a:t> </a:t>
            </a:r>
            <a:r>
              <a:rPr lang="en-GB" sz="2000" b="1"/>
              <a:t>is affected by the problem?</a:t>
            </a:r>
            <a:r>
              <a:rPr lang="en-GB" sz="2000"/>
              <a:t>- Analyse </a:t>
            </a:r>
            <a:r>
              <a:rPr lang="en-GB" sz="2000" b="1">
                <a:solidFill>
                  <a:srgbClr val="FF0000"/>
                </a:solidFill>
              </a:rPr>
              <a:t>who</a:t>
            </a:r>
            <a:r>
              <a:rPr lang="en-GB" sz="2000" b="1"/>
              <a:t> </a:t>
            </a:r>
            <a:r>
              <a:rPr lang="en-GB" sz="2000"/>
              <a:t>and what is impacted by the problem from the point of view of the person it impacts.</a:t>
            </a:r>
          </a:p>
          <a:p>
            <a:pPr>
              <a:lnSpc>
                <a:spcPct val="100000"/>
              </a:lnSpc>
            </a:pPr>
            <a:r>
              <a:rPr lang="en-GB" sz="2000" b="1"/>
              <a:t>What is the problem?-</a:t>
            </a:r>
            <a:r>
              <a:rPr lang="en-GB" sz="2000"/>
              <a:t> </a:t>
            </a:r>
            <a:r>
              <a:rPr lang="en-GB" sz="2000" b="1">
                <a:solidFill>
                  <a:srgbClr val="FF0000"/>
                </a:solidFill>
              </a:rPr>
              <a:t>What</a:t>
            </a:r>
            <a:r>
              <a:rPr lang="en-GB" sz="2000">
                <a:solidFill>
                  <a:srgbClr val="FF0000"/>
                </a:solidFill>
              </a:rPr>
              <a:t> </a:t>
            </a:r>
            <a:r>
              <a:rPr lang="en-GB" sz="2000"/>
              <a:t>is the struggle the problem is pushing against?</a:t>
            </a:r>
          </a:p>
          <a:p>
            <a:pPr>
              <a:lnSpc>
                <a:spcPct val="100000"/>
              </a:lnSpc>
            </a:pPr>
            <a:r>
              <a:rPr lang="en-GB" sz="2000" b="1"/>
              <a:t>Where does it happen?-</a:t>
            </a:r>
            <a:r>
              <a:rPr lang="en-GB" sz="2000" b="1">
                <a:solidFill>
                  <a:srgbClr val="FF0000"/>
                </a:solidFill>
              </a:rPr>
              <a:t>Where</a:t>
            </a:r>
            <a:r>
              <a:rPr lang="en-GB" sz="2000"/>
              <a:t> your problem is set in a context that is unique,</a:t>
            </a:r>
          </a:p>
          <a:p>
            <a:pPr>
              <a:lnSpc>
                <a:spcPct val="100000"/>
              </a:lnSpc>
            </a:pPr>
            <a:r>
              <a:rPr lang="en-GB" sz="2000" b="1"/>
              <a:t>Why does it matter?-</a:t>
            </a:r>
            <a:r>
              <a:rPr lang="en-GB" sz="2000"/>
              <a:t>Ask yourself </a:t>
            </a:r>
            <a:r>
              <a:rPr lang="en-GB" sz="2000" b="1">
                <a:solidFill>
                  <a:srgbClr val="FF0000"/>
                </a:solidFill>
              </a:rPr>
              <a:t>why</a:t>
            </a:r>
            <a:r>
              <a:rPr lang="en-GB" sz="2000"/>
              <a:t> this problem is worth solving.</a:t>
            </a:r>
          </a:p>
          <a:p>
            <a:pPr>
              <a:lnSpc>
                <a:spcPct val="100000"/>
              </a:lnSpc>
            </a:pPr>
            <a:endParaRPr lang="en-GB" sz="1800"/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6AC2EAE1-F8BD-5D2B-FFB1-383A0AAE379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48189" b="-3"/>
          <a:stretch/>
        </p:blipFill>
        <p:spPr>
          <a:xfrm>
            <a:off x="6861048" y="1"/>
            <a:ext cx="533095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308154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C78EB-43F9-8D52-BBAC-96E02610AA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B380E730-D02F-B68C-9838-D0B1D2E192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37350" y="-4394"/>
            <a:ext cx="12344853" cy="6862761"/>
          </a:xfrm>
        </p:spPr>
      </p:pic>
    </p:spTree>
    <p:extLst>
      <p:ext uri="{BB962C8B-B14F-4D97-AF65-F5344CB8AC3E}">
        <p14:creationId xmlns:p14="http://schemas.microsoft.com/office/powerpoint/2010/main" val="36777344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A33366-4138-8A9B-465A-6038CD9D93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Sabon Next LT"/>
              </a:rPr>
              <a:t>Task.......</a:t>
            </a:r>
            <a:endParaRPr lang="en-GB"/>
          </a:p>
        </p:txBody>
      </p: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875A5D25-074C-0BD9-0199-F377AE74A91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755" y="1695451"/>
            <a:ext cx="12165797" cy="5162915"/>
          </a:xfrm>
        </p:spPr>
      </p:pic>
    </p:spTree>
    <p:extLst>
      <p:ext uri="{BB962C8B-B14F-4D97-AF65-F5344CB8AC3E}">
        <p14:creationId xmlns:p14="http://schemas.microsoft.com/office/powerpoint/2010/main" val="422550805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5A8C81AE-8F0D-49F3-9FB4-334B0DCDF1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E42B53-0790-6D79-790B-263DE1EEE8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200399"/>
            <a:ext cx="5638800" cy="2920605"/>
          </a:xfrm>
        </p:spPr>
        <p:txBody>
          <a:bodyPr anchor="t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3400">
                <a:cs typeface="Sabon Next LT"/>
              </a:rPr>
              <a:t>Understanding value</a:t>
            </a:r>
            <a:br>
              <a:rPr lang="en-GB" sz="3400">
                <a:cs typeface="Sabon Next LT"/>
              </a:rPr>
            </a:br>
            <a:br>
              <a:rPr lang="en-GB" sz="3400">
                <a:cs typeface="+mj-lt"/>
              </a:rPr>
            </a:br>
            <a:r>
              <a:rPr lang="en-GB" sz="3400" b="1" i="1">
                <a:ea typeface="+mj-lt"/>
                <a:cs typeface="+mj-lt"/>
              </a:rPr>
              <a:t>"The cynic knows the price of everything, and the value of nothing"</a:t>
            </a:r>
            <a:br>
              <a:rPr lang="en-GB" sz="3400">
                <a:cs typeface="Sabon Next LT"/>
              </a:rPr>
            </a:br>
            <a:endParaRPr lang="en-GB" sz="3400">
              <a:cs typeface="Sabon Next LT"/>
            </a:endParaRPr>
          </a:p>
        </p:txBody>
      </p:sp>
      <p:pic>
        <p:nvPicPr>
          <p:cNvPr id="8" name="Picture 8" descr="A picture containing wall, bed, posing, envelope&#10;&#10;Description automatically generated">
            <a:extLst>
              <a:ext uri="{FF2B5EF4-FFF2-40B4-BE49-F238E27FC236}">
                <a16:creationId xmlns:a16="http://schemas.microsoft.com/office/drawing/2014/main" id="{03E7730E-5AE4-1F7D-3E49-A69EA22712A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7668" b="-2"/>
          <a:stretch/>
        </p:blipFill>
        <p:spPr>
          <a:xfrm>
            <a:off x="3031169" y="-36760"/>
            <a:ext cx="3067458" cy="2830796"/>
          </a:xfrm>
          <a:prstGeom prst="rect">
            <a:avLst/>
          </a:prstGeom>
        </p:spPr>
      </p:pic>
      <p:pic>
        <p:nvPicPr>
          <p:cNvPr id="5" name="Picture 5" descr="Pile of American dollar banknotes">
            <a:extLst>
              <a:ext uri="{FF2B5EF4-FFF2-40B4-BE49-F238E27FC236}">
                <a16:creationId xmlns:a16="http://schemas.microsoft.com/office/drawing/2014/main" id="{02B896C4-B38A-EE7E-5CE9-B584FEBD329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971" r="5759"/>
          <a:stretch/>
        </p:blipFill>
        <p:spPr>
          <a:xfrm>
            <a:off x="20" y="-36760"/>
            <a:ext cx="3067438" cy="2830796"/>
          </a:xfrm>
          <a:prstGeom prst="rect">
            <a:avLst/>
          </a:prstGeom>
        </p:spPr>
      </p:pic>
      <p:grpSp>
        <p:nvGrpSpPr>
          <p:cNvPr id="57" name="Group 56">
            <a:extLst>
              <a:ext uri="{FF2B5EF4-FFF2-40B4-BE49-F238E27FC236}">
                <a16:creationId xmlns:a16="http://schemas.microsoft.com/office/drawing/2014/main" id="{4E45B99F-0742-43C1-9AB7-7D557C8ED0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 flipV="1">
            <a:off x="6955029" y="1"/>
            <a:ext cx="5236971" cy="6858000"/>
            <a:chOff x="20829" y="1"/>
            <a:chExt cx="5236971" cy="6857999"/>
          </a:xfrm>
        </p:grpSpPr>
        <p:pic>
          <p:nvPicPr>
            <p:cNvPr id="58" name="Picture 57">
              <a:extLst>
                <a:ext uri="{FF2B5EF4-FFF2-40B4-BE49-F238E27FC236}">
                  <a16:creationId xmlns:a16="http://schemas.microsoft.com/office/drawing/2014/main" id="{BECBF338-24DF-420A-9F05-8B7779BF48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59" name="Picture 58">
              <a:extLst>
                <a:ext uri="{FF2B5EF4-FFF2-40B4-BE49-F238E27FC236}">
                  <a16:creationId xmlns:a16="http://schemas.microsoft.com/office/drawing/2014/main" id="{B10CAAF4-D705-4249-8982-04D7BFE2C0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pic>
        <p:nvPicPr>
          <p:cNvPr id="7" name="Picture 7" descr="A picture containing indoor&#10;&#10;Description automatically generated">
            <a:extLst>
              <a:ext uri="{FF2B5EF4-FFF2-40B4-BE49-F238E27FC236}">
                <a16:creationId xmlns:a16="http://schemas.microsoft.com/office/drawing/2014/main" id="{4161F374-77E9-8B8C-F326-4CC79D6F1D7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22386" b="4"/>
          <a:stretch/>
        </p:blipFill>
        <p:spPr>
          <a:xfrm>
            <a:off x="6062338" y="-36760"/>
            <a:ext cx="3094642" cy="2830796"/>
          </a:xfrm>
          <a:prstGeom prst="rect">
            <a:avLst/>
          </a:prstGeom>
        </p:spPr>
      </p:pic>
      <p:pic>
        <p:nvPicPr>
          <p:cNvPr id="9" name="Picture 9" descr="Close-up of a stopwatch">
            <a:extLst>
              <a:ext uri="{FF2B5EF4-FFF2-40B4-BE49-F238E27FC236}">
                <a16:creationId xmlns:a16="http://schemas.microsoft.com/office/drawing/2014/main" id="{CB170526-70D3-37B5-B2EA-9C1795BC9847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7875" r="19836" b="1"/>
          <a:stretch/>
        </p:blipFill>
        <p:spPr>
          <a:xfrm>
            <a:off x="9120692" y="-36046"/>
            <a:ext cx="3068260" cy="283310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4986F2-B491-60FC-D9EE-66A91D9C37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39391" y="3649785"/>
            <a:ext cx="4633486" cy="2920605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1800" b="1" i="1"/>
          </a:p>
          <a:p>
            <a:r>
              <a:rPr lang="en-GB" sz="2400"/>
              <a:t>What do you value most?</a:t>
            </a:r>
          </a:p>
          <a:p>
            <a:r>
              <a:rPr lang="en-GB" sz="2400"/>
              <a:t>Is it of monetary value?</a:t>
            </a:r>
          </a:p>
          <a:p>
            <a:r>
              <a:rPr lang="en-GB" sz="2400"/>
              <a:t>Is it of sentimental value?</a:t>
            </a:r>
          </a:p>
          <a:p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292695821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C526B7A-4801-4FD1-95C8-03AF22629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7F7562-DBE2-4729-835D-1486BBB437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-2627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CE0245F-7D4D-413E-940B-1D9D9A1711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627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5BB11B77-16CE-4796-9677-F0ED67FCEC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0"/>
            <a:ext cx="7724071" cy="6858000"/>
            <a:chOff x="4464881" y="0"/>
            <a:chExt cx="7724071" cy="6858000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EF26510D-AF6F-45BA-9996-9EA0F149D0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5E04EA3F-927A-42F5-96EF-44DCE97863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6BD1CF4-D892-BABB-A367-AF6FF054A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9930" y="744909"/>
            <a:ext cx="4323376" cy="291269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The five dimensions of value- (</a:t>
            </a:r>
            <a:r>
              <a:rPr lang="en-US" err="1"/>
              <a:t>Lackeus</a:t>
            </a:r>
            <a:r>
              <a:rPr lang="en-US"/>
              <a:t>, 2018)</a:t>
            </a: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A0492858-6B03-B885-DFC1-E9AEAE3DC0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730754" y="567942"/>
            <a:ext cx="6147163" cy="5716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705181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BF7C3-6974-AD0B-2D98-629FD1FFDC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Sabon Next LT"/>
              </a:rPr>
              <a:t>Task.....</a:t>
            </a:r>
            <a:endParaRPr lang="en-GB"/>
          </a:p>
        </p:txBody>
      </p:sp>
      <p:pic>
        <p:nvPicPr>
          <p:cNvPr id="7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5A2789B7-2B23-BCEB-9608-561F745FD5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823" y="101591"/>
            <a:ext cx="12178253" cy="6512544"/>
          </a:xfrm>
        </p:spPr>
      </p:pic>
    </p:spTree>
    <p:extLst>
      <p:ext uri="{BB962C8B-B14F-4D97-AF65-F5344CB8AC3E}">
        <p14:creationId xmlns:p14="http://schemas.microsoft.com/office/powerpoint/2010/main" val="32635511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BF7C3-6974-AD0B-2D98-629FD1FFDC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Sabon Next LT"/>
              </a:rPr>
              <a:t>Task.....</a:t>
            </a:r>
            <a:endParaRPr lang="en-GB"/>
          </a:p>
        </p:txBody>
      </p:sp>
      <p:pic>
        <p:nvPicPr>
          <p:cNvPr id="7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5A2789B7-2B23-BCEB-9608-561F745FD5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823" y="101591"/>
            <a:ext cx="12178253" cy="6512544"/>
          </a:xfrm>
        </p:spPr>
      </p:pic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CA098A88-2230-17D5-0781-9AD6AEF011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4004" y="361567"/>
            <a:ext cx="6369413" cy="5923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1317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35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45" name="Rectangle 37">
            <a:extLst>
              <a:ext uri="{FF2B5EF4-FFF2-40B4-BE49-F238E27FC236}">
                <a16:creationId xmlns:a16="http://schemas.microsoft.com/office/drawing/2014/main" id="{5A8C81AE-8F0D-49F3-9FB4-334B0DCDF1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37B03A-CE10-28DB-7082-A305776CF4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96307"/>
            <a:ext cx="5257800" cy="2351693"/>
          </a:xfrm>
        </p:spPr>
        <p:txBody>
          <a:bodyPr>
            <a:normAutofit/>
          </a:bodyPr>
          <a:lstStyle/>
          <a:p>
            <a:r>
              <a:rPr lang="en-GB">
                <a:cs typeface="Sabon Next LT"/>
              </a:rPr>
              <a:t>Class economic appreciation of value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DC5C89-6AC5-7642-8ECF-9522463EC6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71423"/>
            <a:ext cx="5257800" cy="295766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>
                <a:ea typeface="+mn-lt"/>
                <a:cs typeface="+mn-lt"/>
              </a:rPr>
              <a:t>People do things to get things back in return, money which encourages greed.</a:t>
            </a:r>
            <a:endParaRPr lang="en-GB" sz="2400"/>
          </a:p>
          <a:p>
            <a:r>
              <a:rPr lang="en-GB" sz="2400"/>
              <a:t>Where greed is good.</a:t>
            </a:r>
          </a:p>
          <a:p>
            <a:r>
              <a:rPr lang="en-GB" sz="2400"/>
              <a:t>Also known as the utilitarian position (Bentham, 1776).</a:t>
            </a:r>
          </a:p>
          <a:p>
            <a:endParaRPr lang="en-GB" sz="180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A68AAD7F-0AB2-A239-CB56-5D9C3A9A7FF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086" r="-2" b="-2"/>
          <a:stretch/>
        </p:blipFill>
        <p:spPr>
          <a:xfrm>
            <a:off x="6477000" y="-36760"/>
            <a:ext cx="5722070" cy="3461697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EC464EF8-79A1-A9FC-2C1C-7E6D38EED4A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801" r="8548" b="-3"/>
          <a:stretch/>
        </p:blipFill>
        <p:spPr>
          <a:xfrm>
            <a:off x="6477000" y="3396303"/>
            <a:ext cx="5722070" cy="3461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993588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A8CB91-646F-D2CE-578A-C6F3F73591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Sabon Next LT"/>
              </a:rPr>
              <a:t>B Corps (Beneficial corporations)</a:t>
            </a:r>
            <a:endParaRPr lang="en-GB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AAAAC8BD-9D42-E7A4-F274-565FE559F4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94578" y="1343758"/>
            <a:ext cx="11061458" cy="5358301"/>
          </a:xfrm>
        </p:spPr>
      </p:pic>
    </p:spTree>
    <p:extLst>
      <p:ext uri="{BB962C8B-B14F-4D97-AF65-F5344CB8AC3E}">
        <p14:creationId xmlns:p14="http://schemas.microsoft.com/office/powerpoint/2010/main" val="175732283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A4FB2F27-3F7D-440E-A905-86607A926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8" name="Rectangle 10">
            <a:extLst>
              <a:ext uri="{FF2B5EF4-FFF2-40B4-BE49-F238E27FC236}">
                <a16:creationId xmlns:a16="http://schemas.microsoft.com/office/drawing/2014/main" id="{AF678C14-A033-4139-BCA9-8382B0396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9" name="Group 12">
            <a:extLst>
              <a:ext uri="{FF2B5EF4-FFF2-40B4-BE49-F238E27FC236}">
                <a16:creationId xmlns:a16="http://schemas.microsoft.com/office/drawing/2014/main" id="{3489A2D2-B3AA-488C-B20E-15DBB97548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8194385" y="0"/>
            <a:ext cx="3997615" cy="6816079"/>
            <a:chOff x="8059620" y="41922"/>
            <a:chExt cx="3997615" cy="6816077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7C8EAD1A-FDD8-42C1-BC99-CCB0CC628B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818" b="17291"/>
            <a:stretch/>
          </p:blipFill>
          <p:spPr>
            <a:xfrm flipH="1">
              <a:off x="8059620" y="1345934"/>
              <a:ext cx="3997615" cy="5512065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E897C8CE-9AE7-4BB3-B76A-13264EA74A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0690"/>
            <a:stretch/>
          </p:blipFill>
          <p:spPr>
            <a:xfrm>
              <a:off x="8915400" y="41922"/>
              <a:ext cx="3141835" cy="6816077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76F5D67-34FC-B8ED-1A49-6C13EEB7CF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61339"/>
            <a:ext cx="10606072" cy="1900861"/>
          </a:xfrm>
        </p:spPr>
        <p:txBody>
          <a:bodyPr>
            <a:normAutofit/>
          </a:bodyPr>
          <a:lstStyle/>
          <a:p>
            <a:r>
              <a:rPr lang="en-GB">
                <a:cs typeface="Sabon Next LT"/>
              </a:rPr>
              <a:t>2030 sustainable agenda-UN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E539A6-43FE-D2AF-372F-72048CAC7E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90802"/>
            <a:ext cx="4647901" cy="34238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800">
                <a:ea typeface="+mn-lt"/>
                <a:cs typeface="+mn-lt"/>
                <a:hlinkClick r:id="rId3"/>
              </a:rPr>
              <a:t>https://uwtsd.hosted.panopto.com/Panopto/Pages/Viewer.aspx?id=de0aca59-e18f-4ee9-98ba-aefd00fb4c3a</a:t>
            </a:r>
            <a:endParaRPr lang="en-GB" sz="1800">
              <a:ea typeface="+mn-lt"/>
              <a:cs typeface="+mn-lt"/>
            </a:endParaRPr>
          </a:p>
          <a:p>
            <a:endParaRPr lang="en-GB" sz="1800"/>
          </a:p>
          <a:p>
            <a:endParaRPr lang="en-GB" sz="1800"/>
          </a:p>
        </p:txBody>
      </p:sp>
      <p:pic>
        <p:nvPicPr>
          <p:cNvPr id="4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371FE9AE-AAA9-A6CB-4120-301C5468046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0894" r="9960"/>
          <a:stretch/>
        </p:blipFill>
        <p:spPr>
          <a:xfrm>
            <a:off x="6626806" y="2590801"/>
            <a:ext cx="4817466" cy="3423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793766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DCC84-205D-6F83-8B75-5D14741BB4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>
                <a:cs typeface="Sabon Next LT"/>
              </a:rPr>
              <a:t>Identifying attributes associated with changemaking and adding value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7E089C-664C-6257-E764-9D9C30D660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/>
              <a:t>Entropy-</a:t>
            </a:r>
            <a:r>
              <a:rPr lang="en-GB"/>
              <a:t> a measure of energy dispersal in a system. </a:t>
            </a:r>
            <a:r>
              <a:rPr lang="en-GB" err="1"/>
              <a:t>Eg</a:t>
            </a:r>
            <a:r>
              <a:rPr lang="en-GB"/>
              <a:t>- campfire, cars, homes, clothes</a:t>
            </a:r>
            <a:endParaRPr lang="en-US"/>
          </a:p>
          <a:p>
            <a:r>
              <a:rPr lang="en-GB">
                <a:ea typeface="+mn-lt"/>
                <a:cs typeface="+mn-lt"/>
              </a:rPr>
              <a:t> Depreciation of value- unintended consequence is we lose value.</a:t>
            </a:r>
            <a:endParaRPr lang="en-GB"/>
          </a:p>
          <a:p>
            <a:r>
              <a:rPr lang="en-GB" i="1"/>
              <a:t>"The hidden force that complicates life"</a:t>
            </a:r>
          </a:p>
          <a:p>
            <a:r>
              <a:rPr lang="en-GB"/>
              <a:t>The law of thermodynamic acknowledges that entropy is a bi product of all work.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352550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F8588-F386-C0C7-63B5-9CE8FEE459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>
                <a:cs typeface="Sabon Next LT"/>
              </a:rPr>
              <a:t>Top 3 competencies to deal with entropy- also known as Entrocomp's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460559-EC9C-8278-99A8-D1A57F1996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b="1"/>
              <a:t>1)Ideas and opportunities- </a:t>
            </a:r>
            <a:r>
              <a:rPr lang="en-GB"/>
              <a:t>Use imagination and abilities to spot opportunities. </a:t>
            </a:r>
            <a:endParaRPr lang="en-US"/>
          </a:p>
          <a:p>
            <a:r>
              <a:rPr lang="en-GB"/>
              <a:t>Create meaningful ideas. </a:t>
            </a:r>
          </a:p>
          <a:p>
            <a:r>
              <a:rPr lang="en-GB"/>
              <a:t>Explore using innovative approaches.</a:t>
            </a:r>
          </a:p>
          <a:p>
            <a:r>
              <a:rPr lang="en-GB"/>
              <a:t>Vision- work towards your vision of the future</a:t>
            </a:r>
          </a:p>
          <a:p>
            <a:r>
              <a:rPr lang="en-GB"/>
              <a:t>Valuing ideas- judge what value is in social, cultural and economic terms</a:t>
            </a:r>
          </a:p>
          <a:p>
            <a:r>
              <a:rPr lang="en-GB"/>
              <a:t>Ethical and sustainable thinking-assess the consequences of your ideas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800557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9E95A-C691-C1AB-68B9-CC0A501395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Top 3 competencies to deal with entropy</a:t>
            </a:r>
          </a:p>
          <a:p>
            <a:endParaRPr lang="en-GB">
              <a:cs typeface="Sabon Next 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6C8270-2B48-792B-A835-9B56513FBD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b="1"/>
              <a:t>2) Resources</a:t>
            </a:r>
          </a:p>
          <a:p>
            <a:r>
              <a:rPr lang="en-GB"/>
              <a:t>Self-awareness and self-efficacy- believe in yourself and keep developing.</a:t>
            </a:r>
          </a:p>
          <a:p>
            <a:r>
              <a:rPr lang="en-GB"/>
              <a:t>Motivation and perseverance- be determined, stay focused and don't give up.</a:t>
            </a:r>
          </a:p>
          <a:p>
            <a:r>
              <a:rPr lang="en-GB"/>
              <a:t>Mobilising resources- gather and manage the resources that you need</a:t>
            </a:r>
          </a:p>
          <a:p>
            <a:r>
              <a:rPr lang="en-GB"/>
              <a:t>Financial and economic literacy- develop financial and economoic know how.</a:t>
            </a:r>
          </a:p>
          <a:p>
            <a:r>
              <a:rPr lang="en-GB"/>
              <a:t>Mobilise others- inspire, enthuse and get others on board.</a:t>
            </a:r>
          </a:p>
        </p:txBody>
      </p:sp>
    </p:spTree>
    <p:extLst>
      <p:ext uri="{BB962C8B-B14F-4D97-AF65-F5344CB8AC3E}">
        <p14:creationId xmlns:p14="http://schemas.microsoft.com/office/powerpoint/2010/main" val="211142085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6BCCC-C3B5-2401-844C-6F41BBB9B0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Top 3 competencies to deal with entropy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60BD43-6407-E781-AB74-20D52AA7E0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/>
              <a:t>3) </a:t>
            </a:r>
            <a:r>
              <a:rPr lang="en-GB" b="1"/>
              <a:t>Into action-</a:t>
            </a:r>
            <a:r>
              <a:rPr lang="en-GB"/>
              <a:t> go for it!!!</a:t>
            </a:r>
          </a:p>
          <a:p>
            <a:r>
              <a:rPr lang="en-GB"/>
              <a:t>Initiate processes that initiate value</a:t>
            </a:r>
          </a:p>
          <a:p>
            <a:r>
              <a:rPr lang="en-GB"/>
              <a:t>Planning and management- prioritise, organise and follow up</a:t>
            </a:r>
          </a:p>
          <a:p>
            <a:r>
              <a:rPr lang="en-GB"/>
              <a:t>Working with others- team up, collaborate and network</a:t>
            </a:r>
          </a:p>
          <a:p>
            <a:r>
              <a:rPr lang="en-GB"/>
              <a:t>Coping with uncertainty, ambiguity and risk- make decisions to deal with these situations.</a:t>
            </a:r>
          </a:p>
          <a:p>
            <a:r>
              <a:rPr lang="en-GB"/>
              <a:t>Learn through experience- take these opportunities to value creation.</a:t>
            </a:r>
          </a:p>
          <a:p>
            <a:pPr marL="0" indent="0">
              <a:buNone/>
            </a:pP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64052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BBB01D-BD6D-0BCF-CD17-03616F975B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8CE43C-7D3D-CC6D-F070-E95E42C6EA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58710"/>
      </p:ext>
    </p:extLst>
  </p:cSld>
  <p:clrMapOvr>
    <a:masterClrMapping/>
  </p:clrMapOvr>
</p:sld>
</file>

<file path=ppt/theme/theme1.xml><?xml version="1.0" encoding="utf-8"?>
<a:theme xmlns:a="http://schemas.openxmlformats.org/drawingml/2006/main" name="DappledVTI">
  <a:themeElements>
    <a:clrScheme name="AnalogousFromRegularSeedRightStep">
      <a:dk1>
        <a:srgbClr val="000000"/>
      </a:dk1>
      <a:lt1>
        <a:srgbClr val="FFFFFF"/>
      </a:lt1>
      <a:dk2>
        <a:srgbClr val="223A3D"/>
      </a:dk2>
      <a:lt2>
        <a:srgbClr val="E2E8E8"/>
      </a:lt2>
      <a:accent1>
        <a:srgbClr val="E73429"/>
      </a:accent1>
      <a:accent2>
        <a:srgbClr val="D57117"/>
      </a:accent2>
      <a:accent3>
        <a:srgbClr val="B4A420"/>
      </a:accent3>
      <a:accent4>
        <a:srgbClr val="80B113"/>
      </a:accent4>
      <a:accent5>
        <a:srgbClr val="4BB821"/>
      </a:accent5>
      <a:accent6>
        <a:srgbClr val="14BC2C"/>
      </a:accent6>
      <a:hlink>
        <a:srgbClr val="329096"/>
      </a:hlink>
      <a:folHlink>
        <a:srgbClr val="7F7F7F"/>
      </a:folHlink>
    </a:clrScheme>
    <a:fontScheme name="Custom 67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ppledVTI" id="{204FEFAB-F02B-4FE8-B509-C50A618B972D}" vid="{7EAEADA8-5A8E-45B2-B0E4-448EC7E7A94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39</Slides>
  <Notes>1</Notes>
  <HiddenSlides>1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0" baseType="lpstr">
      <vt:lpstr>DappledVTI</vt:lpstr>
      <vt:lpstr>Changemakers:Creativity and Value Creation</vt:lpstr>
      <vt:lpstr>SCHEME OF WORK</vt:lpstr>
      <vt:lpstr>Recap-</vt:lpstr>
      <vt:lpstr>Assignment- part 2 (linked to unit 2)</vt:lpstr>
      <vt:lpstr>Example</vt:lpstr>
      <vt:lpstr>Example</vt:lpstr>
      <vt:lpstr>Aims of today's session</vt:lpstr>
      <vt:lpstr>Data collection</vt:lpstr>
      <vt:lpstr>Methods of collecting your data </vt:lpstr>
      <vt:lpstr>The Hawthorne Effect</vt:lpstr>
      <vt:lpstr>Qualitative and Quantitative research</vt:lpstr>
      <vt:lpstr>Developing appropriate sampling strategies</vt:lpstr>
      <vt:lpstr>Types of research</vt:lpstr>
      <vt:lpstr>Types of research</vt:lpstr>
      <vt:lpstr>Planning your data collection procedures </vt:lpstr>
      <vt:lpstr>Points to consider:- </vt:lpstr>
      <vt:lpstr>Effective techniques for generating solutions</vt:lpstr>
      <vt:lpstr>Convergent and Divergent thinking </vt:lpstr>
      <vt:lpstr>Convergent thinking</vt:lpstr>
      <vt:lpstr>Divergent thinking</vt:lpstr>
      <vt:lpstr>Divergent and Convergent thinking....</vt:lpstr>
      <vt:lpstr>Ideas</vt:lpstr>
      <vt:lpstr>Imagine life without these ideas</vt:lpstr>
      <vt:lpstr>Defining the problem</vt:lpstr>
      <vt:lpstr>The 4 "W's"</vt:lpstr>
      <vt:lpstr>PowerPoint Presentation</vt:lpstr>
      <vt:lpstr>Task.......</vt:lpstr>
      <vt:lpstr>Understanding value  "The cynic knows the price of everything, and the value of nothing" </vt:lpstr>
      <vt:lpstr>The five dimensions of value- (Lackeus, 2018)</vt:lpstr>
      <vt:lpstr>Task.....</vt:lpstr>
      <vt:lpstr>Task.....</vt:lpstr>
      <vt:lpstr>Class economic appreciation of value</vt:lpstr>
      <vt:lpstr>B Corps (Beneficial corporations)</vt:lpstr>
      <vt:lpstr>2030 sustainable agenda-UN</vt:lpstr>
      <vt:lpstr>Identifying attributes associated with changemaking and adding value</vt:lpstr>
      <vt:lpstr>Top 3 competencies to deal with entropy- also known as Entrocomp's</vt:lpstr>
      <vt:lpstr>Top 3 competencies to deal with entropy </vt:lpstr>
      <vt:lpstr>Top 3 competencies to deal with entropy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3</cp:revision>
  <dcterms:created xsi:type="dcterms:W3CDTF">2022-10-18T13:36:28Z</dcterms:created>
  <dcterms:modified xsi:type="dcterms:W3CDTF">2022-10-31T16:21:39Z</dcterms:modified>
</cp:coreProperties>
</file>