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3" r:id="rId6"/>
    <p:sldId id="264" r:id="rId7"/>
    <p:sldId id="260" r:id="rId8"/>
    <p:sldId id="261" r:id="rId9"/>
    <p:sldId id="262" r:id="rId10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C69299-A789-4019-9F7D-5BF1B59C3708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9D4775-8FAA-4AFC-A376-B0E33031A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90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9D4775-8FAA-4AFC-A376-B0E33031A17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0203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9D4775-8FAA-4AFC-A376-B0E33031A17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2975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9D4775-8FAA-4AFC-A376-B0E33031A17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1860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9D4775-8FAA-4AFC-A376-B0E33031A17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33430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9D4775-8FAA-4AFC-A376-B0E33031A17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75424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9D4775-8FAA-4AFC-A376-B0E33031A17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92858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9D4775-8FAA-4AFC-A376-B0E33031A17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2796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9D4775-8FAA-4AFC-A376-B0E33031A17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5396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9D4775-8FAA-4AFC-A376-B0E33031A17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6387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5FA9ABF-43DD-449D-B869-1434A51D620C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A2946-2758-493E-B6D0-32470065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0210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A9ABF-43DD-449D-B869-1434A51D620C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A2946-2758-493E-B6D0-32470065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65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A9ABF-43DD-449D-B869-1434A51D620C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A2946-2758-493E-B6D0-32470065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5959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A9ABF-43DD-449D-B869-1434A51D620C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A2946-2758-493E-B6D0-32470065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4360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A9ABF-43DD-449D-B869-1434A51D620C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A2946-2758-493E-B6D0-32470065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689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A9ABF-43DD-449D-B869-1434A51D620C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A2946-2758-493E-B6D0-32470065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062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A9ABF-43DD-449D-B869-1434A51D620C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A2946-2758-493E-B6D0-32470065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0609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A9ABF-43DD-449D-B869-1434A51D620C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A2946-2758-493E-B6D0-32470065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74398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A9ABF-43DD-449D-B869-1434A51D620C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A2946-2758-493E-B6D0-32470065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9803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A9ABF-43DD-449D-B869-1434A51D620C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A2946-2758-493E-B6D0-32470065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144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A9ABF-43DD-449D-B869-1434A51D620C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A2946-2758-493E-B6D0-32470065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825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FA9ABF-43DD-449D-B869-1434A51D620C}" type="datetimeFigureOut">
              <a:rPr lang="en-GB" smtClean="0"/>
              <a:t>17/09/2019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2A2946-2758-493E-B6D0-32470065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5886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E42A5-8DC5-441E-AB7B-390A1C796BD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Assignment Guidance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AB289B-D7AA-462C-9485-B220BB8ADB3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Understanding the Management of Change </a:t>
            </a:r>
          </a:p>
        </p:txBody>
      </p:sp>
    </p:spTree>
    <p:extLst>
      <p:ext uri="{BB962C8B-B14F-4D97-AF65-F5344CB8AC3E}">
        <p14:creationId xmlns:p14="http://schemas.microsoft.com/office/powerpoint/2010/main" val="12768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A25290-34F0-4333-8E5E-70D8727534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A set of screen shots/slides with related notes pages which amplify and develop the key content on each screen shot/slide, equating to approximately 3000 words </a:t>
            </a:r>
            <a:r>
              <a:rPr lang="en-GB" b="1" dirty="0"/>
              <a:t>in total </a:t>
            </a:r>
            <a:r>
              <a:rPr lang="en-GB" dirty="0"/>
              <a:t>(allowing around 2,500 words for the notes pages)</a:t>
            </a: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>All reference sources should be acknowledged correctly and a bibliography provided where appropriate (these should be excluded from the word count).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*Note: You are not required to deliver the presentation for this assessment.</a:t>
            </a:r>
            <a:br>
              <a:rPr lang="en-GB" dirty="0"/>
            </a:br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F368927-C32A-46C3-B1C5-382EF25CFB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 to be Produced</a:t>
            </a:r>
          </a:p>
        </p:txBody>
      </p:sp>
    </p:spTree>
    <p:extLst>
      <p:ext uri="{BB962C8B-B14F-4D97-AF65-F5344CB8AC3E}">
        <p14:creationId xmlns:p14="http://schemas.microsoft.com/office/powerpoint/2010/main" val="28920688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3CBEB-2996-44B6-A346-062B957F0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Brief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1947B0-C767-444D-BF30-6A9AD53B86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In preparation for a change initiative, you have decided to provide a short presentation </a:t>
            </a:r>
            <a:r>
              <a:rPr lang="en-GB" u="sng" dirty="0"/>
              <a:t>for managers </a:t>
            </a:r>
            <a:r>
              <a:rPr lang="en-GB" dirty="0"/>
              <a:t>in your organisation, either online or face-to-face with slides.  Your aims are to enhance the managers’ understanding of change and give them a clearer idea of how change might be implemented.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Your presentation should be of about of 20 minutes duration.</a:t>
            </a:r>
          </a:p>
        </p:txBody>
      </p:sp>
    </p:spTree>
    <p:extLst>
      <p:ext uri="{BB962C8B-B14F-4D97-AF65-F5344CB8AC3E}">
        <p14:creationId xmlns:p14="http://schemas.microsoft.com/office/powerpoint/2010/main" val="32581250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B1923-7A58-4B8E-83AB-B9B4542C0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480371"/>
          </a:xfrm>
        </p:spPr>
        <p:txBody>
          <a:bodyPr>
            <a:normAutofit fontScale="90000"/>
          </a:bodyPr>
          <a:lstStyle/>
          <a:p>
            <a:r>
              <a:rPr lang="en-GB" dirty="0"/>
              <a:t>Content of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929470-B5C9-487E-A4F5-67AEF78BEB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98958"/>
            <a:ext cx="10972800" cy="4418275"/>
          </a:xfrm>
        </p:spPr>
        <p:txBody>
          <a:bodyPr/>
          <a:lstStyle/>
          <a:p>
            <a:r>
              <a:rPr lang="en-GB" dirty="0"/>
              <a:t>An appropriate title – </a:t>
            </a:r>
            <a:r>
              <a:rPr lang="en-GB" dirty="0" err="1"/>
              <a:t>eg</a:t>
            </a:r>
            <a:r>
              <a:rPr lang="en-GB" dirty="0"/>
              <a:t> ‘Implementing Change’.</a:t>
            </a:r>
          </a:p>
          <a:p>
            <a:r>
              <a:rPr lang="en-GB" dirty="0"/>
              <a:t>Learning objectives, introduction and summary page.</a:t>
            </a:r>
          </a:p>
          <a:p>
            <a:r>
              <a:rPr lang="en-GB" dirty="0"/>
              <a:t>Reference list at the end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Aim to make your slides visually appealing, clear and uncluttered, inspiring!</a:t>
            </a:r>
          </a:p>
          <a:p>
            <a:pPr marL="0" indent="0">
              <a:buNone/>
            </a:pPr>
            <a:r>
              <a:rPr lang="en-GB" dirty="0"/>
              <a:t>Use 20-30 references – use in-text citation on </a:t>
            </a:r>
            <a:r>
              <a:rPr lang="en-GB" u="sng" dirty="0"/>
              <a:t>every</a:t>
            </a:r>
            <a:r>
              <a:rPr lang="en-GB" dirty="0"/>
              <a:t> slide. </a:t>
            </a:r>
          </a:p>
        </p:txBody>
      </p:sp>
    </p:spTree>
    <p:extLst>
      <p:ext uri="{BB962C8B-B14F-4D97-AF65-F5344CB8AC3E}">
        <p14:creationId xmlns:p14="http://schemas.microsoft.com/office/powerpoint/2010/main" val="18892021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BF8B9-1AB1-4105-A321-5D994C989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02665"/>
            <a:ext cx="10972800" cy="572650"/>
          </a:xfrm>
        </p:spPr>
        <p:txBody>
          <a:bodyPr>
            <a:normAutofit fontScale="90000"/>
          </a:bodyPr>
          <a:lstStyle/>
          <a:p>
            <a:r>
              <a:rPr lang="en-GB" dirty="0"/>
              <a:t>Assessment Criteria 1 and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F2745F-947E-415F-9C7D-1F453B46E2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0326" y="1006680"/>
            <a:ext cx="10972800" cy="482367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1.1 </a:t>
            </a:r>
            <a:r>
              <a:rPr lang="en-GB" b="1" dirty="0"/>
              <a:t>Analyse</a:t>
            </a:r>
            <a:r>
              <a:rPr lang="en-GB" dirty="0"/>
              <a:t> internal and external drivers for change in organisations. </a:t>
            </a:r>
          </a:p>
          <a:p>
            <a:pPr marL="0" indent="0">
              <a:buNone/>
            </a:pPr>
            <a:r>
              <a:rPr lang="en-GB" dirty="0"/>
              <a:t>1.2 </a:t>
            </a:r>
            <a:r>
              <a:rPr lang="en-GB" b="1" dirty="0"/>
              <a:t>Identify</a:t>
            </a:r>
            <a:r>
              <a:rPr lang="en-GB" dirty="0"/>
              <a:t> organisational factors that might enable change and those which might hinder change processes. </a:t>
            </a:r>
          </a:p>
          <a:p>
            <a:pPr marL="0" indent="0">
              <a:buNone/>
            </a:pPr>
            <a:r>
              <a:rPr lang="en-GB" dirty="0"/>
              <a:t>1.3 </a:t>
            </a:r>
            <a:r>
              <a:rPr lang="en-GB" b="1" dirty="0"/>
              <a:t>Evaluate</a:t>
            </a:r>
            <a:r>
              <a:rPr lang="en-GB" dirty="0"/>
              <a:t> current theories and models relating to change and how they support effective change management. </a:t>
            </a:r>
          </a:p>
          <a:p>
            <a:pPr marL="0" indent="0">
              <a:buNone/>
            </a:pPr>
            <a:r>
              <a:rPr lang="en-GB" dirty="0"/>
              <a:t>2.1 </a:t>
            </a:r>
            <a:r>
              <a:rPr lang="en-GB" b="1" dirty="0"/>
              <a:t>Explain</a:t>
            </a:r>
            <a:r>
              <a:rPr lang="en-GB" dirty="0"/>
              <a:t> how positive work relationships can support change processes and how they can be built and maintained. </a:t>
            </a:r>
          </a:p>
          <a:p>
            <a:pPr marL="0" indent="0">
              <a:buNone/>
            </a:pPr>
            <a:r>
              <a:rPr lang="en-GB" dirty="0"/>
              <a:t>2.2 </a:t>
            </a:r>
            <a:r>
              <a:rPr lang="en-GB" b="1" dirty="0"/>
              <a:t>Discuss</a:t>
            </a:r>
            <a:r>
              <a:rPr lang="en-GB" dirty="0"/>
              <a:t> the different communication needs and types of support that might be required by different stakeholder groups.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86770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868D4-A6FC-41AA-BD31-B04B9B568A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Criteria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57DE79-03EF-4EB4-99C8-93E975FA92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3.1 </a:t>
            </a:r>
            <a:r>
              <a:rPr lang="en-GB" b="1" dirty="0"/>
              <a:t>Explain</a:t>
            </a:r>
            <a:r>
              <a:rPr lang="en-GB" dirty="0"/>
              <a:t> the factors to be considered when planning for change and what should be included within a change plan. </a:t>
            </a:r>
          </a:p>
          <a:p>
            <a:pPr marL="0" indent="0">
              <a:buNone/>
            </a:pPr>
            <a:r>
              <a:rPr lang="en-GB" dirty="0"/>
              <a:t>3.2 </a:t>
            </a:r>
            <a:r>
              <a:rPr lang="en-GB" b="1" dirty="0"/>
              <a:t>Summarise</a:t>
            </a:r>
            <a:r>
              <a:rPr lang="en-GB" dirty="0"/>
              <a:t> best practice for implementing change processes within an organisation. </a:t>
            </a:r>
          </a:p>
          <a:p>
            <a:pPr marL="0" indent="0">
              <a:buNone/>
            </a:pPr>
            <a:r>
              <a:rPr lang="en-GB" dirty="0"/>
              <a:t>3.3 </a:t>
            </a:r>
            <a:r>
              <a:rPr lang="en-GB" b="1" dirty="0"/>
              <a:t>Evaluate</a:t>
            </a:r>
            <a:r>
              <a:rPr lang="en-GB" dirty="0"/>
              <a:t> techniques for monitoring the implementation of change processes and for assessing the impact of change.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63446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99CF94-928D-4EC5-8A61-9577C6541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597817"/>
          </a:xfrm>
        </p:spPr>
        <p:txBody>
          <a:bodyPr>
            <a:normAutofit fontScale="90000"/>
          </a:bodyPr>
          <a:lstStyle/>
          <a:p>
            <a:r>
              <a:rPr lang="en-GB" dirty="0"/>
              <a:t>Main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24E90E-C4EC-4721-A4EC-1891E745C4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65402"/>
            <a:ext cx="10972800" cy="4451831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/>
              <a:t>Intro – the context </a:t>
            </a:r>
            <a:r>
              <a:rPr lang="en-GB" dirty="0"/>
              <a:t>– change is frequent, necessary for long term sustainability, vital it is managed well, managers role crucial</a:t>
            </a:r>
          </a:p>
          <a:p>
            <a:r>
              <a:rPr lang="en-GB" b="1" dirty="0"/>
              <a:t>3 internal drivers </a:t>
            </a:r>
            <a:r>
              <a:rPr lang="en-GB" dirty="0"/>
              <a:t>(</a:t>
            </a:r>
            <a:r>
              <a:rPr lang="en-GB" dirty="0" err="1"/>
              <a:t>eg</a:t>
            </a:r>
            <a:r>
              <a:rPr lang="en-GB" dirty="0"/>
              <a:t> technological changes, quality requirements – you can use </a:t>
            </a:r>
            <a:r>
              <a:rPr lang="en-GB" u="sng" dirty="0"/>
              <a:t>own company</a:t>
            </a:r>
            <a:r>
              <a:rPr lang="en-GB" dirty="0"/>
              <a:t> but support with internal documents such as reports)</a:t>
            </a:r>
          </a:p>
          <a:p>
            <a:r>
              <a:rPr lang="en-GB" b="1" dirty="0"/>
              <a:t>3 external drivers </a:t>
            </a:r>
            <a:r>
              <a:rPr lang="en-GB" dirty="0"/>
              <a:t>– any PESTLE factor/competition/market or sector changes</a:t>
            </a:r>
          </a:p>
          <a:p>
            <a:r>
              <a:rPr lang="en-GB" b="1" dirty="0"/>
              <a:t>2 factors that enable change </a:t>
            </a:r>
            <a:r>
              <a:rPr lang="en-GB" dirty="0"/>
              <a:t>– e.g. change-ready culture, flat structure, flexibility in contracts, agile practices</a:t>
            </a:r>
          </a:p>
          <a:p>
            <a:r>
              <a:rPr lang="en-GB" b="1" dirty="0"/>
              <a:t>2 factors that may hinder change </a:t>
            </a:r>
            <a:r>
              <a:rPr lang="en-GB" dirty="0"/>
              <a:t>– e.g. history of change, performance management systems, rigid organisational structure, presence of unions </a:t>
            </a:r>
          </a:p>
        </p:txBody>
      </p:sp>
    </p:spTree>
    <p:extLst>
      <p:ext uri="{BB962C8B-B14F-4D97-AF65-F5344CB8AC3E}">
        <p14:creationId xmlns:p14="http://schemas.microsoft.com/office/powerpoint/2010/main" val="32687973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0D9D0-446A-4A1D-A687-EC3FFEFAB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Content 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C27ED4-1661-46E8-8BBD-BA049C02C6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/>
              <a:t>2 change theories/models and how they can support change management</a:t>
            </a:r>
            <a:r>
              <a:rPr lang="en-GB" dirty="0"/>
              <a:t> – </a:t>
            </a:r>
            <a:r>
              <a:rPr lang="en-GB" dirty="0" err="1"/>
              <a:t>eg</a:t>
            </a:r>
            <a:r>
              <a:rPr lang="en-GB" dirty="0"/>
              <a:t> Kotter/Lewin/Kubler-Ross/Influence model/4 E’s</a:t>
            </a:r>
          </a:p>
          <a:p>
            <a:r>
              <a:rPr lang="en-GB" b="1" dirty="0"/>
              <a:t>Positive work relationships </a:t>
            </a:r>
            <a:r>
              <a:rPr lang="en-GB" dirty="0"/>
              <a:t>– role of trust in enabling acceptance of change, reduction of conflict, increased well-being</a:t>
            </a:r>
          </a:p>
          <a:p>
            <a:r>
              <a:rPr lang="en-GB" b="1" dirty="0"/>
              <a:t>How they can be built and maintained </a:t>
            </a:r>
            <a:r>
              <a:rPr lang="en-GB" dirty="0"/>
              <a:t>– clear rationale for change, communication, anticipating impact and providing support, resolving conflict positively, monitoring and taking action</a:t>
            </a:r>
          </a:p>
          <a:p>
            <a:r>
              <a:rPr lang="en-GB" b="1" dirty="0"/>
              <a:t>Communication needs </a:t>
            </a:r>
            <a:r>
              <a:rPr lang="en-GB" dirty="0"/>
              <a:t>– level, breadth, depth of information, frequency, type</a:t>
            </a:r>
          </a:p>
          <a:p>
            <a:r>
              <a:rPr lang="en-GB" b="1" dirty="0"/>
              <a:t>Support needs </a:t>
            </a:r>
            <a:r>
              <a:rPr lang="en-GB" dirty="0"/>
              <a:t>– advice, counselling, coaching, mentoring, resources, representation </a:t>
            </a:r>
          </a:p>
        </p:txBody>
      </p:sp>
    </p:spTree>
    <p:extLst>
      <p:ext uri="{BB962C8B-B14F-4D97-AF65-F5344CB8AC3E}">
        <p14:creationId xmlns:p14="http://schemas.microsoft.com/office/powerpoint/2010/main" val="39395457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2DDC2-68E8-4900-B201-1C345BC18C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98485"/>
          </a:xfrm>
        </p:spPr>
        <p:txBody>
          <a:bodyPr>
            <a:normAutofit fontScale="90000"/>
          </a:bodyPr>
          <a:lstStyle/>
          <a:p>
            <a:r>
              <a:rPr lang="en-GB" dirty="0"/>
              <a:t>Main Content (3)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B16C85-9626-4833-AF7D-E9E7F24B0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49920"/>
            <a:ext cx="10972800" cy="4325996"/>
          </a:xfrm>
        </p:spPr>
        <p:txBody>
          <a:bodyPr>
            <a:normAutofit fontScale="92500"/>
          </a:bodyPr>
          <a:lstStyle/>
          <a:p>
            <a:r>
              <a:rPr lang="en-GB" b="1" dirty="0"/>
              <a:t>Explain how to plan for change and include an example change plan – </a:t>
            </a:r>
            <a:r>
              <a:rPr lang="en-GB" dirty="0"/>
              <a:t>3 phases (design, enact, sustain)</a:t>
            </a:r>
          </a:p>
          <a:p>
            <a:r>
              <a:rPr lang="en-GB" b="1" dirty="0"/>
              <a:t>Summarise best practice</a:t>
            </a:r>
            <a:r>
              <a:rPr lang="en-GB" dirty="0"/>
              <a:t> – communicating the need, vision and benefits of change, on-going communication and support, managing resources and budgets, monitoring change activity/impact, making adjustments.</a:t>
            </a:r>
          </a:p>
          <a:p>
            <a:r>
              <a:rPr lang="en-GB" b="1" dirty="0"/>
              <a:t>2 ways of monitoring and assessing impact </a:t>
            </a:r>
            <a:r>
              <a:rPr lang="en-GB" dirty="0"/>
              <a:t>– qualitative and quantitative ways, e.g. staff feedback, data analysis.</a:t>
            </a:r>
          </a:p>
        </p:txBody>
      </p:sp>
    </p:spTree>
    <p:extLst>
      <p:ext uri="{BB962C8B-B14F-4D97-AF65-F5344CB8AC3E}">
        <p14:creationId xmlns:p14="http://schemas.microsoft.com/office/powerpoint/2010/main" val="2010423246"/>
      </p:ext>
    </p:extLst>
  </p:cSld>
  <p:clrMapOvr>
    <a:masterClrMapping/>
  </p:clrMapOvr>
</p:sld>
</file>

<file path=ppt/theme/theme1.xml><?xml version="1.0" encoding="utf-8"?>
<a:theme xmlns:a="http://schemas.openxmlformats.org/drawingml/2006/main" name="Theme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UWTSD" id="{F21EE35A-C65B-4304-A6CB-CDA628125EC2}" vid="{AD4FE309-27E3-4943-B06C-08E55F433F3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ThemeUWTSD</Template>
  <TotalTime>165</TotalTime>
  <Words>594</Words>
  <Application>Microsoft Office PowerPoint</Application>
  <PresentationFormat>Widescreen</PresentationFormat>
  <Paragraphs>53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Myriad Pro</vt:lpstr>
      <vt:lpstr>ThemeUWTSD</vt:lpstr>
      <vt:lpstr>Assignment Guidance</vt:lpstr>
      <vt:lpstr>Evidence to be Produced</vt:lpstr>
      <vt:lpstr>Assignment Brief</vt:lpstr>
      <vt:lpstr>Content of presentation</vt:lpstr>
      <vt:lpstr>Assessment Criteria 1 and 2</vt:lpstr>
      <vt:lpstr>Assessment Criteria 3</vt:lpstr>
      <vt:lpstr>Main content</vt:lpstr>
      <vt:lpstr>Main Content (2)</vt:lpstr>
      <vt:lpstr>Main Content (3)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Thomas</dc:creator>
  <cp:lastModifiedBy>Julie Thomas</cp:lastModifiedBy>
  <cp:revision>11</cp:revision>
  <cp:lastPrinted>2019-09-17T09:40:26Z</cp:lastPrinted>
  <dcterms:created xsi:type="dcterms:W3CDTF">2019-09-09T15:26:27Z</dcterms:created>
  <dcterms:modified xsi:type="dcterms:W3CDTF">2019-09-17T09:40:40Z</dcterms:modified>
</cp:coreProperties>
</file>