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slideLayouts/slideLayout70.xml" ContentType="application/vnd.openxmlformats-officedocument.presentationml.slideLayout+xml"/>
  <Override PartName="/ppt/theme/theme17.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761" r:id="rId12"/>
    <p:sldMasterId id="2147483762" r:id="rId13"/>
    <p:sldMasterId id="2147483694" r:id="rId14"/>
    <p:sldMasterId id="2147483699" r:id="rId15"/>
    <p:sldMasterId id="2147483703" r:id="rId16"/>
    <p:sldMasterId id="2147483707" r:id="rId17"/>
    <p:sldMasterId id="2147483719" r:id="rId18"/>
    <p:sldMasterId id="2147483731" r:id="rId19"/>
    <p:sldMasterId id="2147483760" r:id="rId20"/>
    <p:sldMasterId id="2147483680" r:id="rId21"/>
  </p:sldMasterIdLst>
  <p:sldIdLst>
    <p:sldId id="262" r:id="rId22"/>
    <p:sldId id="311" r:id="rId23"/>
    <p:sldId id="272" r:id="rId24"/>
    <p:sldId id="263" r:id="rId25"/>
    <p:sldId id="256" r:id="rId26"/>
    <p:sldId id="273" r:id="rId27"/>
    <p:sldId id="265" r:id="rId28"/>
    <p:sldId id="260" r:id="rId29"/>
    <p:sldId id="269" r:id="rId30"/>
    <p:sldId id="278" r:id="rId31"/>
    <p:sldId id="310" r:id="rId32"/>
    <p:sldId id="266" r:id="rId33"/>
    <p:sldId id="275" r:id="rId34"/>
    <p:sldId id="261" r:id="rId35"/>
    <p:sldId id="267" r:id="rId36"/>
    <p:sldId id="337" r:id="rId37"/>
    <p:sldId id="329" r:id="rId38"/>
    <p:sldId id="330" r:id="rId39"/>
    <p:sldId id="335" r:id="rId40"/>
    <p:sldId id="338" r:id="rId41"/>
    <p:sldId id="331" r:id="rId42"/>
    <p:sldId id="332" r:id="rId43"/>
    <p:sldId id="276" r:id="rId44"/>
    <p:sldId id="259" r:id="rId45"/>
    <p:sldId id="307" r:id="rId46"/>
    <p:sldId id="292" r:id="rId47"/>
    <p:sldId id="294" r:id="rId48"/>
    <p:sldId id="295" r:id="rId49"/>
    <p:sldId id="296" r:id="rId50"/>
    <p:sldId id="297" r:id="rId51"/>
    <p:sldId id="298" r:id="rId52"/>
    <p:sldId id="299" r:id="rId53"/>
    <p:sldId id="300" r:id="rId54"/>
    <p:sldId id="301" r:id="rId55"/>
    <p:sldId id="302" r:id="rId56"/>
    <p:sldId id="333" r:id="rId57"/>
    <p:sldId id="328" r:id="rId58"/>
    <p:sldId id="313" r:id="rId59"/>
    <p:sldId id="315" r:id="rId60"/>
    <p:sldId id="316" r:id="rId61"/>
    <p:sldId id="317" r:id="rId62"/>
    <p:sldId id="318" r:id="rId63"/>
    <p:sldId id="319" r:id="rId64"/>
    <p:sldId id="271" r:id="rId65"/>
    <p:sldId id="274" r:id="rId66"/>
    <p:sldId id="320" r:id="rId67"/>
    <p:sldId id="281" r:id="rId68"/>
    <p:sldId id="321" r:id="rId69"/>
    <p:sldId id="322" r:id="rId70"/>
    <p:sldId id="323" r:id="rId71"/>
    <p:sldId id="324" r:id="rId72"/>
    <p:sldId id="325" r:id="rId73"/>
    <p:sldId id="277" r:id="rId74"/>
    <p:sldId id="326" r:id="rId75"/>
    <p:sldId id="327" r:id="rId76"/>
    <p:sldId id="280" r:id="rId77"/>
    <p:sldId id="305" r:id="rId78"/>
    <p:sldId id="309" r:id="rId7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18.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slide" Target="slides/slide53.xml"/><Relationship Id="rId79" Type="http://schemas.openxmlformats.org/officeDocument/2006/relationships/slide" Target="slides/slide58.xml"/><Relationship Id="rId5" Type="http://schemas.openxmlformats.org/officeDocument/2006/relationships/slideMaster" Target="slideMasters/slideMaster2.xml"/><Relationship Id="rId61" Type="http://schemas.openxmlformats.org/officeDocument/2006/relationships/slide" Target="slides/slide40.xml"/><Relationship Id="rId82" Type="http://schemas.openxmlformats.org/officeDocument/2006/relationships/theme" Target="theme/theme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77" Type="http://schemas.openxmlformats.org/officeDocument/2006/relationships/slide" Target="slides/slide56.xml"/><Relationship Id="rId8" Type="http://schemas.openxmlformats.org/officeDocument/2006/relationships/slideMaster" Target="slideMasters/slideMaster5.xml"/><Relationship Id="rId51" Type="http://schemas.openxmlformats.org/officeDocument/2006/relationships/slide" Target="slides/slide30.xml"/><Relationship Id="rId72" Type="http://schemas.openxmlformats.org/officeDocument/2006/relationships/slide" Target="slides/slide51.xml"/><Relationship Id="rId80"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slide" Target="slides/slide54.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7.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slide" Target="slides/slide52.xml"/><Relationship Id="rId78" Type="http://schemas.openxmlformats.org/officeDocument/2006/relationships/slide" Target="slides/slide57.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slide" Target="slides/slide55.xml"/><Relationship Id="rId7" Type="http://schemas.openxmlformats.org/officeDocument/2006/relationships/slideMaster" Target="slideMasters/slideMaster4.xml"/><Relationship Id="rId71" Type="http://schemas.openxmlformats.org/officeDocument/2006/relationships/slide" Target="slides/slide50.xml"/><Relationship Id="rId2" Type="http://schemas.openxmlformats.org/officeDocument/2006/relationships/customXml" Target="../customXml/item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909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04270-2D20-4D51-91B9-CE65CA4D2C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BD7415-1A4D-4505-8903-5C4B52245C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A761C2-C699-4027-AC0A-6C251DA0F11C}"/>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5" name="Footer Placeholder 4">
            <a:extLst>
              <a:ext uri="{FF2B5EF4-FFF2-40B4-BE49-F238E27FC236}">
                <a16:creationId xmlns:a16="http://schemas.microsoft.com/office/drawing/2014/main" id="{796785B8-593B-4B3C-AE9D-0EB498CDEB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26778-261F-4D65-9A90-464CB0D8CE8E}"/>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1264652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B94D-9BAB-43D9-BD4E-0BC082079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5CD9CE-501E-4F57-9815-749ADAAB6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6B7A7-2904-46F7-88FC-3271C3A28507}"/>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5" name="Footer Placeholder 4">
            <a:extLst>
              <a:ext uri="{FF2B5EF4-FFF2-40B4-BE49-F238E27FC236}">
                <a16:creationId xmlns:a16="http://schemas.microsoft.com/office/drawing/2014/main" id="{4904CFBE-B42F-440A-B027-DE6592084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8C5CE0-D904-445A-911D-1FAB890DB6D1}"/>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4207462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77D2AF-4E64-4E4E-AA2C-5ECFDC5EB3D0}"/>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3" name="Footer Placeholder 2">
            <a:extLst>
              <a:ext uri="{FF2B5EF4-FFF2-40B4-BE49-F238E27FC236}">
                <a16:creationId xmlns:a16="http://schemas.microsoft.com/office/drawing/2014/main" id="{C48ABC2C-3691-48EC-A7BC-3B9590FCF3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3744ED-8FF1-4DA2-A3DC-9B2B9DD957BF}"/>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340960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92171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44628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B94D-9BAB-43D9-BD4E-0BC082079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5CD9CE-501E-4F57-9815-749ADAAB6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6B7A7-2904-46F7-88FC-3271C3A28507}"/>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5" name="Footer Placeholder 4">
            <a:extLst>
              <a:ext uri="{FF2B5EF4-FFF2-40B4-BE49-F238E27FC236}">
                <a16:creationId xmlns:a16="http://schemas.microsoft.com/office/drawing/2014/main" id="{4904CFBE-B42F-440A-B027-DE6592084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8C5CE0-D904-445A-911D-1FAB890DB6D1}"/>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2775637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77D2AF-4E64-4E4E-AA2C-5ECFDC5EB3D0}"/>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3" name="Footer Placeholder 2">
            <a:extLst>
              <a:ext uri="{FF2B5EF4-FFF2-40B4-BE49-F238E27FC236}">
                <a16:creationId xmlns:a16="http://schemas.microsoft.com/office/drawing/2014/main" id="{C48ABC2C-3691-48EC-A7BC-3B9590FCF3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3744ED-8FF1-4DA2-A3DC-9B2B9DD957BF}"/>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1091326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53112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7B94D-9BAB-43D9-BD4E-0BC082079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5CD9CE-501E-4F57-9815-749ADAAB6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6B7A7-2904-46F7-88FC-3271C3A28507}"/>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5" name="Footer Placeholder 4">
            <a:extLst>
              <a:ext uri="{FF2B5EF4-FFF2-40B4-BE49-F238E27FC236}">
                <a16:creationId xmlns:a16="http://schemas.microsoft.com/office/drawing/2014/main" id="{4904CFBE-B42F-440A-B027-DE6592084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8C5CE0-D904-445A-911D-1FAB890DB6D1}"/>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4001217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77D2AF-4E64-4E4E-AA2C-5ECFDC5EB3D0}"/>
              </a:ext>
            </a:extLst>
          </p:cNvPr>
          <p:cNvSpPr>
            <a:spLocks noGrp="1"/>
          </p:cNvSpPr>
          <p:nvPr>
            <p:ph type="dt" sz="half" idx="10"/>
          </p:nvPr>
        </p:nvSpPr>
        <p:spPr/>
        <p:txBody>
          <a:bodyPr/>
          <a:lstStyle/>
          <a:p>
            <a:fld id="{592BE2D1-FD3F-4016-AD64-0124866FB5E4}" type="datetimeFigureOut">
              <a:rPr lang="en-GB" smtClean="0"/>
              <a:t>02/02/2023</a:t>
            </a:fld>
            <a:endParaRPr lang="en-GB"/>
          </a:p>
        </p:txBody>
      </p:sp>
      <p:sp>
        <p:nvSpPr>
          <p:cNvPr id="3" name="Footer Placeholder 2">
            <a:extLst>
              <a:ext uri="{FF2B5EF4-FFF2-40B4-BE49-F238E27FC236}">
                <a16:creationId xmlns:a16="http://schemas.microsoft.com/office/drawing/2014/main" id="{C48ABC2C-3691-48EC-A7BC-3B9590FCF3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3744ED-8FF1-4DA2-A3DC-9B2B9DD957BF}"/>
              </a:ext>
            </a:extLst>
          </p:cNvPr>
          <p:cNvSpPr>
            <a:spLocks noGrp="1"/>
          </p:cNvSpPr>
          <p:nvPr>
            <p:ph type="sldNum" sz="quarter" idx="12"/>
          </p:nvPr>
        </p:nvSpPr>
        <p:spPr/>
        <p:txBody>
          <a:bodyPr/>
          <a:lstStyle/>
          <a:p>
            <a:fld id="{B3A15ACE-BC4E-400E-B361-5F4DF44673F6}" type="slidenum">
              <a:rPr lang="en-GB" smtClean="0"/>
              <a:t>‹#›</a:t>
            </a:fld>
            <a:endParaRPr lang="en-GB"/>
          </a:p>
        </p:txBody>
      </p:sp>
    </p:spTree>
    <p:extLst>
      <p:ext uri="{BB962C8B-B14F-4D97-AF65-F5344CB8AC3E}">
        <p14:creationId xmlns:p14="http://schemas.microsoft.com/office/powerpoint/2010/main" val="4148207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749322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88466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1359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99914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80320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25864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91023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06711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240457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9345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375602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706820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13359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13339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599689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01081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3207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089262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75374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33114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7219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169751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46295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3174814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9559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60400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102285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34558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718420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67532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095077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097029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478561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277190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658992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811042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334661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096440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124467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51832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496747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68453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6477684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016755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94472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117617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928491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4253470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48486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6719198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5641152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34486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50892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0173333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768853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5672130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6740615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2719044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2.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4.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1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5.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1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4" Type="http://schemas.openxmlformats.org/officeDocument/2006/relationships/slideLayout" Target="../slideLayouts/slideLayout65.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17.xml"/><Relationship Id="rId1" Type="http://schemas.openxmlformats.org/officeDocument/2006/relationships/slideLayout" Target="../slideLayouts/slideLayout70.xml"/></Relationships>
</file>

<file path=ppt/slideMasters/_rels/slideMaster18.xml.rels><?xml version="1.0" encoding="UTF-8" standalone="yes"?>
<Relationships xmlns="http://schemas.openxmlformats.org/package/2006/relationships"><Relationship Id="rId3" Type="http://schemas.openxmlformats.org/officeDocument/2006/relationships/theme" Target="../theme/theme18.xml"/><Relationship Id="rId2" Type="http://schemas.openxmlformats.org/officeDocument/2006/relationships/slideLayout" Target="../slideLayouts/slideLayout72.xml"/><Relationship Id="rId1" Type="http://schemas.openxmlformats.org/officeDocument/2006/relationships/slideLayout" Target="../slideLayouts/slideLayout71.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76732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61454541"/>
      </p:ext>
    </p:extLst>
  </p:cSld>
  <p:clrMap bg1="lt1" tx1="dk1" bg2="lt2" tx2="dk2" accent1="accent1" accent2="accent2" accent3="accent3" accent4="accent4" accent5="accent5" accent6="accent6" hlink="hlink" folHlink="folHlink"/>
  <p:sldLayoutIdLst>
    <p:sldLayoutId id="2147483666" r:id="rId1"/>
    <p:sldLayoutId id="2147483742" r:id="rId2"/>
    <p:sldLayoutId id="2147483743" r:id="rId3"/>
    <p:sldLayoutId id="214748374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87467281"/>
      </p:ext>
    </p:extLst>
  </p:cSld>
  <p:clrMap bg1="lt1" tx1="dk1" bg2="lt2" tx2="dk2" accent1="accent1" accent2="accent2" accent3="accent3" accent4="accent4" accent5="accent5" accent6="accent6" hlink="hlink" folHlink="folHlink"/>
  <p:sldLayoutIdLst>
    <p:sldLayoutId id="2147483668" r:id="rId1"/>
    <p:sldLayoutId id="2147483740" r:id="rId2"/>
    <p:sldLayoutId id="214748374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23131348"/>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21114404"/>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9678538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338019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1978498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87990052"/>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932469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763"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01791481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843243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092986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1554049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5255498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610054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7"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2.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24.tmp"/><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5.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easy-read-the-equality-act-making-equality-real" TargetMode="Externa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5.xml"/><Relationship Id="rId1" Type="http://schemas.openxmlformats.org/officeDocument/2006/relationships/video" Target="https://www.youtube.com/embed/LEEOFG7_f6s?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hyperlink" Target="https://www.hse.gov.uk/legislation/hswa.htm" TargetMode="Externa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hyperlink" Target="https://www.hse.gov.uk/toolbox/fire.htm" TargetMode="External"/><Relationship Id="rId2" Type="http://schemas.openxmlformats.org/officeDocument/2006/relationships/hyperlink" Target="https://www.gov.uk/workplace-fire-safety-your-responsibilities" TargetMode="Externa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5.xml"/><Relationship Id="rId1" Type="http://schemas.openxmlformats.org/officeDocument/2006/relationships/video" Target="https://www.youtube.com/embed/99m0O_sardA?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28.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7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2" Type="http://schemas.openxmlformats.org/officeDocument/2006/relationships/image" Target="../media/image34.tmp"/><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2" Type="http://schemas.openxmlformats.org/officeDocument/2006/relationships/hyperlink" Target="http://www.sciencesphere.org/ijispm/archive/ijispm-010301.pdf" TargetMode="Externa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2" Type="http://schemas.openxmlformats.org/officeDocument/2006/relationships/hyperlink" Target="https://www.theguardian.com/business/2019/aug/20/lidl-attains-biggest-uk-market-share" TargetMode="External"/><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7.xml.rels><?xml version="1.0" encoding="UTF-8" standalone="yes"?>
<Relationships xmlns="http://schemas.openxmlformats.org/package/2006/relationships"><Relationship Id="rId3" Type="http://schemas.openxmlformats.org/officeDocument/2006/relationships/hyperlink" Target="https://www.enllegal.co.uk/enl/news/categories/archive/why-do-we-have-laws-in-our-society/" TargetMode="External"/><Relationship Id="rId2" Type="http://schemas.openxmlformats.org/officeDocument/2006/relationships/hyperlink" Target="https://www.assetsure.com/business/hotel-insurance/hotels-laws-uk/" TargetMode="External"/><Relationship Id="rId1" Type="http://schemas.openxmlformats.org/officeDocument/2006/relationships/slideLayout" Target="../slideLayouts/slideLayout20.xml"/><Relationship Id="rId6" Type="http://schemas.openxmlformats.org/officeDocument/2006/relationships/hyperlink" Target="https://www.hse.gov.uk/guidance/index.htm?utm_source=hse.gov.uk&amp;utm_medium=refferal&amp;utm_campaign=guidance&amp;utm_content=home-page-info" TargetMode="External"/><Relationship Id="rId5" Type="http://schemas.openxmlformats.org/officeDocument/2006/relationships/hyperlink" Target="https://www.hst.uk.com/news/common-causes-of-fire-in-the-workplace/" TargetMode="External"/><Relationship Id="rId4" Type="http://schemas.openxmlformats.org/officeDocument/2006/relationships/hyperlink" Target="https://www.legislation.gov.uk/ukpga/2010/15/contents"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LEEOFG7_f6s&amp;t=12s" TargetMode="External"/><Relationship Id="rId2" Type="http://schemas.openxmlformats.org/officeDocument/2006/relationships/hyperlink" Target="https://www.youtube.com/watch?v=xyANahuhGs0" TargetMode="External"/><Relationship Id="rId1" Type="http://schemas.openxmlformats.org/officeDocument/2006/relationships/slideLayout" Target="../slideLayouts/slideLayout20.xml"/><Relationship Id="rId5" Type="http://schemas.openxmlformats.org/officeDocument/2006/relationships/hyperlink" Target="https://worknest.com/blog/april-fools-are-employers-liable-for-office-horseplay-and-pranks-gone-wrong/" TargetMode="External"/><Relationship Id="rId4" Type="http://schemas.openxmlformats.org/officeDocument/2006/relationships/hyperlink" Target="https://www.youtube.com/watch?v=99m0O_sar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482556" y="1236896"/>
            <a:ext cx="4033479" cy="4983266"/>
          </a:xfrm>
        </p:spPr>
        <p:txBody>
          <a:bodyPr/>
          <a:lstStyle/>
          <a:p>
            <a:r>
              <a:rPr lang="en-GB" sz="2400" dirty="0"/>
              <a:t>Business Skills</a:t>
            </a:r>
            <a:br>
              <a:rPr lang="en-GB" sz="2400" dirty="0"/>
            </a:br>
            <a:br>
              <a:rPr lang="en-GB" sz="2400" dirty="0"/>
            </a:br>
            <a:r>
              <a:rPr lang="en-GB" sz="2400" dirty="0"/>
              <a:t>Week 5: Skills for Professional Practice </a:t>
            </a:r>
            <a:br>
              <a:rPr lang="en-GB" sz="2400" dirty="0"/>
            </a:br>
            <a:br>
              <a:rPr lang="en-GB" sz="2400" dirty="0"/>
            </a:br>
            <a:br>
              <a:rPr lang="en-GB" sz="2400" dirty="0"/>
            </a:br>
            <a:r>
              <a:rPr lang="en-GB" sz="2400" dirty="0"/>
              <a:t>Part 1 - Legal Issues</a:t>
            </a:r>
            <a:br>
              <a:rPr lang="en-GB" sz="2400" dirty="0"/>
            </a:br>
            <a:br>
              <a:rPr lang="en-GB" sz="2400" dirty="0"/>
            </a:br>
            <a:r>
              <a:rPr lang="en-GB" sz="2400" dirty="0"/>
              <a:t>Part 2 – Referencing and Plagiarism Recap </a:t>
            </a:r>
            <a:br>
              <a:rPr lang="en-GB" sz="2400" dirty="0"/>
            </a:br>
            <a:br>
              <a:rPr lang="en-GB" sz="2400" dirty="0"/>
            </a:br>
            <a:br>
              <a:rPr lang="en-GB" sz="2400" dirty="0"/>
            </a:br>
            <a:br>
              <a:rPr lang="en-GB" sz="2400" dirty="0"/>
            </a:br>
            <a:endParaRPr lang="en-GB"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DD32-092D-4C8D-918F-AC65BB049CBE}"/>
              </a:ext>
            </a:extLst>
          </p:cNvPr>
          <p:cNvSpPr>
            <a:spLocks noGrp="1"/>
          </p:cNvSpPr>
          <p:nvPr>
            <p:ph type="title"/>
          </p:nvPr>
        </p:nvSpPr>
        <p:spPr>
          <a:xfrm>
            <a:off x="648928" y="338328"/>
            <a:ext cx="3685032" cy="1608328"/>
          </a:xfrm>
        </p:spPr>
        <p:txBody>
          <a:bodyPr>
            <a:normAutofit/>
          </a:bodyPr>
          <a:lstStyle/>
          <a:p>
            <a:r>
              <a:rPr lang="en-GB" sz="3600" b="1"/>
              <a:t>Preparation for week 6</a:t>
            </a:r>
          </a:p>
        </p:txBody>
      </p:sp>
      <p:sp>
        <p:nvSpPr>
          <p:cNvPr id="3" name="Content Placeholder 2">
            <a:extLst>
              <a:ext uri="{FF2B5EF4-FFF2-40B4-BE49-F238E27FC236}">
                <a16:creationId xmlns:a16="http://schemas.microsoft.com/office/drawing/2014/main" id="{15F68E4B-80C2-4505-B69F-59EF69A00D14}"/>
              </a:ext>
            </a:extLst>
          </p:cNvPr>
          <p:cNvSpPr>
            <a:spLocks noGrp="1"/>
          </p:cNvSpPr>
          <p:nvPr>
            <p:ph idx="1"/>
          </p:nvPr>
        </p:nvSpPr>
        <p:spPr>
          <a:xfrm>
            <a:off x="3614058" y="338328"/>
            <a:ext cx="7925670" cy="1605083"/>
          </a:xfrm>
        </p:spPr>
        <p:txBody>
          <a:bodyPr anchor="ctr">
            <a:normAutofit fontScale="92500" lnSpcReduction="20000"/>
          </a:bodyPr>
          <a:lstStyle/>
          <a:p>
            <a:pPr marL="0" indent="0">
              <a:buNone/>
            </a:pPr>
            <a:endParaRPr lang="en-GB" sz="2000" b="1" dirty="0"/>
          </a:p>
          <a:p>
            <a:pPr marL="0" indent="0">
              <a:buNone/>
            </a:pPr>
            <a:r>
              <a:rPr lang="en-GB" sz="2000" b="1" dirty="0"/>
              <a:t>Let’s log on to the UWTSD Careers Service. </a:t>
            </a:r>
          </a:p>
          <a:p>
            <a:pPr marL="0" indent="0">
              <a:buNone/>
            </a:pPr>
            <a:r>
              <a:rPr lang="en-GB" sz="2000" b="1" dirty="0"/>
              <a:t> You can access this service via Quick links or Google</a:t>
            </a:r>
          </a:p>
          <a:p>
            <a:pPr marL="0" indent="0">
              <a:buNone/>
            </a:pPr>
            <a:r>
              <a:rPr lang="en-GB" sz="2000" b="1" i="0" dirty="0">
                <a:effectLst/>
              </a:rPr>
              <a:t>A user guide is included within the Module </a:t>
            </a:r>
            <a:r>
              <a:rPr lang="en-GB" sz="2000" b="1" dirty="0"/>
              <a:t>I</a:t>
            </a:r>
            <a:r>
              <a:rPr lang="en-GB" sz="2000" b="1" i="0" dirty="0">
                <a:effectLst/>
              </a:rPr>
              <a:t>nformation tab on our Business Skills Moodle page</a:t>
            </a:r>
          </a:p>
          <a:p>
            <a:endParaRPr lang="en-GB" sz="2000" dirty="0"/>
          </a:p>
        </p:txBody>
      </p:sp>
      <p:sp>
        <p:nvSpPr>
          <p:cNvPr id="10" name="Rectangle 9">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211010"/>
            <a:ext cx="12192002"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26">
            <a:extLst>
              <a:ext uri="{FF2B5EF4-FFF2-40B4-BE49-F238E27FC236}">
                <a16:creationId xmlns:a16="http://schemas.microsoft.com/office/drawing/2014/main" id="{1B10F861-B8F1-49C7-BD58-EAB20CEE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10;&#10;Description automatically generated">
            <a:extLst>
              <a:ext uri="{FF2B5EF4-FFF2-40B4-BE49-F238E27FC236}">
                <a16:creationId xmlns:a16="http://schemas.microsoft.com/office/drawing/2014/main" id="{85583CA3-63DE-F042-748C-9469EF0188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9987" y="2818597"/>
            <a:ext cx="3036721" cy="3291840"/>
          </a:xfrm>
          <a:prstGeom prst="rect">
            <a:avLst/>
          </a:prstGeom>
        </p:spPr>
      </p:pic>
      <p:sp>
        <p:nvSpPr>
          <p:cNvPr id="14" name="Rounded Rectangle 16">
            <a:extLst>
              <a:ext uri="{FF2B5EF4-FFF2-40B4-BE49-F238E27FC236}">
                <a16:creationId xmlns:a16="http://schemas.microsoft.com/office/drawing/2014/main" id="{61F6E425-22AB-4DA2-8FAC-58ADB58E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6" descr="Graphical user interface, text, application, email&#10;&#10;Description automatically generated">
            <a:extLst>
              <a:ext uri="{FF2B5EF4-FFF2-40B4-BE49-F238E27FC236}">
                <a16:creationId xmlns:a16="http://schemas.microsoft.com/office/drawing/2014/main" id="{5A0302E6-6A2F-4AAE-80B4-E82DFF506E65}"/>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6589594" y="2742397"/>
            <a:ext cx="4950134" cy="3291840"/>
          </a:xfrm>
          <a:prstGeom prst="rect">
            <a:avLst/>
          </a:prstGeom>
        </p:spPr>
      </p:pic>
    </p:spTree>
    <p:extLst>
      <p:ext uri="{BB962C8B-B14F-4D97-AF65-F5344CB8AC3E}">
        <p14:creationId xmlns:p14="http://schemas.microsoft.com/office/powerpoint/2010/main" val="4294716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FA1D7-7CFD-4BEA-91BD-07FD6F3AE3B8}"/>
              </a:ext>
            </a:extLst>
          </p:cNvPr>
          <p:cNvSpPr>
            <a:spLocks noGrp="1"/>
          </p:cNvSpPr>
          <p:nvPr>
            <p:ph type="title"/>
          </p:nvPr>
        </p:nvSpPr>
        <p:spPr/>
        <p:txBody>
          <a:bodyPr/>
          <a:lstStyle/>
          <a:p>
            <a:r>
              <a:rPr lang="en-GB" sz="4000" b="1" dirty="0"/>
              <a:t>Part 1 Learning Outcome</a:t>
            </a:r>
          </a:p>
        </p:txBody>
      </p:sp>
      <p:sp>
        <p:nvSpPr>
          <p:cNvPr id="3" name="Content Placeholder 2">
            <a:extLst>
              <a:ext uri="{FF2B5EF4-FFF2-40B4-BE49-F238E27FC236}">
                <a16:creationId xmlns:a16="http://schemas.microsoft.com/office/drawing/2014/main" id="{EE3F1969-7F22-4893-AD2C-D45872B9B209}"/>
              </a:ext>
            </a:extLst>
          </p:cNvPr>
          <p:cNvSpPr>
            <a:spLocks noGrp="1"/>
          </p:cNvSpPr>
          <p:nvPr>
            <p:ph idx="1"/>
          </p:nvPr>
        </p:nvSpPr>
        <p:spPr>
          <a:xfrm>
            <a:off x="838200" y="1847712"/>
            <a:ext cx="10515600" cy="4351338"/>
          </a:xfrm>
        </p:spPr>
        <p:txBody>
          <a:bodyPr/>
          <a:lstStyle/>
          <a:p>
            <a:r>
              <a:rPr lang="en-GB" dirty="0"/>
              <a:t>Upon completion of part 1 you will have developed an understanding of some of the main legal issues that the hotel industry faces.</a:t>
            </a:r>
          </a:p>
          <a:p>
            <a:endParaRPr lang="en-GB" sz="3600" dirty="0"/>
          </a:p>
        </p:txBody>
      </p:sp>
    </p:spTree>
    <p:extLst>
      <p:ext uri="{BB962C8B-B14F-4D97-AF65-F5344CB8AC3E}">
        <p14:creationId xmlns:p14="http://schemas.microsoft.com/office/powerpoint/2010/main" val="956958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EF4F4-33ED-41BD-8157-C0AF38513453}"/>
              </a:ext>
            </a:extLst>
          </p:cNvPr>
          <p:cNvSpPr>
            <a:spLocks noGrp="1"/>
          </p:cNvSpPr>
          <p:nvPr>
            <p:ph type="title"/>
          </p:nvPr>
        </p:nvSpPr>
        <p:spPr/>
        <p:txBody>
          <a:bodyPr/>
          <a:lstStyle/>
          <a:p>
            <a:r>
              <a:rPr lang="en-GB" sz="4000" b="1" dirty="0"/>
              <a:t>Definitions…</a:t>
            </a:r>
          </a:p>
        </p:txBody>
      </p:sp>
      <p:sp>
        <p:nvSpPr>
          <p:cNvPr id="3" name="Content Placeholder 2">
            <a:extLst>
              <a:ext uri="{FF2B5EF4-FFF2-40B4-BE49-F238E27FC236}">
                <a16:creationId xmlns:a16="http://schemas.microsoft.com/office/drawing/2014/main" id="{3E80F70F-A973-4ACF-BD65-53FC0F7C9690}"/>
              </a:ext>
            </a:extLst>
          </p:cNvPr>
          <p:cNvSpPr>
            <a:spLocks noGrp="1"/>
          </p:cNvSpPr>
          <p:nvPr>
            <p:ph idx="1"/>
          </p:nvPr>
        </p:nvSpPr>
        <p:spPr>
          <a:xfrm>
            <a:off x="2438400" y="1447800"/>
            <a:ext cx="7600950" cy="4674532"/>
          </a:xfrm>
        </p:spPr>
        <p:txBody>
          <a:bodyPr/>
          <a:lstStyle/>
          <a:p>
            <a:r>
              <a:rPr lang="en-GB" sz="2400" dirty="0"/>
              <a:t>Law </a:t>
            </a:r>
            <a:r>
              <a:rPr lang="en-GB" dirty="0"/>
              <a:t>– “</a:t>
            </a:r>
            <a:r>
              <a:rPr lang="en-GB" sz="2400" b="1" i="0" dirty="0">
                <a:solidFill>
                  <a:srgbClr val="202124"/>
                </a:solidFill>
                <a:effectLst/>
              </a:rPr>
              <a:t>system of rules</a:t>
            </a:r>
            <a:r>
              <a:rPr lang="en-GB" sz="2400" dirty="0">
                <a:solidFill>
                  <a:srgbClr val="202124"/>
                </a:solidFill>
              </a:rPr>
              <a:t>…</a:t>
            </a:r>
            <a:r>
              <a:rPr lang="en-GB" sz="2400" b="0" i="0" dirty="0">
                <a:effectLst/>
              </a:rPr>
              <a:t> the whole system of rules that everyone in a country or society must obey.”</a:t>
            </a:r>
          </a:p>
          <a:p>
            <a:r>
              <a:rPr lang="en-GB" sz="2400" dirty="0"/>
              <a:t>Legal –  “connected with the law – what is allowed required.”</a:t>
            </a:r>
          </a:p>
          <a:p>
            <a:r>
              <a:rPr lang="en-GB" sz="2400" dirty="0"/>
              <a:t>Legislation – “a law or a set of laws passed by a government body”. (Sets out the principles.)</a:t>
            </a:r>
          </a:p>
          <a:p>
            <a:r>
              <a:rPr lang="en-GB" sz="2400" dirty="0"/>
              <a:t>Regulations – “an official rule made by a government or some other authority.” (Specific – sets out how legislation is to be enforced.)</a:t>
            </a:r>
          </a:p>
          <a:p>
            <a:endParaRPr lang="en-GB" sz="2400" dirty="0"/>
          </a:p>
          <a:p>
            <a:pPr marL="0" indent="0" algn="r">
              <a:buNone/>
            </a:pPr>
            <a:r>
              <a:rPr lang="en-GB" sz="2400" dirty="0"/>
              <a:t>          (Oxford Learners Dictionary, 2022)</a:t>
            </a:r>
            <a:endParaRPr lang="en-GB" dirty="0"/>
          </a:p>
        </p:txBody>
      </p:sp>
    </p:spTree>
    <p:extLst>
      <p:ext uri="{BB962C8B-B14F-4D97-AF65-F5344CB8AC3E}">
        <p14:creationId xmlns:p14="http://schemas.microsoft.com/office/powerpoint/2010/main" val="3893311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F010835-7695-4266-A548-BCED4EDC0115}"/>
              </a:ext>
            </a:extLst>
          </p:cNvPr>
          <p:cNvSpPr>
            <a:spLocks noGrp="1"/>
          </p:cNvSpPr>
          <p:nvPr>
            <p:ph type="title"/>
          </p:nvPr>
        </p:nvSpPr>
        <p:spPr>
          <a:xfrm>
            <a:off x="836679" y="723898"/>
            <a:ext cx="6002110" cy="1495425"/>
          </a:xfrm>
          <a:prstGeom prst="rect">
            <a:avLst/>
          </a:prstGeom>
        </p:spPr>
        <p:txBody>
          <a:bodyPr>
            <a:normAutofit/>
          </a:bodyPr>
          <a:lstStyle/>
          <a:p>
            <a:r>
              <a:rPr lang="en-GB" sz="4000" b="1" dirty="0"/>
              <a:t>Discussion Time!</a:t>
            </a:r>
          </a:p>
        </p:txBody>
      </p:sp>
      <p:sp>
        <p:nvSpPr>
          <p:cNvPr id="6" name="Content Placeholder 5">
            <a:extLst>
              <a:ext uri="{FF2B5EF4-FFF2-40B4-BE49-F238E27FC236}">
                <a16:creationId xmlns:a16="http://schemas.microsoft.com/office/drawing/2014/main" id="{749C9834-2712-4F2D-BF2B-3D1B9C68F5A4}"/>
              </a:ext>
            </a:extLst>
          </p:cNvPr>
          <p:cNvSpPr>
            <a:spLocks noGrp="1"/>
          </p:cNvSpPr>
          <p:nvPr>
            <p:ph idx="1"/>
          </p:nvPr>
        </p:nvSpPr>
        <p:spPr>
          <a:xfrm>
            <a:off x="650240" y="1574800"/>
            <a:ext cx="6188550" cy="4559301"/>
          </a:xfrm>
        </p:spPr>
        <p:txBody>
          <a:bodyPr>
            <a:normAutofit/>
          </a:bodyPr>
          <a:lstStyle/>
          <a:p>
            <a:pPr marL="0" indent="0">
              <a:buNone/>
            </a:pPr>
            <a:endParaRPr lang="en-GB" sz="2400" dirty="0"/>
          </a:p>
          <a:p>
            <a:pPr marL="0" indent="0">
              <a:buNone/>
            </a:pPr>
            <a:r>
              <a:rPr lang="en-GB" sz="2400" dirty="0"/>
              <a:t>Feel free to post in the chat… or shout out and be heard! </a:t>
            </a:r>
            <a:r>
              <a:rPr lang="en-GB" sz="2400" dirty="0">
                <a:sym typeface="Wingdings" panose="05000000000000000000" pitchFamily="2" charset="2"/>
              </a:rPr>
              <a:t></a:t>
            </a:r>
          </a:p>
          <a:p>
            <a:pPr marL="0" indent="0">
              <a:buNone/>
            </a:pPr>
            <a:endParaRPr lang="en-GB" sz="2400" dirty="0"/>
          </a:p>
          <a:p>
            <a:r>
              <a:rPr lang="en-GB" sz="2400" dirty="0"/>
              <a:t>Can you imagine a world without laws?</a:t>
            </a:r>
          </a:p>
          <a:p>
            <a:r>
              <a:rPr lang="en-GB" sz="2400" dirty="0"/>
              <a:t>What could happen here?</a:t>
            </a:r>
          </a:p>
          <a:p>
            <a:endParaRPr lang="en-GB" sz="2400" dirty="0"/>
          </a:p>
          <a:p>
            <a:endParaRPr lang="en-GB" sz="2400" dirty="0"/>
          </a:p>
          <a:p>
            <a:endParaRPr lang="en-GB" sz="2000" dirty="0"/>
          </a:p>
          <a:p>
            <a:pPr marL="0" indent="0">
              <a:buNone/>
            </a:pPr>
            <a:endParaRPr lang="en-GB" sz="2000" dirty="0"/>
          </a:p>
        </p:txBody>
      </p:sp>
      <p:pic>
        <p:nvPicPr>
          <p:cNvPr id="9" name="Picture 8">
            <a:extLst>
              <a:ext uri="{FF2B5EF4-FFF2-40B4-BE49-F238E27FC236}">
                <a16:creationId xmlns:a16="http://schemas.microsoft.com/office/drawing/2014/main" id="{0343540D-469C-63F5-AD4C-F56D8D803B75}"/>
              </a:ext>
            </a:extLst>
          </p:cNvPr>
          <p:cNvPicPr>
            <a:picLocks noChangeAspect="1"/>
          </p:cNvPicPr>
          <p:nvPr/>
        </p:nvPicPr>
        <p:blipFill rotWithShape="1">
          <a:blip r:embed="rId2">
            <a:extLst>
              <a:ext uri="{28A0092B-C50C-407E-A947-70E740481C1C}">
                <a14:useLocalDpi xmlns:a14="http://schemas.microsoft.com/office/drawing/2010/main" val="0"/>
              </a:ext>
            </a:extLst>
          </a:blip>
          <a:srcRect r="1" b="2129"/>
          <a:stretch/>
        </p:blipFill>
        <p:spPr>
          <a:xfrm>
            <a:off x="7199440" y="10"/>
            <a:ext cx="4992560" cy="6857990"/>
          </a:xfrm>
          <a:prstGeom prst="rect">
            <a:avLst/>
          </a:prstGeom>
          <a:effectLst/>
        </p:spPr>
      </p:pic>
    </p:spTree>
    <p:extLst>
      <p:ext uri="{BB962C8B-B14F-4D97-AF65-F5344CB8AC3E}">
        <p14:creationId xmlns:p14="http://schemas.microsoft.com/office/powerpoint/2010/main" val="1905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859DC-CD26-4472-98F3-8D62DDA1B05F}"/>
              </a:ext>
            </a:extLst>
          </p:cNvPr>
          <p:cNvSpPr>
            <a:spLocks noGrp="1"/>
          </p:cNvSpPr>
          <p:nvPr>
            <p:ph type="title"/>
          </p:nvPr>
        </p:nvSpPr>
        <p:spPr/>
        <p:txBody>
          <a:bodyPr/>
          <a:lstStyle/>
          <a:p>
            <a:r>
              <a:rPr lang="en-GB" dirty="0"/>
              <a:t>“</a:t>
            </a:r>
            <a:r>
              <a:rPr lang="en-GB" sz="4000" b="1" dirty="0"/>
              <a:t>Free to do whatever I want”</a:t>
            </a:r>
            <a:endParaRPr lang="en-GB" b="1" dirty="0"/>
          </a:p>
        </p:txBody>
      </p:sp>
      <p:sp>
        <p:nvSpPr>
          <p:cNvPr id="3" name="Content Placeholder 2">
            <a:extLst>
              <a:ext uri="{FF2B5EF4-FFF2-40B4-BE49-F238E27FC236}">
                <a16:creationId xmlns:a16="http://schemas.microsoft.com/office/drawing/2014/main" id="{34318FF9-18AD-4471-A5C3-3AB7555FF070}"/>
              </a:ext>
            </a:extLst>
          </p:cNvPr>
          <p:cNvSpPr>
            <a:spLocks noGrp="1"/>
          </p:cNvSpPr>
          <p:nvPr>
            <p:ph idx="1"/>
          </p:nvPr>
        </p:nvSpPr>
        <p:spPr>
          <a:xfrm>
            <a:off x="838200" y="1530203"/>
            <a:ext cx="10515600" cy="4351338"/>
          </a:xfrm>
        </p:spPr>
        <p:txBody>
          <a:bodyPr/>
          <a:lstStyle/>
          <a:p>
            <a:pPr marL="0" indent="0">
              <a:buNone/>
            </a:pPr>
            <a:endParaRPr lang="en-GB" sz="2400" dirty="0"/>
          </a:p>
          <a:p>
            <a:pPr marL="0" indent="0">
              <a:buNone/>
            </a:pPr>
            <a:r>
              <a:rPr lang="en-GB" sz="2400" dirty="0"/>
              <a:t>We could do anything we wanted – but at what cost to others or society?</a:t>
            </a:r>
          </a:p>
          <a:p>
            <a:pPr marL="0" indent="0">
              <a:buNone/>
            </a:pPr>
            <a:endParaRPr lang="en-GB" sz="2400" dirty="0"/>
          </a:p>
          <a:p>
            <a:r>
              <a:rPr lang="en-GB" sz="2400" dirty="0"/>
              <a:t>It has been stated that a society without law would be one of chaos (ENL, 2019).</a:t>
            </a:r>
          </a:p>
          <a:p>
            <a:pPr marL="0" indent="0">
              <a:buNone/>
            </a:pPr>
            <a:endParaRPr lang="en-GB" sz="2400" dirty="0"/>
          </a:p>
          <a:p>
            <a:pPr marL="0" indent="0">
              <a:buNone/>
            </a:pPr>
            <a:r>
              <a:rPr lang="en-GB" sz="2400" dirty="0"/>
              <a:t>Do you agree with this statement?</a:t>
            </a:r>
          </a:p>
        </p:txBody>
      </p:sp>
    </p:spTree>
    <p:extLst>
      <p:ext uri="{BB962C8B-B14F-4D97-AF65-F5344CB8AC3E}">
        <p14:creationId xmlns:p14="http://schemas.microsoft.com/office/powerpoint/2010/main" val="91185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56EC-E2D1-4938-B82C-B7A5E034C544}"/>
              </a:ext>
            </a:extLst>
          </p:cNvPr>
          <p:cNvSpPr>
            <a:spLocks noGrp="1"/>
          </p:cNvSpPr>
          <p:nvPr>
            <p:ph type="title"/>
          </p:nvPr>
        </p:nvSpPr>
        <p:spPr/>
        <p:txBody>
          <a:bodyPr/>
          <a:lstStyle/>
          <a:p>
            <a:r>
              <a:rPr lang="en-GB" sz="4000" b="1" dirty="0"/>
              <a:t>“Breaking the Law!”</a:t>
            </a:r>
          </a:p>
        </p:txBody>
      </p:sp>
      <p:sp>
        <p:nvSpPr>
          <p:cNvPr id="3" name="Content Placeholder 2">
            <a:extLst>
              <a:ext uri="{FF2B5EF4-FFF2-40B4-BE49-F238E27FC236}">
                <a16:creationId xmlns:a16="http://schemas.microsoft.com/office/drawing/2014/main" id="{1A7B1866-3E6D-4D46-A1D1-AAB9E018421C}"/>
              </a:ext>
            </a:extLst>
          </p:cNvPr>
          <p:cNvSpPr>
            <a:spLocks noGrp="1"/>
          </p:cNvSpPr>
          <p:nvPr>
            <p:ph idx="1"/>
          </p:nvPr>
        </p:nvSpPr>
        <p:spPr>
          <a:xfrm>
            <a:off x="705678" y="1253331"/>
            <a:ext cx="10515600" cy="4351338"/>
          </a:xfrm>
        </p:spPr>
        <p:txBody>
          <a:bodyPr/>
          <a:lstStyle/>
          <a:p>
            <a:pPr marL="0" indent="0">
              <a:buNone/>
            </a:pPr>
            <a:r>
              <a:rPr lang="en-GB" sz="2400" dirty="0"/>
              <a:t>This basically means doing something illegal:</a:t>
            </a:r>
          </a:p>
          <a:p>
            <a:r>
              <a:rPr lang="en-GB" sz="2400" dirty="0"/>
              <a:t>Watching live TV without a license </a:t>
            </a:r>
          </a:p>
          <a:p>
            <a:r>
              <a:rPr lang="en-GB" sz="2400" dirty="0"/>
              <a:t>Driving through a red traffic light</a:t>
            </a:r>
          </a:p>
          <a:p>
            <a:r>
              <a:rPr lang="en-GB" sz="2400" dirty="0"/>
              <a:t>Tax evasion</a:t>
            </a:r>
          </a:p>
          <a:p>
            <a:r>
              <a:rPr lang="en-GB" sz="2400" dirty="0"/>
              <a:t>Drink driving</a:t>
            </a:r>
          </a:p>
          <a:p>
            <a:r>
              <a:rPr lang="en-GB" sz="2400" dirty="0"/>
              <a:t>Purchasing alcohol for a minor </a:t>
            </a:r>
          </a:p>
          <a:p>
            <a:r>
              <a:rPr lang="en-GB" sz="2400" dirty="0"/>
              <a:t>Committing an act of violence</a:t>
            </a:r>
          </a:p>
          <a:p>
            <a:pPr marL="0" indent="0">
              <a:buNone/>
            </a:pPr>
            <a:r>
              <a:rPr lang="en-GB" sz="2400" dirty="0"/>
              <a:t>The list goes on and on. But laws are in place to protect the public or raise money for public services (Mothersole, 1986, ENL, 2019).</a:t>
            </a:r>
          </a:p>
          <a:p>
            <a:pPr marL="0" indent="0">
              <a:buNone/>
            </a:pPr>
            <a:endParaRPr lang="en-GB" dirty="0"/>
          </a:p>
          <a:p>
            <a:pPr marL="0" indent="0">
              <a:buNone/>
            </a:pPr>
            <a:endParaRPr lang="en-GB" dirty="0"/>
          </a:p>
        </p:txBody>
      </p:sp>
      <p:pic>
        <p:nvPicPr>
          <p:cNvPr id="7" name="Picture 6" descr="Police car on the street">
            <a:extLst>
              <a:ext uri="{FF2B5EF4-FFF2-40B4-BE49-F238E27FC236}">
                <a16:creationId xmlns:a16="http://schemas.microsoft.com/office/drawing/2014/main" id="{DF78E3E4-9EB4-4216-FC9B-4B67AEA20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7406" y="0"/>
            <a:ext cx="3414594" cy="2275840"/>
          </a:xfrm>
          <a:prstGeom prst="rect">
            <a:avLst/>
          </a:prstGeom>
        </p:spPr>
      </p:pic>
    </p:spTree>
    <p:extLst>
      <p:ext uri="{BB962C8B-B14F-4D97-AF65-F5344CB8AC3E}">
        <p14:creationId xmlns:p14="http://schemas.microsoft.com/office/powerpoint/2010/main" val="2821742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42B90-32CA-4D2B-AA8B-B4198DF32E16}"/>
              </a:ext>
            </a:extLst>
          </p:cNvPr>
          <p:cNvSpPr>
            <a:spLocks noGrp="1"/>
          </p:cNvSpPr>
          <p:nvPr>
            <p:ph type="title"/>
          </p:nvPr>
        </p:nvSpPr>
        <p:spPr/>
        <p:txBody>
          <a:bodyPr/>
          <a:lstStyle/>
          <a:p>
            <a:r>
              <a:rPr lang="en-GB" sz="4000" b="1" dirty="0"/>
              <a:t>More Discussion Time!…</a:t>
            </a:r>
          </a:p>
        </p:txBody>
      </p:sp>
      <p:sp>
        <p:nvSpPr>
          <p:cNvPr id="3" name="Content Placeholder 2">
            <a:extLst>
              <a:ext uri="{FF2B5EF4-FFF2-40B4-BE49-F238E27FC236}">
                <a16:creationId xmlns:a16="http://schemas.microsoft.com/office/drawing/2014/main" id="{007293B7-74C5-45C2-A576-2D5F233FF654}"/>
              </a:ext>
            </a:extLst>
          </p:cNvPr>
          <p:cNvSpPr>
            <a:spLocks noGrp="1"/>
          </p:cNvSpPr>
          <p:nvPr>
            <p:ph idx="1"/>
          </p:nvPr>
        </p:nvSpPr>
        <p:spPr>
          <a:xfrm>
            <a:off x="838200" y="1253331"/>
            <a:ext cx="10515600" cy="4351338"/>
          </a:xfrm>
        </p:spPr>
        <p:txBody>
          <a:bodyPr/>
          <a:lstStyle/>
          <a:p>
            <a:endParaRPr lang="en-GB" sz="2400" dirty="0">
              <a:latin typeface="Calibri" panose="020F0502020204030204" pitchFamily="34" charset="0"/>
              <a:cs typeface="Times New Roman" panose="02020603050405020304" pitchFamily="18" charset="0"/>
            </a:endParaRPr>
          </a:p>
          <a:p>
            <a:pPr marL="0" indent="0">
              <a:buNone/>
            </a:pPr>
            <a:r>
              <a:rPr lang="en-GB" sz="2400" dirty="0"/>
              <a:t>Let’s move on to discuss laws affecting the hotel industry…</a:t>
            </a:r>
            <a:endParaRPr lang="en-GB" sz="2400" dirty="0">
              <a:latin typeface="Calibri" panose="020F0502020204030204" pitchFamily="34" charset="0"/>
              <a:cs typeface="Times New Roman" panose="02020603050405020304" pitchFamily="18" charset="0"/>
            </a:endParaRPr>
          </a:p>
          <a:p>
            <a:endParaRPr lang="en-GB" sz="2400" dirty="0">
              <a:latin typeface="Calibri" panose="020F0502020204030204" pitchFamily="34" charset="0"/>
              <a:cs typeface="Times New Roman" panose="02020603050405020304" pitchFamily="18" charset="0"/>
            </a:endParaRPr>
          </a:p>
          <a:p>
            <a:pPr marL="0" indent="0">
              <a:buNone/>
            </a:pPr>
            <a:r>
              <a:rPr lang="en-GB" sz="2400" dirty="0"/>
              <a:t>*It may help to think about the different roles and departments involved.</a:t>
            </a:r>
          </a:p>
          <a:p>
            <a:pPr marL="0" indent="0">
              <a:buNone/>
            </a:pPr>
            <a:endParaRPr lang="en-GB" sz="2400" dirty="0"/>
          </a:p>
          <a:p>
            <a:pPr marL="0" indent="0">
              <a:buNone/>
            </a:pPr>
            <a:r>
              <a:rPr lang="en-GB" sz="2400" dirty="0"/>
              <a:t>Pop your responses in the chat or feel free to discuss. </a:t>
            </a:r>
            <a:r>
              <a:rPr lang="en-GB" sz="2400" dirty="0">
                <a:sym typeface="Wingdings" panose="05000000000000000000" pitchFamily="2" charset="2"/>
              </a:rPr>
              <a:t> </a:t>
            </a:r>
          </a:p>
          <a:p>
            <a:pPr marL="0" indent="0">
              <a:buNone/>
            </a:pPr>
            <a:endParaRPr lang="en-GB" dirty="0"/>
          </a:p>
        </p:txBody>
      </p:sp>
    </p:spTree>
    <p:extLst>
      <p:ext uri="{BB962C8B-B14F-4D97-AF65-F5344CB8AC3E}">
        <p14:creationId xmlns:p14="http://schemas.microsoft.com/office/powerpoint/2010/main" val="583332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34D10-2C68-40F0-A349-884F36EA3849}"/>
              </a:ext>
            </a:extLst>
          </p:cNvPr>
          <p:cNvSpPr>
            <a:spLocks noGrp="1"/>
          </p:cNvSpPr>
          <p:nvPr>
            <p:ph type="title"/>
          </p:nvPr>
        </p:nvSpPr>
        <p:spPr>
          <a:xfrm>
            <a:off x="447040" y="365127"/>
            <a:ext cx="10906760" cy="864234"/>
          </a:xfrm>
        </p:spPr>
        <p:txBody>
          <a:bodyPr/>
          <a:lstStyle/>
          <a:p>
            <a:r>
              <a:rPr lang="en-GB" sz="4000" b="1" dirty="0"/>
              <a:t>Examples – did you have anything similar/different?</a:t>
            </a:r>
          </a:p>
        </p:txBody>
      </p:sp>
      <p:sp>
        <p:nvSpPr>
          <p:cNvPr id="3" name="Content Placeholder 2">
            <a:extLst>
              <a:ext uri="{FF2B5EF4-FFF2-40B4-BE49-F238E27FC236}">
                <a16:creationId xmlns:a16="http://schemas.microsoft.com/office/drawing/2014/main" id="{4D73BA7F-EA2E-4E8D-B93A-196FB2D511EF}"/>
              </a:ext>
            </a:extLst>
          </p:cNvPr>
          <p:cNvSpPr>
            <a:spLocks noGrp="1"/>
          </p:cNvSpPr>
          <p:nvPr>
            <p:ph idx="1"/>
          </p:nvPr>
        </p:nvSpPr>
        <p:spPr>
          <a:xfrm>
            <a:off x="838200" y="1690689"/>
            <a:ext cx="10515600" cy="4351338"/>
          </a:xfrm>
        </p:spPr>
        <p:txBody>
          <a:bodyPr/>
          <a:lstStyle/>
          <a:p>
            <a:r>
              <a:rPr lang="en-GB" sz="2400" dirty="0"/>
              <a:t>Licensing laws (alcohol, TV, performing rights society)</a:t>
            </a:r>
          </a:p>
          <a:p>
            <a:r>
              <a:rPr lang="en-GB" sz="2400" dirty="0"/>
              <a:t>Smoking law</a:t>
            </a:r>
          </a:p>
          <a:p>
            <a:r>
              <a:rPr lang="en-GB" sz="2400" dirty="0"/>
              <a:t>Food safety</a:t>
            </a:r>
          </a:p>
          <a:p>
            <a:r>
              <a:rPr lang="en-GB" sz="2400" dirty="0"/>
              <a:t>Public liability insurance </a:t>
            </a:r>
          </a:p>
          <a:p>
            <a:r>
              <a:rPr lang="en-GB" sz="2400" dirty="0"/>
              <a:t>Health and Safety</a:t>
            </a:r>
          </a:p>
          <a:p>
            <a:r>
              <a:rPr lang="en-GB" sz="2400" dirty="0"/>
              <a:t>Data protection</a:t>
            </a:r>
          </a:p>
          <a:p>
            <a:r>
              <a:rPr lang="en-GB" sz="2400" dirty="0"/>
              <a:t>Equality Act</a:t>
            </a:r>
          </a:p>
          <a:p>
            <a:r>
              <a:rPr lang="en-GB" sz="2400" dirty="0"/>
              <a:t>Employment law</a:t>
            </a:r>
          </a:p>
          <a:p>
            <a:r>
              <a:rPr lang="en-GB" sz="2400" dirty="0"/>
              <a:t>Building regulations</a:t>
            </a:r>
          </a:p>
          <a:p>
            <a:pPr marL="0" indent="0" algn="r">
              <a:buNone/>
            </a:pPr>
            <a:r>
              <a:rPr lang="en-GB" sz="2800" dirty="0">
                <a:sym typeface="Wingdings" panose="05000000000000000000" pitchFamily="2" charset="2"/>
              </a:rPr>
              <a:t>(</a:t>
            </a:r>
            <a:r>
              <a:rPr lang="en-GB" sz="2800" dirty="0" err="1">
                <a:sym typeface="Wingdings" panose="05000000000000000000" pitchFamily="2" charset="2"/>
              </a:rPr>
              <a:t>Assestsure</a:t>
            </a:r>
            <a:r>
              <a:rPr lang="en-GB" sz="2800" dirty="0">
                <a:sym typeface="Wingdings" panose="05000000000000000000" pitchFamily="2" charset="2"/>
              </a:rPr>
              <a:t>, 2022)</a:t>
            </a:r>
          </a:p>
          <a:p>
            <a:pPr algn="r"/>
            <a:endParaRPr lang="en-GB" dirty="0"/>
          </a:p>
        </p:txBody>
      </p:sp>
    </p:spTree>
    <p:extLst>
      <p:ext uri="{BB962C8B-B14F-4D97-AF65-F5344CB8AC3E}">
        <p14:creationId xmlns:p14="http://schemas.microsoft.com/office/powerpoint/2010/main" val="4081404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A8086-DA18-4C4C-A855-2B792DA74FD8}"/>
              </a:ext>
            </a:extLst>
          </p:cNvPr>
          <p:cNvSpPr>
            <a:spLocks noGrp="1"/>
          </p:cNvSpPr>
          <p:nvPr>
            <p:ph type="title"/>
          </p:nvPr>
        </p:nvSpPr>
        <p:spPr/>
        <p:txBody>
          <a:bodyPr/>
          <a:lstStyle/>
          <a:p>
            <a:r>
              <a:rPr lang="en-GB" sz="4000" b="1" dirty="0"/>
              <a:t>Transferable - in General!</a:t>
            </a:r>
          </a:p>
        </p:txBody>
      </p:sp>
      <p:sp>
        <p:nvSpPr>
          <p:cNvPr id="3" name="Content Placeholder 2">
            <a:extLst>
              <a:ext uri="{FF2B5EF4-FFF2-40B4-BE49-F238E27FC236}">
                <a16:creationId xmlns:a16="http://schemas.microsoft.com/office/drawing/2014/main" id="{F549FF97-8A6A-47B0-BC9F-FDDB60EAD586}"/>
              </a:ext>
            </a:extLst>
          </p:cNvPr>
          <p:cNvSpPr>
            <a:spLocks noGrp="1"/>
          </p:cNvSpPr>
          <p:nvPr>
            <p:ph idx="1"/>
          </p:nvPr>
        </p:nvSpPr>
        <p:spPr>
          <a:xfrm>
            <a:off x="838200" y="1601201"/>
            <a:ext cx="10515600" cy="4351338"/>
          </a:xfrm>
        </p:spPr>
        <p:txBody>
          <a:bodyPr/>
          <a:lstStyle/>
          <a:p>
            <a:r>
              <a:rPr lang="en-GB" dirty="0"/>
              <a:t>You will find that many laws apply to all industries. For example, the Equality Act 2010 and Health and Safety Law…</a:t>
            </a:r>
          </a:p>
          <a:p>
            <a:pPr marL="0" indent="0">
              <a:buNone/>
            </a:pPr>
            <a:endParaRPr lang="en-GB" dirty="0"/>
          </a:p>
        </p:txBody>
      </p:sp>
      <p:sp>
        <p:nvSpPr>
          <p:cNvPr id="4" name="Arrow: Right 3">
            <a:extLst>
              <a:ext uri="{FF2B5EF4-FFF2-40B4-BE49-F238E27FC236}">
                <a16:creationId xmlns:a16="http://schemas.microsoft.com/office/drawing/2014/main" id="{1B343478-699D-4F0E-91B7-79640728540A}"/>
              </a:ext>
            </a:extLst>
          </p:cNvPr>
          <p:cNvSpPr/>
          <p:nvPr/>
        </p:nvSpPr>
        <p:spPr>
          <a:xfrm>
            <a:off x="4678017" y="3008243"/>
            <a:ext cx="2372140" cy="7686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8885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D0EA-984D-4F2A-99D1-049144228D20}"/>
              </a:ext>
            </a:extLst>
          </p:cNvPr>
          <p:cNvSpPr>
            <a:spLocks noGrp="1"/>
          </p:cNvSpPr>
          <p:nvPr>
            <p:ph type="title"/>
          </p:nvPr>
        </p:nvSpPr>
        <p:spPr/>
        <p:txBody>
          <a:bodyPr/>
          <a:lstStyle/>
          <a:p>
            <a:r>
              <a:rPr lang="en-GB" sz="4000" b="1" dirty="0"/>
              <a:t>Equality Act 2010  </a:t>
            </a:r>
          </a:p>
        </p:txBody>
      </p:sp>
      <p:sp>
        <p:nvSpPr>
          <p:cNvPr id="3" name="Content Placeholder 2">
            <a:extLst>
              <a:ext uri="{FF2B5EF4-FFF2-40B4-BE49-F238E27FC236}">
                <a16:creationId xmlns:a16="http://schemas.microsoft.com/office/drawing/2014/main" id="{A5419692-4310-4198-8570-42C1B01F77B9}"/>
              </a:ext>
            </a:extLst>
          </p:cNvPr>
          <p:cNvSpPr>
            <a:spLocks noGrp="1"/>
          </p:cNvSpPr>
          <p:nvPr>
            <p:ph idx="1"/>
          </p:nvPr>
        </p:nvSpPr>
        <p:spPr>
          <a:xfrm>
            <a:off x="679174" y="1348547"/>
            <a:ext cx="10515600" cy="4351338"/>
          </a:xfrm>
        </p:spPr>
        <p:txBody>
          <a:bodyPr/>
          <a:lstStyle/>
          <a:p>
            <a:r>
              <a:rPr lang="en-GB" sz="2400" dirty="0"/>
              <a:t>For example, it is unlawful to discriminate someone because of their sexual orientation, ethnicity, disability (</a:t>
            </a:r>
            <a:r>
              <a:rPr lang="en-GB" sz="2400" i="1" dirty="0"/>
              <a:t>Equality Act, 2010</a:t>
            </a:r>
            <a:r>
              <a:rPr lang="en-GB" sz="2400" dirty="0"/>
              <a:t>).</a:t>
            </a:r>
          </a:p>
          <a:p>
            <a:endParaRPr lang="en-GB" sz="2400" dirty="0"/>
          </a:p>
          <a:p>
            <a:pPr marL="0" indent="0">
              <a:buNone/>
            </a:pPr>
            <a:r>
              <a:rPr lang="en-GB" sz="2400" dirty="0"/>
              <a:t>Further reading - For more information on the Equality Act 2010 click on this link for access to the easy read booklet:</a:t>
            </a:r>
          </a:p>
          <a:p>
            <a:r>
              <a:rPr lang="en-GB" sz="2400" dirty="0">
                <a:hlinkClick r:id="rId2"/>
              </a:rPr>
              <a:t>https://www.gov.uk/government/publications/easy-read-the-equality-act-making-equality-real</a:t>
            </a:r>
            <a:r>
              <a:rPr lang="en-GB" sz="2400" dirty="0"/>
              <a:t> </a:t>
            </a:r>
          </a:p>
        </p:txBody>
      </p:sp>
    </p:spTree>
    <p:extLst>
      <p:ext uri="{BB962C8B-B14F-4D97-AF65-F5344CB8AC3E}">
        <p14:creationId xmlns:p14="http://schemas.microsoft.com/office/powerpoint/2010/main" val="361160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E0A6AE9-B3FB-4599-BAED-436493DB98C8}"/>
              </a:ext>
            </a:extLst>
          </p:cNvPr>
          <p:cNvSpPr>
            <a:spLocks noGrp="1"/>
          </p:cNvSpPr>
          <p:nvPr>
            <p:ph type="title"/>
          </p:nvPr>
        </p:nvSpPr>
        <p:spPr>
          <a:xfrm>
            <a:off x="648930" y="629266"/>
            <a:ext cx="6586490" cy="1146525"/>
          </a:xfrm>
        </p:spPr>
        <p:txBody>
          <a:bodyPr>
            <a:normAutofit/>
          </a:bodyPr>
          <a:lstStyle/>
          <a:p>
            <a:r>
              <a:rPr lang="en-GB" b="1" dirty="0"/>
              <a:t>Health and Safety</a:t>
            </a:r>
          </a:p>
        </p:txBody>
      </p:sp>
      <p:sp>
        <p:nvSpPr>
          <p:cNvPr id="30" name="Content Placeholder 6">
            <a:extLst>
              <a:ext uri="{FF2B5EF4-FFF2-40B4-BE49-F238E27FC236}">
                <a16:creationId xmlns:a16="http://schemas.microsoft.com/office/drawing/2014/main" id="{80C35977-3213-4771-B5FC-EE6655C5455A}"/>
              </a:ext>
            </a:extLst>
          </p:cNvPr>
          <p:cNvSpPr>
            <a:spLocks noGrp="1"/>
          </p:cNvSpPr>
          <p:nvPr>
            <p:ph idx="1"/>
          </p:nvPr>
        </p:nvSpPr>
        <p:spPr>
          <a:xfrm>
            <a:off x="344130" y="1868557"/>
            <a:ext cx="6586489" cy="3785419"/>
          </a:xfrm>
        </p:spPr>
        <p:txBody>
          <a:bodyPr>
            <a:normAutofit/>
          </a:bodyPr>
          <a:lstStyle/>
          <a:p>
            <a:r>
              <a:rPr lang="en-GB" sz="2400" dirty="0"/>
              <a:t>“Workers have a duty to take care of their own health and safety and that of others who may be affected by your actions at work.” (HSE, 2022).</a:t>
            </a:r>
          </a:p>
        </p:txBody>
      </p:sp>
      <p:pic>
        <p:nvPicPr>
          <p:cNvPr id="5" name="Picture 4" descr="A picture containing text, screenshot, newspaper&#10;&#10;Description automatically generated">
            <a:extLst>
              <a:ext uri="{FF2B5EF4-FFF2-40B4-BE49-F238E27FC236}">
                <a16:creationId xmlns:a16="http://schemas.microsoft.com/office/drawing/2014/main" id="{A249C709-7295-4799-B07A-AD06ECE144E5}"/>
              </a:ext>
            </a:extLst>
          </p:cNvPr>
          <p:cNvPicPr>
            <a:picLocks noChangeAspect="1"/>
          </p:cNvPicPr>
          <p:nvPr/>
        </p:nvPicPr>
        <p:blipFill rotWithShape="1">
          <a:blip r:embed="rId2">
            <a:extLst>
              <a:ext uri="{28A0092B-C50C-407E-A947-70E740481C1C}">
                <a14:useLocalDpi xmlns:a14="http://schemas.microsoft.com/office/drawing/2010/main" val="0"/>
              </a:ext>
            </a:extLst>
          </a:blip>
          <a:srcRect r="1" b="2017"/>
          <a:stretch/>
        </p:blipFill>
        <p:spPr>
          <a:xfrm>
            <a:off x="7556409" y="640082"/>
            <a:ext cx="3995928" cy="5577837"/>
          </a:xfrm>
          <a:prstGeom prst="rect">
            <a:avLst/>
          </a:prstGeom>
          <a:effectLst/>
        </p:spPr>
      </p:pic>
    </p:spTree>
    <p:extLst>
      <p:ext uri="{BB962C8B-B14F-4D97-AF65-F5344CB8AC3E}">
        <p14:creationId xmlns:p14="http://schemas.microsoft.com/office/powerpoint/2010/main" val="3962963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B2870-66EA-4660-8B8E-C03A3D8347BF}"/>
              </a:ext>
            </a:extLst>
          </p:cNvPr>
          <p:cNvSpPr>
            <a:spLocks noGrp="1"/>
          </p:cNvSpPr>
          <p:nvPr>
            <p:ph type="title"/>
          </p:nvPr>
        </p:nvSpPr>
        <p:spPr/>
        <p:txBody>
          <a:bodyPr/>
          <a:lstStyle/>
          <a:p>
            <a:r>
              <a:rPr lang="en-GB" sz="4000" b="1" dirty="0"/>
              <a:t>Jack in the Box!</a:t>
            </a:r>
          </a:p>
        </p:txBody>
      </p:sp>
      <p:sp>
        <p:nvSpPr>
          <p:cNvPr id="3" name="Content Placeholder 2">
            <a:extLst>
              <a:ext uri="{FF2B5EF4-FFF2-40B4-BE49-F238E27FC236}">
                <a16:creationId xmlns:a16="http://schemas.microsoft.com/office/drawing/2014/main" id="{E049E789-84E1-4E6E-872B-29C5547832D0}"/>
              </a:ext>
            </a:extLst>
          </p:cNvPr>
          <p:cNvSpPr>
            <a:spLocks noGrp="1"/>
          </p:cNvSpPr>
          <p:nvPr>
            <p:ph idx="1"/>
          </p:nvPr>
        </p:nvSpPr>
        <p:spPr/>
        <p:txBody>
          <a:bodyPr/>
          <a:lstStyle/>
          <a:p>
            <a:r>
              <a:rPr lang="en-GB" dirty="0"/>
              <a:t>Let’s watch the following 3-minute video “Work prank gone wrong”. We will then discuss as a group.</a:t>
            </a:r>
          </a:p>
        </p:txBody>
      </p:sp>
    </p:spTree>
    <p:extLst>
      <p:ext uri="{BB962C8B-B14F-4D97-AF65-F5344CB8AC3E}">
        <p14:creationId xmlns:p14="http://schemas.microsoft.com/office/powerpoint/2010/main" val="1172570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ank Gone Wrong! Very Funny, Watch Until The END!!!">
            <a:hlinkClick r:id="" action="ppaction://media"/>
            <a:extLst>
              <a:ext uri="{FF2B5EF4-FFF2-40B4-BE49-F238E27FC236}">
                <a16:creationId xmlns:a16="http://schemas.microsoft.com/office/drawing/2014/main" id="{19ECDBB5-A407-43C0-8642-7F0D9896DDD0}"/>
              </a:ext>
            </a:extLst>
          </p:cNvPr>
          <p:cNvPicPr>
            <a:picLocks noRot="1" noChangeAspect="1"/>
          </p:cNvPicPr>
          <p:nvPr>
            <a:videoFile r:link="rId1"/>
          </p:nvPr>
        </p:nvPicPr>
        <p:blipFill>
          <a:blip r:embed="rId3"/>
          <a:stretch>
            <a:fillRect/>
          </a:stretch>
        </p:blipFill>
        <p:spPr>
          <a:xfrm>
            <a:off x="0" y="44659"/>
            <a:ext cx="10886720" cy="6091098"/>
          </a:xfrm>
          <a:prstGeom prst="rect">
            <a:avLst/>
          </a:prstGeom>
        </p:spPr>
      </p:pic>
    </p:spTree>
    <p:extLst>
      <p:ext uri="{BB962C8B-B14F-4D97-AF65-F5344CB8AC3E}">
        <p14:creationId xmlns:p14="http://schemas.microsoft.com/office/powerpoint/2010/main" val="211469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E3530-82F1-45F4-B600-69339B791F9A}"/>
              </a:ext>
            </a:extLst>
          </p:cNvPr>
          <p:cNvSpPr>
            <a:spLocks noGrp="1"/>
          </p:cNvSpPr>
          <p:nvPr>
            <p:ph type="title"/>
          </p:nvPr>
        </p:nvSpPr>
        <p:spPr/>
        <p:txBody>
          <a:bodyPr/>
          <a:lstStyle/>
          <a:p>
            <a:r>
              <a:rPr lang="en-GB" sz="4000" b="1" dirty="0"/>
              <a:t>Ow my head!</a:t>
            </a:r>
          </a:p>
        </p:txBody>
      </p:sp>
      <p:sp>
        <p:nvSpPr>
          <p:cNvPr id="3" name="Content Placeholder 2">
            <a:extLst>
              <a:ext uri="{FF2B5EF4-FFF2-40B4-BE49-F238E27FC236}">
                <a16:creationId xmlns:a16="http://schemas.microsoft.com/office/drawing/2014/main" id="{8ED0962B-5192-4927-BD5B-B040E0ED4ED4}"/>
              </a:ext>
            </a:extLst>
          </p:cNvPr>
          <p:cNvSpPr>
            <a:spLocks noGrp="1"/>
          </p:cNvSpPr>
          <p:nvPr>
            <p:ph idx="1"/>
          </p:nvPr>
        </p:nvSpPr>
        <p:spPr>
          <a:xfrm>
            <a:off x="745435" y="1253331"/>
            <a:ext cx="10515600" cy="4351338"/>
          </a:xfrm>
        </p:spPr>
        <p:txBody>
          <a:bodyPr/>
          <a:lstStyle/>
          <a:p>
            <a:endParaRPr lang="en-GB" sz="2400" dirty="0"/>
          </a:p>
          <a:p>
            <a:endParaRPr lang="en-GB" sz="2400" dirty="0"/>
          </a:p>
          <a:p>
            <a:r>
              <a:rPr lang="en-GB" sz="2400" dirty="0"/>
              <a:t>Thankfully ‘the victim’ of the prank was ok. However, what could have gone wrong here, and what could have been the outcome for the ‘pranksters’?</a:t>
            </a:r>
          </a:p>
          <a:p>
            <a:r>
              <a:rPr lang="en-GB" sz="2400" dirty="0"/>
              <a:t>Feel free to discuss or pop your responses in the chat </a:t>
            </a:r>
            <a:r>
              <a:rPr lang="en-GB" sz="2400" dirty="0">
                <a:sym typeface="Wingdings" panose="05000000000000000000" pitchFamily="2" charset="2"/>
              </a:rPr>
              <a:t></a:t>
            </a:r>
          </a:p>
          <a:p>
            <a:endParaRPr lang="en-GB" sz="2400" dirty="0">
              <a:sym typeface="Wingdings" panose="05000000000000000000" pitchFamily="2" charset="2"/>
            </a:endParaRPr>
          </a:p>
        </p:txBody>
      </p:sp>
    </p:spTree>
    <p:extLst>
      <p:ext uri="{BB962C8B-B14F-4D97-AF65-F5344CB8AC3E}">
        <p14:creationId xmlns:p14="http://schemas.microsoft.com/office/powerpoint/2010/main" val="2334506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743B-E5AA-4C5A-4F57-55EFF48FFEB1}"/>
              </a:ext>
            </a:extLst>
          </p:cNvPr>
          <p:cNvSpPr>
            <a:spLocks noGrp="1"/>
          </p:cNvSpPr>
          <p:nvPr>
            <p:ph type="title"/>
          </p:nvPr>
        </p:nvSpPr>
        <p:spPr/>
        <p:txBody>
          <a:bodyPr/>
          <a:lstStyle/>
          <a:p>
            <a:r>
              <a:rPr lang="en-GB" sz="4000" b="1" dirty="0"/>
              <a:t>Did you have anything similar?</a:t>
            </a:r>
          </a:p>
        </p:txBody>
      </p:sp>
      <p:sp>
        <p:nvSpPr>
          <p:cNvPr id="3" name="Content Placeholder 2">
            <a:extLst>
              <a:ext uri="{FF2B5EF4-FFF2-40B4-BE49-F238E27FC236}">
                <a16:creationId xmlns:a16="http://schemas.microsoft.com/office/drawing/2014/main" id="{8C64D032-47E8-A2F6-6262-8C8963F5CF14}"/>
              </a:ext>
            </a:extLst>
          </p:cNvPr>
          <p:cNvSpPr>
            <a:spLocks noGrp="1"/>
          </p:cNvSpPr>
          <p:nvPr>
            <p:ph idx="1"/>
          </p:nvPr>
        </p:nvSpPr>
        <p:spPr>
          <a:xfrm>
            <a:off x="838200" y="1690689"/>
            <a:ext cx="10515600" cy="4351338"/>
          </a:xfrm>
        </p:spPr>
        <p:txBody>
          <a:bodyPr/>
          <a:lstStyle/>
          <a:p>
            <a:r>
              <a:rPr lang="en-GB" dirty="0"/>
              <a:t>She may have an underlying medical condition</a:t>
            </a:r>
          </a:p>
          <a:p>
            <a:r>
              <a:rPr lang="en-GB" dirty="0"/>
              <a:t>She may have been knocked unconscious…and then the fire alarm sounds…</a:t>
            </a:r>
          </a:p>
          <a:p>
            <a:pPr marL="0" indent="0">
              <a:buNone/>
            </a:pPr>
            <a:endParaRPr lang="en-GB" sz="2800" b="1" dirty="0">
              <a:sym typeface="Wingdings" panose="05000000000000000000" pitchFamily="2" charset="2"/>
            </a:endParaRPr>
          </a:p>
          <a:p>
            <a:pPr marL="0" indent="0">
              <a:buNone/>
            </a:pPr>
            <a:r>
              <a:rPr lang="en-GB" sz="2800" b="1" dirty="0">
                <a:sym typeface="Wingdings" panose="05000000000000000000" pitchFamily="2" charset="2"/>
              </a:rPr>
              <a:t>Coming up…What the law says…</a:t>
            </a:r>
            <a:endParaRPr lang="en-GB" sz="2800" b="1" dirty="0"/>
          </a:p>
          <a:p>
            <a:endParaRPr lang="en-GB" dirty="0"/>
          </a:p>
          <a:p>
            <a:endParaRPr lang="en-GB" dirty="0"/>
          </a:p>
          <a:p>
            <a:endParaRPr lang="en-GB" dirty="0"/>
          </a:p>
          <a:p>
            <a:endParaRPr lang="en-GB" dirty="0"/>
          </a:p>
          <a:p>
            <a:endParaRPr lang="en-GB" dirty="0"/>
          </a:p>
        </p:txBody>
      </p:sp>
      <p:sp>
        <p:nvSpPr>
          <p:cNvPr id="4" name="Arrow: Right 3">
            <a:extLst>
              <a:ext uri="{FF2B5EF4-FFF2-40B4-BE49-F238E27FC236}">
                <a16:creationId xmlns:a16="http://schemas.microsoft.com/office/drawing/2014/main" id="{0464A22D-10B5-4CA8-53E2-E40BD3DD39FA}"/>
              </a:ext>
            </a:extLst>
          </p:cNvPr>
          <p:cNvSpPr/>
          <p:nvPr/>
        </p:nvSpPr>
        <p:spPr>
          <a:xfrm>
            <a:off x="5355772" y="3914254"/>
            <a:ext cx="2763520" cy="640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8112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ext&#10;&#10;Description automatically generated">
            <a:extLst>
              <a:ext uri="{FF2B5EF4-FFF2-40B4-BE49-F238E27FC236}">
                <a16:creationId xmlns:a16="http://schemas.microsoft.com/office/drawing/2014/main" id="{32EAB696-FDD3-D514-0D0B-C83B6499EDA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43467" y="291423"/>
            <a:ext cx="10905066" cy="4852753"/>
          </a:xfrm>
          <a:prstGeom prst="rect">
            <a:avLst/>
          </a:prstGeom>
        </p:spPr>
      </p:pic>
      <p:sp>
        <p:nvSpPr>
          <p:cNvPr id="6" name="TextBox 5">
            <a:extLst>
              <a:ext uri="{FF2B5EF4-FFF2-40B4-BE49-F238E27FC236}">
                <a16:creationId xmlns:a16="http://schemas.microsoft.com/office/drawing/2014/main" id="{8F7E61A1-2DAD-99DB-7DF3-A447FA88BF9E}"/>
              </a:ext>
            </a:extLst>
          </p:cNvPr>
          <p:cNvSpPr txBox="1"/>
          <p:nvPr/>
        </p:nvSpPr>
        <p:spPr>
          <a:xfrm>
            <a:off x="9591040" y="5313864"/>
            <a:ext cx="2032000"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(Worknest, 2022)</a:t>
            </a:r>
          </a:p>
        </p:txBody>
      </p:sp>
    </p:spTree>
    <p:extLst>
      <p:ext uri="{BB962C8B-B14F-4D97-AF65-F5344CB8AC3E}">
        <p14:creationId xmlns:p14="http://schemas.microsoft.com/office/powerpoint/2010/main" val="2330558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2B14A0-5049-D344-5EFC-771B0EBD0741}"/>
              </a:ext>
            </a:extLst>
          </p:cNvPr>
          <p:cNvSpPr>
            <a:spLocks noGrp="1"/>
          </p:cNvSpPr>
          <p:nvPr>
            <p:ph type="title"/>
          </p:nvPr>
        </p:nvSpPr>
        <p:spPr>
          <a:xfrm>
            <a:off x="406400" y="365127"/>
            <a:ext cx="10947400" cy="874394"/>
          </a:xfrm>
        </p:spPr>
        <p:txBody>
          <a:bodyPr/>
          <a:lstStyle/>
          <a:p>
            <a:r>
              <a:rPr lang="en-GB" sz="4000" b="1" dirty="0"/>
              <a:t>Health and Safety – Further Reading</a:t>
            </a:r>
          </a:p>
        </p:txBody>
      </p:sp>
      <p:sp>
        <p:nvSpPr>
          <p:cNvPr id="5" name="Content Placeholder 4">
            <a:extLst>
              <a:ext uri="{FF2B5EF4-FFF2-40B4-BE49-F238E27FC236}">
                <a16:creationId xmlns:a16="http://schemas.microsoft.com/office/drawing/2014/main" id="{1AB26750-82DC-96E1-D0C4-F6F41EED5E00}"/>
              </a:ext>
            </a:extLst>
          </p:cNvPr>
          <p:cNvSpPr>
            <a:spLocks noGrp="1"/>
          </p:cNvSpPr>
          <p:nvPr>
            <p:ph idx="1"/>
          </p:nvPr>
        </p:nvSpPr>
        <p:spPr>
          <a:xfrm>
            <a:off x="838200" y="1480185"/>
            <a:ext cx="10515600" cy="4351338"/>
          </a:xfrm>
        </p:spPr>
        <p:txBody>
          <a:bodyPr/>
          <a:lstStyle/>
          <a:p>
            <a:pPr marL="0" indent="0">
              <a:buNone/>
            </a:pPr>
            <a:endParaRPr lang="en-GB" dirty="0"/>
          </a:p>
          <a:p>
            <a:pPr marL="0" indent="0">
              <a:buNone/>
            </a:pPr>
            <a:r>
              <a:rPr lang="en-GB" dirty="0"/>
              <a:t>If you would like to find out more information about the Health and Safety at Work Act 1974 feel free to click on the link:</a:t>
            </a:r>
          </a:p>
          <a:p>
            <a:pPr marL="0" indent="0">
              <a:buNone/>
            </a:pPr>
            <a:r>
              <a:rPr lang="en-GB" dirty="0">
                <a:hlinkClick r:id="rId2"/>
              </a:rPr>
              <a:t>https://www.hse.gov.uk/legislation/hswa.htm </a:t>
            </a:r>
            <a:endParaRPr lang="en-GB" dirty="0"/>
          </a:p>
          <a:p>
            <a:pPr marL="0" indent="0">
              <a:buNone/>
            </a:pPr>
            <a:endParaRPr lang="en-GB" dirty="0"/>
          </a:p>
        </p:txBody>
      </p:sp>
    </p:spTree>
    <p:extLst>
      <p:ext uri="{BB962C8B-B14F-4D97-AF65-F5344CB8AC3E}">
        <p14:creationId xmlns:p14="http://schemas.microsoft.com/office/powerpoint/2010/main" val="816551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77B61-BB0F-80DD-B73F-1A294A520492}"/>
              </a:ext>
            </a:extLst>
          </p:cNvPr>
          <p:cNvSpPr>
            <a:spLocks noGrp="1"/>
          </p:cNvSpPr>
          <p:nvPr>
            <p:ph type="title"/>
          </p:nvPr>
        </p:nvSpPr>
        <p:spPr>
          <a:xfrm>
            <a:off x="1315720" y="2144077"/>
            <a:ext cx="10515600" cy="1325563"/>
          </a:xfrm>
        </p:spPr>
        <p:txBody>
          <a:bodyPr/>
          <a:lstStyle/>
          <a:p>
            <a:r>
              <a:rPr lang="en-GB" sz="4000" b="1" dirty="0"/>
              <a:t>Coming up…Fire Safety…</a:t>
            </a:r>
          </a:p>
        </p:txBody>
      </p:sp>
      <p:sp>
        <p:nvSpPr>
          <p:cNvPr id="3" name="Arrow: Right 2">
            <a:extLst>
              <a:ext uri="{FF2B5EF4-FFF2-40B4-BE49-F238E27FC236}">
                <a16:creationId xmlns:a16="http://schemas.microsoft.com/office/drawing/2014/main" id="{E7E4B7A8-BE92-871C-AC22-5261FDCD6193}"/>
              </a:ext>
            </a:extLst>
          </p:cNvPr>
          <p:cNvSpPr/>
          <p:nvPr/>
        </p:nvSpPr>
        <p:spPr>
          <a:xfrm>
            <a:off x="5740400" y="3007360"/>
            <a:ext cx="2763520" cy="640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8588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3F79F-8C0F-5068-DA62-56D0B216D663}"/>
              </a:ext>
            </a:extLst>
          </p:cNvPr>
          <p:cNvSpPr>
            <a:spLocks noGrp="1"/>
          </p:cNvSpPr>
          <p:nvPr>
            <p:ph type="title"/>
          </p:nvPr>
        </p:nvSpPr>
        <p:spPr>
          <a:xfrm>
            <a:off x="838200" y="288926"/>
            <a:ext cx="10515600" cy="1325563"/>
          </a:xfrm>
        </p:spPr>
        <p:txBody>
          <a:bodyPr/>
          <a:lstStyle/>
          <a:p>
            <a:r>
              <a:rPr lang="en-GB" dirty="0"/>
              <a:t>But first…</a:t>
            </a:r>
          </a:p>
        </p:txBody>
      </p:sp>
      <p:sp>
        <p:nvSpPr>
          <p:cNvPr id="3" name="Content Placeholder 2">
            <a:extLst>
              <a:ext uri="{FF2B5EF4-FFF2-40B4-BE49-F238E27FC236}">
                <a16:creationId xmlns:a16="http://schemas.microsoft.com/office/drawing/2014/main" id="{3423FC40-1593-5A4C-344E-0A1AD1931C24}"/>
              </a:ext>
            </a:extLst>
          </p:cNvPr>
          <p:cNvSpPr>
            <a:spLocks noGrp="1"/>
          </p:cNvSpPr>
          <p:nvPr>
            <p:ph idx="1"/>
          </p:nvPr>
        </p:nvSpPr>
        <p:spPr>
          <a:xfrm>
            <a:off x="653143" y="1422853"/>
            <a:ext cx="10515600" cy="4351338"/>
          </a:xfrm>
        </p:spPr>
        <p:txBody>
          <a:bodyPr/>
          <a:lstStyle/>
          <a:p>
            <a:r>
              <a:rPr lang="en-GB" dirty="0"/>
              <a:t>Knowledge check!</a:t>
            </a:r>
          </a:p>
          <a:p>
            <a:r>
              <a:rPr lang="en-GB" dirty="0"/>
              <a:t>What do you know about fire safety?</a:t>
            </a:r>
          </a:p>
          <a:p>
            <a:endParaRPr lang="en-GB" dirty="0"/>
          </a:p>
        </p:txBody>
      </p:sp>
    </p:spTree>
    <p:extLst>
      <p:ext uri="{BB962C8B-B14F-4D97-AF65-F5344CB8AC3E}">
        <p14:creationId xmlns:p14="http://schemas.microsoft.com/office/powerpoint/2010/main" val="681748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95EED-C454-A010-5EEC-8C4838D7A94D}"/>
              </a:ext>
            </a:extLst>
          </p:cNvPr>
          <p:cNvSpPr>
            <a:spLocks noGrp="1"/>
          </p:cNvSpPr>
          <p:nvPr>
            <p:ph type="title"/>
          </p:nvPr>
        </p:nvSpPr>
        <p:spPr/>
        <p:txBody>
          <a:bodyPr/>
          <a:lstStyle/>
          <a:p>
            <a:r>
              <a:rPr lang="en-GB" sz="4000" b="1" dirty="0"/>
              <a:t>Prevention is better than cure!</a:t>
            </a:r>
          </a:p>
        </p:txBody>
      </p:sp>
      <p:sp>
        <p:nvSpPr>
          <p:cNvPr id="3" name="Content Placeholder 2">
            <a:extLst>
              <a:ext uri="{FF2B5EF4-FFF2-40B4-BE49-F238E27FC236}">
                <a16:creationId xmlns:a16="http://schemas.microsoft.com/office/drawing/2014/main" id="{0ACE5CB0-48F9-82AF-7485-7E70C19030B6}"/>
              </a:ext>
            </a:extLst>
          </p:cNvPr>
          <p:cNvSpPr>
            <a:spLocks noGrp="1"/>
          </p:cNvSpPr>
          <p:nvPr>
            <p:ph idx="1"/>
          </p:nvPr>
        </p:nvSpPr>
        <p:spPr>
          <a:xfrm>
            <a:off x="695960" y="1378584"/>
            <a:ext cx="10657840" cy="4859655"/>
          </a:xfrm>
        </p:spPr>
        <p:txBody>
          <a:bodyPr/>
          <a:lstStyle/>
          <a:p>
            <a:pPr marL="0" indent="0">
              <a:buNone/>
            </a:pPr>
            <a:r>
              <a:rPr lang="en-GB" dirty="0"/>
              <a:t>Common fire hazards in the workplace include:</a:t>
            </a:r>
          </a:p>
          <a:p>
            <a:r>
              <a:rPr lang="en-GB" dirty="0"/>
              <a:t>obstructing fire exits</a:t>
            </a:r>
          </a:p>
          <a:p>
            <a:r>
              <a:rPr lang="en-GB" dirty="0"/>
              <a:t>faulty electrical equipment </a:t>
            </a:r>
          </a:p>
          <a:p>
            <a:r>
              <a:rPr lang="en-GB" dirty="0"/>
              <a:t>failing to turn equipment off overnight which can cause heat build up</a:t>
            </a:r>
          </a:p>
          <a:p>
            <a:r>
              <a:rPr lang="en-GB" dirty="0"/>
              <a:t>flammable materials stored next to heaters</a:t>
            </a:r>
          </a:p>
          <a:p>
            <a:r>
              <a:rPr lang="en-GB" dirty="0"/>
              <a:t>unattended cooking</a:t>
            </a:r>
          </a:p>
          <a:p>
            <a:pPr marL="0" indent="0">
              <a:buNone/>
            </a:pPr>
            <a:r>
              <a:rPr lang="en-GB" dirty="0"/>
              <a:t>Carrying out a fire risk assessment will help identify and protect employees and visitors from any known fire hazards.</a:t>
            </a:r>
          </a:p>
          <a:p>
            <a:pPr marL="0" indent="0" algn="r">
              <a:buNone/>
            </a:pPr>
            <a:r>
              <a:rPr lang="en-GB" dirty="0"/>
              <a:t>HST, (2023)</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97428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55E8-7C51-0AFC-FD36-39A369166F3D}"/>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6CD3AF44-CC3C-102A-22D9-8F332675F84D}"/>
              </a:ext>
            </a:extLst>
          </p:cNvPr>
          <p:cNvSpPr>
            <a:spLocks noGrp="1"/>
          </p:cNvSpPr>
          <p:nvPr>
            <p:ph idx="1"/>
          </p:nvPr>
        </p:nvSpPr>
        <p:spPr/>
        <p:txBody>
          <a:bodyPr/>
          <a:lstStyle/>
          <a:p>
            <a:r>
              <a:rPr lang="en-GB" dirty="0">
                <a:hlinkClick r:id="rId2"/>
              </a:rPr>
              <a:t>https://www.gov.uk/workplace-fire-safety-your-responsibilities</a:t>
            </a:r>
            <a:r>
              <a:rPr lang="en-GB" dirty="0"/>
              <a:t> </a:t>
            </a:r>
          </a:p>
          <a:p>
            <a:r>
              <a:rPr lang="en-GB" dirty="0">
                <a:hlinkClick r:id="rId3"/>
              </a:rPr>
              <a:t>https://www.hse.gov.uk/toolbox/fire.htm</a:t>
            </a:r>
            <a:r>
              <a:rPr lang="en-GB" dirty="0"/>
              <a:t> </a:t>
            </a:r>
          </a:p>
        </p:txBody>
      </p:sp>
    </p:spTree>
    <p:extLst>
      <p:ext uri="{BB962C8B-B14F-4D97-AF65-F5344CB8AC3E}">
        <p14:creationId xmlns:p14="http://schemas.microsoft.com/office/powerpoint/2010/main" val="807724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0FB24-7DE8-46F9-A797-B3B35711A80B}"/>
              </a:ext>
            </a:extLst>
          </p:cNvPr>
          <p:cNvSpPr>
            <a:spLocks noGrp="1"/>
          </p:cNvSpPr>
          <p:nvPr>
            <p:ph type="title"/>
          </p:nvPr>
        </p:nvSpPr>
        <p:spPr/>
        <p:txBody>
          <a:bodyPr/>
          <a:lstStyle/>
          <a:p>
            <a:r>
              <a:rPr lang="en-GB" sz="4000" b="1" dirty="0"/>
              <a:t>Take a chance on me!</a:t>
            </a:r>
          </a:p>
        </p:txBody>
      </p:sp>
      <p:sp>
        <p:nvSpPr>
          <p:cNvPr id="3" name="Content Placeholder 2">
            <a:extLst>
              <a:ext uri="{FF2B5EF4-FFF2-40B4-BE49-F238E27FC236}">
                <a16:creationId xmlns:a16="http://schemas.microsoft.com/office/drawing/2014/main" id="{8F16F11D-5937-440A-9F42-665C22EEA9A3}"/>
              </a:ext>
            </a:extLst>
          </p:cNvPr>
          <p:cNvSpPr>
            <a:spLocks noGrp="1"/>
          </p:cNvSpPr>
          <p:nvPr>
            <p:ph idx="1"/>
          </p:nvPr>
        </p:nvSpPr>
        <p:spPr/>
        <p:txBody>
          <a:bodyPr/>
          <a:lstStyle/>
          <a:p>
            <a:r>
              <a:rPr lang="en-GB" dirty="0"/>
              <a:t>Let’s watch the following 7-minute video – “Undercover in Britain’s most dangerous hotels”. Take some notes, we will then discuss as a group.</a:t>
            </a:r>
          </a:p>
        </p:txBody>
      </p:sp>
    </p:spTree>
    <p:extLst>
      <p:ext uri="{BB962C8B-B14F-4D97-AF65-F5344CB8AC3E}">
        <p14:creationId xmlns:p14="http://schemas.microsoft.com/office/powerpoint/2010/main" val="869367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ndercover in Britain's dangerous hotels - Which?">
            <a:hlinkClick r:id="" action="ppaction://media"/>
            <a:extLst>
              <a:ext uri="{FF2B5EF4-FFF2-40B4-BE49-F238E27FC236}">
                <a16:creationId xmlns:a16="http://schemas.microsoft.com/office/drawing/2014/main" id="{93369731-5CBC-42F9-81B2-FE3BABF61569}"/>
              </a:ext>
            </a:extLst>
          </p:cNvPr>
          <p:cNvPicPr>
            <a:picLocks noRot="1" noChangeAspect="1"/>
          </p:cNvPicPr>
          <p:nvPr>
            <a:videoFile r:link="rId1"/>
          </p:nvPr>
        </p:nvPicPr>
        <p:blipFill>
          <a:blip r:embed="rId3"/>
          <a:stretch>
            <a:fillRect/>
          </a:stretch>
        </p:blipFill>
        <p:spPr>
          <a:xfrm>
            <a:off x="0" y="-15240"/>
            <a:ext cx="12165027" cy="6873240"/>
          </a:xfrm>
          <a:prstGeom prst="rect">
            <a:avLst/>
          </a:prstGeom>
        </p:spPr>
      </p:pic>
    </p:spTree>
    <p:extLst>
      <p:ext uri="{BB962C8B-B14F-4D97-AF65-F5344CB8AC3E}">
        <p14:creationId xmlns:p14="http://schemas.microsoft.com/office/powerpoint/2010/main" val="79709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9D29-0146-4DF6-B00F-389A803AE33D}"/>
              </a:ext>
            </a:extLst>
          </p:cNvPr>
          <p:cNvSpPr>
            <a:spLocks noGrp="1"/>
          </p:cNvSpPr>
          <p:nvPr>
            <p:ph type="title"/>
          </p:nvPr>
        </p:nvSpPr>
        <p:spPr>
          <a:xfrm>
            <a:off x="838200" y="314326"/>
            <a:ext cx="10515600" cy="1325563"/>
          </a:xfrm>
        </p:spPr>
        <p:txBody>
          <a:bodyPr/>
          <a:lstStyle/>
          <a:p>
            <a:r>
              <a:rPr lang="en-GB" sz="4000" b="1" dirty="0"/>
              <a:t>Discussion time!</a:t>
            </a:r>
          </a:p>
        </p:txBody>
      </p:sp>
      <p:sp>
        <p:nvSpPr>
          <p:cNvPr id="3" name="Content Placeholder 2">
            <a:extLst>
              <a:ext uri="{FF2B5EF4-FFF2-40B4-BE49-F238E27FC236}">
                <a16:creationId xmlns:a16="http://schemas.microsoft.com/office/drawing/2014/main" id="{F510A3FE-8811-4E82-8728-E372B1A685E6}"/>
              </a:ext>
            </a:extLst>
          </p:cNvPr>
          <p:cNvSpPr>
            <a:spLocks noGrp="1"/>
          </p:cNvSpPr>
          <p:nvPr>
            <p:ph idx="1"/>
          </p:nvPr>
        </p:nvSpPr>
        <p:spPr>
          <a:xfrm>
            <a:off x="692426" y="1481068"/>
            <a:ext cx="10515600" cy="4351338"/>
          </a:xfrm>
        </p:spPr>
        <p:txBody>
          <a:bodyPr/>
          <a:lstStyle/>
          <a:p>
            <a:pPr marL="0" indent="0">
              <a:buNone/>
            </a:pPr>
            <a:r>
              <a:rPr lang="en-GB" sz="2400" dirty="0"/>
              <a:t>As mentioned in the video, “pre-2006, businesses had to apply for a fire safety certificate in order to operate”.  Since then, it is down to the owner to perform risk assessments instead”.</a:t>
            </a:r>
          </a:p>
          <a:p>
            <a:r>
              <a:rPr lang="en-GB" sz="2400" dirty="0"/>
              <a:t>Do we agree with this?</a:t>
            </a:r>
          </a:p>
          <a:p>
            <a:pPr marL="0" indent="0">
              <a:buNone/>
            </a:pPr>
            <a:endParaRPr lang="en-GB" sz="2400" dirty="0"/>
          </a:p>
          <a:p>
            <a:r>
              <a:rPr lang="en-GB" sz="2400" dirty="0"/>
              <a:t>Would you stay in this hotel?</a:t>
            </a:r>
          </a:p>
          <a:p>
            <a:r>
              <a:rPr lang="en-GB" sz="2400" dirty="0"/>
              <a:t>Would you want to be associated with a hotel like this?</a:t>
            </a:r>
          </a:p>
        </p:txBody>
      </p:sp>
    </p:spTree>
    <p:extLst>
      <p:ext uri="{BB962C8B-B14F-4D97-AF65-F5344CB8AC3E}">
        <p14:creationId xmlns:p14="http://schemas.microsoft.com/office/powerpoint/2010/main" val="331481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03A53-DE9F-4BCE-8C54-620355172547}"/>
              </a:ext>
            </a:extLst>
          </p:cNvPr>
          <p:cNvSpPr>
            <a:spLocks noGrp="1"/>
          </p:cNvSpPr>
          <p:nvPr>
            <p:ph type="title"/>
          </p:nvPr>
        </p:nvSpPr>
        <p:spPr>
          <a:xfrm>
            <a:off x="838200" y="2536245"/>
            <a:ext cx="10515600" cy="1325563"/>
          </a:xfrm>
        </p:spPr>
        <p:txBody>
          <a:bodyPr/>
          <a:lstStyle/>
          <a:p>
            <a:r>
              <a:rPr lang="en-GB" dirty="0"/>
              <a:t>                              </a:t>
            </a:r>
            <a:r>
              <a:rPr lang="en-GB" sz="4000" b="1" dirty="0"/>
              <a:t>Task 4 </a:t>
            </a:r>
            <a:endParaRPr lang="en-GB" b="1" dirty="0"/>
          </a:p>
        </p:txBody>
      </p:sp>
      <p:sp>
        <p:nvSpPr>
          <p:cNvPr id="4" name="Arrow: Right 3">
            <a:extLst>
              <a:ext uri="{FF2B5EF4-FFF2-40B4-BE49-F238E27FC236}">
                <a16:creationId xmlns:a16="http://schemas.microsoft.com/office/drawing/2014/main" id="{29726146-05B5-4496-8F6B-9AFC6E89B487}"/>
              </a:ext>
            </a:extLst>
          </p:cNvPr>
          <p:cNvSpPr/>
          <p:nvPr/>
        </p:nvSpPr>
        <p:spPr>
          <a:xfrm>
            <a:off x="7116418" y="3861808"/>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07086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8C63-942C-44FA-97B5-491D50A8D202}"/>
              </a:ext>
            </a:extLst>
          </p:cNvPr>
          <p:cNvSpPr>
            <a:spLocks noGrp="1"/>
          </p:cNvSpPr>
          <p:nvPr>
            <p:ph type="title"/>
          </p:nvPr>
        </p:nvSpPr>
        <p:spPr/>
        <p:txBody>
          <a:bodyPr/>
          <a:lstStyle/>
          <a:p>
            <a:r>
              <a:rPr lang="en-GB" sz="4000" b="1" dirty="0"/>
              <a:t>Recap: Saving Assessment in Word…</a:t>
            </a:r>
          </a:p>
        </p:txBody>
      </p:sp>
      <p:sp>
        <p:nvSpPr>
          <p:cNvPr id="3" name="Content Placeholder 2">
            <a:extLst>
              <a:ext uri="{FF2B5EF4-FFF2-40B4-BE49-F238E27FC236}">
                <a16:creationId xmlns:a16="http://schemas.microsoft.com/office/drawing/2014/main" id="{E0AD615F-F1FF-4BCE-8B55-311CD2C89D99}"/>
              </a:ext>
            </a:extLst>
          </p:cNvPr>
          <p:cNvSpPr>
            <a:spLocks noGrp="1"/>
          </p:cNvSpPr>
          <p:nvPr>
            <p:ph idx="1"/>
          </p:nvPr>
        </p:nvSpPr>
        <p:spPr/>
        <p:txBody>
          <a:bodyPr/>
          <a:lstStyle/>
          <a:p>
            <a:r>
              <a:rPr lang="en-GB" sz="2400" b="0" i="0" dirty="0">
                <a:solidFill>
                  <a:srgbClr val="000000"/>
                </a:solidFill>
                <a:effectLst/>
                <a:latin typeface="Calibri" panose="020F0502020204030204" pitchFamily="34" charset="0"/>
              </a:rPr>
              <a:t>Please avoid saving your work as an </a:t>
            </a:r>
            <a:r>
              <a:rPr lang="en-GB" sz="2400" b="0" i="0" dirty="0">
                <a:solidFill>
                  <a:srgbClr val="FF0000"/>
                </a:solidFill>
                <a:effectLst/>
                <a:latin typeface="Calibri" panose="020F0502020204030204" pitchFamily="34" charset="0"/>
              </a:rPr>
              <a:t>OPEN DOCUMENT TEXT. </a:t>
            </a:r>
            <a:r>
              <a:rPr lang="en-GB" sz="2400" dirty="0">
                <a:solidFill>
                  <a:srgbClr val="000000"/>
                </a:solidFill>
                <a:latin typeface="Calibri" panose="020F0502020204030204" pitchFamily="34" charset="0"/>
              </a:rPr>
              <a:t>The system the university uses (Turnitin) does</a:t>
            </a:r>
            <a:r>
              <a:rPr lang="en-GB" sz="2400" b="0" i="0" dirty="0">
                <a:solidFill>
                  <a:srgbClr val="000000"/>
                </a:solidFill>
                <a:effectLst/>
                <a:latin typeface="Calibri" panose="020F0502020204030204" pitchFamily="34" charset="0"/>
              </a:rPr>
              <a:t> not recognise this format. You can change the format by clicking on the More Options tab in the Save As menu on Word.</a:t>
            </a:r>
          </a:p>
          <a:p>
            <a:endParaRPr lang="en-GB" dirty="0"/>
          </a:p>
        </p:txBody>
      </p:sp>
    </p:spTree>
    <p:extLst>
      <p:ext uri="{BB962C8B-B14F-4D97-AF65-F5344CB8AC3E}">
        <p14:creationId xmlns:p14="http://schemas.microsoft.com/office/powerpoint/2010/main" val="1179642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2267"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2" name="Picture 1" descr="Graphical user interface, text, application&#10;&#10;Description automatically generated">
            <a:extLst>
              <a:ext uri="{FF2B5EF4-FFF2-40B4-BE49-F238E27FC236}">
                <a16:creationId xmlns:a16="http://schemas.microsoft.com/office/drawing/2014/main" id="{865658B2-0A52-4234-BBD1-0F1ACF643E58}"/>
              </a:ext>
            </a:extLst>
          </p:cNvPr>
          <p:cNvPicPr/>
          <p:nvPr/>
        </p:nvPicPr>
        <p:blipFill rotWithShape="1">
          <a:blip r:embed="rId2">
            <a:extLst>
              <a:ext uri="{28A0092B-C50C-407E-A947-70E740481C1C}">
                <a14:useLocalDpi xmlns:a14="http://schemas.microsoft.com/office/drawing/2010/main" val="0"/>
              </a:ext>
            </a:extLst>
          </a:blip>
          <a:srcRect t="3302"/>
          <a:stretch/>
        </p:blipFill>
        <p:spPr>
          <a:xfrm>
            <a:off x="1866900" y="1404730"/>
            <a:ext cx="8458200" cy="4191684"/>
          </a:xfrm>
          <a:prstGeom prst="rect">
            <a:avLst/>
          </a:prstGeom>
        </p:spPr>
      </p:pic>
    </p:spTree>
    <p:extLst>
      <p:ext uri="{BB962C8B-B14F-4D97-AF65-F5344CB8AC3E}">
        <p14:creationId xmlns:p14="http://schemas.microsoft.com/office/powerpoint/2010/main" val="8760951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D38DB-FE53-419E-89A7-ED6B16BE0B96}"/>
              </a:ext>
            </a:extLst>
          </p:cNvPr>
          <p:cNvSpPr>
            <a:spLocks noGrp="1"/>
          </p:cNvSpPr>
          <p:nvPr>
            <p:ph type="title"/>
          </p:nvPr>
        </p:nvSpPr>
        <p:spPr>
          <a:xfrm>
            <a:off x="1073426" y="365126"/>
            <a:ext cx="10280374" cy="814317"/>
          </a:xfrm>
        </p:spPr>
        <p:txBody>
          <a:bodyPr/>
          <a:lstStyle/>
          <a:p>
            <a:r>
              <a:rPr lang="en-GB" sz="4000" b="1" dirty="0"/>
              <a:t>Task 4 Assessment Criteria</a:t>
            </a:r>
          </a:p>
        </p:txBody>
      </p:sp>
      <p:sp>
        <p:nvSpPr>
          <p:cNvPr id="3" name="Content Placeholder 2">
            <a:extLst>
              <a:ext uri="{FF2B5EF4-FFF2-40B4-BE49-F238E27FC236}">
                <a16:creationId xmlns:a16="http://schemas.microsoft.com/office/drawing/2014/main" id="{8E4966A7-1014-4151-85C3-81C0AE43BABC}"/>
              </a:ext>
            </a:extLst>
          </p:cNvPr>
          <p:cNvSpPr>
            <a:spLocks noGrp="1"/>
          </p:cNvSpPr>
          <p:nvPr>
            <p:ph idx="1"/>
          </p:nvPr>
        </p:nvSpPr>
        <p:spPr>
          <a:xfrm>
            <a:off x="742122" y="1351722"/>
            <a:ext cx="10611678" cy="4825241"/>
          </a:xfrm>
        </p:spPr>
        <p:txBody>
          <a:bodyPr/>
          <a:lstStyle/>
          <a:p>
            <a:pPr marL="0" indent="0">
              <a:buNone/>
            </a:pPr>
            <a:r>
              <a:rPr lang="en-US" sz="2400" dirty="0">
                <a:effectLst/>
                <a:ea typeface="Calibri" panose="020F0502020204030204" pitchFamily="34" charset="0"/>
                <a:cs typeface="Times New Roman" panose="02020603050405020304" pitchFamily="18" charset="0"/>
              </a:rPr>
              <a:t>Using Word, write a 400-word </a:t>
            </a:r>
            <a:r>
              <a:rPr lang="en-US" sz="3600" b="1" i="1" dirty="0">
                <a:effectLst/>
                <a:ea typeface="Calibri" panose="020F0502020204030204" pitchFamily="34" charset="0"/>
                <a:cs typeface="Times New Roman" panose="02020603050405020304" pitchFamily="18" charset="0"/>
              </a:rPr>
              <a:t>essay, </a:t>
            </a:r>
            <a:r>
              <a:rPr lang="en-US" sz="2400" dirty="0"/>
              <a:t>discussing </a:t>
            </a:r>
            <a:r>
              <a:rPr lang="en-US" sz="2400" b="1" dirty="0">
                <a:cs typeface="Times New Roman" panose="02020603050405020304" pitchFamily="18" charset="0"/>
              </a:rPr>
              <a:t>fire safety in relation to the hotel</a:t>
            </a:r>
            <a:r>
              <a:rPr lang="en-GB" sz="2400" dirty="0"/>
              <a:t> industry. </a:t>
            </a:r>
          </a:p>
          <a:p>
            <a:pPr marL="0" indent="0">
              <a:buNone/>
            </a:pPr>
            <a:r>
              <a:rPr lang="en-GB" sz="2400" b="1" i="1" dirty="0"/>
              <a:t>(Please do not include the video within this presentation -“Undercover in Britain's most dangerous hotels” as evidence as this does not demonstrate independent research.)</a:t>
            </a:r>
          </a:p>
          <a:p>
            <a:pPr marL="0" indent="0">
              <a:buNone/>
            </a:pPr>
            <a:r>
              <a:rPr lang="en-US" sz="2400" dirty="0">
                <a:ea typeface="Calibri" panose="020F0502020204030204" pitchFamily="34" charset="0"/>
                <a:cs typeface="Times New Roman" panose="02020603050405020304" pitchFamily="18" charset="0"/>
              </a:rPr>
              <a:t>T</a:t>
            </a:r>
            <a:r>
              <a:rPr lang="en-US" sz="2400" dirty="0">
                <a:effectLst/>
                <a:ea typeface="Calibri" panose="020F0502020204030204" pitchFamily="34" charset="0"/>
                <a:cs typeface="Times New Roman" panose="02020603050405020304" pitchFamily="18" charset="0"/>
              </a:rPr>
              <a:t>his </a:t>
            </a:r>
            <a:r>
              <a:rPr lang="en-US" sz="2400" i="1" dirty="0">
                <a:effectLst/>
                <a:ea typeface="Calibri" panose="020F0502020204030204" pitchFamily="34" charset="0"/>
                <a:cs typeface="Times New Roman" panose="02020603050405020304" pitchFamily="18" charset="0"/>
              </a:rPr>
              <a:t>must</a:t>
            </a:r>
            <a:r>
              <a:rPr lang="en-US" sz="2400" dirty="0">
                <a:effectLst/>
                <a:ea typeface="Calibri" panose="020F0502020204030204" pitchFamily="34" charset="0"/>
                <a:cs typeface="Times New Roman" panose="02020603050405020304" pitchFamily="18" charset="0"/>
              </a:rPr>
              <a:t> be written in </a:t>
            </a:r>
            <a:r>
              <a:rPr lang="en-US" sz="2400" b="1" i="1" dirty="0">
                <a:effectLst/>
                <a:ea typeface="Calibri" panose="020F0502020204030204" pitchFamily="34" charset="0"/>
                <a:cs typeface="Times New Roman" panose="02020603050405020304" pitchFamily="18" charset="0"/>
              </a:rPr>
              <a:t>third person</a:t>
            </a:r>
            <a:r>
              <a:rPr lang="en-US" sz="2400"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Your work </a:t>
            </a:r>
            <a:r>
              <a:rPr lang="en-GB" sz="2400" i="1" dirty="0">
                <a:effectLst/>
                <a:ea typeface="Calibri" panose="020F0502020204030204" pitchFamily="34" charset="0"/>
                <a:cs typeface="Times New Roman" panose="02020603050405020304" pitchFamily="18" charset="0"/>
              </a:rPr>
              <a:t>must</a:t>
            </a:r>
            <a:r>
              <a:rPr lang="en-GB" sz="2400" dirty="0">
                <a:effectLst/>
                <a:ea typeface="Calibri" panose="020F0502020204030204" pitchFamily="34" charset="0"/>
                <a:cs typeface="Times New Roman" panose="02020603050405020304" pitchFamily="18" charset="0"/>
              </a:rPr>
              <a:t> be informed and supported by a </a:t>
            </a:r>
            <a:r>
              <a:rPr lang="en-GB" sz="2400" b="1" i="1" dirty="0">
                <a:effectLst/>
                <a:ea typeface="Calibri" panose="020F0502020204030204" pitchFamily="34" charset="0"/>
                <a:cs typeface="Times New Roman" panose="02020603050405020304" pitchFamily="18" charset="0"/>
              </a:rPr>
              <a:t>minimum</a:t>
            </a:r>
            <a:r>
              <a:rPr lang="en-GB" sz="2400" dirty="0">
                <a:effectLst/>
                <a:ea typeface="Calibri" panose="020F0502020204030204" pitchFamily="34" charset="0"/>
                <a:cs typeface="Times New Roman" panose="02020603050405020304" pitchFamily="18" charset="0"/>
              </a:rPr>
              <a:t> of 4 credible sources that are </a:t>
            </a:r>
            <a:r>
              <a:rPr lang="en-GB" sz="2400" i="1" dirty="0">
                <a:effectLst/>
                <a:ea typeface="Calibri" panose="020F0502020204030204" pitchFamily="34" charset="0"/>
                <a:cs typeface="Times New Roman" panose="02020603050405020304" pitchFamily="18" charset="0"/>
              </a:rPr>
              <a:t>relevant</a:t>
            </a:r>
            <a:r>
              <a:rPr lang="en-GB" sz="2400" dirty="0">
                <a:effectLst/>
                <a:ea typeface="Calibri" panose="020F0502020204030204" pitchFamily="34" charset="0"/>
                <a:cs typeface="Times New Roman" panose="02020603050405020304" pitchFamily="18" charset="0"/>
              </a:rPr>
              <a:t> to and </a:t>
            </a:r>
            <a:r>
              <a:rPr lang="en-GB" sz="2400" i="1" dirty="0">
                <a:effectLst/>
                <a:ea typeface="Calibri" panose="020F0502020204030204" pitchFamily="34" charset="0"/>
                <a:cs typeface="Times New Roman" panose="02020603050405020304" pitchFamily="18" charset="0"/>
              </a:rPr>
              <a:t>focused</a:t>
            </a:r>
            <a:r>
              <a:rPr lang="en-GB" sz="2400" dirty="0">
                <a:effectLst/>
                <a:ea typeface="Calibri" panose="020F0502020204030204" pitchFamily="34" charset="0"/>
                <a:cs typeface="Times New Roman" panose="02020603050405020304" pitchFamily="18" charset="0"/>
              </a:rPr>
              <a:t> on the task set. </a:t>
            </a:r>
          </a:p>
          <a:p>
            <a:r>
              <a:rPr lang="en-GB" sz="2400" dirty="0">
                <a:solidFill>
                  <a:srgbClr val="FF0000"/>
                </a:solidFill>
                <a:effectLst/>
                <a:ea typeface="Calibri" panose="020F0502020204030204" pitchFamily="34" charset="0"/>
                <a:cs typeface="Times New Roman" panose="02020603050405020304" pitchFamily="18" charset="0"/>
              </a:rPr>
              <a:t>Submit via Turnitin by 23:59 pm </a:t>
            </a:r>
            <a:r>
              <a:rPr lang="en-GB" sz="2400" dirty="0">
                <a:solidFill>
                  <a:srgbClr val="FF0000"/>
                </a:solidFill>
                <a:ea typeface="Calibri" panose="020F0502020204030204" pitchFamily="34" charset="0"/>
                <a:cs typeface="Times New Roman" panose="02020603050405020304" pitchFamily="18" charset="0"/>
              </a:rPr>
              <a:t>Wednes</a:t>
            </a:r>
            <a:r>
              <a:rPr lang="en-GB" sz="2400" dirty="0">
                <a:solidFill>
                  <a:srgbClr val="FF0000"/>
                </a:solidFill>
                <a:effectLst/>
                <a:ea typeface="Calibri" panose="020F0502020204030204" pitchFamily="34" charset="0"/>
                <a:cs typeface="Times New Roman" panose="02020603050405020304" pitchFamily="18" charset="0"/>
              </a:rPr>
              <a:t>day 22</a:t>
            </a:r>
            <a:r>
              <a:rPr lang="en-GB" sz="2400" baseline="30000" dirty="0">
                <a:solidFill>
                  <a:srgbClr val="FF0000"/>
                </a:solidFill>
                <a:effectLst/>
                <a:ea typeface="Calibri" panose="020F0502020204030204" pitchFamily="34" charset="0"/>
                <a:cs typeface="Times New Roman" panose="02020603050405020304" pitchFamily="18" charset="0"/>
              </a:rPr>
              <a:t>nd</a:t>
            </a:r>
            <a:r>
              <a:rPr lang="en-GB" sz="2400" dirty="0">
                <a:solidFill>
                  <a:srgbClr val="FF0000"/>
                </a:solidFill>
                <a:effectLst/>
                <a:ea typeface="Calibri" panose="020F0502020204030204" pitchFamily="34" charset="0"/>
                <a:cs typeface="Times New Roman" panose="02020603050405020304" pitchFamily="18" charset="0"/>
              </a:rPr>
              <a:t> February</a:t>
            </a:r>
          </a:p>
          <a:p>
            <a:r>
              <a:rPr lang="en-GB" sz="2400" dirty="0">
                <a:solidFill>
                  <a:srgbClr val="FF0000"/>
                </a:solidFill>
                <a:ea typeface="Calibri" panose="020F0502020204030204" pitchFamily="34" charset="0"/>
                <a:cs typeface="Times New Roman" panose="02020603050405020304" pitchFamily="18" charset="0"/>
              </a:rPr>
              <a:t>For more information, please refer to the task description and generic assessment criteria within the module handbook.</a:t>
            </a:r>
            <a:endParaRPr lang="en-GB" sz="2400" dirty="0">
              <a:solidFill>
                <a:srgbClr val="FF0000"/>
              </a:solidFill>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314318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5BED-3287-4DF7-A91C-146811132699}"/>
              </a:ext>
            </a:extLst>
          </p:cNvPr>
          <p:cNvSpPr>
            <a:spLocks noGrp="1"/>
          </p:cNvSpPr>
          <p:nvPr>
            <p:ph type="title"/>
          </p:nvPr>
        </p:nvSpPr>
        <p:spPr>
          <a:xfrm>
            <a:off x="838200" y="365126"/>
            <a:ext cx="10515600" cy="702675"/>
          </a:xfrm>
        </p:spPr>
        <p:txBody>
          <a:bodyPr/>
          <a:lstStyle/>
          <a:p>
            <a:r>
              <a:rPr lang="en-GB" sz="4000" b="1" dirty="0"/>
              <a:t>Task 4 Assessment Criteria</a:t>
            </a:r>
          </a:p>
        </p:txBody>
      </p:sp>
      <p:sp>
        <p:nvSpPr>
          <p:cNvPr id="3" name="Content Placeholder 2">
            <a:extLst>
              <a:ext uri="{FF2B5EF4-FFF2-40B4-BE49-F238E27FC236}">
                <a16:creationId xmlns:a16="http://schemas.microsoft.com/office/drawing/2014/main" id="{D554BB1A-3399-4723-9314-37E67FD8F85C}"/>
              </a:ext>
            </a:extLst>
          </p:cNvPr>
          <p:cNvSpPr>
            <a:spLocks noGrp="1"/>
          </p:cNvSpPr>
          <p:nvPr>
            <p:ph idx="1"/>
          </p:nvPr>
        </p:nvSpPr>
        <p:spPr>
          <a:xfrm>
            <a:off x="718930" y="1438861"/>
            <a:ext cx="10515600" cy="4351338"/>
          </a:xfrm>
        </p:spPr>
        <p:txBody>
          <a:bodyPr/>
          <a:lstStyle/>
          <a:p>
            <a:pPr>
              <a:lnSpc>
                <a:spcPct val="100000"/>
              </a:lnSpc>
              <a:spcAft>
                <a:spcPts val="800"/>
              </a:spcAft>
            </a:pPr>
            <a:r>
              <a:rPr lang="en-GB" sz="2400" dirty="0">
                <a:effectLst/>
                <a:ea typeface="Calibri" panose="020F0502020204030204" pitchFamily="34" charset="0"/>
                <a:cs typeface="Times New Roman" panose="02020603050405020304" pitchFamily="18" charset="0"/>
              </a:rPr>
              <a:t>You are limited to a 400 wordcount + - 10%. </a:t>
            </a:r>
            <a:r>
              <a:rPr lang="en-GB" sz="2400" b="1" dirty="0"/>
              <a:t>Consider depth and breadth. Fire Safety is a broad topic! You are not expected to cover everything associated with fire safety in this essay.</a:t>
            </a:r>
          </a:p>
          <a:p>
            <a:pPr>
              <a:lnSpc>
                <a:spcPct val="100000"/>
              </a:lnSpc>
              <a:spcAft>
                <a:spcPts val="800"/>
              </a:spcAft>
            </a:pPr>
            <a:r>
              <a:rPr lang="en-GB" sz="2400" dirty="0">
                <a:effectLst/>
                <a:ea typeface="Calibri" panose="020F0502020204030204" pitchFamily="34" charset="0"/>
                <a:cs typeface="Times New Roman" panose="02020603050405020304" pitchFamily="18" charset="0"/>
              </a:rPr>
              <a:t>You must use a minimum of four credible sources for your research from online sources, textbooks, media, and industry journals to support your essay. </a:t>
            </a:r>
          </a:p>
          <a:p>
            <a:pPr marL="0" indent="0">
              <a:lnSpc>
                <a:spcPct val="100000"/>
              </a:lnSpc>
              <a:spcAft>
                <a:spcPts val="800"/>
              </a:spcAft>
              <a:buNone/>
            </a:pPr>
            <a:r>
              <a:rPr lang="en-GB" sz="2400" dirty="0">
                <a:solidFill>
                  <a:srgbClr val="FF0000"/>
                </a:solidFill>
                <a:ea typeface="Calibri" panose="020F0502020204030204" pitchFamily="34" charset="0"/>
                <a:cs typeface="Times New Roman" panose="02020603050405020304" pitchFamily="18" charset="0"/>
              </a:rPr>
              <a:t>*Please note, you are not required to include appendices.</a:t>
            </a:r>
            <a:endParaRPr lang="en-GB" sz="2400" dirty="0">
              <a:solidFill>
                <a:srgbClr val="FF0000"/>
              </a:solidFill>
              <a:effectLst/>
              <a:ea typeface="Calibri" panose="020F0502020204030204" pitchFamily="34" charset="0"/>
              <a:cs typeface="Times New Roman" panose="02020603050405020304" pitchFamily="18" charset="0"/>
            </a:endParaRPr>
          </a:p>
          <a:p>
            <a:pPr marL="0" indent="0" algn="just">
              <a:lnSpc>
                <a:spcPct val="100000"/>
              </a:lnSpc>
              <a:spcAft>
                <a:spcPts val="800"/>
              </a:spcAft>
              <a:buNone/>
            </a:pPr>
            <a:endParaRPr lang="en-GB" sz="2400" dirty="0">
              <a:effectLst/>
              <a:ea typeface="Calibri" panose="020F0502020204030204" pitchFamily="34" charset="0"/>
              <a:cs typeface="Times New Roman" panose="02020603050405020304" pitchFamily="18" charset="0"/>
            </a:endParaRPr>
          </a:p>
          <a:p>
            <a:pPr marL="0" indent="0">
              <a:lnSpc>
                <a:spcPct val="100000"/>
              </a:lnSpc>
              <a:spcAft>
                <a:spcPts val="800"/>
              </a:spcAft>
              <a:buNone/>
            </a:pPr>
            <a:endParaRPr lang="en-GB" sz="2000" dirty="0">
              <a:latin typeface="Calibri" panose="020F0502020204030204" pitchFamily="34" charset="0"/>
            </a:endParaRPr>
          </a:p>
        </p:txBody>
      </p:sp>
    </p:spTree>
    <p:extLst>
      <p:ext uri="{BB962C8B-B14F-4D97-AF65-F5344CB8AC3E}">
        <p14:creationId xmlns:p14="http://schemas.microsoft.com/office/powerpoint/2010/main" val="3364732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Recap - Remember Ivor Greenhouse?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838200" y="1169644"/>
            <a:ext cx="9961179" cy="4518711"/>
          </a:xfrm>
        </p:spPr>
        <p:txBody>
          <a:bodyPr/>
          <a:lstStyle/>
          <a:p>
            <a:pPr marL="0" indent="0">
              <a:buNone/>
            </a:pPr>
            <a:r>
              <a:rPr lang="en-GB" sz="2400" b="1" dirty="0"/>
              <a:t>Very Important: Task Description within the Business Skills Module Handbook:</a:t>
            </a:r>
          </a:p>
          <a:p>
            <a:pPr marL="0" indent="0">
              <a:buNone/>
            </a:pPr>
            <a:r>
              <a:rPr lang="en-GB" sz="2400" dirty="0"/>
              <a:t>You will be surprised how many students (like Ivor) do not follow the instructions.</a:t>
            </a:r>
          </a:p>
          <a:p>
            <a:r>
              <a:rPr lang="en-GB" sz="2400" b="1" i="1" dirty="0"/>
              <a:t>In great detail </a:t>
            </a:r>
            <a:r>
              <a:rPr lang="en-GB" sz="2400" dirty="0"/>
              <a:t>the task description tells you what you </a:t>
            </a:r>
            <a:r>
              <a:rPr lang="en-GB" sz="2400" b="1" i="1" dirty="0"/>
              <a:t>must</a:t>
            </a:r>
            <a:r>
              <a:rPr lang="en-GB" sz="2400" dirty="0"/>
              <a:t> include in your assignment – if you do not adhere to the task description you risk zero marks.</a:t>
            </a:r>
          </a:p>
          <a:p>
            <a:r>
              <a:rPr lang="en-GB" sz="2400" b="1" dirty="0"/>
              <a:t>High grades = </a:t>
            </a:r>
          </a:p>
          <a:p>
            <a:pPr marL="0" indent="0">
              <a:buNone/>
            </a:pPr>
            <a:r>
              <a:rPr lang="en-GB" sz="2400" dirty="0"/>
              <a:t>Demonstrating critical thinking throughout your work. Your work must contain evidence of logical, analytical thinking, evaluation and synthesis. This means not just describing but comparing and contrasting multiple sources of information; supported by a range of credible sources.</a:t>
            </a:r>
          </a:p>
          <a:p>
            <a:endParaRPr lang="en-GB" dirty="0"/>
          </a:p>
        </p:txBody>
      </p:sp>
    </p:spTree>
    <p:extLst>
      <p:ext uri="{BB962C8B-B14F-4D97-AF65-F5344CB8AC3E}">
        <p14:creationId xmlns:p14="http://schemas.microsoft.com/office/powerpoint/2010/main" val="10425417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0D34-F5D2-4021-A06F-FC4D5CF08033}"/>
              </a:ext>
            </a:extLst>
          </p:cNvPr>
          <p:cNvSpPr>
            <a:spLocks noGrp="1"/>
          </p:cNvSpPr>
          <p:nvPr>
            <p:ph type="title"/>
          </p:nvPr>
        </p:nvSpPr>
        <p:spPr>
          <a:xfrm>
            <a:off x="265043" y="365126"/>
            <a:ext cx="11661913" cy="920335"/>
          </a:xfrm>
        </p:spPr>
        <p:txBody>
          <a:bodyPr/>
          <a:lstStyle/>
          <a:p>
            <a:r>
              <a:rPr lang="en-GB" sz="3600" b="1" dirty="0"/>
              <a:t>Please read the instructions – Areas </a:t>
            </a:r>
            <a:r>
              <a:rPr lang="en-GB" sz="4000" b="1" i="1" dirty="0">
                <a:solidFill>
                  <a:srgbClr val="FF0000"/>
                </a:solidFill>
              </a:rPr>
              <a:t>you have </a:t>
            </a:r>
            <a:r>
              <a:rPr lang="en-GB" sz="3600" b="1" dirty="0"/>
              <a:t>control over!</a:t>
            </a:r>
          </a:p>
        </p:txBody>
      </p:sp>
      <p:sp>
        <p:nvSpPr>
          <p:cNvPr id="3" name="Content Placeholder 2">
            <a:extLst>
              <a:ext uri="{FF2B5EF4-FFF2-40B4-BE49-F238E27FC236}">
                <a16:creationId xmlns:a16="http://schemas.microsoft.com/office/drawing/2014/main" id="{F7626E43-4797-4C9D-BC37-2370AFEC1573}"/>
              </a:ext>
            </a:extLst>
          </p:cNvPr>
          <p:cNvSpPr>
            <a:spLocks noGrp="1"/>
          </p:cNvSpPr>
          <p:nvPr>
            <p:ph idx="1"/>
          </p:nvPr>
        </p:nvSpPr>
        <p:spPr>
          <a:xfrm>
            <a:off x="887896" y="1126434"/>
            <a:ext cx="10677939" cy="5010772"/>
          </a:xfrm>
        </p:spPr>
        <p:txBody>
          <a:bodyPr/>
          <a:lstStyle/>
          <a:p>
            <a:pPr marL="0" indent="0">
              <a:buNone/>
            </a:pPr>
            <a:r>
              <a:rPr lang="en-GB" sz="2400" dirty="0"/>
              <a:t>You </a:t>
            </a:r>
            <a:r>
              <a:rPr lang="en-GB" sz="2400" b="1" i="1" dirty="0"/>
              <a:t>will</a:t>
            </a:r>
            <a:r>
              <a:rPr lang="en-GB" sz="2400" i="1" dirty="0"/>
              <a:t> </a:t>
            </a:r>
            <a:r>
              <a:rPr lang="en-GB" sz="2400" b="1" i="1" dirty="0"/>
              <a:t>receive zero </a:t>
            </a:r>
            <a:r>
              <a:rPr lang="en-GB" sz="2400" dirty="0"/>
              <a:t>if you fail to follow </a:t>
            </a:r>
            <a:r>
              <a:rPr lang="en-GB" sz="2400" b="1" i="1" dirty="0"/>
              <a:t>any</a:t>
            </a:r>
            <a:r>
              <a:rPr lang="en-GB" sz="2400" dirty="0"/>
              <a:t> of the following two instructions:</a:t>
            </a:r>
          </a:p>
          <a:p>
            <a:pPr marL="0" indent="0">
              <a:buNone/>
            </a:pPr>
            <a:endParaRPr lang="en-GB" sz="2400" dirty="0"/>
          </a:p>
          <a:p>
            <a:pPr marL="457200" indent="-457200">
              <a:buFont typeface="+mj-lt"/>
              <a:buAutoNum type="arabicPeriod"/>
            </a:pPr>
            <a:r>
              <a:rPr lang="en-GB" sz="2400" b="1" i="1" dirty="0"/>
              <a:t>You must write this assignment in essay format</a:t>
            </a:r>
            <a:endParaRPr lang="en-GB" sz="2400" b="1" dirty="0"/>
          </a:p>
          <a:p>
            <a:pPr marL="457200" indent="-457200">
              <a:buFont typeface="+mj-lt"/>
              <a:buAutoNum type="arabicPeriod"/>
            </a:pPr>
            <a:r>
              <a:rPr lang="en-GB" sz="2400" b="1" i="1" dirty="0"/>
              <a:t>You must include a reference list</a:t>
            </a:r>
          </a:p>
          <a:p>
            <a:endParaRPr lang="en-GB" sz="2400" b="1" i="1" dirty="0"/>
          </a:p>
          <a:p>
            <a:pPr marL="0" indent="0">
              <a:buNone/>
            </a:pPr>
            <a:r>
              <a:rPr lang="en-GB" sz="2400" dirty="0"/>
              <a:t>*Please refer to the assignment brief for guidance on essay format</a:t>
            </a:r>
          </a:p>
          <a:p>
            <a:pPr marL="0" indent="0">
              <a:buNone/>
            </a:pPr>
            <a:r>
              <a:rPr lang="en-GB" sz="2400" dirty="0"/>
              <a:t>For more information on essay format, take a look at the </a:t>
            </a:r>
            <a:r>
              <a:rPr lang="en-GB" sz="2400" b="1" dirty="0"/>
              <a:t>Academic Writing Tips – Essays and Reports under the module information tab </a:t>
            </a:r>
            <a:r>
              <a:rPr lang="en-GB" sz="2400" dirty="0"/>
              <a:t>or </a:t>
            </a:r>
            <a:r>
              <a:rPr lang="en-GB" sz="2400" b="1" dirty="0"/>
              <a:t>The Study Skills Handbook by Stella Cottrell </a:t>
            </a:r>
            <a:r>
              <a:rPr lang="en-GB" sz="2400" dirty="0"/>
              <a:t>via our online reading list tab on Moodle.</a:t>
            </a:r>
          </a:p>
          <a:p>
            <a:pPr marL="0" indent="0">
              <a:buNone/>
            </a:pPr>
            <a:endParaRPr lang="en-GB" sz="2400" dirty="0"/>
          </a:p>
        </p:txBody>
      </p:sp>
    </p:spTree>
    <p:extLst>
      <p:ext uri="{BB962C8B-B14F-4D97-AF65-F5344CB8AC3E}">
        <p14:creationId xmlns:p14="http://schemas.microsoft.com/office/powerpoint/2010/main" val="2123544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6FC0E-B4C6-42D1-916D-ECB6ED1E37E6}"/>
              </a:ext>
            </a:extLst>
          </p:cNvPr>
          <p:cNvSpPr>
            <a:spLocks noGrp="1"/>
          </p:cNvSpPr>
          <p:nvPr>
            <p:ph type="title"/>
          </p:nvPr>
        </p:nvSpPr>
        <p:spPr>
          <a:xfrm>
            <a:off x="344557" y="365126"/>
            <a:ext cx="11009243" cy="1325563"/>
          </a:xfrm>
        </p:spPr>
        <p:txBody>
          <a:bodyPr/>
          <a:lstStyle/>
          <a:p>
            <a:r>
              <a:rPr lang="en-GB" sz="3600" b="1" dirty="0"/>
              <a:t>Please read the instructions – Areas </a:t>
            </a:r>
            <a:r>
              <a:rPr lang="en-GB" sz="4000" b="1" i="1" dirty="0">
                <a:solidFill>
                  <a:srgbClr val="FF0000"/>
                </a:solidFill>
              </a:rPr>
              <a:t>you have</a:t>
            </a:r>
            <a:r>
              <a:rPr lang="en-GB" sz="3600" b="1" dirty="0">
                <a:solidFill>
                  <a:srgbClr val="FF0000"/>
                </a:solidFill>
              </a:rPr>
              <a:t> </a:t>
            </a:r>
            <a:r>
              <a:rPr lang="en-GB" sz="3600" b="1" dirty="0"/>
              <a:t>control over!</a:t>
            </a:r>
            <a:endParaRPr lang="en-GB" sz="3600" dirty="0"/>
          </a:p>
        </p:txBody>
      </p:sp>
      <p:sp>
        <p:nvSpPr>
          <p:cNvPr id="3" name="Content Placeholder 2">
            <a:extLst>
              <a:ext uri="{FF2B5EF4-FFF2-40B4-BE49-F238E27FC236}">
                <a16:creationId xmlns:a16="http://schemas.microsoft.com/office/drawing/2014/main" id="{F7BDA4B1-C2AD-43C6-8EE8-107D3E603263}"/>
              </a:ext>
            </a:extLst>
          </p:cNvPr>
          <p:cNvSpPr>
            <a:spLocks noGrp="1"/>
          </p:cNvSpPr>
          <p:nvPr>
            <p:ph idx="1"/>
          </p:nvPr>
        </p:nvSpPr>
        <p:spPr>
          <a:xfrm>
            <a:off x="838200" y="1338470"/>
            <a:ext cx="10515600" cy="4838493"/>
          </a:xfrm>
        </p:spPr>
        <p:txBody>
          <a:bodyPr/>
          <a:lstStyle/>
          <a:p>
            <a:pPr marL="0" indent="0">
              <a:buNone/>
            </a:pPr>
            <a:r>
              <a:rPr lang="en-GB" sz="2400" dirty="0"/>
              <a:t>You will </a:t>
            </a:r>
            <a:r>
              <a:rPr lang="en-GB" sz="2400" b="1" i="1" dirty="0"/>
              <a:t>lose</a:t>
            </a:r>
            <a:r>
              <a:rPr lang="en-GB" sz="2400" dirty="0"/>
              <a:t> </a:t>
            </a:r>
            <a:r>
              <a:rPr lang="en-GB" sz="2400" b="1" i="1" dirty="0"/>
              <a:t>marks </a:t>
            </a:r>
            <a:r>
              <a:rPr lang="en-GB" sz="2400" dirty="0"/>
              <a:t>for:</a:t>
            </a:r>
          </a:p>
          <a:p>
            <a:r>
              <a:rPr lang="en-GB" sz="2400" dirty="0"/>
              <a:t>failing to discuss the importance/relevance of fire safety in relation to the hotel industry.</a:t>
            </a:r>
          </a:p>
          <a:p>
            <a:r>
              <a:rPr lang="en-GB" sz="2400" dirty="0"/>
              <a:t>poor referencing/citation skills</a:t>
            </a:r>
          </a:p>
          <a:p>
            <a:r>
              <a:rPr lang="en-GB" sz="2400" dirty="0"/>
              <a:t>spelling and grammatical errors</a:t>
            </a:r>
          </a:p>
          <a:p>
            <a:r>
              <a:rPr lang="en-GB" sz="2400" dirty="0"/>
              <a:t>poor presentation</a:t>
            </a:r>
          </a:p>
          <a:p>
            <a:r>
              <a:rPr lang="en-GB" sz="2400" dirty="0"/>
              <a:t>exceeding the word-count</a:t>
            </a:r>
          </a:p>
          <a:p>
            <a:r>
              <a:rPr lang="en-GB" sz="2400" dirty="0"/>
              <a:t>an incomplete cover page</a:t>
            </a:r>
          </a:p>
          <a:p>
            <a:r>
              <a:rPr lang="en-GB" sz="2400" dirty="0"/>
              <a:t>not putting your cover page and referencing list on separate pages.</a:t>
            </a:r>
          </a:p>
          <a:p>
            <a:pPr marL="0" indent="0">
              <a:buNone/>
            </a:pPr>
            <a:r>
              <a:rPr lang="en-GB" sz="2400" dirty="0"/>
              <a:t>*</a:t>
            </a:r>
            <a:r>
              <a:rPr lang="en-GB" sz="2400" b="1" dirty="0"/>
              <a:t>Please refer to the marking criteria within the assignment brief for more information on how your work is assessed</a:t>
            </a:r>
          </a:p>
          <a:p>
            <a:endParaRPr lang="en-GB" dirty="0"/>
          </a:p>
        </p:txBody>
      </p:sp>
    </p:spTree>
    <p:extLst>
      <p:ext uri="{BB962C8B-B14F-4D97-AF65-F5344CB8AC3E}">
        <p14:creationId xmlns:p14="http://schemas.microsoft.com/office/powerpoint/2010/main" val="1656347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662B-A10D-433E-AD20-391345D9A679}"/>
              </a:ext>
            </a:extLst>
          </p:cNvPr>
          <p:cNvSpPr>
            <a:spLocks noGrp="1"/>
          </p:cNvSpPr>
          <p:nvPr>
            <p:ph type="title"/>
          </p:nvPr>
        </p:nvSpPr>
        <p:spPr/>
        <p:txBody>
          <a:bodyPr/>
          <a:lstStyle/>
          <a:p>
            <a:r>
              <a:rPr lang="en-GB" sz="4000" b="1" dirty="0"/>
              <a:t>Task 4 Assessment Criteria (continued)</a:t>
            </a:r>
            <a:endParaRPr lang="en-GB" sz="4000" dirty="0"/>
          </a:p>
        </p:txBody>
      </p:sp>
      <p:sp>
        <p:nvSpPr>
          <p:cNvPr id="3" name="Content Placeholder 2">
            <a:extLst>
              <a:ext uri="{FF2B5EF4-FFF2-40B4-BE49-F238E27FC236}">
                <a16:creationId xmlns:a16="http://schemas.microsoft.com/office/drawing/2014/main" id="{BA637FF9-EEEF-4142-B3D5-82B5A7AFED4F}"/>
              </a:ext>
            </a:extLst>
          </p:cNvPr>
          <p:cNvSpPr>
            <a:spLocks noGrp="1"/>
          </p:cNvSpPr>
          <p:nvPr>
            <p:ph idx="1"/>
          </p:nvPr>
        </p:nvSpPr>
        <p:spPr>
          <a:xfrm>
            <a:off x="705678" y="1348547"/>
            <a:ext cx="10515600" cy="4351338"/>
          </a:xfrm>
        </p:spPr>
        <p:txBody>
          <a:bodyPr/>
          <a:lstStyle/>
          <a:p>
            <a:pPr marL="0" indent="0">
              <a:buNone/>
            </a:pPr>
            <a:r>
              <a:rPr lang="en-GB" sz="2400" dirty="0"/>
              <a:t>Remember to:</a:t>
            </a:r>
          </a:p>
          <a:p>
            <a:pPr marL="0" indent="0">
              <a:buNone/>
            </a:pPr>
            <a:r>
              <a:rPr lang="en-GB" sz="2400" dirty="0"/>
              <a:t>Include a cover page</a:t>
            </a:r>
          </a:p>
          <a:p>
            <a:pPr marL="0" indent="0">
              <a:buNone/>
            </a:pPr>
            <a:r>
              <a:rPr lang="en-GB" sz="2400" dirty="0"/>
              <a:t>Write in essay format</a:t>
            </a:r>
          </a:p>
          <a:p>
            <a:pPr marL="0" indent="0">
              <a:buNone/>
            </a:pPr>
            <a:r>
              <a:rPr lang="en-GB" sz="2400" dirty="0"/>
              <a:t>Include a reference list</a:t>
            </a:r>
          </a:p>
          <a:p>
            <a:pPr marL="0" indent="0">
              <a:buNone/>
            </a:pPr>
            <a:r>
              <a:rPr lang="en-GB" sz="2400" dirty="0"/>
              <a:t>Write in third person – Avoid the use of: ‘I’ ‘We’ Me’ ‘You’</a:t>
            </a:r>
          </a:p>
          <a:p>
            <a:pPr marL="0" indent="0">
              <a:buNone/>
            </a:pPr>
            <a:r>
              <a:rPr lang="en-GB" sz="2400" dirty="0"/>
              <a:t>Focus –  you are not going to be able to discuss all your findings as you are limited to 400 words +- 10%</a:t>
            </a:r>
          </a:p>
          <a:p>
            <a:pPr marL="0" indent="0">
              <a:buNone/>
            </a:pPr>
            <a:r>
              <a:rPr lang="en-GB" sz="2400" dirty="0">
                <a:solidFill>
                  <a:srgbClr val="FF0000"/>
                </a:solidFill>
                <a:ea typeface="Calibri" panose="020F0502020204030204" pitchFamily="34" charset="0"/>
                <a:cs typeface="Times New Roman" panose="02020603050405020304" pitchFamily="18" charset="0"/>
              </a:rPr>
              <a:t>*Please note, you are not required to include appendices.</a:t>
            </a:r>
            <a:endParaRPr lang="en-GB" sz="2400" dirty="0">
              <a:solidFill>
                <a:srgbClr val="FF0000"/>
              </a:solidFill>
              <a:effectLst/>
              <a:ea typeface="Calibri" panose="020F0502020204030204" pitchFamily="34" charset="0"/>
              <a:cs typeface="Times New Roman" panose="02020603050405020304" pitchFamily="18" charset="0"/>
            </a:endParaRPr>
          </a:p>
          <a:p>
            <a:pPr marL="0" indent="0">
              <a:buNone/>
            </a:pPr>
            <a:endParaRPr lang="en-GB" sz="2400" dirty="0"/>
          </a:p>
          <a:p>
            <a:pPr marL="0" indent="0">
              <a:buNone/>
            </a:pPr>
            <a:r>
              <a:rPr lang="en-GB" sz="2400" dirty="0"/>
              <a:t> </a:t>
            </a:r>
          </a:p>
        </p:txBody>
      </p:sp>
    </p:spTree>
    <p:extLst>
      <p:ext uri="{BB962C8B-B14F-4D97-AF65-F5344CB8AC3E}">
        <p14:creationId xmlns:p14="http://schemas.microsoft.com/office/powerpoint/2010/main" val="18502104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C0905-827F-4A58-9695-8A602D2F096A}"/>
              </a:ext>
            </a:extLst>
          </p:cNvPr>
          <p:cNvSpPr>
            <a:spLocks noGrp="1"/>
          </p:cNvSpPr>
          <p:nvPr>
            <p:ph type="title"/>
          </p:nvPr>
        </p:nvSpPr>
        <p:spPr>
          <a:xfrm>
            <a:off x="1143000" y="2234566"/>
            <a:ext cx="10515600" cy="1325563"/>
          </a:xfrm>
        </p:spPr>
        <p:txBody>
          <a:bodyPr/>
          <a:lstStyle/>
          <a:p>
            <a:r>
              <a:rPr lang="en-GB" sz="4000" b="1" dirty="0"/>
              <a:t>Question Time! </a:t>
            </a:r>
            <a:r>
              <a:rPr lang="en-GB" sz="4000" b="1" dirty="0">
                <a:sym typeface="Wingdings" panose="05000000000000000000" pitchFamily="2" charset="2"/>
              </a:rPr>
              <a:t>  </a:t>
            </a:r>
            <a:br>
              <a:rPr lang="en-GB" sz="4000" b="1" dirty="0">
                <a:sym typeface="Wingdings" panose="05000000000000000000" pitchFamily="2" charset="2"/>
              </a:rPr>
            </a:br>
            <a:endParaRPr lang="en-GB" sz="4000" b="1" dirty="0"/>
          </a:p>
        </p:txBody>
      </p:sp>
    </p:spTree>
    <p:extLst>
      <p:ext uri="{BB962C8B-B14F-4D97-AF65-F5344CB8AC3E}">
        <p14:creationId xmlns:p14="http://schemas.microsoft.com/office/powerpoint/2010/main" val="4126400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D5F8F-3101-6866-8ED9-0EB20FE94671}"/>
              </a:ext>
            </a:extLst>
          </p:cNvPr>
          <p:cNvSpPr>
            <a:spLocks noGrp="1"/>
          </p:cNvSpPr>
          <p:nvPr>
            <p:ph type="title"/>
          </p:nvPr>
        </p:nvSpPr>
        <p:spPr>
          <a:xfrm>
            <a:off x="939800" y="2103437"/>
            <a:ext cx="10515600" cy="1325563"/>
          </a:xfrm>
        </p:spPr>
        <p:txBody>
          <a:bodyPr/>
          <a:lstStyle/>
          <a:p>
            <a:r>
              <a:rPr lang="en-GB" sz="4000" b="1" dirty="0"/>
              <a:t>Part 2 - Recap: Plagiarism and Referencing</a:t>
            </a:r>
          </a:p>
        </p:txBody>
      </p:sp>
      <p:sp>
        <p:nvSpPr>
          <p:cNvPr id="3" name="Arrow: Right 2">
            <a:extLst>
              <a:ext uri="{FF2B5EF4-FFF2-40B4-BE49-F238E27FC236}">
                <a16:creationId xmlns:a16="http://schemas.microsoft.com/office/drawing/2014/main" id="{B25115EF-BC4E-5E75-4CAE-D334948F9494}"/>
              </a:ext>
            </a:extLst>
          </p:cNvPr>
          <p:cNvSpPr/>
          <p:nvPr/>
        </p:nvSpPr>
        <p:spPr>
          <a:xfrm>
            <a:off x="6929120" y="2987040"/>
            <a:ext cx="2763520" cy="6400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101771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ABBF-4C20-5302-963A-69380E2F3B91}"/>
              </a:ext>
            </a:extLst>
          </p:cNvPr>
          <p:cNvSpPr>
            <a:spLocks noGrp="1"/>
          </p:cNvSpPr>
          <p:nvPr>
            <p:ph type="title"/>
          </p:nvPr>
        </p:nvSpPr>
        <p:spPr/>
        <p:txBody>
          <a:bodyPr/>
          <a:lstStyle/>
          <a:p>
            <a:r>
              <a:rPr lang="en-GB" sz="4000" b="1" dirty="0"/>
              <a:t>Part 2 Learning Outcome</a:t>
            </a:r>
          </a:p>
        </p:txBody>
      </p:sp>
      <p:sp>
        <p:nvSpPr>
          <p:cNvPr id="3" name="Content Placeholder 2">
            <a:extLst>
              <a:ext uri="{FF2B5EF4-FFF2-40B4-BE49-F238E27FC236}">
                <a16:creationId xmlns:a16="http://schemas.microsoft.com/office/drawing/2014/main" id="{56A19B78-B4B0-C162-978A-FF61885AB984}"/>
              </a:ext>
            </a:extLst>
          </p:cNvPr>
          <p:cNvSpPr>
            <a:spLocks noGrp="1"/>
          </p:cNvSpPr>
          <p:nvPr>
            <p:ph idx="1"/>
          </p:nvPr>
        </p:nvSpPr>
        <p:spPr/>
        <p:txBody>
          <a:bodyPr/>
          <a:lstStyle/>
          <a:p>
            <a:r>
              <a:rPr lang="en-GB" dirty="0"/>
              <a:t>Upon completion of part 2, you will have developed a deeper understanding of referencing, citation, and plagiarism </a:t>
            </a:r>
          </a:p>
          <a:p>
            <a:endParaRPr lang="en-GB" dirty="0"/>
          </a:p>
        </p:txBody>
      </p:sp>
    </p:spTree>
    <p:extLst>
      <p:ext uri="{BB962C8B-B14F-4D97-AF65-F5344CB8AC3E}">
        <p14:creationId xmlns:p14="http://schemas.microsoft.com/office/powerpoint/2010/main" val="33418234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6816D-253E-4617-B469-5A01EC70F7A1}"/>
              </a:ext>
            </a:extLst>
          </p:cNvPr>
          <p:cNvSpPr>
            <a:spLocks noGrp="1"/>
          </p:cNvSpPr>
          <p:nvPr>
            <p:ph type="title"/>
          </p:nvPr>
        </p:nvSpPr>
        <p:spPr/>
        <p:txBody>
          <a:bodyPr/>
          <a:lstStyle/>
          <a:p>
            <a:r>
              <a:rPr lang="en-GB" sz="4000" b="1" dirty="0"/>
              <a:t>Plagiarism </a:t>
            </a:r>
          </a:p>
        </p:txBody>
      </p:sp>
      <p:sp>
        <p:nvSpPr>
          <p:cNvPr id="3" name="Content Placeholder 2">
            <a:extLst>
              <a:ext uri="{FF2B5EF4-FFF2-40B4-BE49-F238E27FC236}">
                <a16:creationId xmlns:a16="http://schemas.microsoft.com/office/drawing/2014/main" id="{937CA424-1986-4282-B5E6-14E950F1A5D9}"/>
              </a:ext>
            </a:extLst>
          </p:cNvPr>
          <p:cNvSpPr>
            <a:spLocks noGrp="1"/>
          </p:cNvSpPr>
          <p:nvPr>
            <p:ph idx="1"/>
          </p:nvPr>
        </p:nvSpPr>
        <p:spPr>
          <a:xfrm>
            <a:off x="543339" y="1338469"/>
            <a:ext cx="10677939" cy="4597504"/>
          </a:xfrm>
        </p:spPr>
        <p:txBody>
          <a:bodyPr/>
          <a:lstStyle/>
          <a:p>
            <a:pPr marL="0" indent="0">
              <a:buNone/>
            </a:pPr>
            <a:r>
              <a:rPr lang="en-GB" sz="2400" dirty="0"/>
              <a:t>During your time at university, you will be expected to </a:t>
            </a:r>
            <a:r>
              <a:rPr lang="en-GB" sz="2400" dirty="0">
                <a:effectLst/>
                <a:latin typeface="Calibri" panose="020F0502020204030204" pitchFamily="34" charset="0"/>
                <a:ea typeface="Calibri" panose="020F0502020204030204" pitchFamily="34" charset="0"/>
                <a:cs typeface="Calibri" panose="020F0502020204030204" pitchFamily="34" charset="0"/>
              </a:rPr>
              <a:t>evaluate and use information appropriately which involves a significant amount of research. This will allow you to </a:t>
            </a:r>
            <a:r>
              <a:rPr lang="en-GB" sz="2400" dirty="0"/>
              <a:t>include a variety of credible sources to support your work. However, to avoid plagiarism </a:t>
            </a:r>
            <a:r>
              <a:rPr lang="en-GB" sz="2400" b="1" dirty="0"/>
              <a:t>all of your findings must be:</a:t>
            </a:r>
          </a:p>
          <a:p>
            <a:pPr marL="0" indent="0">
              <a:buNone/>
            </a:pPr>
            <a:endParaRPr lang="en-GB" sz="2400" b="1" dirty="0"/>
          </a:p>
          <a:p>
            <a:r>
              <a:rPr lang="en-GB" sz="2400" dirty="0"/>
              <a:t>Cited within the main body of your work</a:t>
            </a:r>
          </a:p>
          <a:p>
            <a:r>
              <a:rPr lang="en-GB" sz="2400" dirty="0"/>
              <a:t>Included in your reference list </a:t>
            </a:r>
          </a:p>
          <a:p>
            <a:pPr marL="0" indent="0">
              <a:buNone/>
            </a:pPr>
            <a:endParaRPr lang="en-GB" sz="2400" dirty="0"/>
          </a:p>
          <a:p>
            <a:pPr marL="0" indent="0">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dirty="0"/>
          </a:p>
          <a:p>
            <a:pPr marL="0" indent="0">
              <a:buNone/>
            </a:pPr>
            <a:endParaRPr lang="en-GB" sz="28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1539799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149C-0FCA-4110-89E9-36CF1BE5AB6A}"/>
              </a:ext>
            </a:extLst>
          </p:cNvPr>
          <p:cNvSpPr>
            <a:spLocks noGrp="1"/>
          </p:cNvSpPr>
          <p:nvPr>
            <p:ph type="title"/>
          </p:nvPr>
        </p:nvSpPr>
        <p:spPr>
          <a:xfrm>
            <a:off x="325120" y="365126"/>
            <a:ext cx="9714230" cy="907083"/>
          </a:xfrm>
        </p:spPr>
        <p:txBody>
          <a:bodyPr/>
          <a:lstStyle/>
          <a:p>
            <a:r>
              <a:rPr lang="en-GB" sz="4000" b="1" dirty="0"/>
              <a:t>Types of plagiarism - </a:t>
            </a:r>
            <a:r>
              <a:rPr lang="en-GB" sz="4000" b="1" dirty="0">
                <a:effectLst/>
                <a:ea typeface="Calibri" panose="020F0502020204030204" pitchFamily="34" charset="0"/>
                <a:cs typeface="Calibri" panose="020F0502020204030204" pitchFamily="34" charset="0"/>
              </a:rPr>
              <a:t>Intentional plagiarism </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5A3190E8-44D3-48FB-91E0-5D84A1CD0DED}"/>
              </a:ext>
            </a:extLst>
          </p:cNvPr>
          <p:cNvSpPr>
            <a:spLocks noGrp="1"/>
          </p:cNvSpPr>
          <p:nvPr>
            <p:ph idx="1"/>
          </p:nvPr>
        </p:nvSpPr>
        <p:spPr>
          <a:xfrm>
            <a:off x="1073426" y="1520617"/>
            <a:ext cx="8965924" cy="4351338"/>
          </a:xfrm>
        </p:spPr>
        <p:txBody>
          <a:bodyPr/>
          <a:lstStyle/>
          <a:p>
            <a:pPr>
              <a:lnSpc>
                <a:spcPct val="107000"/>
              </a:lnSpc>
              <a:spcAft>
                <a:spcPts val="3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3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Intentional plagiarism means deliberately</a:t>
            </a:r>
            <a:r>
              <a:rPr lang="en-GB" sz="2400" b="1"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presenting other people’s work off as your own without acknowledging the source material.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main reasons for this are thought to be: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Too much pressure in terms of time/workload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Individuals thinking it is easier to plagiarise than to do the work themselves.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r">
              <a:lnSpc>
                <a:spcPct val="107000"/>
              </a:lnSpc>
              <a:spcAft>
                <a:spcPts val="3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 </a:t>
            </a:r>
            <a:endParaRPr lang="en-GB" dirty="0"/>
          </a:p>
        </p:txBody>
      </p:sp>
    </p:spTree>
    <p:extLst>
      <p:ext uri="{BB962C8B-B14F-4D97-AF65-F5344CB8AC3E}">
        <p14:creationId xmlns:p14="http://schemas.microsoft.com/office/powerpoint/2010/main" val="34559309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97500-1137-4C38-A340-3F8B06EF2485}"/>
              </a:ext>
            </a:extLst>
          </p:cNvPr>
          <p:cNvSpPr>
            <a:spLocks noGrp="1"/>
          </p:cNvSpPr>
          <p:nvPr>
            <p:ph type="title"/>
          </p:nvPr>
        </p:nvSpPr>
        <p:spPr/>
        <p:txBody>
          <a:bodyPr/>
          <a:lstStyle/>
          <a:p>
            <a:r>
              <a:rPr lang="en-GB" sz="4000" b="1" dirty="0">
                <a:effectLst/>
                <a:ea typeface="Calibri" panose="020F0502020204030204" pitchFamily="34" charset="0"/>
                <a:cs typeface="Calibri" panose="020F0502020204030204" pitchFamily="34" charset="0"/>
              </a:rPr>
              <a:t>Unintentional plagiarism</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AC7702D-59CA-4531-9666-FB2BC8B91127}"/>
              </a:ext>
            </a:extLst>
          </p:cNvPr>
          <p:cNvSpPr>
            <a:spLocks noGrp="1"/>
          </p:cNvSpPr>
          <p:nvPr>
            <p:ph idx="1"/>
          </p:nvPr>
        </p:nvSpPr>
        <p:spPr/>
        <p:txBody>
          <a:bodyPr/>
          <a:lstStyle/>
          <a:p>
            <a:pPr>
              <a:lnSpc>
                <a:spcPct val="107000"/>
              </a:lnSpc>
              <a:spcAft>
                <a:spcPts val="30"/>
              </a:spcAft>
            </a:pPr>
            <a:r>
              <a:rPr lang="en-GB" sz="2800" dirty="0">
                <a:effectLst/>
                <a:latin typeface="Calibri" panose="020F0502020204030204" pitchFamily="34" charset="0"/>
                <a:ea typeface="Calibri" panose="020F0502020204030204" pitchFamily="34" charset="0"/>
                <a:cs typeface="Calibri" panose="020F0502020204030204" pitchFamily="34" charset="0"/>
              </a:rPr>
              <a:t>Unintentional plagiarism occurs when a student fails to cite/reference their sources properly.</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26551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7A2C-2F32-4F31-80DE-4BDC48A216E4}"/>
              </a:ext>
            </a:extLst>
          </p:cNvPr>
          <p:cNvSpPr>
            <a:spLocks noGrp="1"/>
          </p:cNvSpPr>
          <p:nvPr>
            <p:ph type="title"/>
          </p:nvPr>
        </p:nvSpPr>
        <p:spPr/>
        <p:txBody>
          <a:bodyPr/>
          <a:lstStyle/>
          <a:p>
            <a:r>
              <a:rPr lang="en-GB" sz="4000" b="1" dirty="0">
                <a:effectLst/>
                <a:ea typeface="Calibri" panose="020F0502020204030204" pitchFamily="34" charset="0"/>
                <a:cs typeface="Calibri" panose="020F0502020204030204" pitchFamily="34" charset="0"/>
              </a:rPr>
              <a:t>Self-plagiarism</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8D36ECD1-F209-4AE4-8CCE-4964E7DF3478}"/>
              </a:ext>
            </a:extLst>
          </p:cNvPr>
          <p:cNvSpPr>
            <a:spLocks noGrp="1"/>
          </p:cNvSpPr>
          <p:nvPr>
            <p:ph idx="1"/>
          </p:nvPr>
        </p:nvSpPr>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Self-plagiarism means submitting work that you have already submitted and had marked for a previous assignment.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896493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FC37F8-51E6-4F34-8123-25C4737707A1}"/>
              </a:ext>
            </a:extLst>
          </p:cNvPr>
          <p:cNvSpPr>
            <a:spLocks noGrp="1"/>
          </p:cNvSpPr>
          <p:nvPr>
            <p:ph type="title"/>
          </p:nvPr>
        </p:nvSpPr>
        <p:spPr>
          <a:xfrm>
            <a:off x="940904" y="365126"/>
            <a:ext cx="9098446" cy="642039"/>
          </a:xfrm>
        </p:spPr>
        <p:txBody>
          <a:bodyPr/>
          <a:lstStyle/>
          <a:p>
            <a:r>
              <a:rPr lang="en-GB" sz="4000" b="1" dirty="0"/>
              <a:t>Top Tip Time…</a:t>
            </a:r>
          </a:p>
        </p:txBody>
      </p:sp>
      <p:sp>
        <p:nvSpPr>
          <p:cNvPr id="6" name="Content Placeholder 5">
            <a:extLst>
              <a:ext uri="{FF2B5EF4-FFF2-40B4-BE49-F238E27FC236}">
                <a16:creationId xmlns:a16="http://schemas.microsoft.com/office/drawing/2014/main" id="{6F6EC770-A617-4FD7-BFC3-B821446EEBA0}"/>
              </a:ext>
            </a:extLst>
          </p:cNvPr>
          <p:cNvSpPr>
            <a:spLocks noGrp="1"/>
          </p:cNvSpPr>
          <p:nvPr>
            <p:ph idx="1"/>
          </p:nvPr>
        </p:nvSpPr>
        <p:spPr>
          <a:xfrm>
            <a:off x="940904" y="1350498"/>
            <a:ext cx="8915566" cy="4351338"/>
          </a:xfrm>
        </p:spPr>
        <p:txBody>
          <a:bodyPr/>
          <a:lstStyle/>
          <a:p>
            <a:pPr marL="0" indent="0">
              <a:lnSpc>
                <a:spcPct val="107000"/>
              </a:lnSpc>
              <a:spcAft>
                <a:spcPts val="30"/>
              </a:spcAft>
              <a:buNone/>
            </a:pPr>
            <a:r>
              <a:rPr lang="en-GB" sz="2400" dirty="0"/>
              <a:t>Make notes</a:t>
            </a:r>
          </a:p>
          <a:p>
            <a:pPr>
              <a:lnSpc>
                <a:spcPct val="107000"/>
              </a:lnSpc>
              <a:spcAft>
                <a:spcPts val="30"/>
              </a:spcAft>
            </a:pPr>
            <a:r>
              <a:rPr lang="en-GB" sz="2400" dirty="0"/>
              <a:t>Keep a record of the sources you read as you go along. This will make it easier to collate your references when writing your assignments.</a:t>
            </a:r>
          </a:p>
          <a:p>
            <a:pPr marL="457200">
              <a:lnSpc>
                <a:spcPct val="107000"/>
              </a:lnSpc>
              <a:spcAft>
                <a:spcPts val="30"/>
              </a:spcAft>
            </a:pPr>
            <a:endParaRPr lang="en-GB" dirty="0"/>
          </a:p>
          <a:p>
            <a:pPr marL="0" indent="0">
              <a:lnSpc>
                <a:spcPct val="107000"/>
              </a:lnSpc>
              <a:spcAft>
                <a:spcPts val="800"/>
              </a:spcAft>
              <a:buNone/>
            </a:pPr>
            <a:br>
              <a:rPr lang="en-GB" dirty="0"/>
            </a:br>
            <a:r>
              <a:rPr lang="en-GB" dirty="0"/>
              <a:t> </a:t>
            </a:r>
          </a:p>
          <a:p>
            <a:endParaRPr lang="en-GB" dirty="0"/>
          </a:p>
        </p:txBody>
      </p:sp>
    </p:spTree>
    <p:extLst>
      <p:ext uri="{BB962C8B-B14F-4D97-AF65-F5344CB8AC3E}">
        <p14:creationId xmlns:p14="http://schemas.microsoft.com/office/powerpoint/2010/main" val="35222254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A5E0-7084-4D72-9BFC-8C4AB12B830A}"/>
              </a:ext>
            </a:extLst>
          </p:cNvPr>
          <p:cNvSpPr>
            <a:spLocks noGrp="1"/>
          </p:cNvSpPr>
          <p:nvPr>
            <p:ph type="title"/>
          </p:nvPr>
        </p:nvSpPr>
        <p:spPr/>
        <p:txBody>
          <a:bodyPr/>
          <a:lstStyle/>
          <a:p>
            <a:r>
              <a:rPr lang="en-GB" sz="4000" b="1" dirty="0">
                <a:effectLst/>
                <a:ea typeface="Calibri" panose="020F0502020204030204" pitchFamily="34" charset="0"/>
                <a:cs typeface="Times New Roman" panose="02020603050405020304" pitchFamily="18" charset="0"/>
              </a:rPr>
              <a:t>What is </a:t>
            </a:r>
            <a:r>
              <a:rPr lang="en-GB" sz="4000" b="1" dirty="0">
                <a:ea typeface="Calibri" panose="020F0502020204030204" pitchFamily="34" charset="0"/>
                <a:cs typeface="Times New Roman" panose="02020603050405020304" pitchFamily="18" charset="0"/>
              </a:rPr>
              <a:t>R</a:t>
            </a:r>
            <a:r>
              <a:rPr lang="en-GB" sz="4000" b="1" dirty="0">
                <a:effectLst/>
                <a:ea typeface="Calibri" panose="020F0502020204030204" pitchFamily="34" charset="0"/>
                <a:cs typeface="Times New Roman" panose="02020603050405020304" pitchFamily="18" charset="0"/>
              </a:rPr>
              <a:t>eferencing?</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A7FC1540-62D2-4B8E-9D04-743CCDD5E805}"/>
              </a:ext>
            </a:extLst>
          </p:cNvPr>
          <p:cNvSpPr>
            <a:spLocks noGrp="1"/>
          </p:cNvSpPr>
          <p:nvPr>
            <p:ph idx="1"/>
          </p:nvPr>
        </p:nvSpPr>
        <p:spPr/>
        <p:txBody>
          <a:bodyPr/>
          <a:lstStyle/>
          <a:p>
            <a:pPr lvl="0">
              <a:lnSpc>
                <a:spcPct val="107000"/>
              </a:lnSpc>
              <a:spcAft>
                <a:spcPts val="800"/>
              </a:spcAft>
            </a:pPr>
            <a:r>
              <a:rPr lang="en-GB" sz="2400" dirty="0"/>
              <a:t>Acknowledging when you use someone else’s words, ideas, images or research in your own work.</a:t>
            </a:r>
          </a:p>
          <a:p>
            <a:pPr lvl="0">
              <a:lnSpc>
                <a:spcPct val="107000"/>
              </a:lnSpc>
              <a:spcAft>
                <a:spcPts val="800"/>
              </a:spcAft>
            </a:pPr>
            <a:r>
              <a:rPr lang="en-GB" sz="2400" dirty="0"/>
              <a:t>Providing details that will enable those reading your work to access the resources you have used. These details must be presented in a recognised and consistent way, also known as a referencing style.</a:t>
            </a:r>
          </a:p>
          <a:p>
            <a:pPr>
              <a:lnSpc>
                <a:spcPct val="107000"/>
              </a:lnSpc>
              <a:spcAft>
                <a:spcPts val="800"/>
              </a:spcAft>
            </a:pPr>
            <a:endParaRPr lang="en-GB" sz="2400" dirty="0"/>
          </a:p>
          <a:p>
            <a:endParaRPr lang="en-GB" dirty="0"/>
          </a:p>
        </p:txBody>
      </p:sp>
    </p:spTree>
    <p:extLst>
      <p:ext uri="{BB962C8B-B14F-4D97-AF65-F5344CB8AC3E}">
        <p14:creationId xmlns:p14="http://schemas.microsoft.com/office/powerpoint/2010/main" val="7446315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4BCB-4397-414E-97E9-3E137CEB7E45}"/>
              </a:ext>
            </a:extLst>
          </p:cNvPr>
          <p:cNvSpPr>
            <a:spLocks noGrp="1"/>
          </p:cNvSpPr>
          <p:nvPr>
            <p:ph type="title"/>
          </p:nvPr>
        </p:nvSpPr>
        <p:spPr/>
        <p:txBody>
          <a:bodyPr/>
          <a:lstStyle/>
          <a:p>
            <a:r>
              <a:rPr lang="en-GB" sz="4000" b="1" dirty="0"/>
              <a:t>In Text Citation:</a:t>
            </a:r>
            <a:br>
              <a:rPr lang="en-GB" sz="4000" b="1" dirty="0"/>
            </a:br>
            <a:endParaRPr lang="en-GB" sz="6000" b="1" dirty="0"/>
          </a:p>
        </p:txBody>
      </p:sp>
      <p:sp>
        <p:nvSpPr>
          <p:cNvPr id="3" name="Content Placeholder 2">
            <a:extLst>
              <a:ext uri="{FF2B5EF4-FFF2-40B4-BE49-F238E27FC236}">
                <a16:creationId xmlns:a16="http://schemas.microsoft.com/office/drawing/2014/main" id="{2BD4CF7F-FCC2-4298-B39E-D0B5E0B5C191}"/>
              </a:ext>
            </a:extLst>
          </p:cNvPr>
          <p:cNvSpPr>
            <a:spLocks noGrp="1"/>
          </p:cNvSpPr>
          <p:nvPr>
            <p:ph idx="1"/>
          </p:nvPr>
        </p:nvSpPr>
        <p:spPr>
          <a:xfrm>
            <a:off x="745435" y="1027906"/>
            <a:ext cx="10515600" cy="4962077"/>
          </a:xfrm>
        </p:spPr>
        <p:txBody>
          <a:bodyPr/>
          <a:lstStyle/>
          <a:p>
            <a:pPr marL="0" indent="0" algn="just">
              <a:buNone/>
            </a:pPr>
            <a:r>
              <a:rPr lang="en-GB" sz="2400" dirty="0"/>
              <a:t>The </a:t>
            </a:r>
            <a:r>
              <a:rPr lang="en-GB" sz="2400" b="1" dirty="0"/>
              <a:t>purpose</a:t>
            </a:r>
            <a:r>
              <a:rPr lang="en-GB" sz="2400" dirty="0"/>
              <a:t> of </a:t>
            </a:r>
            <a:r>
              <a:rPr lang="en-GB" sz="2400" b="1" dirty="0"/>
              <a:t>citations </a:t>
            </a:r>
            <a:r>
              <a:rPr lang="en-GB" sz="2400" dirty="0"/>
              <a:t>is to provide basic information about your sources </a:t>
            </a:r>
            <a:r>
              <a:rPr lang="en-GB" sz="2400" b="1" dirty="0"/>
              <a:t>within</a:t>
            </a:r>
            <a:r>
              <a:rPr lang="en-GB" sz="2400" dirty="0"/>
              <a:t> your work.</a:t>
            </a:r>
          </a:p>
          <a:p>
            <a:pPr marL="0" indent="0" algn="just">
              <a:buNone/>
            </a:pPr>
            <a:r>
              <a:rPr lang="en-GB" sz="2400" dirty="0">
                <a:latin typeface="Calibri" panose="020F0502020204030204" pitchFamily="34" charset="0"/>
                <a:cs typeface="Calibri" panose="020F0502020204030204" pitchFamily="34" charset="0"/>
              </a:rPr>
              <a:t>Citations include the following elements:</a:t>
            </a:r>
          </a:p>
          <a:p>
            <a:pPr>
              <a:lnSpc>
                <a:spcPct val="150000"/>
              </a:lnSpc>
            </a:pPr>
            <a:r>
              <a:rPr lang="en-GB" sz="2400" dirty="0">
                <a:latin typeface="Calibri" panose="020F0502020204030204" pitchFamily="34" charset="0"/>
                <a:cs typeface="Calibri" panose="020F0502020204030204" pitchFamily="34" charset="0"/>
              </a:rPr>
              <a:t>Author’s surname/Name of organisation</a:t>
            </a:r>
          </a:p>
          <a:p>
            <a:pPr>
              <a:lnSpc>
                <a:spcPct val="150000"/>
              </a:lnSpc>
            </a:pPr>
            <a:r>
              <a:rPr lang="en-GB" sz="2400" dirty="0">
                <a:latin typeface="Calibri" panose="020F0502020204030204" pitchFamily="34" charset="0"/>
                <a:cs typeface="Calibri" panose="020F0502020204030204" pitchFamily="34" charset="0"/>
              </a:rPr>
              <a:t>Year of publication</a:t>
            </a:r>
          </a:p>
          <a:p>
            <a:pPr>
              <a:lnSpc>
                <a:spcPct val="150000"/>
              </a:lnSpc>
            </a:pPr>
            <a:r>
              <a:rPr lang="en-GB" sz="2400" b="1" dirty="0">
                <a:latin typeface="Calibri" panose="020F0502020204030204" pitchFamily="34" charset="0"/>
                <a:cs typeface="Calibri" panose="020F0502020204030204" pitchFamily="34" charset="0"/>
              </a:rPr>
              <a:t>*</a:t>
            </a:r>
            <a:r>
              <a:rPr lang="en-GB" sz="2400" b="1" i="1" dirty="0">
                <a:latin typeface="Calibri" panose="020F0502020204030204" pitchFamily="34" charset="0"/>
                <a:cs typeface="Calibri" panose="020F0502020204030204" pitchFamily="34" charset="0"/>
              </a:rPr>
              <a:t>Page number(s) if relevant</a:t>
            </a:r>
            <a:r>
              <a:rPr lang="en-GB" sz="2400" dirty="0">
                <a:latin typeface="Calibri" panose="020F0502020204030204" pitchFamily="34" charset="0"/>
                <a:cs typeface="Calibri" panose="020F0502020204030204" pitchFamily="34" charset="0"/>
              </a:rPr>
              <a:t>. </a:t>
            </a:r>
          </a:p>
          <a:p>
            <a:pPr marL="0" indent="0">
              <a:lnSpc>
                <a:spcPct val="150000"/>
              </a:lnSpc>
              <a:buNone/>
            </a:pPr>
            <a:r>
              <a:rPr lang="en-GB" sz="2400" dirty="0">
                <a:latin typeface="Calibri" panose="020F0502020204030204" pitchFamily="34" charset="0"/>
                <a:cs typeface="Calibri" panose="020F0502020204030204" pitchFamily="34" charset="0"/>
              </a:rPr>
              <a:t>For example,  if you use a short quotation, or paraphrased text from a chapter in an edited book (</a:t>
            </a:r>
            <a:r>
              <a:rPr lang="en-GB" sz="2400" dirty="0"/>
              <a:t>Please refer to the Harvard Referencing Guide for more information).</a:t>
            </a:r>
            <a:endParaRPr lang="en-GB" sz="2400" dirty="0">
              <a:latin typeface="Calibri" panose="020F0502020204030204" pitchFamily="34" charset="0"/>
              <a:cs typeface="Calibri" panose="020F0502020204030204" pitchFamily="34" charset="0"/>
            </a:endParaRPr>
          </a:p>
          <a:p>
            <a:pPr marL="0" indent="0" algn="just">
              <a:buNone/>
            </a:pPr>
            <a:endParaRPr lang="en-GB" dirty="0"/>
          </a:p>
        </p:txBody>
      </p:sp>
    </p:spTree>
    <p:extLst>
      <p:ext uri="{BB962C8B-B14F-4D97-AF65-F5344CB8AC3E}">
        <p14:creationId xmlns:p14="http://schemas.microsoft.com/office/powerpoint/2010/main" val="36273510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A515-3097-4B01-AD09-F105A4848747}"/>
              </a:ext>
            </a:extLst>
          </p:cNvPr>
          <p:cNvSpPr>
            <a:spLocks noGrp="1"/>
          </p:cNvSpPr>
          <p:nvPr>
            <p:ph type="title"/>
          </p:nvPr>
        </p:nvSpPr>
        <p:spPr>
          <a:xfrm>
            <a:off x="609600" y="-16565"/>
            <a:ext cx="10972800" cy="1143000"/>
          </a:xfrm>
        </p:spPr>
        <p:txBody>
          <a:bodyPr>
            <a:normAutofit/>
          </a:bodyPr>
          <a:lstStyle/>
          <a:p>
            <a:r>
              <a:rPr lang="en-GB" sz="4000" dirty="0">
                <a:latin typeface="Calibri" panose="020F0502020204030204" pitchFamily="34" charset="0"/>
                <a:cs typeface="Calibri" panose="020F0502020204030204" pitchFamily="34" charset="0"/>
              </a:rPr>
              <a:t>In Text Citation when Paraphrasing</a:t>
            </a:r>
            <a:r>
              <a:rPr lang="en-GB" dirty="0"/>
              <a:t>:</a:t>
            </a:r>
          </a:p>
        </p:txBody>
      </p:sp>
      <p:sp>
        <p:nvSpPr>
          <p:cNvPr id="3" name="Content Placeholder 2"/>
          <p:cNvSpPr>
            <a:spLocks noGrp="1"/>
          </p:cNvSpPr>
          <p:nvPr>
            <p:ph idx="1"/>
          </p:nvPr>
        </p:nvSpPr>
        <p:spPr>
          <a:xfrm>
            <a:off x="490330" y="1126435"/>
            <a:ext cx="11092070" cy="4390798"/>
          </a:xfrm>
        </p:spPr>
        <p:txBody>
          <a:bodyPr vert="horz" lIns="91440" tIns="45720" rIns="91440" bIns="45720" rtlCol="0" anchor="t">
            <a:normAutofit/>
          </a:bodyPr>
          <a:lstStyle/>
          <a:p>
            <a:pPr marL="0" indent="0">
              <a:buNone/>
            </a:pPr>
            <a:r>
              <a:rPr lang="en-GB" sz="2400" dirty="0">
                <a:latin typeface="Calibri" panose="020F0502020204030204" pitchFamily="34" charset="0"/>
                <a:cs typeface="Calibri" panose="020F0502020204030204" pitchFamily="34" charset="0"/>
              </a:rPr>
              <a:t>Williams (2019) argues that while the web can be a highly valuable source of information it is crucial to evaluate the information you uncover.</a:t>
            </a:r>
          </a:p>
          <a:p>
            <a:pPr marL="0" indent="0">
              <a:buNone/>
            </a:pPr>
            <a:r>
              <a:rPr lang="en-GB" sz="2400" b="1" dirty="0">
                <a:latin typeface="Calibri" panose="020F0502020204030204" pitchFamily="34" charset="0"/>
                <a:cs typeface="Calibri" panose="020F0502020204030204" pitchFamily="34" charset="0"/>
              </a:rPr>
              <a:t>Note: If you use the author’s surname in your sentence, just include year of publication in brackets. </a:t>
            </a:r>
          </a:p>
          <a:p>
            <a:pPr marL="0" indent="0" algn="just">
              <a:buNone/>
            </a:pPr>
            <a:endParaRPr lang="en-GB" sz="2400" b="1"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It has been suggested that while the web can be an invaluable source of information, the user needs to assess its value (Williams, 2019).</a:t>
            </a:r>
          </a:p>
          <a:p>
            <a:pPr marL="0" indent="0">
              <a:buNone/>
            </a:pPr>
            <a:r>
              <a:rPr lang="en-GB" sz="2400" b="1" dirty="0">
                <a:latin typeface="Calibri" panose="020F0502020204030204" pitchFamily="34" charset="0"/>
                <a:cs typeface="Calibri" panose="020F0502020204030204" pitchFamily="34" charset="0"/>
              </a:rPr>
              <a:t>Note: If you don’t use the author’s surname in the sentence, then include it in brackets as well. </a:t>
            </a:r>
          </a:p>
          <a:p>
            <a:pPr marL="0" indent="0">
              <a:buNone/>
            </a:pPr>
            <a:endParaRPr lang="en-GB" sz="2800" dirty="0">
              <a:solidFill>
                <a:srgbClr val="FF0000"/>
              </a:solidFill>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903609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099A-93B7-48AE-8403-B28FEEC46B8A}"/>
              </a:ext>
            </a:extLst>
          </p:cNvPr>
          <p:cNvSpPr>
            <a:spLocks noGrp="1"/>
          </p:cNvSpPr>
          <p:nvPr>
            <p:ph type="title"/>
          </p:nvPr>
        </p:nvSpPr>
        <p:spPr/>
        <p:txBody>
          <a:bodyPr>
            <a:normAutofit/>
          </a:bodyPr>
          <a:lstStyle/>
          <a:p>
            <a:pPr algn="l"/>
            <a:r>
              <a:rPr lang="en-GB" sz="4000" dirty="0">
                <a:latin typeface="Calibri" panose="020F0502020204030204" pitchFamily="34" charset="0"/>
                <a:cs typeface="Calibri" panose="020F0502020204030204" pitchFamily="34" charset="0"/>
              </a:rPr>
              <a:t>In Text Citation when Quoting:</a:t>
            </a:r>
          </a:p>
        </p:txBody>
      </p:sp>
      <p:sp>
        <p:nvSpPr>
          <p:cNvPr id="3" name="Content Placeholder 2"/>
          <p:cNvSpPr>
            <a:spLocks noGrp="1"/>
          </p:cNvSpPr>
          <p:nvPr>
            <p:ph idx="1"/>
          </p:nvPr>
        </p:nvSpPr>
        <p:spPr/>
        <p:txBody>
          <a:bodyPr>
            <a:normAutofit/>
          </a:bodyPr>
          <a:lstStyle/>
          <a:p>
            <a:pPr marL="0" indent="0">
              <a:buNone/>
            </a:pPr>
            <a:r>
              <a:rPr lang="en-GB" sz="2400" dirty="0">
                <a:latin typeface="Calibri" panose="020F0502020204030204" pitchFamily="34" charset="0"/>
                <a:cs typeface="Calibri" panose="020F0502020204030204" pitchFamily="34" charset="0"/>
              </a:rPr>
              <a:t>Williams (2019, p.17) states that a “critical approach to reading starts before you have read anything.”</a:t>
            </a:r>
          </a:p>
          <a:p>
            <a:pPr marL="0" indent="0" algn="just">
              <a:buNone/>
            </a:pPr>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You need a citation regardless of whether you are paraphrasing or quoting.</a:t>
            </a:r>
          </a:p>
          <a:p>
            <a:pPr marL="0" indent="0">
              <a:buNone/>
            </a:pPr>
            <a:endParaRPr lang="en-GB" dirty="0">
              <a:solidFill>
                <a:srgbClr val="FF0000"/>
              </a:solidFill>
            </a:endParaRPr>
          </a:p>
          <a:p>
            <a:pPr algn="just"/>
            <a:endParaRPr lang="en-GB" dirty="0"/>
          </a:p>
          <a:p>
            <a:pPr marL="0" indent="0">
              <a:buNone/>
            </a:pPr>
            <a:endParaRPr lang="en-GB" dirty="0"/>
          </a:p>
        </p:txBody>
      </p:sp>
    </p:spTree>
    <p:extLst>
      <p:ext uri="{BB962C8B-B14F-4D97-AF65-F5344CB8AC3E}">
        <p14:creationId xmlns:p14="http://schemas.microsoft.com/office/powerpoint/2010/main" val="27688751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4C4B7-FADC-4CCB-BB54-D449AE85A448}"/>
              </a:ext>
            </a:extLst>
          </p:cNvPr>
          <p:cNvSpPr>
            <a:spLocks noGrp="1"/>
          </p:cNvSpPr>
          <p:nvPr>
            <p:ph type="title"/>
          </p:nvPr>
        </p:nvSpPr>
        <p:spPr>
          <a:xfrm>
            <a:off x="838200" y="365127"/>
            <a:ext cx="10515600" cy="888204"/>
          </a:xfrm>
        </p:spPr>
        <p:txBody>
          <a:bodyPr/>
          <a:lstStyle/>
          <a:p>
            <a:r>
              <a:rPr lang="en-GB" sz="4000" b="1" dirty="0"/>
              <a:t>Please avoid…</a:t>
            </a:r>
          </a:p>
        </p:txBody>
      </p:sp>
      <p:sp>
        <p:nvSpPr>
          <p:cNvPr id="3" name="Content Placeholder 2">
            <a:extLst>
              <a:ext uri="{FF2B5EF4-FFF2-40B4-BE49-F238E27FC236}">
                <a16:creationId xmlns:a16="http://schemas.microsoft.com/office/drawing/2014/main" id="{7DBC8D5E-B804-43F1-876D-EC3824E05528}"/>
              </a:ext>
            </a:extLst>
          </p:cNvPr>
          <p:cNvSpPr>
            <a:spLocks noGrp="1"/>
          </p:cNvSpPr>
          <p:nvPr>
            <p:ph idx="1"/>
          </p:nvPr>
        </p:nvSpPr>
        <p:spPr>
          <a:xfrm>
            <a:off x="633248" y="1253330"/>
            <a:ext cx="10515600" cy="4690269"/>
          </a:xfrm>
        </p:spPr>
        <p:txBody>
          <a:bodyPr/>
          <a:lstStyle/>
          <a:p>
            <a:pPr marL="0" indent="0">
              <a:buNone/>
            </a:pPr>
            <a:r>
              <a:rPr lang="en-GB" sz="2000" b="1" dirty="0"/>
              <a:t>Adding unsupported information after the citation </a:t>
            </a:r>
            <a:r>
              <a:rPr lang="en-GB" sz="2000" dirty="0"/>
              <a:t>as this cannot be considered credible. For example:</a:t>
            </a:r>
          </a:p>
          <a:p>
            <a:pPr marL="0" indent="0">
              <a:buNone/>
            </a:pPr>
            <a:r>
              <a:rPr lang="en-GB" sz="2000" dirty="0">
                <a:latin typeface="Calibri" panose="020F0502020204030204" pitchFamily="34" charset="0"/>
                <a:ea typeface="Calibri" panose="020F0502020204030204" pitchFamily="34" charset="0"/>
                <a:cs typeface="Times New Roman" panose="02020603050405020304" pitchFamily="18" charset="0"/>
              </a:rPr>
              <a:t>T</a:t>
            </a:r>
            <a:r>
              <a:rPr lang="en-GB" sz="2000" dirty="0">
                <a:effectLst/>
                <a:latin typeface="Calibri" panose="020F0502020204030204" pitchFamily="34" charset="0"/>
                <a:ea typeface="Calibri" panose="020F0502020204030204" pitchFamily="34" charset="0"/>
                <a:cs typeface="Times New Roman" panose="02020603050405020304" pitchFamily="18" charset="0"/>
              </a:rPr>
              <a:t>he 21</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2000" dirty="0">
                <a:effectLst/>
                <a:latin typeface="Calibri" panose="020F0502020204030204" pitchFamily="34" charset="0"/>
                <a:ea typeface="Calibri" panose="020F0502020204030204" pitchFamily="34" charset="0"/>
                <a:cs typeface="Times New Roman" panose="02020603050405020304" pitchFamily="18" charset="0"/>
              </a:rPr>
              <a:t> century has evolved into what is now considered to be a VUCA world: volatile, uncertain, complex and ambiguous; and for leaders, finding ways to adopt appropriate perceptions and skill sets is vast becoming the norm (</a:t>
            </a:r>
            <a:r>
              <a:rPr lang="en-GB" sz="2000" dirty="0">
                <a:latin typeface="Calibri" panose="020F0502020204030204" pitchFamily="34" charset="0"/>
                <a:ea typeface="Calibri" panose="020F0502020204030204" pitchFamily="34" charset="0"/>
                <a:cs typeface="Times New Roman" panose="02020603050405020304" pitchFamily="18" charset="0"/>
              </a:rPr>
              <a:t>Van der </a:t>
            </a:r>
            <a:r>
              <a:rPr lang="en-GB" sz="2000" dirty="0" err="1">
                <a:latin typeface="Calibri" panose="020F0502020204030204" pitchFamily="34" charset="0"/>
                <a:ea typeface="Calibri" panose="020F0502020204030204" pitchFamily="34" charset="0"/>
                <a:cs typeface="Times New Roman" panose="02020603050405020304" pitchFamily="18" charset="0"/>
              </a:rPr>
              <a:t>Steege</a:t>
            </a:r>
            <a:r>
              <a:rPr lang="en-GB" sz="2000" dirty="0">
                <a:latin typeface="Calibri" panose="020F0502020204030204" pitchFamily="34" charset="0"/>
                <a:ea typeface="Calibri" panose="020F0502020204030204" pitchFamily="34" charset="0"/>
                <a:cs typeface="Times New Roman" panose="02020603050405020304" pitchFamily="18" charset="0"/>
              </a:rPr>
              <a:t>,</a:t>
            </a:r>
            <a:r>
              <a:rPr lang="en-GB" sz="2000" i="1" dirty="0">
                <a:effectLst/>
                <a:latin typeface="Calibri" panose="020F0502020204030204" pitchFamily="34" charset="0"/>
                <a:ea typeface="Calibri" panose="020F0502020204030204" pitchFamily="34" charset="0"/>
                <a:cs typeface="Times New Roman" panose="02020603050405020304" pitchFamily="18" charset="0"/>
              </a:rPr>
              <a:t> </a:t>
            </a:r>
            <a:r>
              <a:rPr lang="en-GB" sz="2000" dirty="0">
                <a:effectLst/>
                <a:latin typeface="Calibri" panose="020F0502020204030204" pitchFamily="34" charset="0"/>
                <a:ea typeface="Calibri" panose="020F0502020204030204" pitchFamily="34" charset="0"/>
                <a:cs typeface="Times New Roman" panose="02020603050405020304" pitchFamily="18" charset="0"/>
              </a:rPr>
              <a:t>2017, p.2).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In terms of how to adapt in a VUCA world, ambiguity in particular, leaders must be able to provide clarity to the workforce as it can cause insecurities. A good leader should provide ongoing support while communicating any changes regarding the workplace.  </a:t>
            </a:r>
            <a:r>
              <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p:txBody>
      </p:sp>
      <p:pic>
        <p:nvPicPr>
          <p:cNvPr id="5" name="Picture 4">
            <a:extLst>
              <a:ext uri="{FF2B5EF4-FFF2-40B4-BE49-F238E27FC236}">
                <a16:creationId xmlns:a16="http://schemas.microsoft.com/office/drawing/2014/main" id="{AB54E7ED-6900-41BB-B4F1-AE632BDC08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7491" y="3303932"/>
            <a:ext cx="1411761" cy="366344"/>
          </a:xfrm>
          <a:prstGeom prst="rect">
            <a:avLst/>
          </a:prstGeom>
        </p:spPr>
      </p:pic>
    </p:spTree>
    <p:extLst>
      <p:ext uri="{BB962C8B-B14F-4D97-AF65-F5344CB8AC3E}">
        <p14:creationId xmlns:p14="http://schemas.microsoft.com/office/powerpoint/2010/main" val="2360027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A905-931B-4F6A-9BB8-D1CDA6A79CDD}"/>
              </a:ext>
            </a:extLst>
          </p:cNvPr>
          <p:cNvSpPr>
            <a:spLocks noGrp="1"/>
          </p:cNvSpPr>
          <p:nvPr>
            <p:ph type="title"/>
          </p:nvPr>
        </p:nvSpPr>
        <p:spPr/>
        <p:txBody>
          <a:bodyPr/>
          <a:lstStyle/>
          <a:p>
            <a:r>
              <a:rPr lang="en-GB" b="1" dirty="0"/>
              <a:t>Please avoid.</a:t>
            </a:r>
          </a:p>
        </p:txBody>
      </p:sp>
      <p:sp>
        <p:nvSpPr>
          <p:cNvPr id="3" name="Content Placeholder 2">
            <a:extLst>
              <a:ext uri="{FF2B5EF4-FFF2-40B4-BE49-F238E27FC236}">
                <a16:creationId xmlns:a16="http://schemas.microsoft.com/office/drawing/2014/main" id="{10E1E6E2-48FB-42E3-BA3B-2A73467DF9A4}"/>
              </a:ext>
            </a:extLst>
          </p:cNvPr>
          <p:cNvSpPr>
            <a:spLocks noGrp="1"/>
          </p:cNvSpPr>
          <p:nvPr>
            <p:ph idx="1"/>
          </p:nvPr>
        </p:nvSpPr>
        <p:spPr>
          <a:xfrm>
            <a:off x="838200" y="1253331"/>
            <a:ext cx="10515600" cy="4351338"/>
          </a:xfrm>
        </p:spPr>
        <p:txBody>
          <a:bodyPr/>
          <a:lstStyle/>
          <a:p>
            <a:pPr marL="0" indent="0">
              <a:buNone/>
            </a:pPr>
            <a:r>
              <a:rPr lang="en-GB" sz="2000" b="1" dirty="0"/>
              <a:t>Putting the citation after the full stop</a:t>
            </a:r>
            <a:r>
              <a:rPr lang="en-GB" sz="2000" dirty="0"/>
              <a:t>. For example:</a:t>
            </a:r>
          </a:p>
          <a:p>
            <a:r>
              <a:rPr lang="en-GB" sz="2000" dirty="0">
                <a:ea typeface="Calibri" panose="020F0502020204030204" pitchFamily="34" charset="0"/>
                <a:cs typeface="Times New Roman" panose="02020603050405020304" pitchFamily="18" charset="0"/>
              </a:rPr>
              <a:t>T</a:t>
            </a:r>
            <a:r>
              <a:rPr lang="en-GB" sz="2000" dirty="0">
                <a:effectLst/>
                <a:ea typeface="Calibri" panose="020F0502020204030204" pitchFamily="34" charset="0"/>
                <a:cs typeface="Times New Roman" panose="02020603050405020304" pitchFamily="18" charset="0"/>
              </a:rPr>
              <a:t>he 21</a:t>
            </a:r>
            <a:r>
              <a:rPr lang="en-GB" sz="2000" baseline="30000" dirty="0">
                <a:effectLst/>
                <a:ea typeface="Calibri" panose="020F0502020204030204" pitchFamily="34" charset="0"/>
                <a:cs typeface="Times New Roman" panose="02020603050405020304" pitchFamily="18" charset="0"/>
              </a:rPr>
              <a:t>st</a:t>
            </a:r>
            <a:r>
              <a:rPr lang="en-GB" sz="2000" dirty="0">
                <a:effectLst/>
                <a:ea typeface="Calibri" panose="020F0502020204030204" pitchFamily="34" charset="0"/>
                <a:cs typeface="Times New Roman" panose="02020603050405020304" pitchFamily="18" charset="0"/>
              </a:rPr>
              <a:t> century has evolved into what is now considered to be a VUCA world: volatile, uncertain, complex and ambiguous; and for leaders, finding ways to adopt appropriate perceptions and skill sets is vast becoming the norm. (Van der </a:t>
            </a:r>
            <a:r>
              <a:rPr lang="en-GB" sz="2000" dirty="0" err="1">
                <a:effectLst/>
                <a:ea typeface="Calibri" panose="020F0502020204030204" pitchFamily="34" charset="0"/>
                <a:cs typeface="Times New Roman" panose="02020603050405020304" pitchFamily="18" charset="0"/>
              </a:rPr>
              <a:t>Steege</a:t>
            </a:r>
            <a:r>
              <a:rPr lang="en-GB" sz="2000" dirty="0">
                <a:effectLst/>
                <a:ea typeface="Calibri" panose="020F0502020204030204" pitchFamily="34" charset="0"/>
                <a:cs typeface="Times New Roman" panose="02020603050405020304" pitchFamily="18" charset="0"/>
              </a:rPr>
              <a:t>, 2017,p.2) </a:t>
            </a:r>
            <a:r>
              <a:rPr lang="en-GB" sz="2000" b="1" dirty="0">
                <a:solidFill>
                  <a:srgbClr val="FF0000"/>
                </a:solidFill>
                <a:effectLst/>
                <a:ea typeface="Calibri" panose="020F0502020204030204" pitchFamily="34" charset="0"/>
                <a:cs typeface="Times New Roman" panose="02020603050405020304" pitchFamily="18" charset="0"/>
              </a:rPr>
              <a:t>Incorrect </a:t>
            </a:r>
            <a:r>
              <a:rPr lang="en-GB" sz="2000" b="1" dirty="0">
                <a:solidFill>
                  <a:srgbClr val="FF0000"/>
                </a:solidFill>
                <a:effectLst/>
                <a:ea typeface="Calibri" panose="020F0502020204030204" pitchFamily="34" charset="0"/>
                <a:cs typeface="Times New Roman" panose="02020603050405020304" pitchFamily="18" charset="0"/>
                <a:sym typeface="Wingdings" panose="05000000000000000000" pitchFamily="2" charset="2"/>
              </a:rPr>
              <a:t></a:t>
            </a:r>
            <a:endParaRPr lang="en-GB" sz="2000" b="1" dirty="0">
              <a:solidFill>
                <a:srgbClr val="FF0000"/>
              </a:solidFill>
              <a:effectLst/>
              <a:ea typeface="Calibri" panose="020F0502020204030204" pitchFamily="34" charset="0"/>
              <a:cs typeface="Times New Roman" panose="02020603050405020304" pitchFamily="18" charset="0"/>
            </a:endParaRPr>
          </a:p>
          <a:p>
            <a:pPr marL="0" indent="0">
              <a:buNone/>
            </a:pPr>
            <a:endParaRPr lang="en-GB" sz="2000" dirty="0">
              <a:cs typeface="Times New Roman" panose="02020603050405020304" pitchFamily="18" charset="0"/>
            </a:endParaRPr>
          </a:p>
          <a:p>
            <a:pPr marL="0" indent="0">
              <a:buNone/>
            </a:pPr>
            <a:r>
              <a:rPr lang="en-GB" sz="2000" dirty="0">
                <a:cs typeface="Times New Roman" panose="02020603050405020304" pitchFamily="18" charset="0"/>
              </a:rPr>
              <a:t>Van der </a:t>
            </a:r>
            <a:r>
              <a:rPr lang="en-GB" sz="2000" dirty="0" err="1">
                <a:cs typeface="Times New Roman" panose="02020603050405020304" pitchFamily="18" charset="0"/>
              </a:rPr>
              <a:t>Steege</a:t>
            </a:r>
            <a:r>
              <a:rPr lang="en-GB" sz="2000" dirty="0">
                <a:cs typeface="Times New Roman" panose="02020603050405020304" pitchFamily="18" charset="0"/>
              </a:rPr>
              <a:t>, 2017, p2) should be placed before the full stop, after the information has been cited to acknowledge that they were the original authors. </a:t>
            </a:r>
          </a:p>
          <a:p>
            <a:r>
              <a:rPr lang="en-GB" sz="2000" dirty="0">
                <a:ea typeface="Calibri" panose="020F0502020204030204" pitchFamily="34" charset="0"/>
                <a:cs typeface="Times New Roman" panose="02020603050405020304" pitchFamily="18" charset="0"/>
              </a:rPr>
              <a:t>T</a:t>
            </a:r>
            <a:r>
              <a:rPr lang="en-GB" sz="2000" dirty="0">
                <a:effectLst/>
                <a:ea typeface="Calibri" panose="020F0502020204030204" pitchFamily="34" charset="0"/>
                <a:cs typeface="Times New Roman" panose="02020603050405020304" pitchFamily="18" charset="0"/>
              </a:rPr>
              <a:t>he 21</a:t>
            </a:r>
            <a:r>
              <a:rPr lang="en-GB" sz="2000" baseline="30000" dirty="0">
                <a:effectLst/>
                <a:ea typeface="Calibri" panose="020F0502020204030204" pitchFamily="34" charset="0"/>
                <a:cs typeface="Times New Roman" panose="02020603050405020304" pitchFamily="18" charset="0"/>
              </a:rPr>
              <a:t>st</a:t>
            </a:r>
            <a:r>
              <a:rPr lang="en-GB" sz="2000" dirty="0">
                <a:effectLst/>
                <a:ea typeface="Calibri" panose="020F0502020204030204" pitchFamily="34" charset="0"/>
                <a:cs typeface="Times New Roman" panose="02020603050405020304" pitchFamily="18" charset="0"/>
              </a:rPr>
              <a:t> century has evolved into what is now considered to be a VUCA world: volatile, uncertain, complex and ambiguous; and for leaders, finding ways to adopt appropriate perceptions and skill sets is vast becoming the norm (Van der </a:t>
            </a:r>
            <a:r>
              <a:rPr lang="en-GB" sz="2000" dirty="0" err="1">
                <a:effectLst/>
                <a:ea typeface="Calibri" panose="020F0502020204030204" pitchFamily="34" charset="0"/>
                <a:cs typeface="Times New Roman" panose="02020603050405020304" pitchFamily="18" charset="0"/>
              </a:rPr>
              <a:t>Steege</a:t>
            </a:r>
            <a:r>
              <a:rPr lang="en-GB" sz="2000" dirty="0">
                <a:effectLst/>
                <a:ea typeface="Calibri" panose="020F0502020204030204" pitchFamily="34" charset="0"/>
                <a:cs typeface="Times New Roman" panose="02020603050405020304" pitchFamily="18" charset="0"/>
              </a:rPr>
              <a:t>,</a:t>
            </a:r>
            <a:r>
              <a:rPr lang="en-GB" sz="2000" i="1" dirty="0">
                <a:effectLst/>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2017, p.2). </a:t>
            </a:r>
            <a:r>
              <a:rPr lang="en-GB" sz="2000" b="1" dirty="0">
                <a:solidFill>
                  <a:srgbClr val="FF0000"/>
                </a:solidFill>
                <a:effectLst/>
                <a:ea typeface="Calibri" panose="020F0502020204030204" pitchFamily="34" charset="0"/>
                <a:cs typeface="Times New Roman" panose="02020603050405020304" pitchFamily="18" charset="0"/>
              </a:rPr>
              <a:t>Correct! </a:t>
            </a:r>
            <a:r>
              <a:rPr lang="en-GB" sz="2000" b="1" dirty="0">
                <a:solidFill>
                  <a:srgbClr val="FF0000"/>
                </a:solidFill>
                <a:effectLst/>
                <a:ea typeface="Calibri" panose="020F0502020204030204" pitchFamily="34" charset="0"/>
                <a:cs typeface="Times New Roman" panose="02020603050405020304" pitchFamily="18" charset="0"/>
                <a:sym typeface="Wingdings" panose="05000000000000000000" pitchFamily="2" charset="2"/>
              </a:rPr>
              <a:t></a:t>
            </a:r>
            <a:endParaRPr lang="en-GB" sz="2000" b="1" dirty="0">
              <a:solidFill>
                <a:srgbClr val="FF0000"/>
              </a:solidFill>
              <a:effectLst/>
              <a:ea typeface="Calibri" panose="020F0502020204030204" pitchFamily="34" charset="0"/>
              <a:cs typeface="Times New Roman" panose="02020603050405020304" pitchFamily="18" charset="0"/>
            </a:endParaRPr>
          </a:p>
          <a:p>
            <a:r>
              <a:rPr lang="en-GB" sz="2400" b="1" dirty="0"/>
              <a:t>*Note: The page number has been included in the citation as the text has been paraphrased from a chapter in an edited book.</a:t>
            </a:r>
          </a:p>
          <a:p>
            <a:endParaRPr lang="en-GB" sz="2400" dirty="0"/>
          </a:p>
        </p:txBody>
      </p:sp>
      <p:pic>
        <p:nvPicPr>
          <p:cNvPr id="5" name="Picture 4">
            <a:extLst>
              <a:ext uri="{FF2B5EF4-FFF2-40B4-BE49-F238E27FC236}">
                <a16:creationId xmlns:a16="http://schemas.microsoft.com/office/drawing/2014/main" id="{2FD05D50-5957-4608-85C9-B63AAC96B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8923" y="2148241"/>
            <a:ext cx="1538044" cy="430653"/>
          </a:xfrm>
          <a:prstGeom prst="rect">
            <a:avLst/>
          </a:prstGeom>
        </p:spPr>
      </p:pic>
    </p:spTree>
    <p:extLst>
      <p:ext uri="{BB962C8B-B14F-4D97-AF65-F5344CB8AC3E}">
        <p14:creationId xmlns:p14="http://schemas.microsoft.com/office/powerpoint/2010/main" val="7608621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300B-2A52-49E2-B400-8093FD183C10}"/>
              </a:ext>
            </a:extLst>
          </p:cNvPr>
          <p:cNvSpPr>
            <a:spLocks noGrp="1"/>
          </p:cNvSpPr>
          <p:nvPr>
            <p:ph type="title"/>
          </p:nvPr>
        </p:nvSpPr>
        <p:spPr/>
        <p:txBody>
          <a:bodyPr/>
          <a:lstStyle/>
          <a:p>
            <a:r>
              <a:rPr lang="en-GB" i="1" dirty="0"/>
              <a:t>Et al.</a:t>
            </a:r>
          </a:p>
        </p:txBody>
      </p:sp>
      <p:sp>
        <p:nvSpPr>
          <p:cNvPr id="3" name="Content Placeholder 2">
            <a:extLst>
              <a:ext uri="{FF2B5EF4-FFF2-40B4-BE49-F238E27FC236}">
                <a16:creationId xmlns:a16="http://schemas.microsoft.com/office/drawing/2014/main" id="{F12B528B-3B60-4820-8B0B-1E943F0A26DD}"/>
              </a:ext>
            </a:extLst>
          </p:cNvPr>
          <p:cNvSpPr>
            <a:spLocks noGrp="1"/>
          </p:cNvSpPr>
          <p:nvPr>
            <p:ph idx="1"/>
          </p:nvPr>
        </p:nvSpPr>
        <p:spPr>
          <a:xfrm>
            <a:off x="838200" y="980662"/>
            <a:ext cx="10515600" cy="5196302"/>
          </a:xfrm>
        </p:spPr>
        <p:txBody>
          <a:bodyPr/>
          <a:lstStyle/>
          <a:p>
            <a:pPr marL="0" indent="0">
              <a:buNone/>
            </a:pPr>
            <a:endParaRPr lang="en-GB" sz="2000" i="1" dirty="0"/>
          </a:p>
          <a:p>
            <a:pPr marL="0" indent="0">
              <a:buNone/>
            </a:pPr>
            <a:r>
              <a:rPr lang="en-GB" sz="2000" i="1" dirty="0"/>
              <a:t>Et al</a:t>
            </a:r>
            <a:r>
              <a:rPr lang="en-GB" sz="2000" dirty="0"/>
              <a:t>. is a Latin term meaning ‘and others’. </a:t>
            </a:r>
          </a:p>
          <a:p>
            <a:pPr marL="0" indent="0">
              <a:buNone/>
            </a:pPr>
            <a:r>
              <a:rPr lang="en-GB" sz="2000" i="1" dirty="0"/>
              <a:t>Et al</a:t>
            </a:r>
            <a:r>
              <a:rPr lang="en-GB" sz="2000" dirty="0"/>
              <a:t>. (notice this is in italics followed by a full stop!)  is used when there are </a:t>
            </a:r>
            <a:r>
              <a:rPr lang="en-GB" sz="2000" b="1" dirty="0"/>
              <a:t>four or more authors. </a:t>
            </a:r>
            <a:r>
              <a:rPr lang="en-GB" sz="2000" dirty="0"/>
              <a:t>You only </a:t>
            </a:r>
            <a:r>
              <a:rPr lang="en-GB" sz="2000" dirty="0">
                <a:cs typeface="Calibri" panose="020F0502020204030204" pitchFamily="34" charset="0"/>
              </a:rPr>
              <a:t>need</a:t>
            </a:r>
            <a:r>
              <a:rPr lang="en-GB" sz="2000" dirty="0"/>
              <a:t> include the surname of the first author within your work and reference list as shown below:</a:t>
            </a:r>
          </a:p>
          <a:p>
            <a:pPr marL="0" indent="0">
              <a:buNone/>
            </a:pPr>
            <a:r>
              <a:rPr lang="en-GB" sz="2000" dirty="0"/>
              <a:t>Project management software enhances the productivity of the teams involved thus maintaining competitive advantage (Pellerin; Perrier; Guillot and </a:t>
            </a:r>
            <a:r>
              <a:rPr lang="en-GB" sz="2000" dirty="0" err="1"/>
              <a:t>Lege</a:t>
            </a:r>
            <a:r>
              <a:rPr lang="en-GB" sz="2000" dirty="0"/>
              <a:t>, 2013).</a:t>
            </a:r>
          </a:p>
          <a:p>
            <a:pPr marL="0" indent="0">
              <a:buNone/>
            </a:pPr>
            <a:r>
              <a:rPr lang="en-GB" sz="2000" dirty="0"/>
              <a:t>*This would now become: </a:t>
            </a:r>
          </a:p>
          <a:p>
            <a:pPr marL="0" indent="0">
              <a:buNone/>
            </a:pPr>
            <a:r>
              <a:rPr lang="en-GB" sz="2000" b="1" dirty="0">
                <a:ea typeface="Calibri" panose="020F0502020204030204" pitchFamily="34" charset="0"/>
                <a:cs typeface="Times New Roman" panose="02020603050405020304" pitchFamily="18" charset="0"/>
              </a:rPr>
              <a:t>Citation:</a:t>
            </a:r>
            <a:r>
              <a:rPr lang="en-GB" sz="2000" dirty="0">
                <a:ea typeface="Calibri" panose="020F0502020204030204" pitchFamily="34" charset="0"/>
                <a:cs typeface="Times New Roman" panose="02020603050405020304" pitchFamily="18" charset="0"/>
              </a:rPr>
              <a:t> </a:t>
            </a:r>
            <a:r>
              <a:rPr lang="en-GB" sz="2000" dirty="0"/>
              <a:t>(Pellerin </a:t>
            </a:r>
            <a:r>
              <a:rPr lang="en-GB" sz="2000" i="1" dirty="0"/>
              <a:t>et al. </a:t>
            </a:r>
            <a:r>
              <a:rPr lang="en-GB" sz="2000" dirty="0"/>
              <a:t>2013). </a:t>
            </a:r>
            <a:endParaRPr lang="en-GB" sz="2000" dirty="0">
              <a:effectLst/>
              <a:ea typeface="Calibri" panose="020F0502020204030204" pitchFamily="34" charset="0"/>
              <a:cs typeface="Times New Roman" panose="02020603050405020304" pitchFamily="18" charset="0"/>
            </a:endParaRPr>
          </a:p>
          <a:p>
            <a:pPr marL="0" indent="0">
              <a:buNone/>
            </a:pPr>
            <a:r>
              <a:rPr lang="en-GB" sz="2000" b="1" dirty="0">
                <a:solidFill>
                  <a:srgbClr val="000000"/>
                </a:solidFill>
                <a:effectLst/>
                <a:ea typeface="Calibri" panose="020F0502020204030204" pitchFamily="34" charset="0"/>
                <a:cs typeface="Times New Roman" panose="02020603050405020304" pitchFamily="18" charset="0"/>
              </a:rPr>
              <a:t>Reference List:</a:t>
            </a:r>
            <a:r>
              <a:rPr lang="en-GB" sz="2000" u="sng" dirty="0">
                <a:solidFill>
                  <a:srgbClr val="0000FF"/>
                </a:solidFill>
                <a:effectLst/>
                <a:ea typeface="Calibri" panose="020F0502020204030204" pitchFamily="34" charset="0"/>
                <a:cs typeface="Times New Roman" panose="02020603050405020304" pitchFamily="18" charset="0"/>
              </a:rPr>
              <a:t> </a:t>
            </a:r>
            <a:r>
              <a:rPr lang="en-GB" sz="2000" dirty="0"/>
              <a:t>Pellerin, R</a:t>
            </a:r>
            <a:r>
              <a:rPr lang="en-GB" sz="2000" i="1" dirty="0"/>
              <a:t>. et al</a:t>
            </a:r>
            <a:r>
              <a:rPr lang="en-GB" sz="2000" dirty="0"/>
              <a:t>. (2013) ‘Project characteristics, project management software utilization and project performance: An impact analysis based on real project data’, </a:t>
            </a:r>
            <a:r>
              <a:rPr lang="en-GB" sz="2000" i="1" dirty="0"/>
              <a:t>International Journal of Information Systems and Project Management</a:t>
            </a:r>
            <a:r>
              <a:rPr lang="en-GB" sz="2000" dirty="0"/>
              <a:t>, 1. (3) pp. 5-26 </a:t>
            </a:r>
            <a:r>
              <a:rPr lang="en-GB" sz="2000" i="1" dirty="0" err="1"/>
              <a:t>Sciencesphere</a:t>
            </a:r>
            <a:r>
              <a:rPr lang="en-GB" sz="2000" i="1" dirty="0"/>
              <a:t>. </a:t>
            </a:r>
            <a:r>
              <a:rPr lang="en-GB" sz="2000" dirty="0">
                <a:hlinkClick r:id="rId2"/>
              </a:rPr>
              <a:t>http://www.sciencesphere.org/ijispm/archive/ijispm-010301.pdf</a:t>
            </a:r>
            <a:r>
              <a:rPr lang="en-GB" sz="2000" dirty="0"/>
              <a:t> (Accessed: 17 October 2022).</a:t>
            </a:r>
          </a:p>
          <a:p>
            <a:pPr marL="0" indent="0">
              <a:buNone/>
            </a:pPr>
            <a:endParaRPr lang="en-GB" dirty="0"/>
          </a:p>
        </p:txBody>
      </p:sp>
    </p:spTree>
    <p:extLst>
      <p:ext uri="{BB962C8B-B14F-4D97-AF65-F5344CB8AC3E}">
        <p14:creationId xmlns:p14="http://schemas.microsoft.com/office/powerpoint/2010/main" val="41814113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9993B-BC2D-4451-89F1-1C3F6934E8B5}"/>
              </a:ext>
            </a:extLst>
          </p:cNvPr>
          <p:cNvSpPr>
            <a:spLocks noGrp="1"/>
          </p:cNvSpPr>
          <p:nvPr>
            <p:ph type="title"/>
          </p:nvPr>
        </p:nvSpPr>
        <p:spPr/>
        <p:txBody>
          <a:bodyPr/>
          <a:lstStyle/>
          <a:p>
            <a:r>
              <a:rPr lang="en-GB" sz="4000" b="1" dirty="0"/>
              <a:t>Multiple works by the same author in the same year…</a:t>
            </a:r>
          </a:p>
        </p:txBody>
      </p:sp>
      <p:sp>
        <p:nvSpPr>
          <p:cNvPr id="3" name="Content Placeholder 2">
            <a:extLst>
              <a:ext uri="{FF2B5EF4-FFF2-40B4-BE49-F238E27FC236}">
                <a16:creationId xmlns:a16="http://schemas.microsoft.com/office/drawing/2014/main" id="{C273F401-105C-4897-B921-71A05CB5D9EB}"/>
              </a:ext>
            </a:extLst>
          </p:cNvPr>
          <p:cNvSpPr>
            <a:spLocks noGrp="1"/>
          </p:cNvSpPr>
          <p:nvPr>
            <p:ph idx="1"/>
          </p:nvPr>
        </p:nvSpPr>
        <p:spPr>
          <a:xfrm>
            <a:off x="838200" y="1590261"/>
            <a:ext cx="10515600" cy="4560198"/>
          </a:xfrm>
        </p:spPr>
        <p:txBody>
          <a:bodyPr/>
          <a:lstStyle/>
          <a:p>
            <a:pPr marL="0" indent="0">
              <a:buNone/>
            </a:pPr>
            <a:r>
              <a:rPr lang="en-GB" sz="2400" dirty="0"/>
              <a:t>To enable your reader to know which source you are referring to, label them a and b within your work (remember to include the page number if relevant) and reference list:</a:t>
            </a:r>
          </a:p>
          <a:p>
            <a:pPr marL="0" indent="0">
              <a:buNone/>
            </a:pPr>
            <a:r>
              <a:rPr lang="en-GB" sz="2400" b="1" dirty="0"/>
              <a:t>In-text citation: </a:t>
            </a:r>
          </a:p>
          <a:p>
            <a:pPr marL="0" indent="0">
              <a:buNone/>
            </a:pPr>
            <a:r>
              <a:rPr lang="en-GB" sz="2400" dirty="0"/>
              <a:t>(Phelps, 2019a) </a:t>
            </a:r>
          </a:p>
          <a:p>
            <a:pPr marL="0" indent="0">
              <a:buNone/>
            </a:pPr>
            <a:r>
              <a:rPr lang="en-GB" sz="2400" dirty="0"/>
              <a:t>(Phelps, 2019b)</a:t>
            </a:r>
          </a:p>
          <a:p>
            <a:pPr marL="0" indent="0">
              <a:buNone/>
            </a:pPr>
            <a:r>
              <a:rPr lang="en-GB" sz="2400" b="1" dirty="0"/>
              <a:t>Referencing list: </a:t>
            </a:r>
          </a:p>
          <a:p>
            <a:r>
              <a:rPr lang="en-GB" sz="2400" dirty="0"/>
              <a:t>Phelps, P.J. (2019a) </a:t>
            </a:r>
            <a:r>
              <a:rPr lang="en-GB" sz="2400" i="1" dirty="0"/>
              <a:t>Healthy learning. </a:t>
            </a:r>
            <a:r>
              <a:rPr lang="en-GB" sz="2400" dirty="0"/>
              <a:t>Edinburgh: Castle Books. </a:t>
            </a:r>
          </a:p>
          <a:p>
            <a:r>
              <a:rPr lang="en-GB" sz="2400" dirty="0"/>
              <a:t>Phelps, P.J. (2019b) </a:t>
            </a:r>
            <a:r>
              <a:rPr lang="en-GB" sz="2400" i="1" dirty="0"/>
              <a:t>Nutrition in the early years. </a:t>
            </a:r>
            <a:r>
              <a:rPr lang="en-GB" sz="2400" dirty="0"/>
              <a:t>Edinburgh: Castle Books.</a:t>
            </a:r>
          </a:p>
        </p:txBody>
      </p:sp>
    </p:spTree>
    <p:extLst>
      <p:ext uri="{BB962C8B-B14F-4D97-AF65-F5344CB8AC3E}">
        <p14:creationId xmlns:p14="http://schemas.microsoft.com/office/powerpoint/2010/main" val="6959663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The Reference list</a:t>
            </a:r>
          </a:p>
        </p:txBody>
      </p:sp>
      <p:sp>
        <p:nvSpPr>
          <p:cNvPr id="3" name="Content Placeholder 2"/>
          <p:cNvSpPr>
            <a:spLocks noGrp="1"/>
          </p:cNvSpPr>
          <p:nvPr>
            <p:ph idx="1"/>
          </p:nvPr>
        </p:nvSpPr>
        <p:spPr/>
        <p:txBody>
          <a:bodyPr>
            <a:normAutofit/>
          </a:bodyPr>
          <a:lstStyle/>
          <a:p>
            <a:r>
              <a:rPr lang="en-GB" sz="2800" dirty="0"/>
              <a:t>The reference list is presented in </a:t>
            </a:r>
            <a:r>
              <a:rPr lang="en-GB" sz="2800" b="1" dirty="0"/>
              <a:t>alphabetical order </a:t>
            </a:r>
            <a:r>
              <a:rPr lang="en-GB" sz="2800" dirty="0"/>
              <a:t>(by author’s surname or organisation).</a:t>
            </a:r>
          </a:p>
          <a:p>
            <a:endParaRPr lang="en-GB" sz="2800" dirty="0"/>
          </a:p>
          <a:p>
            <a:r>
              <a:rPr lang="en-GB" dirty="0"/>
              <a:t>W</a:t>
            </a:r>
            <a:r>
              <a:rPr lang="en-GB" sz="2800" dirty="0"/>
              <a:t>ithin it you will </a:t>
            </a:r>
            <a:r>
              <a:rPr lang="en-GB" sz="2800" b="1" dirty="0"/>
              <a:t>complete</a:t>
            </a:r>
            <a:r>
              <a:rPr lang="en-GB" sz="2800" dirty="0"/>
              <a:t> the </a:t>
            </a:r>
            <a:r>
              <a:rPr lang="en-GB" sz="2800" b="1" dirty="0"/>
              <a:t>information</a:t>
            </a:r>
            <a:r>
              <a:rPr lang="en-GB" sz="2800" dirty="0"/>
              <a:t> provided in the citations, so that the reader has all the </a:t>
            </a:r>
            <a:r>
              <a:rPr lang="en-GB" sz="2800" b="1" dirty="0"/>
              <a:t>necessary information </a:t>
            </a:r>
            <a:r>
              <a:rPr lang="en-GB" sz="2800" dirty="0"/>
              <a:t>to find the </a:t>
            </a:r>
            <a:r>
              <a:rPr lang="en-GB" sz="2800" b="1" dirty="0"/>
              <a:t>original </a:t>
            </a:r>
            <a:r>
              <a:rPr lang="en-GB" sz="2800" dirty="0"/>
              <a:t>sources.</a:t>
            </a:r>
          </a:p>
          <a:p>
            <a:pPr marL="0" indent="0">
              <a:buNone/>
            </a:pPr>
            <a:endParaRPr lang="en-GB" dirty="0"/>
          </a:p>
        </p:txBody>
      </p:sp>
    </p:spTree>
    <p:extLst>
      <p:ext uri="{BB962C8B-B14F-4D97-AF65-F5344CB8AC3E}">
        <p14:creationId xmlns:p14="http://schemas.microsoft.com/office/powerpoint/2010/main" val="39299715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1F61-BBD3-4B1A-BD1F-D9BA05908F8A}"/>
              </a:ext>
            </a:extLst>
          </p:cNvPr>
          <p:cNvSpPr>
            <a:spLocks noGrp="1"/>
          </p:cNvSpPr>
          <p:nvPr>
            <p:ph type="title"/>
          </p:nvPr>
        </p:nvSpPr>
        <p:spPr/>
        <p:txBody>
          <a:bodyPr/>
          <a:lstStyle/>
          <a:p>
            <a:r>
              <a:rPr lang="en-GB" sz="4000" b="1" dirty="0"/>
              <a:t>What information should I include?</a:t>
            </a:r>
            <a:endParaRPr lang="en-GB" sz="4000" dirty="0"/>
          </a:p>
        </p:txBody>
      </p:sp>
      <p:sp>
        <p:nvSpPr>
          <p:cNvPr id="3" name="Content Placeholder 2">
            <a:extLst>
              <a:ext uri="{FF2B5EF4-FFF2-40B4-BE49-F238E27FC236}">
                <a16:creationId xmlns:a16="http://schemas.microsoft.com/office/drawing/2014/main" id="{19012739-AEB1-4351-BBB0-85F41B00A59E}"/>
              </a:ext>
            </a:extLst>
          </p:cNvPr>
          <p:cNvSpPr>
            <a:spLocks noGrp="1"/>
          </p:cNvSpPr>
          <p:nvPr>
            <p:ph idx="1"/>
          </p:nvPr>
        </p:nvSpPr>
        <p:spPr>
          <a:xfrm>
            <a:off x="609600" y="1253331"/>
            <a:ext cx="9429750" cy="4584761"/>
          </a:xfrm>
        </p:spPr>
        <p:txBody>
          <a:bodyPr/>
          <a:lstStyle/>
          <a:p>
            <a:pPr marL="0" indent="0">
              <a:lnSpc>
                <a:spcPct val="107000"/>
              </a:lnSpc>
              <a:spcAft>
                <a:spcPts val="3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A reference should include the following information, to enable the reader to locate the original source.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Authors/editors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Year of publication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Title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Publisher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 URL and date of access when referencing an </a:t>
            </a:r>
            <a:r>
              <a:rPr lang="en-GB" sz="2400" dirty="0">
                <a:latin typeface="Calibri" panose="020F0502020204030204" pitchFamily="34" charset="0"/>
                <a:ea typeface="Calibri" panose="020F0502020204030204" pitchFamily="34" charset="0"/>
                <a:cs typeface="Calibri" panose="020F0502020204030204" pitchFamily="34" charset="0"/>
              </a:rPr>
              <a:t>online</a:t>
            </a:r>
            <a:r>
              <a:rPr lang="en-GB" sz="2400" dirty="0">
                <a:effectLst/>
                <a:latin typeface="Calibri" panose="020F0502020204030204" pitchFamily="34" charset="0"/>
                <a:ea typeface="Calibri" panose="020F0502020204030204" pitchFamily="34" charset="0"/>
                <a:cs typeface="Calibri" panose="020F0502020204030204" pitchFamily="34" charset="0"/>
              </a:rPr>
              <a:t> resource.</a:t>
            </a:r>
          </a:p>
          <a:p>
            <a:pPr marL="0" indent="0">
              <a:lnSpc>
                <a:spcPct val="107000"/>
              </a:lnSpc>
              <a:spcAft>
                <a:spcPts val="800"/>
              </a:spcAft>
              <a:buNone/>
            </a:pPr>
            <a:r>
              <a:rPr lang="en-GB" sz="2400" dirty="0"/>
              <a:t>*Please refer to the Harvard Referencing Guide for more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713259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Example:</a:t>
            </a:r>
          </a:p>
        </p:txBody>
      </p:sp>
      <p:sp>
        <p:nvSpPr>
          <p:cNvPr id="3" name="Content Placeholder 2"/>
          <p:cNvSpPr>
            <a:spLocks noGrp="1"/>
          </p:cNvSpPr>
          <p:nvPr>
            <p:ph idx="1"/>
          </p:nvPr>
        </p:nvSpPr>
        <p:spPr>
          <a:xfrm>
            <a:off x="609600" y="1417638"/>
            <a:ext cx="10972800" cy="3917032"/>
          </a:xfrm>
        </p:spPr>
        <p:txBody>
          <a:bodyPr vert="horz" lIns="91440" tIns="45720" rIns="91440" bIns="45720" rtlCol="0" anchor="t">
            <a:normAutofit fontScale="92500" lnSpcReduction="10000"/>
          </a:bodyPr>
          <a:lstStyle/>
          <a:p>
            <a:pPr marL="0" indent="0" algn="just">
              <a:buNone/>
            </a:pPr>
            <a:r>
              <a:rPr lang="en-GB" sz="2600" b="1" dirty="0">
                <a:latin typeface="Calibri" panose="020F0502020204030204" pitchFamily="34" charset="0"/>
                <a:cs typeface="Calibri" panose="020F0502020204030204" pitchFamily="34" charset="0"/>
              </a:rPr>
              <a:t>A Text Book:</a:t>
            </a:r>
          </a:p>
          <a:p>
            <a:pPr marL="0" indent="0" algn="just">
              <a:buNone/>
            </a:pPr>
            <a:r>
              <a:rPr lang="en-GB" sz="2600" dirty="0">
                <a:latin typeface="Calibri" panose="020F0502020204030204" pitchFamily="34" charset="0"/>
                <a:cs typeface="Calibri" panose="020F0502020204030204" pitchFamily="34" charset="0"/>
              </a:rPr>
              <a:t>Williams, M. (2019) </a:t>
            </a:r>
            <a:r>
              <a:rPr lang="en-GB" sz="2600" i="1" dirty="0">
                <a:latin typeface="Calibri" panose="020F0502020204030204" pitchFamily="34" charset="0"/>
                <a:cs typeface="Calibri" panose="020F0502020204030204" pitchFamily="34" charset="0"/>
              </a:rPr>
              <a:t>Referencing today</a:t>
            </a:r>
            <a:r>
              <a:rPr lang="en-GB" sz="2600" dirty="0">
                <a:latin typeface="Calibri" panose="020F0502020204030204" pitchFamily="34" charset="0"/>
                <a:cs typeface="Calibri" panose="020F0502020204030204" pitchFamily="34" charset="0"/>
              </a:rPr>
              <a:t>. London: Pavilion Press.</a:t>
            </a:r>
          </a:p>
          <a:p>
            <a:pPr marL="0" indent="0" algn="just">
              <a:buNone/>
            </a:pPr>
            <a:endParaRPr lang="en-GB" sz="2600" dirty="0">
              <a:latin typeface="Calibri" panose="020F0502020204030204" pitchFamily="34" charset="0"/>
              <a:cs typeface="Calibri" panose="020F0502020204030204" pitchFamily="34" charset="0"/>
            </a:endParaRPr>
          </a:p>
          <a:p>
            <a:pPr marL="0" indent="0" algn="just">
              <a:buNone/>
            </a:pPr>
            <a:r>
              <a:rPr lang="en-GB" sz="2600" b="1" dirty="0">
                <a:latin typeface="Calibri" panose="020F0502020204030204" pitchFamily="34" charset="0"/>
                <a:cs typeface="Calibri" panose="020F0502020204030204" pitchFamily="34" charset="0"/>
              </a:rPr>
              <a:t>An Online Source:</a:t>
            </a:r>
          </a:p>
          <a:p>
            <a:pPr marL="0" indent="0">
              <a:buNone/>
            </a:pPr>
            <a:r>
              <a:rPr lang="en-GB" sz="2600" dirty="0" err="1">
                <a:effectLst/>
                <a:latin typeface="Calibri" panose="020F0502020204030204" pitchFamily="34" charset="0"/>
                <a:ea typeface="Calibri" panose="020F0502020204030204" pitchFamily="34" charset="0"/>
                <a:cs typeface="Times New Roman" panose="02020603050405020304" pitchFamily="18" charset="0"/>
              </a:rPr>
              <a:t>Makortoff</a:t>
            </a:r>
            <a:r>
              <a:rPr lang="en-GB" sz="2600" dirty="0">
                <a:effectLst/>
                <a:latin typeface="Calibri" panose="020F0502020204030204" pitchFamily="34" charset="0"/>
                <a:ea typeface="Calibri" panose="020F0502020204030204" pitchFamily="34" charset="0"/>
                <a:cs typeface="Times New Roman" panose="02020603050405020304" pitchFamily="18" charset="0"/>
              </a:rPr>
              <a:t>, K. (2019) ‘Lidl attains its biggest UK grocery market share at 5.9%: Sales at discount German retailer jump after burst of store openings’, </a:t>
            </a:r>
            <a:r>
              <a:rPr lang="en-GB" sz="2600" i="1" dirty="0">
                <a:effectLst/>
                <a:latin typeface="Calibri" panose="020F0502020204030204" pitchFamily="34" charset="0"/>
                <a:ea typeface="Calibri" panose="020F0502020204030204" pitchFamily="34" charset="0"/>
                <a:cs typeface="Times New Roman" panose="02020603050405020304" pitchFamily="18" charset="0"/>
              </a:rPr>
              <a:t>The Guardian</a:t>
            </a:r>
            <a:r>
              <a:rPr lang="en-GB" sz="2600" dirty="0">
                <a:effectLst/>
                <a:latin typeface="Calibri" panose="020F0502020204030204" pitchFamily="34" charset="0"/>
                <a:ea typeface="Calibri" panose="020F0502020204030204" pitchFamily="34" charset="0"/>
                <a:cs typeface="Times New Roman" panose="02020603050405020304" pitchFamily="18" charset="0"/>
              </a:rPr>
              <a:t>, 20 August. Available at: </a:t>
            </a:r>
            <a:r>
              <a:rPr lang="en-GB" sz="2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https://www.theguardian.com/business/2019/aug/20/lidl-attains-biggest-uk-market-share</a:t>
            </a:r>
            <a:r>
              <a:rPr lang="en-GB" sz="2600" dirty="0">
                <a:effectLst/>
                <a:latin typeface="Calibri" panose="020F0502020204030204" pitchFamily="34" charset="0"/>
                <a:ea typeface="Calibri" panose="020F0502020204030204" pitchFamily="34" charset="0"/>
                <a:cs typeface="Times New Roman" panose="02020603050405020304" pitchFamily="18" charset="0"/>
              </a:rPr>
              <a:t> (Accessed: 19 </a:t>
            </a:r>
            <a:r>
              <a:rPr lang="en-GB" sz="2600" dirty="0">
                <a:latin typeface="Calibri" panose="020F0502020204030204" pitchFamily="34" charset="0"/>
                <a:ea typeface="Calibri" panose="020F0502020204030204" pitchFamily="34" charset="0"/>
                <a:cs typeface="Times New Roman" panose="02020603050405020304" pitchFamily="18" charset="0"/>
              </a:rPr>
              <a:t>October</a:t>
            </a:r>
            <a:r>
              <a:rPr lang="en-GB" sz="2600" dirty="0">
                <a:effectLst/>
                <a:latin typeface="Calibri" panose="020F0502020204030204" pitchFamily="34" charset="0"/>
                <a:ea typeface="Calibri" panose="020F0502020204030204" pitchFamily="34" charset="0"/>
                <a:cs typeface="Times New Roman" panose="02020603050405020304" pitchFamily="18" charset="0"/>
              </a:rPr>
              <a:t> 2022).</a:t>
            </a:r>
          </a:p>
          <a:p>
            <a:pPr marL="0" indent="0">
              <a:buNone/>
            </a:pPr>
            <a:endParaRPr lang="en-GB" sz="2600" dirty="0">
              <a:latin typeface="Calibri" panose="020F0502020204030204" pitchFamily="34" charset="0"/>
              <a:cs typeface="Calibri" panose="020F0502020204030204" pitchFamily="34" charset="0"/>
            </a:endParaRPr>
          </a:p>
          <a:p>
            <a:pPr marL="0" indent="0">
              <a:buNone/>
            </a:pPr>
            <a:r>
              <a:rPr lang="es-ES" sz="2600" dirty="0" err="1">
                <a:latin typeface="Calibri" panose="020F0502020204030204" pitchFamily="34" charset="0"/>
                <a:cs typeface="Calibri" panose="020F0502020204030204" pitchFamily="34" charset="0"/>
              </a:rPr>
              <a:t>Providing</a:t>
            </a:r>
            <a:r>
              <a:rPr lang="es-ES" sz="2600" dirty="0">
                <a:latin typeface="Calibri" panose="020F0502020204030204" pitchFamily="34" charset="0"/>
                <a:cs typeface="Calibri" panose="020F0502020204030204" pitchFamily="34" charset="0"/>
              </a:rPr>
              <a:t> full </a:t>
            </a:r>
            <a:r>
              <a:rPr lang="es-ES" sz="2600" dirty="0" err="1">
                <a:latin typeface="Calibri" panose="020F0502020204030204" pitchFamily="34" charset="0"/>
                <a:cs typeface="Calibri" panose="020F0502020204030204" pitchFamily="34" charset="0"/>
              </a:rPr>
              <a:t>details</a:t>
            </a:r>
            <a:r>
              <a:rPr lang="es-ES" sz="2600" dirty="0">
                <a:latin typeface="Calibri" panose="020F0502020204030204" pitchFamily="34" charset="0"/>
                <a:cs typeface="Calibri" panose="020F0502020204030204" pitchFamily="34" charset="0"/>
              </a:rPr>
              <a:t> leads </a:t>
            </a:r>
            <a:r>
              <a:rPr lang="es-ES" sz="2600" dirty="0" err="1">
                <a:latin typeface="Calibri" panose="020F0502020204030204" pitchFamily="34" charset="0"/>
                <a:cs typeface="Calibri" panose="020F0502020204030204" pitchFamily="34" charset="0"/>
              </a:rPr>
              <a:t>the</a:t>
            </a:r>
            <a:r>
              <a:rPr lang="es-ES" sz="2600" dirty="0">
                <a:latin typeface="Calibri" panose="020F0502020204030204" pitchFamily="34" charset="0"/>
                <a:cs typeface="Calibri" panose="020F0502020204030204" pitchFamily="34" charset="0"/>
              </a:rPr>
              <a:t> </a:t>
            </a:r>
            <a:r>
              <a:rPr lang="es-ES" sz="2600" dirty="0" err="1">
                <a:latin typeface="Calibri" panose="020F0502020204030204" pitchFamily="34" charset="0"/>
                <a:cs typeface="Calibri" panose="020F0502020204030204" pitchFamily="34" charset="0"/>
              </a:rPr>
              <a:t>reader</a:t>
            </a:r>
            <a:r>
              <a:rPr lang="es-ES" sz="2600" dirty="0">
                <a:latin typeface="Calibri" panose="020F0502020204030204" pitchFamily="34" charset="0"/>
                <a:cs typeface="Calibri" panose="020F0502020204030204" pitchFamily="34" charset="0"/>
              </a:rPr>
              <a:t> </a:t>
            </a:r>
            <a:r>
              <a:rPr lang="es-ES" sz="2600" dirty="0" err="1">
                <a:latin typeface="Calibri" panose="020F0502020204030204" pitchFamily="34" charset="0"/>
                <a:cs typeface="Calibri" panose="020F0502020204030204" pitchFamily="34" charset="0"/>
              </a:rPr>
              <a:t>to</a:t>
            </a:r>
            <a:r>
              <a:rPr lang="es-ES" sz="2600" dirty="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rPr>
              <a:t>the original source.</a:t>
            </a:r>
          </a:p>
          <a:p>
            <a:pPr marL="0" indent="0">
              <a:buNone/>
            </a:pPr>
            <a:endParaRPr lang="en-GB" dirty="0"/>
          </a:p>
        </p:txBody>
      </p:sp>
    </p:spTree>
    <p:extLst>
      <p:ext uri="{BB962C8B-B14F-4D97-AF65-F5344CB8AC3E}">
        <p14:creationId xmlns:p14="http://schemas.microsoft.com/office/powerpoint/2010/main" val="18207949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51544-E164-479F-8ED6-874024D82BDE}"/>
              </a:ext>
            </a:extLst>
          </p:cNvPr>
          <p:cNvSpPr>
            <a:spLocks noGrp="1"/>
          </p:cNvSpPr>
          <p:nvPr>
            <p:ph type="title"/>
          </p:nvPr>
        </p:nvSpPr>
        <p:spPr>
          <a:xfrm>
            <a:off x="508041" y="300168"/>
            <a:ext cx="9011025" cy="1525293"/>
          </a:xfrm>
        </p:spPr>
        <p:txBody>
          <a:bodyPr anchor="b">
            <a:normAutofit fontScale="90000"/>
          </a:bodyPr>
          <a:lstStyle/>
          <a:p>
            <a:br>
              <a:rPr lang="en-GB" sz="4000" b="1" dirty="0"/>
            </a:br>
            <a:br>
              <a:rPr lang="en-GB" sz="4000" b="1" dirty="0"/>
            </a:br>
            <a:br>
              <a:rPr lang="en-GB" sz="4000" b="1" dirty="0"/>
            </a:br>
            <a:br>
              <a:rPr lang="en-GB" sz="4000" b="1" dirty="0"/>
            </a:br>
            <a:br>
              <a:rPr lang="en-GB" sz="4000" b="1" dirty="0"/>
            </a:br>
            <a:r>
              <a:rPr lang="en-GB" b="1" dirty="0"/>
              <a:t>Top Tip Time! </a:t>
            </a:r>
            <a:br>
              <a:rPr lang="en-GB" b="1" dirty="0"/>
            </a:br>
            <a:br>
              <a:rPr lang="en-GB" sz="4000" b="1" dirty="0"/>
            </a:br>
            <a:endParaRPr lang="en-GB" sz="4000" b="1" dirty="0"/>
          </a:p>
        </p:txBody>
      </p:sp>
      <p:sp>
        <p:nvSpPr>
          <p:cNvPr id="3" name="Content Placeholder 2">
            <a:extLst>
              <a:ext uri="{FF2B5EF4-FFF2-40B4-BE49-F238E27FC236}">
                <a16:creationId xmlns:a16="http://schemas.microsoft.com/office/drawing/2014/main" id="{2E24654C-20AE-4474-A747-7F217022304E}"/>
              </a:ext>
            </a:extLst>
          </p:cNvPr>
          <p:cNvSpPr>
            <a:spLocks noGrp="1"/>
          </p:cNvSpPr>
          <p:nvPr>
            <p:ph idx="1"/>
          </p:nvPr>
        </p:nvSpPr>
        <p:spPr>
          <a:xfrm>
            <a:off x="507489" y="1809773"/>
            <a:ext cx="5808597" cy="4748059"/>
          </a:xfrm>
        </p:spPr>
        <p:txBody>
          <a:bodyPr>
            <a:normAutofit/>
          </a:bodyPr>
          <a:lstStyle/>
          <a:p>
            <a:pPr marL="0" indent="0">
              <a:buNone/>
            </a:pPr>
            <a:r>
              <a:rPr lang="en-GB" sz="2400" dirty="0"/>
              <a:t>Referencing will get easier providing you practice, practice, practice!</a:t>
            </a:r>
          </a:p>
          <a:p>
            <a:pPr marL="0" indent="0">
              <a:buNone/>
            </a:pPr>
            <a:r>
              <a:rPr lang="en-GB" sz="2400" b="1" dirty="0"/>
              <a:t>Resources:</a:t>
            </a:r>
            <a:endParaRPr lang="en-GB" sz="2400" dirty="0"/>
          </a:p>
          <a:p>
            <a:pPr marL="0" indent="0">
              <a:buNone/>
            </a:pPr>
            <a:r>
              <a:rPr lang="en-GB" sz="2400" dirty="0"/>
              <a:t>The Harvard Referencing Handbook</a:t>
            </a:r>
          </a:p>
          <a:p>
            <a:pPr marL="0" indent="0">
              <a:buNone/>
            </a:pPr>
            <a:br>
              <a:rPr lang="en-GB" sz="2400" dirty="0"/>
            </a:br>
            <a:r>
              <a:rPr lang="en-GB" sz="2400" dirty="0"/>
              <a:t>The </a:t>
            </a:r>
            <a:r>
              <a:rPr lang="en-GB" sz="2400" b="1" dirty="0">
                <a:hlinkClick r:id="rId2"/>
              </a:rPr>
              <a:t>Cite Them Right </a:t>
            </a:r>
            <a:r>
              <a:rPr lang="en-GB" sz="2400" dirty="0"/>
              <a:t>website provided free by the UWTSD </a:t>
            </a:r>
            <a:r>
              <a:rPr lang="en-GB" sz="2400" i="1" dirty="0"/>
              <a:t>Library (login to library using your usual login first) </a:t>
            </a:r>
            <a:r>
              <a:rPr lang="en-GB" sz="2400" dirty="0"/>
              <a:t>will now help you enormously - both now and all through your time at university.</a:t>
            </a:r>
          </a:p>
          <a:p>
            <a:pPr marL="0" indent="0">
              <a:buNone/>
            </a:pPr>
            <a:endParaRPr lang="en-GB" sz="2400" dirty="0"/>
          </a:p>
          <a:p>
            <a:pPr marL="0" indent="0">
              <a:buNone/>
            </a:pPr>
            <a:r>
              <a:rPr lang="en-GB" sz="2400" dirty="0"/>
              <a:t>If in doubt…ask! </a:t>
            </a:r>
            <a:r>
              <a:rPr lang="en-GB" sz="2400" dirty="0">
                <a:sym typeface="Wingdings" panose="05000000000000000000" pitchFamily="2" charset="2"/>
              </a:rPr>
              <a:t></a:t>
            </a:r>
            <a:endParaRPr lang="en-GB" sz="2400" dirty="0"/>
          </a:p>
        </p:txBody>
      </p:sp>
      <p:pic>
        <p:nvPicPr>
          <p:cNvPr id="7" name="Picture 6" descr="Like Bee">
            <a:extLst>
              <a:ext uri="{FF2B5EF4-FFF2-40B4-BE49-F238E27FC236}">
                <a16:creationId xmlns:a16="http://schemas.microsoft.com/office/drawing/2014/main" id="{6E349440-A908-E01D-5497-E4B58EF1F6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0107" y="797112"/>
            <a:ext cx="5365375" cy="5365375"/>
          </a:xfrm>
          <a:prstGeom prst="rect">
            <a:avLst/>
          </a:prstGeom>
        </p:spPr>
      </p:pic>
    </p:spTree>
    <p:extLst>
      <p:ext uri="{BB962C8B-B14F-4D97-AF65-F5344CB8AC3E}">
        <p14:creationId xmlns:p14="http://schemas.microsoft.com/office/powerpoint/2010/main" val="12535840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51544-E164-479F-8ED6-874024D82BDE}"/>
              </a:ext>
            </a:extLst>
          </p:cNvPr>
          <p:cNvSpPr>
            <a:spLocks noGrp="1"/>
          </p:cNvSpPr>
          <p:nvPr>
            <p:ph type="title"/>
          </p:nvPr>
        </p:nvSpPr>
        <p:spPr>
          <a:xfrm>
            <a:off x="836679" y="723898"/>
            <a:ext cx="6002110" cy="1495425"/>
          </a:xfrm>
        </p:spPr>
        <p:txBody>
          <a:bodyPr>
            <a:normAutofit/>
          </a:bodyPr>
          <a:lstStyle/>
          <a:p>
            <a:r>
              <a:rPr lang="en-GB" sz="4000" b="1" dirty="0"/>
              <a:t>Final Top Tip Time!</a:t>
            </a:r>
          </a:p>
        </p:txBody>
      </p:sp>
      <p:sp>
        <p:nvSpPr>
          <p:cNvPr id="3" name="Content Placeholder 2">
            <a:extLst>
              <a:ext uri="{FF2B5EF4-FFF2-40B4-BE49-F238E27FC236}">
                <a16:creationId xmlns:a16="http://schemas.microsoft.com/office/drawing/2014/main" id="{2E24654C-20AE-4474-A747-7F217022304E}"/>
              </a:ext>
            </a:extLst>
          </p:cNvPr>
          <p:cNvSpPr>
            <a:spLocks noGrp="1"/>
          </p:cNvSpPr>
          <p:nvPr>
            <p:ph idx="1"/>
          </p:nvPr>
        </p:nvSpPr>
        <p:spPr>
          <a:xfrm>
            <a:off x="731520" y="2096086"/>
            <a:ext cx="6107270" cy="4038015"/>
          </a:xfrm>
        </p:spPr>
        <p:txBody>
          <a:bodyPr>
            <a:normAutofit/>
          </a:bodyPr>
          <a:lstStyle/>
          <a:p>
            <a:pPr marL="0" indent="0">
              <a:buNone/>
            </a:pPr>
            <a:r>
              <a:rPr lang="en-GB" sz="2400" dirty="0">
                <a:latin typeface="Calibri" panose="020F0502020204030204" pitchFamily="34" charset="0"/>
                <a:cs typeface="Calibri" panose="020F0502020204030204" pitchFamily="34" charset="0"/>
              </a:rPr>
              <a:t>To excel on this course, you must continue to develop your academic writing, research, and referencing skills. Please ask your lecturer if you need support/guidance with this.</a:t>
            </a:r>
          </a:p>
          <a:p>
            <a:pPr marL="0" indent="0">
              <a:buNone/>
            </a:pPr>
            <a:r>
              <a:rPr lang="en-GB" sz="2400" dirty="0">
                <a:latin typeface="Calibri" panose="020F0502020204030204" pitchFamily="34" charset="0"/>
                <a:cs typeface="Calibri" panose="020F0502020204030204" pitchFamily="34" charset="0"/>
              </a:rPr>
              <a:t>You can do this! </a:t>
            </a:r>
            <a:r>
              <a:rPr lang="en-GB" sz="2400" dirty="0">
                <a:latin typeface="Calibri" panose="020F0502020204030204" pitchFamily="34" charset="0"/>
                <a:cs typeface="Calibri" panose="020F0502020204030204" pitchFamily="34" charset="0"/>
                <a:sym typeface="Wingdings" panose="05000000000000000000" pitchFamily="2" charset="2"/>
              </a:rPr>
              <a:t></a:t>
            </a:r>
            <a:endParaRPr lang="en-GB" sz="2400" dirty="0">
              <a:latin typeface="Calibri" panose="020F0502020204030204" pitchFamily="34" charset="0"/>
              <a:cs typeface="Calibri" panose="020F0502020204030204" pitchFamily="34" charset="0"/>
            </a:endParaRPr>
          </a:p>
          <a:p>
            <a:pPr marL="0" indent="0">
              <a:buNone/>
            </a:pPr>
            <a:endParaRPr lang="en-GB" sz="2000" dirty="0"/>
          </a:p>
        </p:txBody>
      </p:sp>
      <p:pic>
        <p:nvPicPr>
          <p:cNvPr id="4" name="Picture 3" descr="Reading cartoon bee">
            <a:extLst>
              <a:ext uri="{FF2B5EF4-FFF2-40B4-BE49-F238E27FC236}">
                <a16:creationId xmlns:a16="http://schemas.microsoft.com/office/drawing/2014/main" id="{9020545C-1F8A-AF29-1BA3-DE2B1DE7AA89}"/>
              </a:ext>
            </a:extLst>
          </p:cNvPr>
          <p:cNvPicPr>
            <a:picLocks noChangeAspect="1"/>
          </p:cNvPicPr>
          <p:nvPr/>
        </p:nvPicPr>
        <p:blipFill rotWithShape="1">
          <a:blip r:embed="rId2">
            <a:extLst>
              <a:ext uri="{28A0092B-C50C-407E-A947-70E740481C1C}">
                <a14:useLocalDpi xmlns:a14="http://schemas.microsoft.com/office/drawing/2010/main" val="0"/>
              </a:ext>
            </a:extLst>
          </a:blip>
          <a:srcRect l="3257"/>
          <a:stretch/>
        </p:blipFill>
        <p:spPr>
          <a:xfrm>
            <a:off x="7199440" y="10"/>
            <a:ext cx="4992560" cy="6857990"/>
          </a:xfrm>
          <a:prstGeom prst="rect">
            <a:avLst/>
          </a:prstGeom>
          <a:effectLst/>
        </p:spPr>
      </p:pic>
    </p:spTree>
    <p:extLst>
      <p:ext uri="{BB962C8B-B14F-4D97-AF65-F5344CB8AC3E}">
        <p14:creationId xmlns:p14="http://schemas.microsoft.com/office/powerpoint/2010/main" val="6348148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D1B9-D2AA-4B60-A73A-EF0F64B6CB48}"/>
              </a:ext>
            </a:extLst>
          </p:cNvPr>
          <p:cNvSpPr>
            <a:spLocks noGrp="1"/>
          </p:cNvSpPr>
          <p:nvPr>
            <p:ph type="title"/>
          </p:nvPr>
        </p:nvSpPr>
        <p:spPr/>
        <p:txBody>
          <a:bodyPr/>
          <a:lstStyle/>
          <a:p>
            <a:r>
              <a:rPr lang="en-GB" sz="4000" b="1" dirty="0"/>
              <a:t>Preparation for Task 5</a:t>
            </a:r>
          </a:p>
        </p:txBody>
      </p:sp>
      <p:sp>
        <p:nvSpPr>
          <p:cNvPr id="3" name="Content Placeholder 2">
            <a:extLst>
              <a:ext uri="{FF2B5EF4-FFF2-40B4-BE49-F238E27FC236}">
                <a16:creationId xmlns:a16="http://schemas.microsoft.com/office/drawing/2014/main" id="{5FEEFCAC-0921-49FD-AB11-731FFE567425}"/>
              </a:ext>
            </a:extLst>
          </p:cNvPr>
          <p:cNvSpPr>
            <a:spLocks noGrp="1"/>
          </p:cNvSpPr>
          <p:nvPr>
            <p:ph idx="1"/>
          </p:nvPr>
        </p:nvSpPr>
        <p:spPr>
          <a:xfrm>
            <a:off x="718931" y="1253331"/>
            <a:ext cx="10515600" cy="4351338"/>
          </a:xfrm>
        </p:spPr>
        <p:txBody>
          <a:bodyPr/>
          <a:lstStyle/>
          <a:p>
            <a:pPr marL="0" indent="0">
              <a:buNone/>
            </a:pPr>
            <a:r>
              <a:rPr lang="en-GB" sz="2400" dirty="0"/>
              <a:t>We have recapped on plagiarism and referencing today in preparation for next weeks in class test: Task 5 – Referencing Advanced Practice.</a:t>
            </a:r>
          </a:p>
          <a:p>
            <a:pPr marL="0" indent="0">
              <a:buNone/>
            </a:pPr>
            <a:r>
              <a:rPr lang="en-GB" sz="2400" dirty="0"/>
              <a:t>The test will include some theory-based questions. However, to pass the test you will need to understand </a:t>
            </a:r>
            <a:r>
              <a:rPr lang="en-GB" sz="2400" b="1" dirty="0"/>
              <a:t>specific types of referencing. </a:t>
            </a:r>
          </a:p>
          <a:p>
            <a:pPr marL="0" indent="0">
              <a:buNone/>
            </a:pPr>
            <a:r>
              <a:rPr lang="en-GB" sz="2400" dirty="0"/>
              <a:t>To help you with this, please go to our </a:t>
            </a:r>
            <a:r>
              <a:rPr lang="en-GB" sz="2400" b="1" dirty="0"/>
              <a:t>Business Skills Moodle Page</a:t>
            </a:r>
            <a:r>
              <a:rPr lang="en-GB" sz="2400" dirty="0"/>
              <a:t>, click on the </a:t>
            </a:r>
            <a:r>
              <a:rPr lang="en-GB" sz="2400" b="1" dirty="0"/>
              <a:t>Module Information Tab </a:t>
            </a:r>
            <a:r>
              <a:rPr lang="en-GB" sz="2400" dirty="0"/>
              <a:t>and scroll down to the Harvard Referencing Guide.</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25186332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9B1BF-C065-4C97-8B10-3B14E725D7E5}"/>
              </a:ext>
            </a:extLst>
          </p:cNvPr>
          <p:cNvSpPr>
            <a:spLocks noGrp="1"/>
          </p:cNvSpPr>
          <p:nvPr>
            <p:ph type="title"/>
          </p:nvPr>
        </p:nvSpPr>
        <p:spPr/>
        <p:txBody>
          <a:bodyPr/>
          <a:lstStyle/>
          <a:p>
            <a:r>
              <a:rPr lang="en-GB" sz="4000" b="1" dirty="0"/>
              <a:t>References </a:t>
            </a:r>
          </a:p>
        </p:txBody>
      </p:sp>
      <p:sp>
        <p:nvSpPr>
          <p:cNvPr id="3" name="Content Placeholder 2">
            <a:extLst>
              <a:ext uri="{FF2B5EF4-FFF2-40B4-BE49-F238E27FC236}">
                <a16:creationId xmlns:a16="http://schemas.microsoft.com/office/drawing/2014/main" id="{31D051FB-3D15-4F15-96D1-EDA10F69D574}"/>
              </a:ext>
            </a:extLst>
          </p:cNvPr>
          <p:cNvSpPr>
            <a:spLocks noGrp="1"/>
          </p:cNvSpPr>
          <p:nvPr>
            <p:ph idx="1"/>
          </p:nvPr>
        </p:nvSpPr>
        <p:spPr>
          <a:xfrm>
            <a:off x="683455" y="1007165"/>
            <a:ext cx="10515600" cy="4873130"/>
          </a:xfrm>
        </p:spPr>
        <p:txBody>
          <a:bodyPr/>
          <a:lstStyle/>
          <a:p>
            <a:r>
              <a:rPr lang="en-GB" sz="1800" dirty="0" err="1"/>
              <a:t>Assetsure</a:t>
            </a:r>
            <a:r>
              <a:rPr lang="en-GB" sz="1800" dirty="0"/>
              <a:t> (2022) </a:t>
            </a:r>
            <a:r>
              <a:rPr lang="en-GB" sz="1800" i="1" dirty="0"/>
              <a:t>Hotel Laws UK: Regulations ,laws and industry practice. </a:t>
            </a:r>
            <a:r>
              <a:rPr lang="en-GB" sz="1800" dirty="0"/>
              <a:t>Available at: </a:t>
            </a:r>
            <a:r>
              <a:rPr lang="en-GB" sz="1800" dirty="0">
                <a:hlinkClick r:id="rId2"/>
              </a:rPr>
              <a:t>https://www.assetsure.com/business/hotel-insurance/hotels-laws-uk/</a:t>
            </a:r>
            <a:r>
              <a:rPr lang="en-GB" sz="1800" dirty="0"/>
              <a:t> Accessed 16 December 2022).</a:t>
            </a:r>
          </a:p>
          <a:p>
            <a:r>
              <a:rPr lang="en-GB" sz="1800" dirty="0"/>
              <a:t>Crane, A. and Matten, D. (2016) </a:t>
            </a:r>
            <a:r>
              <a:rPr lang="en-GB" sz="1800" i="1" dirty="0"/>
              <a:t>Business ethics: Managing corporate citizenship and sustainability in the age of globalization</a:t>
            </a:r>
            <a:r>
              <a:rPr lang="en-GB" sz="1800" dirty="0"/>
              <a:t>. Oxford: Oxford University Press.</a:t>
            </a:r>
          </a:p>
          <a:p>
            <a:r>
              <a:rPr lang="en-GB" sz="1800" dirty="0"/>
              <a:t>ENL (2019) Why do we have laws in our society? Available at:</a:t>
            </a:r>
          </a:p>
          <a:p>
            <a:r>
              <a:rPr lang="en-GB" sz="1800" dirty="0">
                <a:hlinkClick r:id="rId3"/>
              </a:rPr>
              <a:t>https://www.enllegal.co.uk/enl/news/categories/archive/why-do-we-have-laws-in-our-society/</a:t>
            </a:r>
            <a:r>
              <a:rPr lang="en-GB" sz="1800" dirty="0"/>
              <a:t> (Accessed 16 December 2022). </a:t>
            </a:r>
          </a:p>
          <a:p>
            <a:r>
              <a:rPr lang="en-GB" sz="1800" i="1" dirty="0"/>
              <a:t>Equality Act 2010, c.15. </a:t>
            </a:r>
            <a:r>
              <a:rPr lang="en-GB" sz="1800" dirty="0"/>
              <a:t>Available at:  </a:t>
            </a:r>
            <a:r>
              <a:rPr lang="en-GB" sz="1800" dirty="0">
                <a:hlinkClick r:id="rId4"/>
              </a:rPr>
              <a:t>https://www.legislation.gov.uk/ukpga/2010/15/contents</a:t>
            </a:r>
            <a:r>
              <a:rPr lang="en-GB" sz="1800" dirty="0"/>
              <a:t> (Accessed: 5 December 2022).</a:t>
            </a:r>
          </a:p>
          <a:p>
            <a:r>
              <a:rPr lang="en-GB" sz="1800" dirty="0"/>
              <a:t>HST (2023) </a:t>
            </a:r>
            <a:r>
              <a:rPr lang="en-GB" sz="1800" i="1" dirty="0"/>
              <a:t>Common causes of fire in the workplace.</a:t>
            </a:r>
            <a:r>
              <a:rPr lang="en-GB" sz="1800" dirty="0"/>
              <a:t> Available at: </a:t>
            </a:r>
            <a:r>
              <a:rPr lang="en-GB" sz="1800" dirty="0">
                <a:hlinkClick r:id="rId5"/>
              </a:rPr>
              <a:t>https://www.hst.uk.com/news/common-causes-of-fire-in-the-workplace/</a:t>
            </a:r>
            <a:r>
              <a:rPr lang="en-GB" sz="1800" dirty="0"/>
              <a:t>  (Accessed: 2 February 2023).</a:t>
            </a:r>
          </a:p>
          <a:p>
            <a:r>
              <a:rPr lang="en-GB" sz="1800" dirty="0"/>
              <a:t>HSE (2022) </a:t>
            </a:r>
            <a:r>
              <a:rPr lang="en-GB" sz="1800" i="1" dirty="0"/>
              <a:t>Guidance.</a:t>
            </a:r>
            <a:r>
              <a:rPr lang="en-GB" sz="1800" dirty="0"/>
              <a:t> Available at: </a:t>
            </a:r>
            <a:r>
              <a:rPr lang="en-GB" sz="1800" dirty="0">
                <a:hlinkClick r:id="rId6"/>
              </a:rPr>
              <a:t>https://www.hse.gov.uk/guidance/index.htm?utm_source=hse.gov.uk&amp;utm_medium=refferal&amp;utm_campaign=guidance&amp;utm_content=home-page-info</a:t>
            </a:r>
            <a:r>
              <a:rPr lang="en-GB" sz="1800" dirty="0"/>
              <a:t> Accessed: 15 December, 2022).</a:t>
            </a:r>
          </a:p>
        </p:txBody>
      </p:sp>
    </p:spTree>
    <p:extLst>
      <p:ext uri="{BB962C8B-B14F-4D97-AF65-F5344CB8AC3E}">
        <p14:creationId xmlns:p14="http://schemas.microsoft.com/office/powerpoint/2010/main" val="12551126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9935-3DF1-423B-8186-A8BE9EB8177B}"/>
              </a:ext>
            </a:extLst>
          </p:cNvPr>
          <p:cNvSpPr>
            <a:spLocks noGrp="1"/>
          </p:cNvSpPr>
          <p:nvPr>
            <p:ph type="title"/>
          </p:nvPr>
        </p:nvSpPr>
        <p:spPr/>
        <p:txBody>
          <a:bodyPr/>
          <a:lstStyle/>
          <a:p>
            <a:r>
              <a:rPr lang="en-GB" sz="4400" b="1" dirty="0"/>
              <a:t>References </a:t>
            </a:r>
            <a:endParaRPr lang="en-GB" dirty="0"/>
          </a:p>
        </p:txBody>
      </p:sp>
      <p:sp>
        <p:nvSpPr>
          <p:cNvPr id="3" name="Content Placeholder 2">
            <a:extLst>
              <a:ext uri="{FF2B5EF4-FFF2-40B4-BE49-F238E27FC236}">
                <a16:creationId xmlns:a16="http://schemas.microsoft.com/office/drawing/2014/main" id="{CDA1B6A9-5A14-4B67-BDFF-FF04FE2E3727}"/>
              </a:ext>
            </a:extLst>
          </p:cNvPr>
          <p:cNvSpPr>
            <a:spLocks noGrp="1"/>
          </p:cNvSpPr>
          <p:nvPr>
            <p:ph idx="1"/>
          </p:nvPr>
        </p:nvSpPr>
        <p:spPr>
          <a:xfrm>
            <a:off x="679174" y="1149764"/>
            <a:ext cx="10515600" cy="4351338"/>
          </a:xfrm>
        </p:spPr>
        <p:txBody>
          <a:bodyPr/>
          <a:lstStyle/>
          <a:p>
            <a:r>
              <a:rPr lang="en-GB" sz="1800" dirty="0"/>
              <a:t>HSE (2020) </a:t>
            </a:r>
            <a:r>
              <a:rPr lang="en-GB" sz="1800" i="1" dirty="0"/>
              <a:t>Health and safety risk assessment and management [video] </a:t>
            </a:r>
            <a:r>
              <a:rPr lang="en-GB" sz="1800" dirty="0"/>
              <a:t>Available at </a:t>
            </a:r>
            <a:r>
              <a:rPr lang="en-GB" sz="1800" dirty="0">
                <a:hlinkClick r:id="rId2"/>
              </a:rPr>
              <a:t>https://www.youtube.com/watch?v=xyANahuhGs0</a:t>
            </a:r>
            <a:r>
              <a:rPr lang="en-GB" sz="1800"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February 2023).</a:t>
            </a:r>
            <a:endParaRPr lang="en-GB" sz="1800" dirty="0"/>
          </a:p>
          <a:p>
            <a:r>
              <a:rPr lang="en-GB" sz="1800" dirty="0"/>
              <a:t>Mothersole, B. (1986) </a:t>
            </a:r>
            <a:r>
              <a:rPr lang="en-GB" sz="1800" i="1" dirty="0"/>
              <a:t>Society and the Law Introduction: why do we have law?. In: Citizen 16+ The Civil Law and You</a:t>
            </a:r>
            <a:r>
              <a:rPr lang="en-GB" sz="1800" dirty="0"/>
              <a:t>. London: Palgrave.</a:t>
            </a:r>
          </a:p>
          <a:p>
            <a:r>
              <a:rPr lang="en-GB" sz="1800" dirty="0"/>
              <a:t>Technikal247 (2010) </a:t>
            </a:r>
            <a:r>
              <a:rPr lang="en-GB" sz="1800" i="1" dirty="0"/>
              <a:t>Work prank gone wrong [video] </a:t>
            </a:r>
            <a:r>
              <a:rPr lang="en-GB" sz="1800" dirty="0"/>
              <a:t>Available at: </a:t>
            </a:r>
            <a:r>
              <a:rPr lang="en-GB" sz="1800" dirty="0">
                <a:hlinkClick r:id="rId3"/>
              </a:rPr>
              <a:t>https://www.youtube.com/watch?v=LEEOFG7_f6s&amp;t=12s</a:t>
            </a:r>
            <a:r>
              <a:rPr lang="en-GB" sz="1800" dirty="0"/>
              <a:t> (Accessed: 16 December 2022).</a:t>
            </a:r>
          </a:p>
          <a:p>
            <a:r>
              <a:rPr lang="en-GB" sz="1800" dirty="0"/>
              <a:t>Which (2022) </a:t>
            </a:r>
            <a:r>
              <a:rPr lang="en-GB" sz="1800" i="1" dirty="0"/>
              <a:t>Undercover in Britain's most dangerous hotels [video]</a:t>
            </a:r>
            <a:r>
              <a:rPr lang="en-GB" sz="1800" dirty="0"/>
              <a:t> Available at </a:t>
            </a:r>
            <a:r>
              <a:rPr lang="en-GB" sz="1800" dirty="0">
                <a:hlinkClick r:id="rId4"/>
              </a:rPr>
              <a:t>https://www.youtube.com/watch?v=99m0O_sardA</a:t>
            </a:r>
            <a:r>
              <a:rPr lang="en-GB" sz="1800" dirty="0"/>
              <a:t> (Accessed: 16 December 2022).</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Worknest (2022) ‘April Fools: Are employers liable for office horseplay and pranks gone wrong?’ Worknest What the law says [blog]. 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https://worknest.com/blog/april-fools-are-employers-liable-for-office-horseplay-and-pranks-gone-wrong/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February 2023). </a:t>
            </a:r>
          </a:p>
          <a:p>
            <a:endParaRPr lang="en-GB" sz="2400" dirty="0"/>
          </a:p>
        </p:txBody>
      </p:sp>
    </p:spTree>
    <p:extLst>
      <p:ext uri="{BB962C8B-B14F-4D97-AF65-F5344CB8AC3E}">
        <p14:creationId xmlns:p14="http://schemas.microsoft.com/office/powerpoint/2010/main" val="321613497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0530ea4-9e14-4733-97db-5ba6dd2578c4" xsi:nil="true"/>
    <lcf76f155ced4ddcb4097134ff3c332f xmlns="654af668-6e2c-473b-a53f-1ad3c5f8770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40004DDAA375349949DA1FD18E16E71" ma:contentTypeVersion="10" ma:contentTypeDescription="Create a new document." ma:contentTypeScope="" ma:versionID="8e42d9ff59540c22f8169c9602a528b4">
  <xsd:schema xmlns:xsd="http://www.w3.org/2001/XMLSchema" xmlns:xs="http://www.w3.org/2001/XMLSchema" xmlns:p="http://schemas.microsoft.com/office/2006/metadata/properties" xmlns:ns2="654af668-6e2c-473b-a53f-1ad3c5f87707" xmlns:ns3="20530ea4-9e14-4733-97db-5ba6dd2578c4" targetNamespace="http://schemas.microsoft.com/office/2006/metadata/properties" ma:root="true" ma:fieldsID="86b6ef601092f53ce6a7dba1fb16be7c" ns2:_="" ns3:_="">
    <xsd:import namespace="654af668-6e2c-473b-a53f-1ad3c5f87707"/>
    <xsd:import namespace="20530ea4-9e14-4733-97db-5ba6dd2578c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4af668-6e2c-473b-a53f-1ad3c5f877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530ea4-9e14-4733-97db-5ba6dd2578c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2b9252d-164b-4f34-b48f-49734e27e735}" ma:internalName="TaxCatchAll" ma:showField="CatchAllData" ma:web="20530ea4-9e14-4733-97db-5ba6dd2578c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4F3C1BE-70AE-4193-B09D-8607410DDCCC}">
  <ds:schemaRefs>
    <ds:schemaRef ds:uri="http://schemas.microsoft.com/office/2006/metadata/properties"/>
    <ds:schemaRef ds:uri="http://schemas.microsoft.com/office/infopath/2007/PartnerControls"/>
    <ds:schemaRef ds:uri="20530ea4-9e14-4733-97db-5ba6dd2578c4"/>
    <ds:schemaRef ds:uri="654af668-6e2c-473b-a53f-1ad3c5f87707"/>
  </ds:schemaRefs>
</ds:datastoreItem>
</file>

<file path=customXml/itemProps2.xml><?xml version="1.0" encoding="utf-8"?>
<ds:datastoreItem xmlns:ds="http://schemas.openxmlformats.org/officeDocument/2006/customXml" ds:itemID="{48AEDA11-DC6C-4E76-A85E-B0398F872353}">
  <ds:schemaRefs>
    <ds:schemaRef ds:uri="http://schemas.microsoft.com/sharepoint/v3/contenttype/forms"/>
  </ds:schemaRefs>
</ds:datastoreItem>
</file>

<file path=customXml/itemProps3.xml><?xml version="1.0" encoding="utf-8"?>
<ds:datastoreItem xmlns:ds="http://schemas.openxmlformats.org/officeDocument/2006/customXml" ds:itemID="{F92407B9-71CE-431E-8BE7-B4C3294326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4af668-6e2c-473b-a53f-1ad3c5f87707"/>
    <ds:schemaRef ds:uri="20530ea4-9e14-4733-97db-5ba6dd2578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734</TotalTime>
  <Words>3481</Words>
  <Application>Microsoft Office PowerPoint</Application>
  <PresentationFormat>Widescreen</PresentationFormat>
  <Paragraphs>281</Paragraphs>
  <Slides>58</Slides>
  <Notes>0</Notes>
  <HiddenSlides>0</HiddenSlides>
  <MMClips>2</MMClips>
  <ScaleCrop>false</ScaleCrop>
  <HeadingPairs>
    <vt:vector size="6" baseType="variant">
      <vt:variant>
        <vt:lpstr>Fonts Used</vt:lpstr>
      </vt:variant>
      <vt:variant>
        <vt:i4>4</vt:i4>
      </vt:variant>
      <vt:variant>
        <vt:lpstr>Theme</vt:lpstr>
      </vt:variant>
      <vt:variant>
        <vt:i4>18</vt:i4>
      </vt:variant>
      <vt:variant>
        <vt:lpstr>Slide Titles</vt:lpstr>
      </vt:variant>
      <vt:variant>
        <vt:i4>58</vt:i4>
      </vt:variant>
    </vt:vector>
  </HeadingPairs>
  <TitlesOfParts>
    <vt:vector size="80" baseType="lpstr">
      <vt:lpstr>Arial</vt:lpstr>
      <vt:lpstr>Calibri</vt:lpstr>
      <vt:lpstr>Calibri Light</vt:lpstr>
      <vt:lpstr>Symbol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Title Slide 1</vt:lpstr>
      <vt:lpstr>Text 1</vt:lpstr>
      <vt:lpstr>Business Skills  Week 5: Skills for Professional Practice    Part 1 - Legal Issues  Part 2 – Referencing and Plagiarism Recap     </vt:lpstr>
      <vt:lpstr>Preparation for week 6</vt:lpstr>
      <vt:lpstr>Part 1 Learning Outcome</vt:lpstr>
      <vt:lpstr>Definitions…</vt:lpstr>
      <vt:lpstr>Discussion Time!</vt:lpstr>
      <vt:lpstr>“Free to do whatever I want”</vt:lpstr>
      <vt:lpstr>“Breaking the Law!”</vt:lpstr>
      <vt:lpstr>More Discussion Time!…</vt:lpstr>
      <vt:lpstr>Examples – did you have anything similar/different?</vt:lpstr>
      <vt:lpstr>Transferable - in General!</vt:lpstr>
      <vt:lpstr>Equality Act 2010  </vt:lpstr>
      <vt:lpstr>Health and Safety</vt:lpstr>
      <vt:lpstr>Jack in the Box!</vt:lpstr>
      <vt:lpstr>PowerPoint Presentation</vt:lpstr>
      <vt:lpstr>Ow my head!</vt:lpstr>
      <vt:lpstr>Did you have anything similar?</vt:lpstr>
      <vt:lpstr>PowerPoint Presentation</vt:lpstr>
      <vt:lpstr>Health and Safety – Further Reading</vt:lpstr>
      <vt:lpstr>Coming up…Fire Safety…</vt:lpstr>
      <vt:lpstr>But first…</vt:lpstr>
      <vt:lpstr>Prevention is better than cure!</vt:lpstr>
      <vt:lpstr>Useful Links…</vt:lpstr>
      <vt:lpstr>Take a chance on me!</vt:lpstr>
      <vt:lpstr>PowerPoint Presentation</vt:lpstr>
      <vt:lpstr>Discussion time!</vt:lpstr>
      <vt:lpstr>                              Task 4 </vt:lpstr>
      <vt:lpstr>Recap: Saving Assessment in Word…</vt:lpstr>
      <vt:lpstr>PowerPoint Presentation</vt:lpstr>
      <vt:lpstr>Task 4 Assessment Criteria</vt:lpstr>
      <vt:lpstr>Task 4 Assessment Criteria</vt:lpstr>
      <vt:lpstr>Recap - Remember Ivor Greenhouse? </vt:lpstr>
      <vt:lpstr>Please read the instructions – Areas you have control over!</vt:lpstr>
      <vt:lpstr>Please read the instructions – Areas you have control over!</vt:lpstr>
      <vt:lpstr>Task 4 Assessment Criteria (continued)</vt:lpstr>
      <vt:lpstr>Question Time!    </vt:lpstr>
      <vt:lpstr>Part 2 - Recap: Plagiarism and Referencing</vt:lpstr>
      <vt:lpstr>Part 2 Learning Outcome</vt:lpstr>
      <vt:lpstr>Plagiarism </vt:lpstr>
      <vt:lpstr>Types of plagiarism - Intentional plagiarism  </vt:lpstr>
      <vt:lpstr>Unintentional plagiarism </vt:lpstr>
      <vt:lpstr>Self-plagiarism </vt:lpstr>
      <vt:lpstr>Top Tip Time…</vt:lpstr>
      <vt:lpstr>What is Referencing? </vt:lpstr>
      <vt:lpstr>In Text Citation: </vt:lpstr>
      <vt:lpstr>In Text Citation when Paraphrasing:</vt:lpstr>
      <vt:lpstr>In Text Citation when Quoting:</vt:lpstr>
      <vt:lpstr>Please avoid…</vt:lpstr>
      <vt:lpstr>Please avoid.</vt:lpstr>
      <vt:lpstr>Et al.</vt:lpstr>
      <vt:lpstr>Multiple works by the same author in the same year…</vt:lpstr>
      <vt:lpstr>The Reference list</vt:lpstr>
      <vt:lpstr>What information should I include?</vt:lpstr>
      <vt:lpstr>For Example:</vt:lpstr>
      <vt:lpstr>     Top Tip Time!   </vt:lpstr>
      <vt:lpstr>Final Top Tip Time!</vt:lpstr>
      <vt:lpstr>Preparation for Task 5</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Lloyd</dc:creator>
  <cp:lastModifiedBy>Deborah Lloyd</cp:lastModifiedBy>
  <cp:revision>75</cp:revision>
  <dcterms:created xsi:type="dcterms:W3CDTF">2022-07-20T14:08:19Z</dcterms:created>
  <dcterms:modified xsi:type="dcterms:W3CDTF">2023-02-02T15:17:20Z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0x010100940004DDAA375349949DA1FD18E16E71</vt:lpwstr>
  </property>
</Properties>
</file>