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2"/>
  </p:notesMasterIdLst>
  <p:sldIdLst>
    <p:sldId id="256" r:id="rId5"/>
    <p:sldId id="265" r:id="rId6"/>
    <p:sldId id="267" r:id="rId7"/>
    <p:sldId id="270" r:id="rId8"/>
    <p:sldId id="272" r:id="rId9"/>
    <p:sldId id="273" r:id="rId10"/>
    <p:sldId id="274"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AC04"/>
    <a:srgbClr val="F41427"/>
    <a:srgbClr val="231571"/>
    <a:srgbClr val="FC035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7766" autoAdjust="0"/>
  </p:normalViewPr>
  <p:slideViewPr>
    <p:cSldViewPr snapToGrid="0" snapToObjects="1">
      <p:cViewPr varScale="1">
        <p:scale>
          <a:sx n="78" d="100"/>
          <a:sy n="78" d="100"/>
        </p:scale>
        <p:origin x="9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94AD83-9044-4C7D-B6A7-33C8058BECBE}" type="doc">
      <dgm:prSet loTypeId="urn:microsoft.com/office/officeart/2005/8/layout/pyramid1" loCatId="pyramid" qsTypeId="urn:microsoft.com/office/officeart/2005/8/quickstyle/simple1" qsCatId="simple" csTypeId="urn:microsoft.com/office/officeart/2005/8/colors/accent1_2" csCatId="accent1" phldr="1"/>
      <dgm:spPr/>
    </dgm:pt>
    <dgm:pt modelId="{03C4D2A6-DDD9-4E7A-92F0-C757BB69FD68}">
      <dgm:prSet phldrT="[Text]" custT="1"/>
      <dgm:spPr/>
      <dgm:t>
        <a:bodyPr/>
        <a:lstStyle/>
        <a:p>
          <a:endParaRPr lang="en-GB" sz="3900" dirty="0"/>
        </a:p>
        <a:p>
          <a:endParaRPr lang="en-GB" sz="3900" dirty="0"/>
        </a:p>
        <a:p>
          <a:r>
            <a:rPr lang="en-GB" sz="3200" i="1" dirty="0"/>
            <a:t>Descriptive</a:t>
          </a:r>
        </a:p>
      </dgm:t>
    </dgm:pt>
    <dgm:pt modelId="{F1CDFB51-4C9E-48C3-8153-BC4B00C3DA60}" type="parTrans" cxnId="{6C6E9A9C-FBC6-41AC-9D05-794A9B049368}">
      <dgm:prSet/>
      <dgm:spPr/>
      <dgm:t>
        <a:bodyPr/>
        <a:lstStyle/>
        <a:p>
          <a:endParaRPr lang="en-GB"/>
        </a:p>
      </dgm:t>
    </dgm:pt>
    <dgm:pt modelId="{21E709B0-CD94-4537-B8C8-DFF603FD1DBB}" type="sibTrans" cxnId="{6C6E9A9C-FBC6-41AC-9D05-794A9B049368}">
      <dgm:prSet/>
      <dgm:spPr/>
      <dgm:t>
        <a:bodyPr/>
        <a:lstStyle/>
        <a:p>
          <a:endParaRPr lang="en-GB"/>
        </a:p>
      </dgm:t>
    </dgm:pt>
    <dgm:pt modelId="{F79DD7EA-DEAE-462A-B370-98B3FC4982EF}">
      <dgm:prSet phldrT="[Text]" custT="1"/>
      <dgm:spPr/>
      <dgm:t>
        <a:bodyPr/>
        <a:lstStyle/>
        <a:p>
          <a:r>
            <a:rPr lang="en-GB" sz="3200" i="1" dirty="0"/>
            <a:t>Analytical</a:t>
          </a:r>
        </a:p>
      </dgm:t>
    </dgm:pt>
    <dgm:pt modelId="{17CE6544-313C-4826-80E3-6D45C53015E2}" type="parTrans" cxnId="{811C64B7-6010-49F3-9156-15B3224ACCFD}">
      <dgm:prSet/>
      <dgm:spPr/>
      <dgm:t>
        <a:bodyPr/>
        <a:lstStyle/>
        <a:p>
          <a:endParaRPr lang="en-GB"/>
        </a:p>
      </dgm:t>
    </dgm:pt>
    <dgm:pt modelId="{C40C72F6-1D82-4440-8541-739D36ADD146}" type="sibTrans" cxnId="{811C64B7-6010-49F3-9156-15B3224ACCFD}">
      <dgm:prSet/>
      <dgm:spPr/>
      <dgm:t>
        <a:bodyPr/>
        <a:lstStyle/>
        <a:p>
          <a:endParaRPr lang="en-GB"/>
        </a:p>
      </dgm:t>
    </dgm:pt>
    <dgm:pt modelId="{DB7798E7-52C3-470B-89EE-4541ADDDCA20}">
      <dgm:prSet phldrT="[Text]" custT="1"/>
      <dgm:spPr/>
      <dgm:t>
        <a:bodyPr/>
        <a:lstStyle/>
        <a:p>
          <a:r>
            <a:rPr lang="en-GB" sz="3200" i="1" dirty="0"/>
            <a:t>Reflective</a:t>
          </a:r>
        </a:p>
      </dgm:t>
    </dgm:pt>
    <dgm:pt modelId="{4BC42E86-AACF-4541-851A-17581980A47D}" type="parTrans" cxnId="{0CF3A7BB-A157-44D5-9A35-AA727E0710C0}">
      <dgm:prSet/>
      <dgm:spPr/>
      <dgm:t>
        <a:bodyPr/>
        <a:lstStyle/>
        <a:p>
          <a:endParaRPr lang="en-GB"/>
        </a:p>
      </dgm:t>
    </dgm:pt>
    <dgm:pt modelId="{68CE7F0B-B269-45B1-8644-C1EABCE2DA23}" type="sibTrans" cxnId="{0CF3A7BB-A157-44D5-9A35-AA727E0710C0}">
      <dgm:prSet/>
      <dgm:spPr/>
      <dgm:t>
        <a:bodyPr/>
        <a:lstStyle/>
        <a:p>
          <a:endParaRPr lang="en-GB"/>
        </a:p>
      </dgm:t>
    </dgm:pt>
    <dgm:pt modelId="{55B6025C-EAFB-4AB2-9A59-8E395712AC74}" type="pres">
      <dgm:prSet presAssocID="{6E94AD83-9044-4C7D-B6A7-33C8058BECBE}" presName="Name0" presStyleCnt="0">
        <dgm:presLayoutVars>
          <dgm:dir/>
          <dgm:animLvl val="lvl"/>
          <dgm:resizeHandles val="exact"/>
        </dgm:presLayoutVars>
      </dgm:prSet>
      <dgm:spPr/>
    </dgm:pt>
    <dgm:pt modelId="{858EE906-B9F9-4D2A-8A8D-20711C00B303}" type="pres">
      <dgm:prSet presAssocID="{03C4D2A6-DDD9-4E7A-92F0-C757BB69FD68}" presName="Name8" presStyleCnt="0"/>
      <dgm:spPr/>
    </dgm:pt>
    <dgm:pt modelId="{A412C0C4-3B36-42D7-90C4-248D7BDF8DF0}" type="pres">
      <dgm:prSet presAssocID="{03C4D2A6-DDD9-4E7A-92F0-C757BB69FD68}" presName="level" presStyleLbl="node1" presStyleIdx="0" presStyleCnt="3" custScaleY="121312">
        <dgm:presLayoutVars>
          <dgm:chMax val="1"/>
          <dgm:bulletEnabled val="1"/>
        </dgm:presLayoutVars>
      </dgm:prSet>
      <dgm:spPr/>
    </dgm:pt>
    <dgm:pt modelId="{983EB98D-4511-46C9-A267-464443066EEC}" type="pres">
      <dgm:prSet presAssocID="{03C4D2A6-DDD9-4E7A-92F0-C757BB69FD68}" presName="levelTx" presStyleLbl="revTx" presStyleIdx="0" presStyleCnt="0">
        <dgm:presLayoutVars>
          <dgm:chMax val="1"/>
          <dgm:bulletEnabled val="1"/>
        </dgm:presLayoutVars>
      </dgm:prSet>
      <dgm:spPr/>
    </dgm:pt>
    <dgm:pt modelId="{63C676D6-708D-453E-80B2-715BA8372EED}" type="pres">
      <dgm:prSet presAssocID="{F79DD7EA-DEAE-462A-B370-98B3FC4982EF}" presName="Name8" presStyleCnt="0"/>
      <dgm:spPr/>
    </dgm:pt>
    <dgm:pt modelId="{971E051B-C86F-4DC4-82F6-3E3BF036D7BC}" type="pres">
      <dgm:prSet presAssocID="{F79DD7EA-DEAE-462A-B370-98B3FC4982EF}" presName="level" presStyleLbl="node1" presStyleIdx="1" presStyleCnt="3" custScaleY="41120">
        <dgm:presLayoutVars>
          <dgm:chMax val="1"/>
          <dgm:bulletEnabled val="1"/>
        </dgm:presLayoutVars>
      </dgm:prSet>
      <dgm:spPr/>
    </dgm:pt>
    <dgm:pt modelId="{C690BA90-6CF7-4750-8214-25293080865D}" type="pres">
      <dgm:prSet presAssocID="{F79DD7EA-DEAE-462A-B370-98B3FC4982EF}" presName="levelTx" presStyleLbl="revTx" presStyleIdx="0" presStyleCnt="0">
        <dgm:presLayoutVars>
          <dgm:chMax val="1"/>
          <dgm:bulletEnabled val="1"/>
        </dgm:presLayoutVars>
      </dgm:prSet>
      <dgm:spPr/>
    </dgm:pt>
    <dgm:pt modelId="{F06CE546-69E8-45A3-BCD1-7BB8E129DCEB}" type="pres">
      <dgm:prSet presAssocID="{DB7798E7-52C3-470B-89EE-4541ADDDCA20}" presName="Name8" presStyleCnt="0"/>
      <dgm:spPr/>
    </dgm:pt>
    <dgm:pt modelId="{0DA0643D-DB84-42DE-891B-E8D95000D27F}" type="pres">
      <dgm:prSet presAssocID="{DB7798E7-52C3-470B-89EE-4541ADDDCA20}" presName="level" presStyleLbl="node1" presStyleIdx="2" presStyleCnt="3" custScaleY="37475">
        <dgm:presLayoutVars>
          <dgm:chMax val="1"/>
          <dgm:bulletEnabled val="1"/>
        </dgm:presLayoutVars>
      </dgm:prSet>
      <dgm:spPr/>
    </dgm:pt>
    <dgm:pt modelId="{42BCB1B6-4F2C-4CB7-A577-91D08A888858}" type="pres">
      <dgm:prSet presAssocID="{DB7798E7-52C3-470B-89EE-4541ADDDCA20}" presName="levelTx" presStyleLbl="revTx" presStyleIdx="0" presStyleCnt="0">
        <dgm:presLayoutVars>
          <dgm:chMax val="1"/>
          <dgm:bulletEnabled val="1"/>
        </dgm:presLayoutVars>
      </dgm:prSet>
      <dgm:spPr/>
    </dgm:pt>
  </dgm:ptLst>
  <dgm:cxnLst>
    <dgm:cxn modelId="{4170D70B-6AFF-4EE0-BC7C-D003BD84C93A}" type="presOf" srcId="{03C4D2A6-DDD9-4E7A-92F0-C757BB69FD68}" destId="{A412C0C4-3B36-42D7-90C4-248D7BDF8DF0}" srcOrd="0" destOrd="0" presId="urn:microsoft.com/office/officeart/2005/8/layout/pyramid1"/>
    <dgm:cxn modelId="{3C96BA27-460D-443B-B7AD-EEBE7979396A}" type="presOf" srcId="{F79DD7EA-DEAE-462A-B370-98B3FC4982EF}" destId="{971E051B-C86F-4DC4-82F6-3E3BF036D7BC}" srcOrd="0" destOrd="0" presId="urn:microsoft.com/office/officeart/2005/8/layout/pyramid1"/>
    <dgm:cxn modelId="{84BE572E-7230-4701-A72A-3F10F3B63622}" type="presOf" srcId="{DB7798E7-52C3-470B-89EE-4541ADDDCA20}" destId="{0DA0643D-DB84-42DE-891B-E8D95000D27F}" srcOrd="0" destOrd="0" presId="urn:microsoft.com/office/officeart/2005/8/layout/pyramid1"/>
    <dgm:cxn modelId="{92794F3C-7426-4726-9F98-DE463FD96DE5}" type="presOf" srcId="{DB7798E7-52C3-470B-89EE-4541ADDDCA20}" destId="{42BCB1B6-4F2C-4CB7-A577-91D08A888858}" srcOrd="1" destOrd="0" presId="urn:microsoft.com/office/officeart/2005/8/layout/pyramid1"/>
    <dgm:cxn modelId="{524C823C-519A-4740-9A8A-48B54080F064}" type="presOf" srcId="{6E94AD83-9044-4C7D-B6A7-33C8058BECBE}" destId="{55B6025C-EAFB-4AB2-9A59-8E395712AC74}" srcOrd="0" destOrd="0" presId="urn:microsoft.com/office/officeart/2005/8/layout/pyramid1"/>
    <dgm:cxn modelId="{2F83B746-9552-4A8B-9D4F-8405E873C1A5}" type="presOf" srcId="{03C4D2A6-DDD9-4E7A-92F0-C757BB69FD68}" destId="{983EB98D-4511-46C9-A267-464443066EEC}" srcOrd="1" destOrd="0" presId="urn:microsoft.com/office/officeart/2005/8/layout/pyramid1"/>
    <dgm:cxn modelId="{6C6E9A9C-FBC6-41AC-9D05-794A9B049368}" srcId="{6E94AD83-9044-4C7D-B6A7-33C8058BECBE}" destId="{03C4D2A6-DDD9-4E7A-92F0-C757BB69FD68}" srcOrd="0" destOrd="0" parTransId="{F1CDFB51-4C9E-48C3-8153-BC4B00C3DA60}" sibTransId="{21E709B0-CD94-4537-B8C8-DFF603FD1DBB}"/>
    <dgm:cxn modelId="{AD8BE9B5-0E48-49DF-AADF-1FF6D0281342}" type="presOf" srcId="{F79DD7EA-DEAE-462A-B370-98B3FC4982EF}" destId="{C690BA90-6CF7-4750-8214-25293080865D}" srcOrd="1" destOrd="0" presId="urn:microsoft.com/office/officeart/2005/8/layout/pyramid1"/>
    <dgm:cxn modelId="{811C64B7-6010-49F3-9156-15B3224ACCFD}" srcId="{6E94AD83-9044-4C7D-B6A7-33C8058BECBE}" destId="{F79DD7EA-DEAE-462A-B370-98B3FC4982EF}" srcOrd="1" destOrd="0" parTransId="{17CE6544-313C-4826-80E3-6D45C53015E2}" sibTransId="{C40C72F6-1D82-4440-8541-739D36ADD146}"/>
    <dgm:cxn modelId="{0CF3A7BB-A157-44D5-9A35-AA727E0710C0}" srcId="{6E94AD83-9044-4C7D-B6A7-33C8058BECBE}" destId="{DB7798E7-52C3-470B-89EE-4541ADDDCA20}" srcOrd="2" destOrd="0" parTransId="{4BC42E86-AACF-4541-851A-17581980A47D}" sibTransId="{68CE7F0B-B269-45B1-8644-C1EABCE2DA23}"/>
    <dgm:cxn modelId="{4AEC25F9-439A-447B-A5CB-C0880F4D25A9}" type="presParOf" srcId="{55B6025C-EAFB-4AB2-9A59-8E395712AC74}" destId="{858EE906-B9F9-4D2A-8A8D-20711C00B303}" srcOrd="0" destOrd="0" presId="urn:microsoft.com/office/officeart/2005/8/layout/pyramid1"/>
    <dgm:cxn modelId="{0785E4E8-931A-42C7-A7BF-17F88827DF8B}" type="presParOf" srcId="{858EE906-B9F9-4D2A-8A8D-20711C00B303}" destId="{A412C0C4-3B36-42D7-90C4-248D7BDF8DF0}" srcOrd="0" destOrd="0" presId="urn:microsoft.com/office/officeart/2005/8/layout/pyramid1"/>
    <dgm:cxn modelId="{F7C40A53-A3F7-43A0-997D-C0E15D5D0729}" type="presParOf" srcId="{858EE906-B9F9-4D2A-8A8D-20711C00B303}" destId="{983EB98D-4511-46C9-A267-464443066EEC}" srcOrd="1" destOrd="0" presId="urn:microsoft.com/office/officeart/2005/8/layout/pyramid1"/>
    <dgm:cxn modelId="{30D4E7D2-729A-4886-A94D-F89D12F1BB7F}" type="presParOf" srcId="{55B6025C-EAFB-4AB2-9A59-8E395712AC74}" destId="{63C676D6-708D-453E-80B2-715BA8372EED}" srcOrd="1" destOrd="0" presId="urn:microsoft.com/office/officeart/2005/8/layout/pyramid1"/>
    <dgm:cxn modelId="{AE6921B4-CAE5-4948-9452-3168AD921E21}" type="presParOf" srcId="{63C676D6-708D-453E-80B2-715BA8372EED}" destId="{971E051B-C86F-4DC4-82F6-3E3BF036D7BC}" srcOrd="0" destOrd="0" presId="urn:microsoft.com/office/officeart/2005/8/layout/pyramid1"/>
    <dgm:cxn modelId="{09F05546-EEB7-452C-970A-AE1800156A33}" type="presParOf" srcId="{63C676D6-708D-453E-80B2-715BA8372EED}" destId="{C690BA90-6CF7-4750-8214-25293080865D}" srcOrd="1" destOrd="0" presId="urn:microsoft.com/office/officeart/2005/8/layout/pyramid1"/>
    <dgm:cxn modelId="{2E549D0E-EC78-4EED-94B4-660DAB9349EC}" type="presParOf" srcId="{55B6025C-EAFB-4AB2-9A59-8E395712AC74}" destId="{F06CE546-69E8-45A3-BCD1-7BB8E129DCEB}" srcOrd="2" destOrd="0" presId="urn:microsoft.com/office/officeart/2005/8/layout/pyramid1"/>
    <dgm:cxn modelId="{471772E1-648B-4AEF-82DF-9A7CB101494F}" type="presParOf" srcId="{F06CE546-69E8-45A3-BCD1-7BB8E129DCEB}" destId="{0DA0643D-DB84-42DE-891B-E8D95000D27F}" srcOrd="0" destOrd="0" presId="urn:microsoft.com/office/officeart/2005/8/layout/pyramid1"/>
    <dgm:cxn modelId="{3DCBABA3-6CC4-4213-8A87-1E4172F245C5}" type="presParOf" srcId="{F06CE546-69E8-45A3-BCD1-7BB8E129DCEB}" destId="{42BCB1B6-4F2C-4CB7-A577-91D08A888858}"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94AD83-9044-4C7D-B6A7-33C8058BECBE}" type="doc">
      <dgm:prSet loTypeId="urn:microsoft.com/office/officeart/2005/8/layout/pyramid1" loCatId="pyramid" qsTypeId="urn:microsoft.com/office/officeart/2005/8/quickstyle/simple1" qsCatId="simple" csTypeId="urn:microsoft.com/office/officeart/2005/8/colors/accent1_2" csCatId="accent1" phldr="1"/>
      <dgm:spPr/>
    </dgm:pt>
    <dgm:pt modelId="{03C4D2A6-DDD9-4E7A-92F0-C757BB69FD68}">
      <dgm:prSet phldrT="[Text]" custT="1"/>
      <dgm:spPr/>
      <dgm:t>
        <a:bodyPr/>
        <a:lstStyle/>
        <a:p>
          <a:endParaRPr lang="en-GB" sz="3900" dirty="0"/>
        </a:p>
        <a:p>
          <a:endParaRPr lang="en-GB" sz="3900" dirty="0"/>
        </a:p>
        <a:p>
          <a:r>
            <a:rPr lang="en-GB" sz="3200" dirty="0" err="1"/>
            <a:t>Disgrifiadol</a:t>
          </a:r>
          <a:endParaRPr lang="en-GB" sz="3200" dirty="0"/>
        </a:p>
      </dgm:t>
    </dgm:pt>
    <dgm:pt modelId="{F1CDFB51-4C9E-48C3-8153-BC4B00C3DA60}" type="parTrans" cxnId="{6C6E9A9C-FBC6-41AC-9D05-794A9B049368}">
      <dgm:prSet/>
      <dgm:spPr/>
      <dgm:t>
        <a:bodyPr/>
        <a:lstStyle/>
        <a:p>
          <a:endParaRPr lang="en-GB"/>
        </a:p>
      </dgm:t>
    </dgm:pt>
    <dgm:pt modelId="{21E709B0-CD94-4537-B8C8-DFF603FD1DBB}" type="sibTrans" cxnId="{6C6E9A9C-FBC6-41AC-9D05-794A9B049368}">
      <dgm:prSet/>
      <dgm:spPr/>
      <dgm:t>
        <a:bodyPr/>
        <a:lstStyle/>
        <a:p>
          <a:endParaRPr lang="en-GB"/>
        </a:p>
      </dgm:t>
    </dgm:pt>
    <dgm:pt modelId="{F79DD7EA-DEAE-462A-B370-98B3FC4982EF}">
      <dgm:prSet phldrT="[Text]" custT="1"/>
      <dgm:spPr/>
      <dgm:t>
        <a:bodyPr/>
        <a:lstStyle/>
        <a:p>
          <a:r>
            <a:rPr lang="en-GB" sz="3200" dirty="0" err="1"/>
            <a:t>Dadansoddol</a:t>
          </a:r>
          <a:endParaRPr lang="en-GB" sz="3200" dirty="0"/>
        </a:p>
      </dgm:t>
    </dgm:pt>
    <dgm:pt modelId="{17CE6544-313C-4826-80E3-6D45C53015E2}" type="parTrans" cxnId="{811C64B7-6010-49F3-9156-15B3224ACCFD}">
      <dgm:prSet/>
      <dgm:spPr/>
      <dgm:t>
        <a:bodyPr/>
        <a:lstStyle/>
        <a:p>
          <a:endParaRPr lang="en-GB"/>
        </a:p>
      </dgm:t>
    </dgm:pt>
    <dgm:pt modelId="{C40C72F6-1D82-4440-8541-739D36ADD146}" type="sibTrans" cxnId="{811C64B7-6010-49F3-9156-15B3224ACCFD}">
      <dgm:prSet/>
      <dgm:spPr/>
      <dgm:t>
        <a:bodyPr/>
        <a:lstStyle/>
        <a:p>
          <a:endParaRPr lang="en-GB"/>
        </a:p>
      </dgm:t>
    </dgm:pt>
    <dgm:pt modelId="{DB7798E7-52C3-470B-89EE-4541ADDDCA20}">
      <dgm:prSet phldrT="[Text]" custT="1"/>
      <dgm:spPr/>
      <dgm:t>
        <a:bodyPr/>
        <a:lstStyle/>
        <a:p>
          <a:r>
            <a:rPr lang="en-GB" sz="3200" dirty="0" err="1"/>
            <a:t>Adfyfyriol</a:t>
          </a:r>
          <a:endParaRPr lang="en-GB" sz="3200" dirty="0"/>
        </a:p>
      </dgm:t>
    </dgm:pt>
    <dgm:pt modelId="{4BC42E86-AACF-4541-851A-17581980A47D}" type="parTrans" cxnId="{0CF3A7BB-A157-44D5-9A35-AA727E0710C0}">
      <dgm:prSet/>
      <dgm:spPr/>
      <dgm:t>
        <a:bodyPr/>
        <a:lstStyle/>
        <a:p>
          <a:endParaRPr lang="en-GB"/>
        </a:p>
      </dgm:t>
    </dgm:pt>
    <dgm:pt modelId="{68CE7F0B-B269-45B1-8644-C1EABCE2DA23}" type="sibTrans" cxnId="{0CF3A7BB-A157-44D5-9A35-AA727E0710C0}">
      <dgm:prSet/>
      <dgm:spPr/>
      <dgm:t>
        <a:bodyPr/>
        <a:lstStyle/>
        <a:p>
          <a:endParaRPr lang="en-GB"/>
        </a:p>
      </dgm:t>
    </dgm:pt>
    <dgm:pt modelId="{55B6025C-EAFB-4AB2-9A59-8E395712AC74}" type="pres">
      <dgm:prSet presAssocID="{6E94AD83-9044-4C7D-B6A7-33C8058BECBE}" presName="Name0" presStyleCnt="0">
        <dgm:presLayoutVars>
          <dgm:dir/>
          <dgm:animLvl val="lvl"/>
          <dgm:resizeHandles val="exact"/>
        </dgm:presLayoutVars>
      </dgm:prSet>
      <dgm:spPr/>
    </dgm:pt>
    <dgm:pt modelId="{858EE906-B9F9-4D2A-8A8D-20711C00B303}" type="pres">
      <dgm:prSet presAssocID="{03C4D2A6-DDD9-4E7A-92F0-C757BB69FD68}" presName="Name8" presStyleCnt="0"/>
      <dgm:spPr/>
    </dgm:pt>
    <dgm:pt modelId="{A412C0C4-3B36-42D7-90C4-248D7BDF8DF0}" type="pres">
      <dgm:prSet presAssocID="{03C4D2A6-DDD9-4E7A-92F0-C757BB69FD68}" presName="level" presStyleLbl="node1" presStyleIdx="0" presStyleCnt="3" custScaleY="121312">
        <dgm:presLayoutVars>
          <dgm:chMax val="1"/>
          <dgm:bulletEnabled val="1"/>
        </dgm:presLayoutVars>
      </dgm:prSet>
      <dgm:spPr/>
    </dgm:pt>
    <dgm:pt modelId="{983EB98D-4511-46C9-A267-464443066EEC}" type="pres">
      <dgm:prSet presAssocID="{03C4D2A6-DDD9-4E7A-92F0-C757BB69FD68}" presName="levelTx" presStyleLbl="revTx" presStyleIdx="0" presStyleCnt="0">
        <dgm:presLayoutVars>
          <dgm:chMax val="1"/>
          <dgm:bulletEnabled val="1"/>
        </dgm:presLayoutVars>
      </dgm:prSet>
      <dgm:spPr/>
    </dgm:pt>
    <dgm:pt modelId="{63C676D6-708D-453E-80B2-715BA8372EED}" type="pres">
      <dgm:prSet presAssocID="{F79DD7EA-DEAE-462A-B370-98B3FC4982EF}" presName="Name8" presStyleCnt="0"/>
      <dgm:spPr/>
    </dgm:pt>
    <dgm:pt modelId="{971E051B-C86F-4DC4-82F6-3E3BF036D7BC}" type="pres">
      <dgm:prSet presAssocID="{F79DD7EA-DEAE-462A-B370-98B3FC4982EF}" presName="level" presStyleLbl="node1" presStyleIdx="1" presStyleCnt="3" custScaleX="99129" custScaleY="41120" custLinFactNeighborX="-185" custLinFactNeighborY="308">
        <dgm:presLayoutVars>
          <dgm:chMax val="1"/>
          <dgm:bulletEnabled val="1"/>
        </dgm:presLayoutVars>
      </dgm:prSet>
      <dgm:spPr/>
    </dgm:pt>
    <dgm:pt modelId="{C690BA90-6CF7-4750-8214-25293080865D}" type="pres">
      <dgm:prSet presAssocID="{F79DD7EA-DEAE-462A-B370-98B3FC4982EF}" presName="levelTx" presStyleLbl="revTx" presStyleIdx="0" presStyleCnt="0">
        <dgm:presLayoutVars>
          <dgm:chMax val="1"/>
          <dgm:bulletEnabled val="1"/>
        </dgm:presLayoutVars>
      </dgm:prSet>
      <dgm:spPr/>
    </dgm:pt>
    <dgm:pt modelId="{F06CE546-69E8-45A3-BCD1-7BB8E129DCEB}" type="pres">
      <dgm:prSet presAssocID="{DB7798E7-52C3-470B-89EE-4541ADDDCA20}" presName="Name8" presStyleCnt="0"/>
      <dgm:spPr/>
    </dgm:pt>
    <dgm:pt modelId="{0DA0643D-DB84-42DE-891B-E8D95000D27F}" type="pres">
      <dgm:prSet presAssocID="{DB7798E7-52C3-470B-89EE-4541ADDDCA20}" presName="level" presStyleLbl="node1" presStyleIdx="2" presStyleCnt="3" custScaleY="37475">
        <dgm:presLayoutVars>
          <dgm:chMax val="1"/>
          <dgm:bulletEnabled val="1"/>
        </dgm:presLayoutVars>
      </dgm:prSet>
      <dgm:spPr/>
    </dgm:pt>
    <dgm:pt modelId="{42BCB1B6-4F2C-4CB7-A577-91D08A888858}" type="pres">
      <dgm:prSet presAssocID="{DB7798E7-52C3-470B-89EE-4541ADDDCA20}" presName="levelTx" presStyleLbl="revTx" presStyleIdx="0" presStyleCnt="0">
        <dgm:presLayoutVars>
          <dgm:chMax val="1"/>
          <dgm:bulletEnabled val="1"/>
        </dgm:presLayoutVars>
      </dgm:prSet>
      <dgm:spPr/>
    </dgm:pt>
  </dgm:ptLst>
  <dgm:cxnLst>
    <dgm:cxn modelId="{4170D70B-6AFF-4EE0-BC7C-D003BD84C93A}" type="presOf" srcId="{03C4D2A6-DDD9-4E7A-92F0-C757BB69FD68}" destId="{A412C0C4-3B36-42D7-90C4-248D7BDF8DF0}" srcOrd="0" destOrd="0" presId="urn:microsoft.com/office/officeart/2005/8/layout/pyramid1"/>
    <dgm:cxn modelId="{3C96BA27-460D-443B-B7AD-EEBE7979396A}" type="presOf" srcId="{F79DD7EA-DEAE-462A-B370-98B3FC4982EF}" destId="{971E051B-C86F-4DC4-82F6-3E3BF036D7BC}" srcOrd="0" destOrd="0" presId="urn:microsoft.com/office/officeart/2005/8/layout/pyramid1"/>
    <dgm:cxn modelId="{84BE572E-7230-4701-A72A-3F10F3B63622}" type="presOf" srcId="{DB7798E7-52C3-470B-89EE-4541ADDDCA20}" destId="{0DA0643D-DB84-42DE-891B-E8D95000D27F}" srcOrd="0" destOrd="0" presId="urn:microsoft.com/office/officeart/2005/8/layout/pyramid1"/>
    <dgm:cxn modelId="{92794F3C-7426-4726-9F98-DE463FD96DE5}" type="presOf" srcId="{DB7798E7-52C3-470B-89EE-4541ADDDCA20}" destId="{42BCB1B6-4F2C-4CB7-A577-91D08A888858}" srcOrd="1" destOrd="0" presId="urn:microsoft.com/office/officeart/2005/8/layout/pyramid1"/>
    <dgm:cxn modelId="{524C823C-519A-4740-9A8A-48B54080F064}" type="presOf" srcId="{6E94AD83-9044-4C7D-B6A7-33C8058BECBE}" destId="{55B6025C-EAFB-4AB2-9A59-8E395712AC74}" srcOrd="0" destOrd="0" presId="urn:microsoft.com/office/officeart/2005/8/layout/pyramid1"/>
    <dgm:cxn modelId="{2F83B746-9552-4A8B-9D4F-8405E873C1A5}" type="presOf" srcId="{03C4D2A6-DDD9-4E7A-92F0-C757BB69FD68}" destId="{983EB98D-4511-46C9-A267-464443066EEC}" srcOrd="1" destOrd="0" presId="urn:microsoft.com/office/officeart/2005/8/layout/pyramid1"/>
    <dgm:cxn modelId="{6C6E9A9C-FBC6-41AC-9D05-794A9B049368}" srcId="{6E94AD83-9044-4C7D-B6A7-33C8058BECBE}" destId="{03C4D2A6-DDD9-4E7A-92F0-C757BB69FD68}" srcOrd="0" destOrd="0" parTransId="{F1CDFB51-4C9E-48C3-8153-BC4B00C3DA60}" sibTransId="{21E709B0-CD94-4537-B8C8-DFF603FD1DBB}"/>
    <dgm:cxn modelId="{AD8BE9B5-0E48-49DF-AADF-1FF6D0281342}" type="presOf" srcId="{F79DD7EA-DEAE-462A-B370-98B3FC4982EF}" destId="{C690BA90-6CF7-4750-8214-25293080865D}" srcOrd="1" destOrd="0" presId="urn:microsoft.com/office/officeart/2005/8/layout/pyramid1"/>
    <dgm:cxn modelId="{811C64B7-6010-49F3-9156-15B3224ACCFD}" srcId="{6E94AD83-9044-4C7D-B6A7-33C8058BECBE}" destId="{F79DD7EA-DEAE-462A-B370-98B3FC4982EF}" srcOrd="1" destOrd="0" parTransId="{17CE6544-313C-4826-80E3-6D45C53015E2}" sibTransId="{C40C72F6-1D82-4440-8541-739D36ADD146}"/>
    <dgm:cxn modelId="{0CF3A7BB-A157-44D5-9A35-AA727E0710C0}" srcId="{6E94AD83-9044-4C7D-B6A7-33C8058BECBE}" destId="{DB7798E7-52C3-470B-89EE-4541ADDDCA20}" srcOrd="2" destOrd="0" parTransId="{4BC42E86-AACF-4541-851A-17581980A47D}" sibTransId="{68CE7F0B-B269-45B1-8644-C1EABCE2DA23}"/>
    <dgm:cxn modelId="{4AEC25F9-439A-447B-A5CB-C0880F4D25A9}" type="presParOf" srcId="{55B6025C-EAFB-4AB2-9A59-8E395712AC74}" destId="{858EE906-B9F9-4D2A-8A8D-20711C00B303}" srcOrd="0" destOrd="0" presId="urn:microsoft.com/office/officeart/2005/8/layout/pyramid1"/>
    <dgm:cxn modelId="{0785E4E8-931A-42C7-A7BF-17F88827DF8B}" type="presParOf" srcId="{858EE906-B9F9-4D2A-8A8D-20711C00B303}" destId="{A412C0C4-3B36-42D7-90C4-248D7BDF8DF0}" srcOrd="0" destOrd="0" presId="urn:microsoft.com/office/officeart/2005/8/layout/pyramid1"/>
    <dgm:cxn modelId="{F7C40A53-A3F7-43A0-997D-C0E15D5D0729}" type="presParOf" srcId="{858EE906-B9F9-4D2A-8A8D-20711C00B303}" destId="{983EB98D-4511-46C9-A267-464443066EEC}" srcOrd="1" destOrd="0" presId="urn:microsoft.com/office/officeart/2005/8/layout/pyramid1"/>
    <dgm:cxn modelId="{30D4E7D2-729A-4886-A94D-F89D12F1BB7F}" type="presParOf" srcId="{55B6025C-EAFB-4AB2-9A59-8E395712AC74}" destId="{63C676D6-708D-453E-80B2-715BA8372EED}" srcOrd="1" destOrd="0" presId="urn:microsoft.com/office/officeart/2005/8/layout/pyramid1"/>
    <dgm:cxn modelId="{AE6921B4-CAE5-4948-9452-3168AD921E21}" type="presParOf" srcId="{63C676D6-708D-453E-80B2-715BA8372EED}" destId="{971E051B-C86F-4DC4-82F6-3E3BF036D7BC}" srcOrd="0" destOrd="0" presId="urn:microsoft.com/office/officeart/2005/8/layout/pyramid1"/>
    <dgm:cxn modelId="{09F05546-EEB7-452C-970A-AE1800156A33}" type="presParOf" srcId="{63C676D6-708D-453E-80B2-715BA8372EED}" destId="{C690BA90-6CF7-4750-8214-25293080865D}" srcOrd="1" destOrd="0" presId="urn:microsoft.com/office/officeart/2005/8/layout/pyramid1"/>
    <dgm:cxn modelId="{2E549D0E-EC78-4EED-94B4-660DAB9349EC}" type="presParOf" srcId="{55B6025C-EAFB-4AB2-9A59-8E395712AC74}" destId="{F06CE546-69E8-45A3-BCD1-7BB8E129DCEB}" srcOrd="2" destOrd="0" presId="urn:microsoft.com/office/officeart/2005/8/layout/pyramid1"/>
    <dgm:cxn modelId="{471772E1-648B-4AEF-82DF-9A7CB101494F}" type="presParOf" srcId="{F06CE546-69E8-45A3-BCD1-7BB8E129DCEB}" destId="{0DA0643D-DB84-42DE-891B-E8D95000D27F}" srcOrd="0" destOrd="0" presId="urn:microsoft.com/office/officeart/2005/8/layout/pyramid1"/>
    <dgm:cxn modelId="{3DCBABA3-6CC4-4213-8A87-1E4172F245C5}" type="presParOf" srcId="{F06CE546-69E8-45A3-BCD1-7BB8E129DCEB}" destId="{42BCB1B6-4F2C-4CB7-A577-91D08A888858}" srcOrd="1" destOrd="0" presId="urn:microsoft.com/office/officeart/2005/8/layout/pyramid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12C0C4-3B36-42D7-90C4-248D7BDF8DF0}">
      <dsp:nvSpPr>
        <dsp:cNvPr id="0" name=""/>
        <dsp:cNvSpPr/>
      </dsp:nvSpPr>
      <dsp:spPr>
        <a:xfrm>
          <a:off x="818556" y="0"/>
          <a:ext cx="2526898" cy="2681036"/>
        </a:xfrm>
        <a:prstGeom prst="trapezoid">
          <a:avLst>
            <a:gd name="adj"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endParaRPr lang="en-GB" sz="3900" kern="1200" dirty="0"/>
        </a:p>
        <a:p>
          <a:pPr marL="0" lvl="0" indent="0" algn="ctr" defTabSz="1733550">
            <a:lnSpc>
              <a:spcPct val="90000"/>
            </a:lnSpc>
            <a:spcBef>
              <a:spcPct val="0"/>
            </a:spcBef>
            <a:spcAft>
              <a:spcPct val="35000"/>
            </a:spcAft>
            <a:buNone/>
          </a:pPr>
          <a:endParaRPr lang="en-GB" sz="3900" kern="1200" dirty="0"/>
        </a:p>
        <a:p>
          <a:pPr marL="0" lvl="0" indent="0" algn="ctr" defTabSz="1733550">
            <a:lnSpc>
              <a:spcPct val="90000"/>
            </a:lnSpc>
            <a:spcBef>
              <a:spcPct val="0"/>
            </a:spcBef>
            <a:spcAft>
              <a:spcPct val="35000"/>
            </a:spcAft>
            <a:buNone/>
          </a:pPr>
          <a:r>
            <a:rPr lang="en-GB" sz="3200" i="1" kern="1200" dirty="0"/>
            <a:t>Descriptive</a:t>
          </a:r>
        </a:p>
      </dsp:txBody>
      <dsp:txXfrm>
        <a:off x="818556" y="0"/>
        <a:ext cx="2526898" cy="2681036"/>
      </dsp:txXfrm>
    </dsp:sp>
    <dsp:sp modelId="{971E051B-C86F-4DC4-82F6-3E3BF036D7BC}">
      <dsp:nvSpPr>
        <dsp:cNvPr id="0" name=""/>
        <dsp:cNvSpPr/>
      </dsp:nvSpPr>
      <dsp:spPr>
        <a:xfrm>
          <a:off x="390297" y="2681036"/>
          <a:ext cx="3383417" cy="908766"/>
        </a:xfrm>
        <a:prstGeom prst="trapezoid">
          <a:avLst>
            <a:gd name="adj" fmla="val 4712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i="1" kern="1200" dirty="0"/>
            <a:t>Analytical</a:t>
          </a:r>
        </a:p>
      </dsp:txBody>
      <dsp:txXfrm>
        <a:off x="982395" y="2681036"/>
        <a:ext cx="2199221" cy="908766"/>
      </dsp:txXfrm>
    </dsp:sp>
    <dsp:sp modelId="{0DA0643D-DB84-42DE-891B-E8D95000D27F}">
      <dsp:nvSpPr>
        <dsp:cNvPr id="0" name=""/>
        <dsp:cNvSpPr/>
      </dsp:nvSpPr>
      <dsp:spPr>
        <a:xfrm>
          <a:off x="0" y="3589802"/>
          <a:ext cx="4164012" cy="828210"/>
        </a:xfrm>
        <a:prstGeom prst="trapezoid">
          <a:avLst>
            <a:gd name="adj" fmla="val 4712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i="1" kern="1200" dirty="0"/>
            <a:t>Reflective</a:t>
          </a:r>
        </a:p>
      </dsp:txBody>
      <dsp:txXfrm>
        <a:off x="728702" y="3589802"/>
        <a:ext cx="2706607" cy="8282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12C0C4-3B36-42D7-90C4-248D7BDF8DF0}">
      <dsp:nvSpPr>
        <dsp:cNvPr id="0" name=""/>
        <dsp:cNvSpPr/>
      </dsp:nvSpPr>
      <dsp:spPr>
        <a:xfrm>
          <a:off x="873723" y="0"/>
          <a:ext cx="2697197" cy="2691561"/>
        </a:xfrm>
        <a:prstGeom prst="trapezoid">
          <a:avLst>
            <a:gd name="adj" fmla="val 5010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endParaRPr lang="en-GB" sz="3900" kern="1200" dirty="0"/>
        </a:p>
        <a:p>
          <a:pPr marL="0" lvl="0" indent="0" algn="ctr" defTabSz="1733550">
            <a:lnSpc>
              <a:spcPct val="90000"/>
            </a:lnSpc>
            <a:spcBef>
              <a:spcPct val="0"/>
            </a:spcBef>
            <a:spcAft>
              <a:spcPct val="35000"/>
            </a:spcAft>
            <a:buNone/>
          </a:pPr>
          <a:endParaRPr lang="en-GB" sz="3900" kern="1200" dirty="0"/>
        </a:p>
        <a:p>
          <a:pPr marL="0" lvl="0" indent="0" algn="ctr" defTabSz="1733550">
            <a:lnSpc>
              <a:spcPct val="90000"/>
            </a:lnSpc>
            <a:spcBef>
              <a:spcPct val="0"/>
            </a:spcBef>
            <a:spcAft>
              <a:spcPct val="35000"/>
            </a:spcAft>
            <a:buNone/>
          </a:pPr>
          <a:r>
            <a:rPr lang="en-GB" sz="3200" kern="1200" dirty="0" err="1"/>
            <a:t>Disgrifiadol</a:t>
          </a:r>
          <a:endParaRPr lang="en-GB" sz="3200" kern="1200" dirty="0"/>
        </a:p>
      </dsp:txBody>
      <dsp:txXfrm>
        <a:off x="873723" y="0"/>
        <a:ext cx="2697197" cy="2691561"/>
      </dsp:txXfrm>
    </dsp:sp>
    <dsp:sp modelId="{971E051B-C86F-4DC4-82F6-3E3BF036D7BC}">
      <dsp:nvSpPr>
        <dsp:cNvPr id="0" name=""/>
        <dsp:cNvSpPr/>
      </dsp:nvSpPr>
      <dsp:spPr>
        <a:xfrm>
          <a:off x="425647" y="2698395"/>
          <a:ext cx="3579985" cy="912333"/>
        </a:xfrm>
        <a:prstGeom prst="trapezoid">
          <a:avLst>
            <a:gd name="adj" fmla="val 5010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kern="1200" dirty="0" err="1"/>
            <a:t>Dadansoddol</a:t>
          </a:r>
          <a:endParaRPr lang="en-GB" sz="3200" kern="1200" dirty="0"/>
        </a:p>
      </dsp:txBody>
      <dsp:txXfrm>
        <a:off x="1052145" y="2698395"/>
        <a:ext cx="2326990" cy="912333"/>
      </dsp:txXfrm>
    </dsp:sp>
    <dsp:sp modelId="{0DA0643D-DB84-42DE-891B-E8D95000D27F}">
      <dsp:nvSpPr>
        <dsp:cNvPr id="0" name=""/>
        <dsp:cNvSpPr/>
      </dsp:nvSpPr>
      <dsp:spPr>
        <a:xfrm>
          <a:off x="0" y="3603895"/>
          <a:ext cx="4444644" cy="831461"/>
        </a:xfrm>
        <a:prstGeom prst="trapezoid">
          <a:avLst>
            <a:gd name="adj" fmla="val 50105"/>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kern="1200" dirty="0" err="1"/>
            <a:t>Adfyfyriol</a:t>
          </a:r>
          <a:endParaRPr lang="en-GB" sz="3200" kern="1200" dirty="0"/>
        </a:p>
      </dsp:txBody>
      <dsp:txXfrm>
        <a:off x="777812" y="3603895"/>
        <a:ext cx="2889018" cy="83146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3BA752-11D7-F948-B8D3-308FEFB9D21F}" type="datetimeFigureOut">
              <a:rPr lang="en-US" smtClean="0"/>
              <a:t>12/2/2021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C2477-61D7-F946-B35A-3E65E0D777E7}" type="slidenum">
              <a:rPr lang="en-US" smtClean="0"/>
              <a:t>‹#›</a:t>
            </a:fld>
            <a:endParaRPr lang="en-US"/>
          </a:p>
        </p:txBody>
      </p:sp>
    </p:spTree>
    <p:extLst>
      <p:ext uri="{BB962C8B-B14F-4D97-AF65-F5344CB8AC3E}">
        <p14:creationId xmlns:p14="http://schemas.microsoft.com/office/powerpoint/2010/main" val="3473970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C2477-61D7-F946-B35A-3E65E0D777E7}" type="slidenum">
              <a:rPr lang="en-US" smtClean="0"/>
              <a:t>1</a:t>
            </a:fld>
            <a:endParaRPr lang="en-US"/>
          </a:p>
        </p:txBody>
      </p:sp>
    </p:spTree>
    <p:extLst>
      <p:ext uri="{BB962C8B-B14F-4D97-AF65-F5344CB8AC3E}">
        <p14:creationId xmlns:p14="http://schemas.microsoft.com/office/powerpoint/2010/main" val="1640097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5DED699-838B-094B-9974-7EAD773EA11E}"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562055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DED699-838B-094B-9974-7EAD773EA11E}"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pic>
        <p:nvPicPr>
          <p:cNvPr id="8" name="Picture 7" descr="Graphical user interface&#10;&#10;Description automatically generated">
            <a:extLst>
              <a:ext uri="{FF2B5EF4-FFF2-40B4-BE49-F238E27FC236}">
                <a16:creationId xmlns:a16="http://schemas.microsoft.com/office/drawing/2014/main" id="{7C6B2FED-4482-4741-9570-880BCAD31E6A}"/>
              </a:ext>
            </a:extLst>
          </p:cNvPr>
          <p:cNvPicPr>
            <a:picLocks noChangeAspect="1"/>
          </p:cNvPicPr>
          <p:nvPr userDrawn="1"/>
        </p:nvPicPr>
        <p:blipFill>
          <a:blip r:embed="rId2"/>
          <a:stretch>
            <a:fillRect/>
          </a:stretch>
        </p:blipFill>
        <p:spPr>
          <a:xfrm>
            <a:off x="0" y="0"/>
            <a:ext cx="9229501" cy="6955791"/>
          </a:xfrm>
          <a:prstGeom prst="rect">
            <a:avLst/>
          </a:prstGeom>
        </p:spPr>
      </p:pic>
    </p:spTree>
    <p:extLst>
      <p:ext uri="{BB962C8B-B14F-4D97-AF65-F5344CB8AC3E}">
        <p14:creationId xmlns:p14="http://schemas.microsoft.com/office/powerpoint/2010/main" val="1513117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5DED699-838B-094B-9974-7EAD773EA11E}"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019758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5DED699-838B-094B-9974-7EAD773EA11E}"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788671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5DED699-838B-094B-9974-7EAD773EA11E}" type="datetimeFigureOut">
              <a:rPr lang="en-US" smtClean="0"/>
              <a:t>12/2/2021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477474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5DED699-838B-094B-9974-7EAD773EA11E}" type="datetimeFigureOut">
              <a:rPr lang="en-US" smtClean="0"/>
              <a:t>12/2/2021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709812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DED699-838B-094B-9974-7EAD773EA11E}" type="datetimeFigureOut">
              <a:rPr lang="en-US" smtClean="0"/>
              <a:t>12/2/2021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913135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2388897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5DED699-838B-094B-9974-7EAD773EA11E}" type="datetimeFigureOut">
              <a:rPr lang="en-US" smtClean="0"/>
              <a:t>12/2/2021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67234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DED699-838B-094B-9974-7EAD773EA11E}"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977021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5DED699-838B-094B-9974-7EAD773EA11E}" type="datetimeFigureOut">
              <a:rPr lang="en-US" smtClean="0"/>
              <a:t>12/2/2021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91FB2A-E4CB-6A46-862A-5012FBCB6341}" type="slidenum">
              <a:rPr lang="en-US" smtClean="0"/>
              <a:t>‹#›</a:t>
            </a:fld>
            <a:endParaRPr lang="en-US"/>
          </a:p>
        </p:txBody>
      </p:sp>
    </p:spTree>
    <p:extLst>
      <p:ext uri="{BB962C8B-B14F-4D97-AF65-F5344CB8AC3E}">
        <p14:creationId xmlns:p14="http://schemas.microsoft.com/office/powerpoint/2010/main" val="3068853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DED699-838B-094B-9974-7EAD773EA11E}" type="datetimeFigureOut">
              <a:rPr lang="en-US" smtClean="0"/>
              <a:t>12/2/2021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1FB2A-E4CB-6A46-862A-5012FBCB6341}" type="slidenum">
              <a:rPr lang="en-US" smtClean="0"/>
              <a:t>‹#›</a:t>
            </a:fld>
            <a:endParaRPr lang="en-US"/>
          </a:p>
        </p:txBody>
      </p:sp>
      <p:pic>
        <p:nvPicPr>
          <p:cNvPr id="7" name="Picture 6" descr="Graphical user interface&#10;&#10;Description automatically generated">
            <a:extLst>
              <a:ext uri="{FF2B5EF4-FFF2-40B4-BE49-F238E27FC236}">
                <a16:creationId xmlns:a16="http://schemas.microsoft.com/office/drawing/2014/main" id="{26933C6E-B659-AE4F-B387-E6FF2EBE1604}"/>
              </a:ext>
            </a:extLst>
          </p:cNvPr>
          <p:cNvPicPr>
            <a:picLocks noChangeAspect="1"/>
          </p:cNvPicPr>
          <p:nvPr userDrawn="1"/>
        </p:nvPicPr>
        <p:blipFill>
          <a:blip r:embed="rId13"/>
          <a:stretch>
            <a:fillRect/>
          </a:stretch>
        </p:blipFill>
        <p:spPr>
          <a:xfrm>
            <a:off x="0" y="0"/>
            <a:ext cx="9229501" cy="6955791"/>
          </a:xfrm>
          <a:prstGeom prst="rect">
            <a:avLst/>
          </a:prstGeom>
        </p:spPr>
      </p:pic>
    </p:spTree>
    <p:extLst>
      <p:ext uri="{BB962C8B-B14F-4D97-AF65-F5344CB8AC3E}">
        <p14:creationId xmlns:p14="http://schemas.microsoft.com/office/powerpoint/2010/main" val="16104941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67B14C2-4C5C-844A-B563-62FF49017299}"/>
              </a:ext>
            </a:extLst>
          </p:cNvPr>
          <p:cNvSpPr/>
          <p:nvPr/>
        </p:nvSpPr>
        <p:spPr>
          <a:xfrm>
            <a:off x="0" y="0"/>
            <a:ext cx="9249104" cy="69368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hape&#10;&#10;Description automatically generated">
            <a:extLst>
              <a:ext uri="{FF2B5EF4-FFF2-40B4-BE49-F238E27FC236}">
                <a16:creationId xmlns:a16="http://schemas.microsoft.com/office/drawing/2014/main" id="{8F17B5EE-92C0-E340-9254-43FA035AD31A}"/>
              </a:ext>
            </a:extLst>
          </p:cNvPr>
          <p:cNvPicPr>
            <a:picLocks noChangeAspect="1"/>
          </p:cNvPicPr>
          <p:nvPr/>
        </p:nvPicPr>
        <p:blipFill>
          <a:blip r:embed="rId3"/>
          <a:stretch>
            <a:fillRect/>
          </a:stretch>
        </p:blipFill>
        <p:spPr>
          <a:xfrm>
            <a:off x="0" y="0"/>
            <a:ext cx="9199174" cy="6936828"/>
          </a:xfrm>
          <a:prstGeom prst="rect">
            <a:avLst/>
          </a:prstGeom>
        </p:spPr>
      </p:pic>
      <p:sp>
        <p:nvSpPr>
          <p:cNvPr id="2" name="Title 1">
            <a:extLst>
              <a:ext uri="{FF2B5EF4-FFF2-40B4-BE49-F238E27FC236}">
                <a16:creationId xmlns:a16="http://schemas.microsoft.com/office/drawing/2014/main" id="{882DA0BC-5186-0244-90EB-CAAA6FB9F5A8}"/>
              </a:ext>
            </a:extLst>
          </p:cNvPr>
          <p:cNvSpPr>
            <a:spLocks noGrp="1"/>
          </p:cNvSpPr>
          <p:nvPr>
            <p:ph type="ctrTitle"/>
          </p:nvPr>
        </p:nvSpPr>
        <p:spPr>
          <a:xfrm>
            <a:off x="764627" y="5664692"/>
            <a:ext cx="4054366" cy="1051226"/>
          </a:xfrm>
        </p:spPr>
        <p:txBody>
          <a:bodyPr>
            <a:normAutofit fontScale="90000"/>
          </a:bodyPr>
          <a:lstStyle/>
          <a:p>
            <a:r>
              <a:rPr lang="en-US" sz="3600" b="1" dirty="0">
                <a:solidFill>
                  <a:schemeClr val="bg1"/>
                </a:solidFill>
              </a:rPr>
              <a:t>MA </a:t>
            </a:r>
            <a:r>
              <a:rPr lang="en-US" sz="3600" b="1" dirty="0" err="1">
                <a:solidFill>
                  <a:schemeClr val="bg1"/>
                </a:solidFill>
              </a:rPr>
              <a:t>Addysg</a:t>
            </a:r>
            <a:r>
              <a:rPr lang="en-US" sz="3600" b="1" dirty="0">
                <a:solidFill>
                  <a:schemeClr val="bg1"/>
                </a:solidFill>
              </a:rPr>
              <a:t> (</a:t>
            </a:r>
            <a:r>
              <a:rPr lang="en-US" sz="3600" b="1" dirty="0" err="1">
                <a:solidFill>
                  <a:schemeClr val="bg1"/>
                </a:solidFill>
              </a:rPr>
              <a:t>Cymru</a:t>
            </a:r>
            <a:r>
              <a:rPr lang="en-US" sz="3600" b="1" dirty="0">
                <a:solidFill>
                  <a:schemeClr val="bg1"/>
                </a:solidFill>
              </a:rPr>
              <a:t>)</a:t>
            </a:r>
            <a:br>
              <a:rPr lang="en-MY" sz="3600" b="1" dirty="0">
                <a:solidFill>
                  <a:schemeClr val="bg1"/>
                </a:solidFill>
              </a:rPr>
            </a:br>
            <a:br>
              <a:rPr lang="en-MY" sz="3600" b="1" dirty="0">
                <a:solidFill>
                  <a:schemeClr val="bg1"/>
                </a:solidFill>
              </a:rPr>
            </a:br>
            <a:r>
              <a:rPr lang="en-MY" sz="3600" b="1" dirty="0">
                <a:solidFill>
                  <a:schemeClr val="bg1"/>
                </a:solidFill>
              </a:rPr>
              <a:t>MA Education(Wales)</a:t>
            </a:r>
            <a:br>
              <a:rPr lang="en-MY" sz="3600" b="1" dirty="0">
                <a:solidFill>
                  <a:schemeClr val="bg1"/>
                </a:solidFill>
              </a:rPr>
            </a:br>
            <a:br>
              <a:rPr lang="en-MY" sz="3600" b="1" dirty="0">
                <a:solidFill>
                  <a:schemeClr val="bg1"/>
                </a:solidFill>
              </a:rPr>
            </a:br>
            <a:br>
              <a:rPr lang="en-US" dirty="0">
                <a:solidFill>
                  <a:schemeClr val="bg1"/>
                </a:solidFill>
              </a:rPr>
            </a:br>
            <a:r>
              <a:rPr lang="en-MY" sz="1300" b="1" dirty="0" err="1">
                <a:solidFill>
                  <a:schemeClr val="bg1"/>
                </a:solidFill>
              </a:rPr>
              <a:t>Prifysgolion</a:t>
            </a:r>
            <a:r>
              <a:rPr lang="en-MY" sz="1300" b="1" dirty="0">
                <a:solidFill>
                  <a:schemeClr val="bg1"/>
                </a:solidFill>
              </a:rPr>
              <a:t>/Universities: </a:t>
            </a:r>
            <a:br>
              <a:rPr lang="en-MY" sz="1300" b="1" dirty="0">
                <a:solidFill>
                  <a:schemeClr val="bg1"/>
                </a:solidFill>
              </a:rPr>
            </a:br>
            <a:r>
              <a:rPr lang="en-MY" sz="1300" b="1" dirty="0">
                <a:solidFill>
                  <a:schemeClr val="bg1"/>
                </a:solidFill>
              </a:rPr>
              <a:t>Aberystwyth, Bangor University, Met </a:t>
            </a:r>
            <a:r>
              <a:rPr lang="en-MY" sz="1300" b="1" dirty="0" err="1">
                <a:solidFill>
                  <a:schemeClr val="bg1"/>
                </a:solidFill>
              </a:rPr>
              <a:t>Caerdydd</a:t>
            </a:r>
            <a:r>
              <a:rPr lang="en-MY" sz="1300" b="1" dirty="0">
                <a:solidFill>
                  <a:schemeClr val="bg1"/>
                </a:solidFill>
              </a:rPr>
              <a:t>/Cardiff Met, </a:t>
            </a:r>
            <a:r>
              <a:rPr lang="en-MY" sz="1300" b="1" dirty="0" err="1">
                <a:solidFill>
                  <a:schemeClr val="bg1"/>
                </a:solidFill>
              </a:rPr>
              <a:t>Abertawe</a:t>
            </a:r>
            <a:r>
              <a:rPr lang="en-MY" sz="1300" b="1" dirty="0">
                <a:solidFill>
                  <a:schemeClr val="bg1"/>
                </a:solidFill>
              </a:rPr>
              <a:t>/Swansea, De </a:t>
            </a:r>
            <a:r>
              <a:rPr lang="en-MY" sz="1300" b="1" dirty="0" err="1">
                <a:solidFill>
                  <a:schemeClr val="bg1"/>
                </a:solidFill>
              </a:rPr>
              <a:t>Cymru</a:t>
            </a:r>
            <a:r>
              <a:rPr lang="en-MY" sz="1300" b="1" dirty="0">
                <a:solidFill>
                  <a:schemeClr val="bg1"/>
                </a:solidFill>
              </a:rPr>
              <a:t>/South Wales, YDDS/UWTSD, Glyndwr</a:t>
            </a:r>
            <a:br>
              <a:rPr lang="en-MY" sz="1300" dirty="0"/>
            </a:br>
            <a:r>
              <a:rPr lang="en-MY" sz="1300" b="1" dirty="0">
                <a:solidFill>
                  <a:schemeClr val="bg1"/>
                </a:solidFill>
              </a:rPr>
              <a:t>28.06.21</a:t>
            </a:r>
            <a:endParaRPr lang="en-US" sz="1300" dirty="0">
              <a:solidFill>
                <a:schemeClr val="bg1"/>
              </a:solidFill>
              <a:latin typeface="Helvetica" pitchFamily="2" charset="0"/>
            </a:endParaRPr>
          </a:p>
        </p:txBody>
      </p:sp>
      <p:pic>
        <p:nvPicPr>
          <p:cNvPr id="7" name="Picture 6" descr="A picture containing text&#10;&#10;Description automatically generated">
            <a:extLst>
              <a:ext uri="{FF2B5EF4-FFF2-40B4-BE49-F238E27FC236}">
                <a16:creationId xmlns:a16="http://schemas.microsoft.com/office/drawing/2014/main" id="{F88A6AFA-07E5-B44A-A580-BC2055CC3EF4}"/>
              </a:ext>
            </a:extLst>
          </p:cNvPr>
          <p:cNvPicPr>
            <a:picLocks noChangeAspect="1"/>
          </p:cNvPicPr>
          <p:nvPr/>
        </p:nvPicPr>
        <p:blipFill>
          <a:blip r:embed="rId4"/>
          <a:stretch>
            <a:fillRect/>
          </a:stretch>
        </p:blipFill>
        <p:spPr>
          <a:xfrm>
            <a:off x="5954316" y="367205"/>
            <a:ext cx="2938091" cy="1966091"/>
          </a:xfrm>
          <a:prstGeom prst="rect">
            <a:avLst/>
          </a:prstGeom>
        </p:spPr>
      </p:pic>
    </p:spTree>
    <p:extLst>
      <p:ext uri="{BB962C8B-B14F-4D97-AF65-F5344CB8AC3E}">
        <p14:creationId xmlns:p14="http://schemas.microsoft.com/office/powerpoint/2010/main" val="2968374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400" b="1" dirty="0"/>
              <a:t> </a:t>
            </a:r>
            <a:r>
              <a:rPr lang="en-GB" sz="2400" b="1" dirty="0" err="1"/>
              <a:t>Lefel</a:t>
            </a:r>
            <a:r>
              <a:rPr lang="en-GB" sz="2400" b="1" dirty="0"/>
              <a:t> 7 – </a:t>
            </a:r>
            <a:r>
              <a:rPr lang="en-GB" sz="2400" b="1" dirty="0" err="1"/>
              <a:t>Ysgrifennu</a:t>
            </a:r>
            <a:r>
              <a:rPr lang="en-GB" sz="2400" b="1" dirty="0"/>
              <a:t> </a:t>
            </a:r>
            <a:r>
              <a:rPr lang="en-GB" sz="2400" b="1" dirty="0" err="1"/>
              <a:t>Academaidd</a:t>
            </a:r>
            <a:br>
              <a:rPr lang="en-GB" sz="2400" b="1" dirty="0"/>
            </a:br>
            <a:r>
              <a:rPr lang="en-GB" sz="2400" b="1" dirty="0"/>
              <a:t> </a:t>
            </a:r>
            <a:r>
              <a:rPr lang="en-GB" sz="2400" b="1" i="1" dirty="0"/>
              <a:t>Level 7 - Academic Writing</a:t>
            </a:r>
            <a:r>
              <a:rPr lang="en-US" sz="2400" b="1" dirty="0"/>
              <a:t>				</a:t>
            </a:r>
            <a:endParaRPr lang="en-GB" sz="2400" b="1" dirty="0"/>
          </a:p>
        </p:txBody>
      </p:sp>
      <p:sp>
        <p:nvSpPr>
          <p:cNvPr id="5" name="Content Placeholder 4"/>
          <p:cNvSpPr>
            <a:spLocks noGrp="1"/>
          </p:cNvSpPr>
          <p:nvPr>
            <p:ph sz="half" idx="1"/>
          </p:nvPr>
        </p:nvSpPr>
        <p:spPr>
          <a:xfrm>
            <a:off x="-75062" y="1568228"/>
            <a:ext cx="3889612" cy="4351338"/>
          </a:xfrm>
        </p:spPr>
        <p:txBody>
          <a:bodyPr>
            <a:normAutofit lnSpcReduction="10000"/>
          </a:bodyPr>
          <a:lstStyle/>
          <a:p>
            <a:pPr marL="817200" lvl="1"/>
            <a:r>
              <a:rPr lang="en-GB" sz="1500" dirty="0" err="1">
                <a:latin typeface="Arial" panose="020B0604020202020204" pitchFamily="34" charset="0"/>
                <a:cs typeface="Arial" panose="020B0604020202020204" pitchFamily="34" charset="0"/>
              </a:rPr>
              <a:t>cyflwyno</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dadl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resymegol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mewn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ymateb</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i</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gwestiwn</a:t>
            </a:r>
            <a:r>
              <a:rPr lang="en-GB" sz="1500" dirty="0">
                <a:latin typeface="Arial" panose="020B0604020202020204" pitchFamily="34" charset="0"/>
                <a:cs typeface="Arial" panose="020B0604020202020204" pitchFamily="34" charset="0"/>
              </a:rPr>
              <a:t> / </a:t>
            </a:r>
            <a:r>
              <a:rPr lang="en-GB" sz="1500" dirty="0" err="1">
                <a:latin typeface="Arial" panose="020B0604020202020204" pitchFamily="34" charset="0"/>
                <a:cs typeface="Arial" panose="020B0604020202020204" pitchFamily="34" charset="0"/>
              </a:rPr>
              <a:t>briff</a:t>
            </a:r>
            <a:r>
              <a:rPr lang="en-GB" sz="1500" dirty="0">
                <a:latin typeface="Arial" panose="020B0604020202020204" pitchFamily="34" charset="0"/>
                <a:cs typeface="Arial" panose="020B0604020202020204" pitchFamily="34" charset="0"/>
              </a:rPr>
              <a:t> / </a:t>
            </a:r>
            <a:r>
              <a:rPr lang="en-GB" sz="1500" dirty="0" err="1">
                <a:latin typeface="Arial" panose="020B0604020202020204" pitchFamily="34" charset="0"/>
                <a:cs typeface="Arial" panose="020B0604020202020204" pitchFamily="34" charset="0"/>
              </a:rPr>
              <a:t>teitl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penodol</a:t>
            </a:r>
            <a:endParaRPr lang="en-GB" sz="1500" dirty="0">
              <a:latin typeface="Arial" panose="020B0604020202020204" pitchFamily="34" charset="0"/>
              <a:cs typeface="Arial" panose="020B0604020202020204" pitchFamily="34" charset="0"/>
            </a:endParaRPr>
          </a:p>
          <a:p>
            <a:pPr marL="588600" lvl="1" indent="0">
              <a:buNone/>
            </a:pPr>
            <a:endParaRPr lang="en-GB" sz="1500" dirty="0">
              <a:latin typeface="Arial" panose="020B0604020202020204" pitchFamily="34" charset="0"/>
              <a:cs typeface="Arial" panose="020B0604020202020204" pitchFamily="34" charset="0"/>
            </a:endParaRPr>
          </a:p>
          <a:p>
            <a:pPr marL="817200" lvl="1"/>
            <a:r>
              <a:rPr lang="en-GB" sz="1500" dirty="0" err="1">
                <a:latin typeface="Arial" panose="020B0604020202020204" pitchFamily="34" charset="0"/>
                <a:cs typeface="Arial" panose="020B0604020202020204" pitchFamily="34" charset="0"/>
              </a:rPr>
              <a:t>cynnwys</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strwythur</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effeithiol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sy'n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helpu'ch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dadl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i</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ddatblygu'n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glir</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i'r</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darllenydd</a:t>
            </a:r>
            <a:endParaRPr lang="en-GB" sz="1500" dirty="0">
              <a:latin typeface="Arial" panose="020B0604020202020204" pitchFamily="34" charset="0"/>
              <a:cs typeface="Arial" panose="020B0604020202020204" pitchFamily="34" charset="0"/>
            </a:endParaRPr>
          </a:p>
          <a:p>
            <a:pPr marL="817200" lvl="1"/>
            <a:endParaRPr lang="en-GB" sz="1500" dirty="0">
              <a:latin typeface="Arial" panose="020B0604020202020204" pitchFamily="34" charset="0"/>
              <a:cs typeface="Arial" panose="020B0604020202020204" pitchFamily="34" charset="0"/>
            </a:endParaRPr>
          </a:p>
          <a:p>
            <a:pPr marL="817200" lvl="1"/>
            <a:r>
              <a:rPr lang="en-GB" sz="1500" dirty="0" err="1">
                <a:latin typeface="Arial" panose="020B0604020202020204" pitchFamily="34" charset="0"/>
                <a:cs typeface="Arial" panose="020B0604020202020204" pitchFamily="34" charset="0"/>
              </a:rPr>
              <a:t>byddwch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yn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feirniadol</a:t>
            </a:r>
            <a:r>
              <a:rPr lang="en-GB" sz="1500" dirty="0">
                <a:latin typeface="Arial" panose="020B0604020202020204" pitchFamily="34" charset="0"/>
                <a:cs typeface="Arial" panose="020B0604020202020204" pitchFamily="34" charset="0"/>
              </a:rPr>
              <a:t> ac </a:t>
            </a:r>
            <a:r>
              <a:rPr lang="en-GB" sz="1500" dirty="0" err="1">
                <a:latin typeface="Arial" panose="020B0604020202020204" pitchFamily="34" charset="0"/>
                <a:cs typeface="Arial" panose="020B0604020202020204" pitchFamily="34" charset="0"/>
              </a:rPr>
              <a:t>yn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ddadansoddol</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gan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ddangos</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sut</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rydych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chi'n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dehongli'r</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wybodaeth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rydych</a:t>
            </a:r>
            <a:r>
              <a:rPr lang="en-GB" sz="1500" dirty="0">
                <a:latin typeface="Arial" panose="020B0604020202020204" pitchFamily="34" charset="0"/>
                <a:cs typeface="Arial" panose="020B0604020202020204" pitchFamily="34" charset="0"/>
              </a:rPr>
              <a:t> chi </a:t>
            </a:r>
            <a:r>
              <a:rPr lang="en-GB" sz="1500" dirty="0" err="1">
                <a:latin typeface="Arial" panose="020B0604020202020204" pitchFamily="34" charset="0"/>
                <a:cs typeface="Arial" panose="020B0604020202020204" pitchFamily="34" charset="0"/>
              </a:rPr>
              <a:t>wedi'i</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darllen</a:t>
            </a:r>
            <a:r>
              <a:rPr lang="en-GB" sz="1500" dirty="0">
                <a:latin typeface="Arial" panose="020B0604020202020204" pitchFamily="34" charset="0"/>
                <a:cs typeface="Arial" panose="020B0604020202020204" pitchFamily="34" charset="0"/>
              </a:rPr>
              <a:t> o </a:t>
            </a:r>
            <a:r>
              <a:rPr lang="en-GB" sz="1500" dirty="0" err="1">
                <a:latin typeface="Arial" panose="020B0604020202020204" pitchFamily="34" charset="0"/>
                <a:cs typeface="Arial" panose="020B0604020202020204" pitchFamily="34" charset="0"/>
              </a:rPr>
              <a:t>ystod</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eang</a:t>
            </a:r>
            <a:r>
              <a:rPr lang="en-GB" sz="1500" dirty="0">
                <a:latin typeface="Arial" panose="020B0604020202020204" pitchFamily="34" charset="0"/>
                <a:cs typeface="Arial" panose="020B0604020202020204" pitchFamily="34" charset="0"/>
              </a:rPr>
              <a:t> o </a:t>
            </a:r>
            <a:r>
              <a:rPr lang="en-GB" sz="1500" dirty="0" err="1">
                <a:latin typeface="Arial" panose="020B0604020202020204" pitchFamily="34" charset="0"/>
                <a:cs typeface="Arial" panose="020B0604020202020204" pitchFamily="34" charset="0"/>
              </a:rPr>
              <a:t>adnoddau</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academaidd</a:t>
            </a:r>
            <a:r>
              <a:rPr lang="en-GB" sz="1500" dirty="0">
                <a:latin typeface="Arial" panose="020B0604020202020204" pitchFamily="34" charset="0"/>
                <a:cs typeface="Arial" panose="020B0604020202020204" pitchFamily="34" charset="0"/>
              </a:rPr>
              <a:t> o </a:t>
            </a:r>
            <a:r>
              <a:rPr lang="en-GB" sz="1500" dirty="0" err="1">
                <a:latin typeface="Arial" panose="020B0604020202020204" pitchFamily="34" charset="0"/>
                <a:cs typeface="Arial" panose="020B0604020202020204" pitchFamily="34" charset="0"/>
              </a:rPr>
              <a:t>ansawdd</a:t>
            </a:r>
            <a:r>
              <a:rPr lang="en-GB" sz="1500" dirty="0">
                <a:latin typeface="Arial" panose="020B0604020202020204" pitchFamily="34" charset="0"/>
                <a:cs typeface="Arial" panose="020B0604020202020204" pitchFamily="34" charset="0"/>
              </a:rPr>
              <a:t> da</a:t>
            </a:r>
          </a:p>
          <a:p>
            <a:pPr marL="817200" lvl="1"/>
            <a:endParaRPr lang="en-GB" sz="1500" dirty="0">
              <a:latin typeface="Arial" panose="020B0604020202020204" pitchFamily="34" charset="0"/>
              <a:cs typeface="Arial" panose="020B0604020202020204" pitchFamily="34" charset="0"/>
            </a:endParaRPr>
          </a:p>
          <a:p>
            <a:pPr marL="817200" lvl="1"/>
            <a:r>
              <a:rPr lang="en-GB" sz="1500" dirty="0" err="1">
                <a:latin typeface="Arial" panose="020B0604020202020204" pitchFamily="34" charset="0"/>
                <a:cs typeface="Arial" panose="020B0604020202020204" pitchFamily="34" charset="0"/>
              </a:rPr>
              <a:t>dangoswch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sut</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mae</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eich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syniadau</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gwybodus</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yn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seiliedig</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ar</a:t>
            </a:r>
            <a:r>
              <a:rPr lang="en-GB" sz="1500" dirty="0">
                <a:latin typeface="Arial" panose="020B0604020202020204" pitchFamily="34" charset="0"/>
                <a:cs typeface="Arial" panose="020B0604020202020204" pitchFamily="34" charset="0"/>
              </a:rPr>
              <a:t> y </a:t>
            </a:r>
            <a:r>
              <a:rPr lang="en-GB" sz="1500" dirty="0" err="1">
                <a:latin typeface="Arial" panose="020B0604020202020204" pitchFamily="34" charset="0"/>
                <a:cs typeface="Arial" panose="020B0604020202020204" pitchFamily="34" charset="0"/>
              </a:rPr>
              <a:t>llenyddiaeth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rydych</a:t>
            </a:r>
            <a:r>
              <a:rPr lang="en-GB" sz="1500" dirty="0">
                <a:latin typeface="Arial" panose="020B0604020202020204" pitchFamily="34" charset="0"/>
                <a:cs typeface="Arial" panose="020B0604020202020204" pitchFamily="34" charset="0"/>
              </a:rPr>
              <a:t> chi </a:t>
            </a:r>
            <a:r>
              <a:rPr lang="en-GB" sz="1500" dirty="0" err="1">
                <a:latin typeface="Arial" panose="020B0604020202020204" pitchFamily="34" charset="0"/>
                <a:cs typeface="Arial" panose="020B0604020202020204" pitchFamily="34" charset="0"/>
              </a:rPr>
              <a:t>wedi'i</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darllen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yn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cyfrannu</a:t>
            </a:r>
            <a:r>
              <a:rPr lang="en-GB" sz="1500" dirty="0">
                <a:latin typeface="Arial" panose="020B0604020202020204" pitchFamily="34" charset="0"/>
                <a:cs typeface="Arial" panose="020B0604020202020204" pitchFamily="34" charset="0"/>
              </a:rPr>
              <a:t> at </a:t>
            </a:r>
            <a:r>
              <a:rPr lang="en-GB" sz="1500" dirty="0" err="1">
                <a:latin typeface="Arial" panose="020B0604020202020204" pitchFamily="34" charset="0"/>
                <a:cs typeface="Arial" panose="020B0604020202020204" pitchFamily="34" charset="0"/>
              </a:rPr>
              <a:t>ddeall</a:t>
            </a:r>
            <a:r>
              <a:rPr lang="en-GB" sz="1500" dirty="0">
                <a:latin typeface="Arial" panose="020B0604020202020204" pitchFamily="34" charset="0"/>
                <a:cs typeface="Arial" panose="020B0604020202020204" pitchFamily="34" charset="0"/>
              </a:rPr>
              <a:t> y </a:t>
            </a:r>
            <a:r>
              <a:rPr lang="en-GB" sz="1500" dirty="0" err="1">
                <a:latin typeface="Arial" panose="020B0604020202020204" pitchFamily="34" charset="0"/>
                <a:cs typeface="Arial" panose="020B0604020202020204" pitchFamily="34" charset="0"/>
              </a:rPr>
              <a:t>pwnc</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rydych</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chi'n</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ymchwilio</a:t>
            </a:r>
            <a:r>
              <a:rPr lang="en-GB" sz="1500" dirty="0">
                <a:latin typeface="Arial" panose="020B0604020202020204" pitchFamily="34" charset="0"/>
                <a:cs typeface="Arial" panose="020B0604020202020204" pitchFamily="34" charset="0"/>
              </a:rPr>
              <a:t> </a:t>
            </a:r>
            <a:r>
              <a:rPr lang="en-GB" sz="1500" dirty="0" err="1">
                <a:latin typeface="Arial" panose="020B0604020202020204" pitchFamily="34" charset="0"/>
                <a:cs typeface="Arial" panose="020B0604020202020204" pitchFamily="34" charset="0"/>
              </a:rPr>
              <a:t>iddo</a:t>
            </a:r>
            <a:endParaRPr lang="en-GB" sz="1500" dirty="0">
              <a:latin typeface="Arial" panose="020B0604020202020204" pitchFamily="34" charset="0"/>
              <a:cs typeface="Arial" panose="020B0604020202020204" pitchFamily="34" charset="0"/>
            </a:endParaRPr>
          </a:p>
          <a:p>
            <a:endParaRPr lang="en-GB" sz="1800" dirty="0"/>
          </a:p>
          <a:p>
            <a:pPr marL="457200" indent="-457200">
              <a:buFont typeface="Arial" panose="020B0604020202020204" pitchFamily="34" charset="0"/>
              <a:buChar char="•"/>
            </a:pPr>
            <a:endParaRPr lang="en-GB" sz="1800" dirty="0"/>
          </a:p>
        </p:txBody>
      </p:sp>
      <p:sp>
        <p:nvSpPr>
          <p:cNvPr id="6" name="Content Placeholder 5"/>
          <p:cNvSpPr>
            <a:spLocks noGrp="1"/>
          </p:cNvSpPr>
          <p:nvPr>
            <p:ph sz="half" idx="2"/>
          </p:nvPr>
        </p:nvSpPr>
        <p:spPr>
          <a:xfrm>
            <a:off x="4060209" y="1549390"/>
            <a:ext cx="3636275" cy="4743579"/>
          </a:xfrm>
        </p:spPr>
        <p:txBody>
          <a:bodyPr>
            <a:noAutofit/>
          </a:bodyPr>
          <a:lstStyle/>
          <a:p>
            <a:r>
              <a:rPr lang="en-GB" sz="1600" b="0" i="1" dirty="0">
                <a:solidFill>
                  <a:srgbClr val="404040"/>
                </a:solidFill>
                <a:effectLst/>
                <a:latin typeface="Arial" panose="020B0604020202020204" pitchFamily="34" charset="0"/>
                <a:cs typeface="Arial" panose="020B0604020202020204" pitchFamily="34" charset="0"/>
              </a:rPr>
              <a:t>present a logical, reasoned argument in response to a specific question/brief/title</a:t>
            </a:r>
          </a:p>
          <a:p>
            <a:pPr marL="0" indent="0">
              <a:buNone/>
            </a:pPr>
            <a:endParaRPr lang="en-GB" sz="1600" i="1" dirty="0">
              <a:latin typeface="Arial" panose="020B0604020202020204" pitchFamily="34" charset="0"/>
              <a:cs typeface="Arial" panose="020B0604020202020204" pitchFamily="34" charset="0"/>
            </a:endParaRPr>
          </a:p>
          <a:p>
            <a:pPr algn="l">
              <a:buFont typeface="Arial" panose="020B0604020202020204" pitchFamily="34" charset="0"/>
              <a:buChar char="•"/>
            </a:pPr>
            <a:r>
              <a:rPr lang="en-GB" sz="1600" b="0" i="1" dirty="0">
                <a:solidFill>
                  <a:srgbClr val="404040"/>
                </a:solidFill>
                <a:effectLst/>
                <a:latin typeface="Arial" panose="020B0604020202020204" pitchFamily="34" charset="0"/>
                <a:cs typeface="Arial" panose="020B0604020202020204" pitchFamily="34" charset="0"/>
              </a:rPr>
              <a:t>have an effective structure that helps your argument unfold clearly to the reader </a:t>
            </a:r>
          </a:p>
          <a:p>
            <a:pPr marL="0" indent="0" algn="l">
              <a:buNone/>
            </a:pPr>
            <a:endParaRPr lang="en-GB" sz="1600" b="0" i="1" dirty="0">
              <a:solidFill>
                <a:srgbClr val="404040"/>
              </a:solidFill>
              <a:effectLst/>
              <a:latin typeface="Arial" panose="020B0604020202020204" pitchFamily="34" charset="0"/>
              <a:cs typeface="Arial" panose="020B0604020202020204" pitchFamily="34" charset="0"/>
            </a:endParaRPr>
          </a:p>
          <a:p>
            <a:r>
              <a:rPr lang="en-GB" sz="1600" b="0" i="1" dirty="0">
                <a:solidFill>
                  <a:srgbClr val="404040"/>
                </a:solidFill>
                <a:effectLst/>
                <a:latin typeface="Arial" panose="020B0604020202020204" pitchFamily="34" charset="0"/>
                <a:cs typeface="Arial" panose="020B0604020202020204" pitchFamily="34" charset="0"/>
              </a:rPr>
              <a:t>be critical and analytical showing how you interpret the information you have read from a wide range of good quality academic resources </a:t>
            </a:r>
          </a:p>
          <a:p>
            <a:pPr marL="0" indent="0">
              <a:buNone/>
            </a:pPr>
            <a:endParaRPr lang="en-GB" sz="1600" i="1" dirty="0">
              <a:latin typeface="Arial" panose="020B0604020202020204" pitchFamily="34" charset="0"/>
              <a:cs typeface="Arial" panose="020B0604020202020204" pitchFamily="34" charset="0"/>
            </a:endParaRPr>
          </a:p>
          <a:p>
            <a:pPr algn="l">
              <a:buFont typeface="Arial" panose="020B0604020202020204" pitchFamily="34" charset="0"/>
              <a:buChar char="•"/>
            </a:pPr>
            <a:r>
              <a:rPr lang="en-GB" sz="1600" b="0" i="1" dirty="0">
                <a:solidFill>
                  <a:srgbClr val="404040"/>
                </a:solidFill>
                <a:effectLst/>
                <a:latin typeface="Arial" panose="020B0604020202020204" pitchFamily="34" charset="0"/>
                <a:cs typeface="Arial" panose="020B0604020202020204" pitchFamily="34" charset="0"/>
              </a:rPr>
              <a:t>show how your informed thoughts based on the literature you have read contribute to understanding the topic you are researching </a:t>
            </a:r>
          </a:p>
          <a:p>
            <a:pPr marL="0" indent="0">
              <a:buNone/>
            </a:pPr>
            <a:endParaRPr lang="en-GB" sz="1800" dirty="0"/>
          </a:p>
          <a:p>
            <a:pPr marL="285750" lvl="0" indent="-285750"/>
            <a:endParaRPr lang="en-GB" sz="1800" dirty="0"/>
          </a:p>
        </p:txBody>
      </p:sp>
    </p:spTree>
    <p:extLst>
      <p:ext uri="{BB962C8B-B14F-4D97-AF65-F5344CB8AC3E}">
        <p14:creationId xmlns:p14="http://schemas.microsoft.com/office/powerpoint/2010/main" val="2990655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400" b="1" dirty="0" err="1"/>
              <a:t>Prif</a:t>
            </a:r>
            <a:r>
              <a:rPr lang="en-GB" sz="2400" b="1" dirty="0"/>
              <a:t> </a:t>
            </a:r>
            <a:r>
              <a:rPr lang="en-GB" sz="2400" b="1" dirty="0" err="1"/>
              <a:t>noweddion</a:t>
            </a:r>
            <a:br>
              <a:rPr lang="en-GB" sz="2400" b="1" dirty="0"/>
            </a:br>
            <a:r>
              <a:rPr lang="en-GB" sz="2400" b="1" i="1" dirty="0"/>
              <a:t>Key features</a:t>
            </a:r>
            <a:r>
              <a:rPr lang="en-US" sz="2400" b="1" dirty="0"/>
              <a:t>				</a:t>
            </a:r>
            <a:endParaRPr lang="en-GB" sz="2400" b="1" dirty="0"/>
          </a:p>
        </p:txBody>
      </p:sp>
      <p:sp>
        <p:nvSpPr>
          <p:cNvPr id="5" name="Content Placeholder 4"/>
          <p:cNvSpPr>
            <a:spLocks noGrp="1"/>
          </p:cNvSpPr>
          <p:nvPr>
            <p:ph sz="half" idx="1"/>
          </p:nvPr>
        </p:nvSpPr>
        <p:spPr/>
        <p:txBody>
          <a:bodyPr>
            <a:normAutofit/>
          </a:bodyPr>
          <a:lstStyle/>
          <a:p>
            <a:pPr marL="342900" indent="-342900">
              <a:buFont typeface="Arial" panose="020B0604020202020204" pitchFamily="34" charset="0"/>
              <a:buChar char="•"/>
            </a:pPr>
            <a:r>
              <a:rPr lang="en-GB" sz="1800" dirty="0" err="1"/>
              <a:t>Wedi'i</a:t>
            </a:r>
            <a:r>
              <a:rPr lang="en-GB" sz="1800" dirty="0"/>
              <a:t> </a:t>
            </a:r>
            <a:r>
              <a:rPr lang="en-GB" sz="1800" dirty="0" err="1"/>
              <a:t>gynllunio</a:t>
            </a:r>
            <a:r>
              <a:rPr lang="en-GB" sz="1800" dirty="0"/>
              <a:t> ac </a:t>
            </a:r>
            <a:r>
              <a:rPr lang="en-GB" sz="1800" dirty="0" err="1"/>
              <a:t>yn</a:t>
            </a:r>
            <a:r>
              <a:rPr lang="en-GB" sz="1800" dirty="0"/>
              <a:t> </a:t>
            </a:r>
            <a:r>
              <a:rPr lang="en-GB" sz="1800" dirty="0" err="1"/>
              <a:t>cynnwys</a:t>
            </a:r>
            <a:r>
              <a:rPr lang="en-GB" sz="1800" dirty="0"/>
              <a:t> </a:t>
            </a:r>
            <a:r>
              <a:rPr lang="en-GB" sz="1800" dirty="0" err="1"/>
              <a:t>ffocws</a:t>
            </a:r>
            <a:r>
              <a:rPr lang="en-GB" sz="1800" dirty="0"/>
              <a:t> </a:t>
            </a:r>
            <a:r>
              <a:rPr lang="en-GB" sz="1800" dirty="0" err="1"/>
              <a:t>bendant</a:t>
            </a:r>
            <a:endParaRPr lang="en-GB" sz="1800" dirty="0"/>
          </a:p>
          <a:p>
            <a:pPr marL="342900" indent="-342900">
              <a:buFont typeface="Arial" panose="020B0604020202020204" pitchFamily="34" charset="0"/>
              <a:buChar char="•"/>
            </a:pPr>
            <a:endParaRPr lang="en-GB" sz="1800" dirty="0"/>
          </a:p>
          <a:p>
            <a:pPr marL="342900" indent="-342900">
              <a:buFont typeface="Arial" panose="020B0604020202020204" pitchFamily="34" charset="0"/>
              <a:buChar char="•"/>
            </a:pPr>
            <a:r>
              <a:rPr lang="en-GB" sz="1800" dirty="0" err="1"/>
              <a:t>Wedi’i</a:t>
            </a:r>
            <a:r>
              <a:rPr lang="en-GB" sz="1800" dirty="0"/>
              <a:t> </a:t>
            </a:r>
            <a:r>
              <a:rPr lang="en-GB" sz="1800" dirty="0" err="1"/>
              <a:t>strwythuro</a:t>
            </a:r>
            <a:endParaRPr lang="en-GB" sz="1800" dirty="0"/>
          </a:p>
          <a:p>
            <a:pPr marL="342900" indent="-342900">
              <a:buFont typeface="Arial" panose="020B0604020202020204" pitchFamily="34" charset="0"/>
              <a:buChar char="•"/>
            </a:pPr>
            <a:endParaRPr lang="en-GB" sz="1800" dirty="0"/>
          </a:p>
          <a:p>
            <a:pPr marL="342900" indent="-342900">
              <a:buFont typeface="Arial" panose="020B0604020202020204" pitchFamily="34" charset="0"/>
              <a:buChar char="•"/>
            </a:pPr>
            <a:r>
              <a:rPr lang="en-GB" sz="1800" dirty="0" err="1"/>
              <a:t>Yn</a:t>
            </a:r>
            <a:r>
              <a:rPr lang="en-GB" sz="1800" dirty="0"/>
              <a:t> </a:t>
            </a:r>
            <a:r>
              <a:rPr lang="en-GB" sz="1800" dirty="0" err="1"/>
              <a:t>arddangos</a:t>
            </a:r>
            <a:r>
              <a:rPr lang="en-GB" sz="1800" dirty="0"/>
              <a:t> </a:t>
            </a:r>
            <a:r>
              <a:rPr lang="en-GB" sz="1800" dirty="0" err="1"/>
              <a:t>tystiolaeth</a:t>
            </a:r>
            <a:endParaRPr lang="en-GB" sz="1800" dirty="0"/>
          </a:p>
          <a:p>
            <a:pPr marL="342900" indent="-342900">
              <a:buFont typeface="Arial" panose="020B0604020202020204" pitchFamily="34" charset="0"/>
              <a:buChar char="•"/>
            </a:pPr>
            <a:endParaRPr lang="en-GB" sz="1800" dirty="0"/>
          </a:p>
          <a:p>
            <a:pPr marL="342900" indent="-342900">
              <a:buFont typeface="Arial" panose="020B0604020202020204" pitchFamily="34" charset="0"/>
              <a:buChar char="•"/>
            </a:pPr>
            <a:r>
              <a:rPr lang="en-GB" sz="1800" dirty="0" err="1"/>
              <a:t>Tôn</a:t>
            </a:r>
            <a:r>
              <a:rPr lang="en-GB" sz="1800" dirty="0"/>
              <a:t> ac </a:t>
            </a:r>
            <a:r>
              <a:rPr lang="en-GB" sz="1800" dirty="0" err="1"/>
              <a:t>arddull</a:t>
            </a:r>
            <a:endParaRPr lang="en-GB" sz="1800" dirty="0"/>
          </a:p>
        </p:txBody>
      </p:sp>
      <p:sp>
        <p:nvSpPr>
          <p:cNvPr id="6" name="Content Placeholder 5"/>
          <p:cNvSpPr>
            <a:spLocks noGrp="1"/>
          </p:cNvSpPr>
          <p:nvPr>
            <p:ph sz="half" idx="2"/>
          </p:nvPr>
        </p:nvSpPr>
        <p:spPr/>
        <p:txBody>
          <a:bodyPr>
            <a:noAutofit/>
          </a:bodyPr>
          <a:lstStyle/>
          <a:p>
            <a:pPr marL="285750" lvl="0" indent="-285750"/>
            <a:r>
              <a:rPr lang="en-GB" sz="1800" i="1" dirty="0">
                <a:latin typeface="Arial" panose="020B0604020202020204" pitchFamily="34" charset="0"/>
                <a:cs typeface="Arial" panose="020B0604020202020204" pitchFamily="34" charset="0"/>
              </a:rPr>
              <a:t>Planned and focused</a:t>
            </a:r>
          </a:p>
          <a:p>
            <a:pPr marL="0" lvl="0" indent="0">
              <a:buNone/>
            </a:pPr>
            <a:endParaRPr lang="en-GB" sz="1800" i="1" dirty="0">
              <a:latin typeface="Arial" panose="020B0604020202020204" pitchFamily="34" charset="0"/>
              <a:cs typeface="Arial" panose="020B0604020202020204" pitchFamily="34" charset="0"/>
            </a:endParaRPr>
          </a:p>
          <a:p>
            <a:pPr marL="285750" lvl="0" indent="-285750"/>
            <a:r>
              <a:rPr lang="en-GB" sz="1800" i="1" dirty="0">
                <a:latin typeface="Arial" panose="020B0604020202020204" pitchFamily="34" charset="0"/>
                <a:cs typeface="Arial" panose="020B0604020202020204" pitchFamily="34" charset="0"/>
              </a:rPr>
              <a:t>Structured</a:t>
            </a:r>
          </a:p>
          <a:p>
            <a:pPr marL="0" lvl="0" indent="0">
              <a:buNone/>
            </a:pPr>
            <a:endParaRPr lang="en-GB" sz="1800" i="1" dirty="0">
              <a:latin typeface="Arial" panose="020B0604020202020204" pitchFamily="34" charset="0"/>
              <a:cs typeface="Arial" panose="020B0604020202020204" pitchFamily="34" charset="0"/>
            </a:endParaRPr>
          </a:p>
          <a:p>
            <a:pPr marL="285750" lvl="0" indent="-285750"/>
            <a:r>
              <a:rPr lang="en-GB" sz="1800" i="1" dirty="0">
                <a:latin typeface="Arial" panose="020B0604020202020204" pitchFamily="34" charset="0"/>
                <a:cs typeface="Arial" panose="020B0604020202020204" pitchFamily="34" charset="0"/>
              </a:rPr>
              <a:t>Evidenced</a:t>
            </a:r>
          </a:p>
          <a:p>
            <a:pPr marL="0" lvl="0" indent="0">
              <a:buNone/>
            </a:pPr>
            <a:endParaRPr lang="en-GB" sz="1800" i="1" dirty="0">
              <a:latin typeface="Arial" panose="020B0604020202020204" pitchFamily="34" charset="0"/>
              <a:cs typeface="Arial" panose="020B0604020202020204" pitchFamily="34" charset="0"/>
            </a:endParaRPr>
          </a:p>
          <a:p>
            <a:pPr marL="285750" lvl="0" indent="-285750"/>
            <a:r>
              <a:rPr lang="en-GB" sz="1800" i="1" dirty="0">
                <a:latin typeface="Arial" panose="020B0604020202020204" pitchFamily="34" charset="0"/>
                <a:cs typeface="Arial" panose="020B0604020202020204" pitchFamily="34" charset="0"/>
              </a:rPr>
              <a:t>Tone and style</a:t>
            </a:r>
          </a:p>
        </p:txBody>
      </p:sp>
    </p:spTree>
    <p:extLst>
      <p:ext uri="{BB962C8B-B14F-4D97-AF65-F5344CB8AC3E}">
        <p14:creationId xmlns:p14="http://schemas.microsoft.com/office/powerpoint/2010/main" val="3508994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400" b="1" dirty="0"/>
              <a:t>Tri </a:t>
            </a:r>
            <a:r>
              <a:rPr lang="en-GB" sz="2400" b="1" dirty="0" err="1"/>
              <a:t>prif</a:t>
            </a:r>
            <a:r>
              <a:rPr lang="en-GB" sz="2400" b="1" dirty="0"/>
              <a:t> </a:t>
            </a:r>
            <a:r>
              <a:rPr lang="en-GB" sz="2400" b="1" dirty="0" err="1"/>
              <a:t>fath</a:t>
            </a:r>
            <a:r>
              <a:rPr lang="en-GB" sz="2400" b="1" dirty="0"/>
              <a:t> o </a:t>
            </a:r>
            <a:r>
              <a:rPr lang="en-GB" sz="2400" b="1" dirty="0" err="1"/>
              <a:t>ysgrifennu</a:t>
            </a:r>
            <a:r>
              <a:rPr lang="en-GB" sz="2400" b="1" dirty="0"/>
              <a:t> </a:t>
            </a:r>
            <a:r>
              <a:rPr lang="en-GB" sz="2400" b="1" dirty="0" err="1"/>
              <a:t>academaidd</a:t>
            </a:r>
            <a:br>
              <a:rPr lang="en-GB" sz="2400" b="1" dirty="0"/>
            </a:br>
            <a:r>
              <a:rPr lang="en-GB" sz="2400" b="1" i="1" dirty="0"/>
              <a:t>Three main groups of academic writing</a:t>
            </a:r>
            <a:r>
              <a:rPr lang="en-GB" sz="2400" b="1" dirty="0"/>
              <a:t>		 </a:t>
            </a:r>
            <a:r>
              <a:rPr lang="en-US" sz="2400" b="1" dirty="0"/>
              <a:t>				</a:t>
            </a:r>
            <a:endParaRPr lang="en-GB" sz="2400" b="1" dirty="0"/>
          </a:p>
        </p:txBody>
      </p:sp>
      <p:graphicFrame>
        <p:nvGraphicFramePr>
          <p:cNvPr id="2" name="Content Placeholder 1">
            <a:extLst>
              <a:ext uri="{FF2B5EF4-FFF2-40B4-BE49-F238E27FC236}">
                <a16:creationId xmlns:a16="http://schemas.microsoft.com/office/drawing/2014/main" id="{AD03AD67-C261-4E59-A1C5-7DEB2D011543}"/>
              </a:ext>
            </a:extLst>
          </p:cNvPr>
          <p:cNvGraphicFramePr>
            <a:graphicFrameLocks noGrp="1"/>
          </p:cNvGraphicFramePr>
          <p:nvPr>
            <p:ph sz="half" idx="4294967295"/>
            <p:extLst>
              <p:ext uri="{D42A27DB-BD31-4B8C-83A1-F6EECF244321}">
                <p14:modId xmlns:p14="http://schemas.microsoft.com/office/powerpoint/2010/main" val="1308323697"/>
              </p:ext>
            </p:extLst>
          </p:nvPr>
        </p:nvGraphicFramePr>
        <p:xfrm>
          <a:off x="4979988" y="1352550"/>
          <a:ext cx="4164012" cy="44180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1">
            <a:extLst>
              <a:ext uri="{FF2B5EF4-FFF2-40B4-BE49-F238E27FC236}">
                <a16:creationId xmlns:a16="http://schemas.microsoft.com/office/drawing/2014/main" id="{664214AF-CF9A-4946-B47E-1D0A50A31704}"/>
              </a:ext>
            </a:extLst>
          </p:cNvPr>
          <p:cNvGraphicFramePr>
            <a:graphicFrameLocks/>
          </p:cNvGraphicFramePr>
          <p:nvPr>
            <p:extLst>
              <p:ext uri="{D42A27DB-BD31-4B8C-83A1-F6EECF244321}">
                <p14:modId xmlns:p14="http://schemas.microsoft.com/office/powerpoint/2010/main" val="1033344923"/>
              </p:ext>
            </p:extLst>
          </p:nvPr>
        </p:nvGraphicFramePr>
        <p:xfrm>
          <a:off x="348018" y="1352550"/>
          <a:ext cx="4444644" cy="443535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3045810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2400" b="1" dirty="0" err="1"/>
              <a:t>Dadansoddi’r</a:t>
            </a:r>
            <a:r>
              <a:rPr lang="en-GB" sz="2400" b="1" dirty="0"/>
              <a:t> </a:t>
            </a:r>
            <a:r>
              <a:rPr lang="en-GB" sz="2400" b="1" dirty="0" err="1"/>
              <a:t>cwestiwn</a:t>
            </a:r>
            <a:br>
              <a:rPr lang="en-GB" sz="2400" b="1" dirty="0"/>
            </a:br>
            <a:r>
              <a:rPr lang="en-GB" sz="2400" b="1" i="1" dirty="0"/>
              <a:t>Analysing the question</a:t>
            </a:r>
            <a:r>
              <a:rPr lang="en-GB" sz="2400" b="1" dirty="0"/>
              <a:t>	 </a:t>
            </a:r>
            <a:r>
              <a:rPr lang="en-US" sz="2400" b="1" dirty="0"/>
              <a:t>				</a:t>
            </a:r>
            <a:endParaRPr lang="en-GB" sz="2400" b="1" dirty="0"/>
          </a:p>
        </p:txBody>
      </p:sp>
      <p:sp>
        <p:nvSpPr>
          <p:cNvPr id="2" name="Content Placeholder 1">
            <a:extLst>
              <a:ext uri="{FF2B5EF4-FFF2-40B4-BE49-F238E27FC236}">
                <a16:creationId xmlns:a16="http://schemas.microsoft.com/office/drawing/2014/main" id="{B91228FE-3539-4722-A8B3-E8A2373BC84D}"/>
              </a:ext>
            </a:extLst>
          </p:cNvPr>
          <p:cNvSpPr>
            <a:spLocks noGrp="1"/>
          </p:cNvSpPr>
          <p:nvPr>
            <p:ph sz="half" idx="1"/>
          </p:nvPr>
        </p:nvSpPr>
        <p:spPr/>
        <p:txBody>
          <a:bodyPr>
            <a:normAutofit/>
          </a:bodyPr>
          <a:lstStyle/>
          <a:p>
            <a:r>
              <a:rPr lang="en-GB" sz="1600" dirty="0">
                <a:latin typeface="Arial" panose="020B0604020202020204" pitchFamily="34" charset="0"/>
                <a:cs typeface="Arial" panose="020B0604020202020204" pitchFamily="34" charset="0"/>
              </a:rPr>
              <a:t>Cofiwch y </a:t>
            </a:r>
            <a:r>
              <a:rPr lang="en-GB" sz="1600" dirty="0" err="1">
                <a:latin typeface="Arial" panose="020B0604020202020204" pitchFamily="34" charset="0"/>
                <a:cs typeface="Arial" panose="020B0604020202020204" pitchFamily="34" charset="0"/>
              </a:rPr>
              <a:t>bydd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tiwtor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academaidd</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dilyn</a:t>
            </a:r>
            <a:r>
              <a:rPr lang="en-GB" sz="1600" dirty="0">
                <a:latin typeface="Arial" panose="020B0604020202020204" pitchFamily="34" charset="0"/>
                <a:cs typeface="Arial" panose="020B0604020202020204" pitchFamily="34" charset="0"/>
              </a:rPr>
              <a:t> set o </a:t>
            </a:r>
            <a:r>
              <a:rPr lang="en-GB" sz="1600" dirty="0" err="1">
                <a:latin typeface="Arial" panose="020B0604020202020204" pitchFamily="34" charset="0"/>
                <a:cs typeface="Arial" panose="020B0604020202020204" pitchFamily="34" charset="0"/>
              </a:rPr>
              <a:t>feini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prawf</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marcio</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i</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asesu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gwaith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Sicrhewch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eich</a:t>
            </a:r>
            <a:r>
              <a:rPr lang="en-GB" sz="1600" dirty="0">
                <a:latin typeface="Arial" panose="020B0604020202020204" pitchFamily="34" charset="0"/>
                <a:cs typeface="Arial" panose="020B0604020202020204" pitchFamily="34" charset="0"/>
              </a:rPr>
              <a:t> bod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cyfeirio</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atynt</a:t>
            </a:r>
            <a:r>
              <a:rPr lang="en-GB" sz="1600" dirty="0">
                <a:latin typeface="Arial" panose="020B0604020202020204" pitchFamily="34" charset="0"/>
                <a:cs typeface="Arial" panose="020B0604020202020204" pitchFamily="34" charset="0"/>
              </a:rPr>
              <a:t>.</a:t>
            </a:r>
          </a:p>
          <a:p>
            <a:r>
              <a:rPr lang="en-GB" sz="1600" dirty="0" err="1">
                <a:latin typeface="Arial" panose="020B0604020202020204" pitchFamily="34" charset="0"/>
                <a:cs typeface="Arial" panose="020B0604020202020204" pitchFamily="34" charset="0"/>
              </a:rPr>
              <a:t>Treuliwch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amser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yn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dehongli'ch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cwestiwn</a:t>
            </a:r>
            <a:r>
              <a:rPr lang="en-GB" sz="1600" dirty="0">
                <a:latin typeface="Arial" panose="020B0604020202020204" pitchFamily="34" charset="0"/>
                <a:cs typeface="Arial" panose="020B0604020202020204" pitchFamily="34" charset="0"/>
              </a:rPr>
              <a:t> / </a:t>
            </a:r>
            <a:r>
              <a:rPr lang="en-GB" sz="1600" dirty="0" err="1">
                <a:latin typeface="Arial" panose="020B0604020202020204" pitchFamily="34" charset="0"/>
                <a:cs typeface="Arial" panose="020B0604020202020204" pitchFamily="34" charset="0"/>
              </a:rPr>
              <a:t>teitl</a:t>
            </a:r>
            <a:r>
              <a:rPr lang="en-GB" sz="1600" dirty="0">
                <a:latin typeface="Arial" panose="020B0604020202020204" pitchFamily="34" charset="0"/>
                <a:cs typeface="Arial" panose="020B0604020202020204" pitchFamily="34" charset="0"/>
              </a:rPr>
              <a:t> / </a:t>
            </a:r>
            <a:r>
              <a:rPr lang="en-GB" sz="1600" dirty="0" err="1">
                <a:latin typeface="Arial" panose="020B0604020202020204" pitchFamily="34" charset="0"/>
                <a:cs typeface="Arial" panose="020B0604020202020204" pitchFamily="34" charset="0"/>
              </a:rPr>
              <a:t>briff</a:t>
            </a:r>
            <a:r>
              <a:rPr lang="en-GB" sz="1600" dirty="0">
                <a:latin typeface="Arial" panose="020B0604020202020204" pitchFamily="34" charset="0"/>
                <a:cs typeface="Arial" panose="020B0604020202020204" pitchFamily="34" charset="0"/>
              </a:rPr>
              <a:t> - </a:t>
            </a:r>
            <a:r>
              <a:rPr lang="en-GB" sz="1600" dirty="0" err="1">
                <a:latin typeface="Arial" panose="020B0604020202020204" pitchFamily="34" charset="0"/>
                <a:cs typeface="Arial" panose="020B0604020202020204" pitchFamily="34" charset="0"/>
              </a:rPr>
              <a:t>meddyliwch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sut</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rydych</a:t>
            </a:r>
            <a:r>
              <a:rPr lang="en-GB" sz="1600" dirty="0">
                <a:latin typeface="Arial" panose="020B0604020202020204" pitchFamily="34" charset="0"/>
                <a:cs typeface="Arial" panose="020B0604020202020204" pitchFamily="34" charset="0"/>
              </a:rPr>
              <a:t> chi am </a:t>
            </a:r>
            <a:r>
              <a:rPr lang="en-GB" sz="1600" dirty="0" err="1">
                <a:latin typeface="Arial" panose="020B0604020202020204" pitchFamily="34" charset="0"/>
                <a:cs typeface="Arial" panose="020B0604020202020204" pitchFamily="34" charset="0"/>
              </a:rPr>
              <a:t>drefnu'r</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aseiniad</a:t>
            </a:r>
            <a:r>
              <a:rPr lang="en-GB" sz="1600" dirty="0">
                <a:latin typeface="Arial" panose="020B0604020202020204" pitchFamily="34" charset="0"/>
                <a:cs typeface="Arial" panose="020B0604020202020204" pitchFamily="34" charset="0"/>
              </a:rPr>
              <a:t>.</a:t>
            </a:r>
          </a:p>
          <a:p>
            <a:r>
              <a:rPr lang="en-GB" sz="1600" dirty="0" err="1">
                <a:latin typeface="Arial" panose="020B0604020202020204" pitchFamily="34" charset="0"/>
                <a:cs typeface="Arial" panose="020B0604020202020204" pitchFamily="34" charset="0"/>
              </a:rPr>
              <a:t>Efallai</a:t>
            </a:r>
            <a:r>
              <a:rPr lang="en-GB" sz="1600" dirty="0">
                <a:latin typeface="Arial" panose="020B0604020202020204" pitchFamily="34" charset="0"/>
                <a:cs typeface="Arial" panose="020B0604020202020204" pitchFamily="34" charset="0"/>
              </a:rPr>
              <a:t> y </a:t>
            </a:r>
            <a:r>
              <a:rPr lang="en-GB" sz="1600" dirty="0" err="1">
                <a:latin typeface="Arial" panose="020B0604020202020204" pitchFamily="34" charset="0"/>
                <a:cs typeface="Arial" panose="020B0604020202020204" pitchFamily="34" charset="0"/>
              </a:rPr>
              <a:t>byddai'n</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ddefnyddiol</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i</a:t>
            </a:r>
            <a:r>
              <a:rPr lang="en-GB" sz="1600" dirty="0">
                <a:latin typeface="Arial" panose="020B0604020202020204" pitchFamily="34" charset="0"/>
                <a:cs typeface="Arial" panose="020B0604020202020204" pitchFamily="34" charset="0"/>
              </a:rPr>
              <a:t> chi </a:t>
            </a:r>
            <a:r>
              <a:rPr lang="en-GB" sz="1600" dirty="0" err="1">
                <a:latin typeface="Arial" panose="020B0604020202020204" pitchFamily="34" charset="0"/>
                <a:cs typeface="Arial" panose="020B0604020202020204" pitchFamily="34" charset="0"/>
              </a:rPr>
              <a:t>rannu'ch</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briff</a:t>
            </a:r>
            <a:r>
              <a:rPr lang="en-GB" sz="1600" dirty="0">
                <a:latin typeface="Arial" panose="020B0604020202020204" pitchFamily="34" charset="0"/>
                <a:cs typeface="Arial" panose="020B0604020202020204" pitchFamily="34" charset="0"/>
              </a:rPr>
              <a:t> i:</a:t>
            </a:r>
          </a:p>
          <a:p>
            <a:pPr marL="0" indent="0">
              <a:buNone/>
            </a:pPr>
            <a:endParaRPr lang="en-GB" sz="1600" dirty="0">
              <a:latin typeface="Arial" panose="020B0604020202020204" pitchFamily="34" charset="0"/>
              <a:cs typeface="Arial" panose="020B0604020202020204" pitchFamily="34" charset="0"/>
            </a:endParaRPr>
          </a:p>
          <a:p>
            <a:pPr lvl="1"/>
            <a:r>
              <a:rPr lang="en-GB" sz="1600" dirty="0" err="1">
                <a:latin typeface="Arial" panose="020B0604020202020204" pitchFamily="34" charset="0"/>
                <a:cs typeface="Arial" panose="020B0604020202020204" pitchFamily="34" charset="0"/>
              </a:rPr>
              <a:t>eiriau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cyfeiriad</a:t>
            </a:r>
            <a:endParaRPr lang="en-GB" sz="1600" dirty="0">
              <a:latin typeface="Arial" panose="020B0604020202020204" pitchFamily="34" charset="0"/>
              <a:cs typeface="Arial" panose="020B0604020202020204" pitchFamily="34" charset="0"/>
            </a:endParaRPr>
          </a:p>
          <a:p>
            <a:pPr lvl="1"/>
            <a:r>
              <a:rPr lang="en-GB" sz="1600" dirty="0" err="1">
                <a:latin typeface="Arial" panose="020B0604020202020204" pitchFamily="34" charset="0"/>
                <a:cs typeface="Arial" panose="020B0604020202020204" pitchFamily="34" charset="0"/>
              </a:rPr>
              <a:t>eiriau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pwnc</a:t>
            </a:r>
            <a:endParaRPr lang="en-GB" sz="1600" dirty="0">
              <a:latin typeface="Arial" panose="020B0604020202020204" pitchFamily="34" charset="0"/>
              <a:cs typeface="Arial" panose="020B0604020202020204" pitchFamily="34" charset="0"/>
            </a:endParaRPr>
          </a:p>
          <a:p>
            <a:pPr lvl="1"/>
            <a:r>
              <a:rPr lang="en-GB" sz="1600" dirty="0" err="1">
                <a:latin typeface="Arial" panose="020B0604020202020204" pitchFamily="34" charset="0"/>
                <a:cs typeface="Arial" panose="020B0604020202020204" pitchFamily="34" charset="0"/>
              </a:rPr>
              <a:t>eiriau</a:t>
            </a:r>
            <a:r>
              <a:rPr lang="en-GB" sz="1600" dirty="0">
                <a:latin typeface="Arial" panose="020B0604020202020204" pitchFamily="34" charset="0"/>
                <a:cs typeface="Arial" panose="020B0604020202020204" pitchFamily="34" charset="0"/>
              </a:rPr>
              <a:t> </a:t>
            </a:r>
            <a:r>
              <a:rPr lang="en-GB" sz="1600" dirty="0" err="1">
                <a:latin typeface="Arial" panose="020B0604020202020204" pitchFamily="34" charset="0"/>
                <a:cs typeface="Arial" panose="020B0604020202020204" pitchFamily="34" charset="0"/>
              </a:rPr>
              <a:t>terfyn</a:t>
            </a:r>
            <a:r>
              <a:rPr lang="en-GB" sz="1600" dirty="0">
                <a:latin typeface="Arial" panose="020B0604020202020204" pitchFamily="34" charset="0"/>
                <a:cs typeface="Arial" panose="020B0604020202020204" pitchFamily="34" charset="0"/>
              </a:rPr>
              <a:t>.</a:t>
            </a:r>
          </a:p>
        </p:txBody>
      </p:sp>
      <p:sp>
        <p:nvSpPr>
          <p:cNvPr id="6" name="Content Placeholder 5"/>
          <p:cNvSpPr>
            <a:spLocks noGrp="1"/>
          </p:cNvSpPr>
          <p:nvPr>
            <p:ph sz="half" idx="2"/>
          </p:nvPr>
        </p:nvSpPr>
        <p:spPr>
          <a:xfrm>
            <a:off x="4514850" y="1498079"/>
            <a:ext cx="3347966" cy="4351338"/>
          </a:xfrm>
        </p:spPr>
        <p:txBody>
          <a:bodyPr>
            <a:noAutofit/>
          </a:bodyPr>
          <a:lstStyle/>
          <a:p>
            <a:endParaRPr lang="en-GB" sz="1400" b="0" i="0" dirty="0">
              <a:solidFill>
                <a:srgbClr val="181D3D"/>
              </a:solidFill>
              <a:effectLst/>
              <a:latin typeface="Humanist Light"/>
            </a:endParaRPr>
          </a:p>
          <a:p>
            <a:r>
              <a:rPr lang="en-GB" sz="1600" b="0" i="1" dirty="0">
                <a:solidFill>
                  <a:srgbClr val="181D3D"/>
                </a:solidFill>
                <a:effectLst/>
                <a:latin typeface="Arial" panose="020B0604020202020204" pitchFamily="34" charset="0"/>
                <a:cs typeface="Arial" panose="020B0604020202020204" pitchFamily="34" charset="0"/>
              </a:rPr>
              <a:t>Remember your academic tutor will follow a set of marking criteria to assess your work. Ensure you refer to that.</a:t>
            </a:r>
          </a:p>
          <a:p>
            <a:r>
              <a:rPr lang="en-GB" sz="1600" i="1" dirty="0">
                <a:solidFill>
                  <a:srgbClr val="181D3D"/>
                </a:solidFill>
                <a:latin typeface="Arial" panose="020B0604020202020204" pitchFamily="34" charset="0"/>
                <a:cs typeface="Arial" panose="020B0604020202020204" pitchFamily="34" charset="0"/>
              </a:rPr>
              <a:t>Spend time interpreting your question/ title/brief – think about how you wish to organise the assignment.</a:t>
            </a:r>
            <a:endParaRPr lang="en-GB" sz="1600" i="1" dirty="0">
              <a:latin typeface="Arial" panose="020B0604020202020204" pitchFamily="34" charset="0"/>
              <a:cs typeface="Arial" panose="020B0604020202020204" pitchFamily="34" charset="0"/>
            </a:endParaRPr>
          </a:p>
          <a:p>
            <a:r>
              <a:rPr lang="en-GB" sz="1600" i="1" dirty="0">
                <a:solidFill>
                  <a:srgbClr val="181D3D"/>
                </a:solidFill>
                <a:latin typeface="Arial" panose="020B0604020202020204" pitchFamily="34" charset="0"/>
                <a:cs typeface="Arial" panose="020B0604020202020204" pitchFamily="34" charset="0"/>
              </a:rPr>
              <a:t>You may find it helpful to break down your brief into:</a:t>
            </a:r>
          </a:p>
          <a:p>
            <a:pPr marL="0" indent="0">
              <a:buNone/>
            </a:pPr>
            <a:endParaRPr lang="en-GB" sz="1600" i="1" dirty="0">
              <a:solidFill>
                <a:srgbClr val="181D3D"/>
              </a:solidFill>
              <a:latin typeface="Arial" panose="020B0604020202020204" pitchFamily="34" charset="0"/>
              <a:cs typeface="Arial" panose="020B0604020202020204" pitchFamily="34" charset="0"/>
            </a:endParaRPr>
          </a:p>
          <a:p>
            <a:pPr lvl="1"/>
            <a:r>
              <a:rPr lang="en-GB" sz="1600" i="1" dirty="0">
                <a:solidFill>
                  <a:srgbClr val="181D3D"/>
                </a:solidFill>
                <a:latin typeface="Arial" panose="020B0604020202020204" pitchFamily="34" charset="0"/>
                <a:cs typeface="Arial" panose="020B0604020202020204" pitchFamily="34" charset="0"/>
              </a:rPr>
              <a:t> direction words</a:t>
            </a:r>
          </a:p>
          <a:p>
            <a:pPr lvl="1"/>
            <a:r>
              <a:rPr lang="en-GB" sz="1600" i="1" dirty="0">
                <a:solidFill>
                  <a:srgbClr val="181D3D"/>
                </a:solidFill>
                <a:latin typeface="Arial" panose="020B0604020202020204" pitchFamily="34" charset="0"/>
                <a:cs typeface="Arial" panose="020B0604020202020204" pitchFamily="34" charset="0"/>
              </a:rPr>
              <a:t> topic words</a:t>
            </a:r>
          </a:p>
          <a:p>
            <a:pPr lvl="1"/>
            <a:r>
              <a:rPr lang="en-GB" sz="1600" i="1" dirty="0">
                <a:solidFill>
                  <a:srgbClr val="181D3D"/>
                </a:solidFill>
                <a:latin typeface="Arial" panose="020B0604020202020204" pitchFamily="34" charset="0"/>
                <a:cs typeface="Arial" panose="020B0604020202020204" pitchFamily="34" charset="0"/>
              </a:rPr>
              <a:t> boundary words.</a:t>
            </a:r>
          </a:p>
        </p:txBody>
      </p:sp>
    </p:spTree>
    <p:extLst>
      <p:ext uri="{BB962C8B-B14F-4D97-AF65-F5344CB8AC3E}">
        <p14:creationId xmlns:p14="http://schemas.microsoft.com/office/powerpoint/2010/main" val="3044044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5351" y="365126"/>
            <a:ext cx="7886700" cy="1325563"/>
          </a:xfrm>
        </p:spPr>
        <p:txBody>
          <a:bodyPr>
            <a:normAutofit/>
          </a:bodyPr>
          <a:lstStyle/>
          <a:p>
            <a:r>
              <a:rPr lang="en-GB" sz="2400" b="1" i="0" dirty="0" err="1">
                <a:effectLst/>
                <a:latin typeface="Arial" panose="020B0604020202020204" pitchFamily="34" charset="0"/>
              </a:rPr>
              <a:t>Cysyniadau</a:t>
            </a:r>
            <a:r>
              <a:rPr lang="en-GB" sz="2400" b="1" i="0" dirty="0">
                <a:effectLst/>
                <a:latin typeface="Arial" panose="020B0604020202020204" pitchFamily="34" charset="0"/>
              </a:rPr>
              <a:t> </a:t>
            </a:r>
            <a:r>
              <a:rPr lang="en-GB" sz="2400" b="1" i="0" dirty="0" err="1">
                <a:effectLst/>
                <a:latin typeface="Arial" panose="020B0604020202020204" pitchFamily="34" charset="0"/>
              </a:rPr>
              <a:t>allweddol</a:t>
            </a:r>
            <a:r>
              <a:rPr lang="en-GB" sz="2400" b="1" i="0" dirty="0">
                <a:effectLst/>
                <a:latin typeface="Arial" panose="020B0604020202020204" pitchFamily="34" charset="0"/>
              </a:rPr>
              <a:t> </a:t>
            </a:r>
            <a:r>
              <a:rPr lang="en-GB" sz="2400" b="1" i="0" dirty="0" err="1">
                <a:effectLst/>
                <a:latin typeface="Arial" panose="020B0604020202020204" pitchFamily="34" charset="0"/>
              </a:rPr>
              <a:t>wrth</a:t>
            </a:r>
            <a:r>
              <a:rPr lang="en-GB" sz="2400" b="1" i="0" dirty="0">
                <a:effectLst/>
                <a:latin typeface="Arial" panose="020B0604020202020204" pitchFamily="34" charset="0"/>
              </a:rPr>
              <a:t> </a:t>
            </a:r>
            <a:r>
              <a:rPr lang="en-GB" sz="2400" b="1" i="0" dirty="0" err="1">
                <a:effectLst/>
                <a:latin typeface="Arial" panose="020B0604020202020204" pitchFamily="34" charset="0"/>
              </a:rPr>
              <a:t>ysgrifennu</a:t>
            </a:r>
            <a:r>
              <a:rPr lang="en-GB" sz="2400" b="1" i="0" dirty="0">
                <a:effectLst/>
                <a:latin typeface="Arial" panose="020B0604020202020204" pitchFamily="34" charset="0"/>
              </a:rPr>
              <a:t> </a:t>
            </a:r>
            <a:r>
              <a:rPr lang="en-GB" sz="2400" b="1" i="0" dirty="0" err="1">
                <a:effectLst/>
                <a:latin typeface="Arial" panose="020B0604020202020204" pitchFamily="34" charset="0"/>
              </a:rPr>
              <a:t>ar</a:t>
            </a:r>
            <a:r>
              <a:rPr lang="en-GB" sz="2400" b="1" i="0" dirty="0">
                <a:effectLst/>
                <a:latin typeface="Arial" panose="020B0604020202020204" pitchFamily="34" charset="0"/>
              </a:rPr>
              <a:t> </a:t>
            </a:r>
            <a:r>
              <a:rPr lang="en-GB" sz="2400" b="1" i="0" dirty="0" err="1">
                <a:effectLst/>
                <a:latin typeface="Arial" panose="020B0604020202020204" pitchFamily="34" charset="0"/>
              </a:rPr>
              <a:t>lefel</a:t>
            </a:r>
            <a:r>
              <a:rPr lang="en-GB" sz="2400" b="1" i="0" dirty="0">
                <a:effectLst/>
                <a:latin typeface="Arial" panose="020B0604020202020204" pitchFamily="34" charset="0"/>
              </a:rPr>
              <a:t> 7</a:t>
            </a:r>
            <a:br>
              <a:rPr lang="en-GB" sz="2400" b="1" i="0" dirty="0">
                <a:effectLst/>
                <a:latin typeface="Arial" panose="020B0604020202020204" pitchFamily="34" charset="0"/>
              </a:rPr>
            </a:br>
            <a:r>
              <a:rPr lang="en-GB" sz="2400" b="1" i="1" dirty="0">
                <a:effectLst/>
                <a:latin typeface="Arial" panose="020B0604020202020204" pitchFamily="34" charset="0"/>
              </a:rPr>
              <a:t>Key concepts of level 7 writing</a:t>
            </a:r>
            <a:br>
              <a:rPr lang="en-GB" sz="2400" b="0" i="0" dirty="0">
                <a:solidFill>
                  <a:srgbClr val="333333"/>
                </a:solidFill>
                <a:effectLst/>
                <a:latin typeface="Arial" panose="020B0604020202020204" pitchFamily="34" charset="0"/>
              </a:rPr>
            </a:br>
            <a:r>
              <a:rPr lang="en-GB" sz="2400" b="1" dirty="0"/>
              <a:t>	 </a:t>
            </a:r>
            <a:r>
              <a:rPr lang="en-US" sz="2400" b="1" dirty="0"/>
              <a:t>				</a:t>
            </a:r>
            <a:endParaRPr lang="en-GB" sz="2400" b="1" dirty="0"/>
          </a:p>
        </p:txBody>
      </p:sp>
      <p:sp>
        <p:nvSpPr>
          <p:cNvPr id="5" name="Content Placeholder 4"/>
          <p:cNvSpPr>
            <a:spLocks noGrp="1"/>
          </p:cNvSpPr>
          <p:nvPr>
            <p:ph sz="half" idx="1"/>
          </p:nvPr>
        </p:nvSpPr>
        <p:spPr>
          <a:xfrm>
            <a:off x="628650" y="1352145"/>
            <a:ext cx="3886200" cy="4824818"/>
          </a:xfrm>
        </p:spPr>
        <p:txBody>
          <a:bodyPr>
            <a:normAutofit fontScale="92500" lnSpcReduction="10000"/>
          </a:bodyPr>
          <a:lstStyle/>
          <a:p>
            <a:pPr marL="0" indent="0">
              <a:lnSpc>
                <a:spcPct val="107000"/>
              </a:lnSpc>
              <a:spcAft>
                <a:spcPts val="800"/>
              </a:spcAft>
              <a:buNone/>
            </a:pPr>
            <a:r>
              <a:rPr lang="en-GB" sz="1600" dirty="0">
                <a:effectLst/>
                <a:latin typeface="Arial" panose="020B0604020202020204" pitchFamily="34" charset="0"/>
                <a:ea typeface="Calibri" panose="020F0502020204030204" pitchFamily="34" charset="0"/>
                <a:cs typeface="Arial" panose="020B0604020202020204" pitchFamily="34" charset="0"/>
              </a:rPr>
              <a:t>Mae </a:t>
            </a:r>
            <a:r>
              <a:rPr lang="en-GB" sz="1600" dirty="0" err="1">
                <a:effectLst/>
                <a:latin typeface="Arial" panose="020B0604020202020204" pitchFamily="34" charset="0"/>
                <a:ea typeface="Calibri" panose="020F0502020204030204" pitchFamily="34" charset="0"/>
                <a:cs typeface="Arial" panose="020B0604020202020204" pitchFamily="34" charset="0"/>
              </a:rPr>
              <a:t>cyflawni</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astudiaeth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ar</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lefel</a:t>
            </a:r>
            <a:r>
              <a:rPr lang="en-GB" sz="1600" dirty="0">
                <a:effectLst/>
                <a:latin typeface="Arial" panose="020B0604020202020204" pitchFamily="34" charset="0"/>
                <a:ea typeface="Calibri" panose="020F0502020204030204" pitchFamily="34" charset="0"/>
                <a:cs typeface="Arial" panose="020B0604020202020204" pitchFamily="34" charset="0"/>
              </a:rPr>
              <a:t> 7 </a:t>
            </a:r>
            <a:r>
              <a:rPr lang="en-GB" sz="1600" dirty="0" err="1">
                <a:effectLst/>
                <a:latin typeface="Arial" panose="020B0604020202020204" pitchFamily="34" charset="0"/>
                <a:ea typeface="Calibri" panose="020F0502020204030204" pitchFamily="34" charset="0"/>
                <a:cs typeface="Arial" panose="020B0604020202020204" pitchFamily="34" charset="0"/>
              </a:rPr>
              <a:t>yn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cynnwys</a:t>
            </a:r>
            <a:r>
              <a:rPr lang="en-GB" sz="1600" dirty="0">
                <a:effectLst/>
                <a:latin typeface="Arial" panose="020B0604020202020204" pitchFamily="34" charset="0"/>
                <a:ea typeface="Calibri" panose="020F0502020204030204" pitchFamily="34" charset="0"/>
                <a:cs typeface="Arial" panose="020B0604020202020204" pitchFamily="34" charset="0"/>
              </a:rPr>
              <a:t>:</a:t>
            </a:r>
          </a:p>
          <a:p>
            <a:pPr>
              <a:lnSpc>
                <a:spcPct val="107000"/>
              </a:lnSpc>
              <a:spcAft>
                <a:spcPts val="800"/>
              </a:spcAft>
            </a:pPr>
            <a:r>
              <a:rPr lang="en-GB" sz="1600" dirty="0">
                <a:latin typeface="Arial" panose="020B0604020202020204" pitchFamily="34" charset="0"/>
                <a:ea typeface="Calibri" panose="020F0502020204030204" pitchFamily="34" charset="0"/>
                <a:cs typeface="Arial" panose="020B0604020202020204" pitchFamily="34" charset="0"/>
              </a:rPr>
              <a:t>y</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gallu</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i</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ddelio</a:t>
            </a:r>
            <a:r>
              <a:rPr lang="en-GB" sz="1600" dirty="0">
                <a:effectLst/>
                <a:latin typeface="Arial" panose="020B0604020202020204" pitchFamily="34" charset="0"/>
                <a:ea typeface="Calibri" panose="020F0502020204030204" pitchFamily="34" charset="0"/>
                <a:cs typeface="Arial" panose="020B0604020202020204" pitchFamily="34" charset="0"/>
              </a:rPr>
              <a:t> â </a:t>
            </a:r>
            <a:r>
              <a:rPr lang="en-GB" sz="1600" dirty="0" err="1">
                <a:effectLst/>
                <a:latin typeface="Arial" panose="020B0604020202020204" pitchFamily="34" charset="0"/>
                <a:ea typeface="Calibri" panose="020F0502020204030204" pitchFamily="34" charset="0"/>
                <a:cs typeface="Arial" panose="020B0604020202020204" pitchFamily="34" charset="0"/>
              </a:rPr>
              <a:t>phroblemau</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cymhleth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gan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integreiddio</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theori</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latin typeface="Arial" panose="020B0604020202020204" pitchFamily="34" charset="0"/>
                <a:ea typeface="Calibri" panose="020F0502020204030204" pitchFamily="34" charset="0"/>
                <a:cs typeface="Arial" panose="020B0604020202020204" pitchFamily="34" charset="0"/>
              </a:rPr>
              <a:t>gydag</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ymarfer</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proffesiynol</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err="1">
                <a:effectLst/>
                <a:latin typeface="Arial" panose="020B0604020202020204" pitchFamily="34" charset="0"/>
                <a:ea typeface="Calibri" panose="020F0502020204030204" pitchFamily="34" charset="0"/>
                <a:cs typeface="Arial" panose="020B0604020202020204" pitchFamily="34" charset="0"/>
              </a:rPr>
              <a:t>llunio</a:t>
            </a:r>
            <a:r>
              <a:rPr lang="en-GB" sz="1600" dirty="0">
                <a:effectLst/>
                <a:latin typeface="Arial" panose="020B0604020202020204" pitchFamily="34" charset="0"/>
                <a:ea typeface="Calibri" panose="020F0502020204030204" pitchFamily="34" charset="0"/>
                <a:cs typeface="Arial" panose="020B0604020202020204" pitchFamily="34" charset="0"/>
              </a:rPr>
              <a:t> barn </a:t>
            </a:r>
            <a:r>
              <a:rPr lang="en-GB" sz="1600" dirty="0" err="1">
                <a:latin typeface="Arial" panose="020B0604020202020204" pitchFamily="34" charset="0"/>
                <a:ea typeface="Calibri" panose="020F0502020204030204" pitchFamily="34" charset="0"/>
                <a:cs typeface="Arial" panose="020B0604020202020204" pitchFamily="34" charset="0"/>
              </a:rPr>
              <a:t>g</a:t>
            </a:r>
            <a:r>
              <a:rPr lang="en-GB" sz="1600" dirty="0" err="1">
                <a:effectLst/>
                <a:latin typeface="Arial" panose="020B0604020202020204" pitchFamily="34" charset="0"/>
                <a:ea typeface="Calibri" panose="020F0502020204030204" pitchFamily="34" charset="0"/>
                <a:cs typeface="Arial" panose="020B0604020202020204" pitchFamily="34" charset="0"/>
              </a:rPr>
              <a:t>adarn</a:t>
            </a:r>
            <a:r>
              <a:rPr lang="en-GB" sz="1600" dirty="0">
                <a:effectLst/>
                <a:latin typeface="Arial" panose="020B0604020202020204" pitchFamily="34" charset="0"/>
                <a:ea typeface="Calibri" panose="020F0502020204030204" pitchFamily="34" charset="0"/>
                <a:cs typeface="Arial" panose="020B0604020202020204" pitchFamily="34" charset="0"/>
              </a:rPr>
              <a:t> a </a:t>
            </a:r>
            <a:r>
              <a:rPr lang="en-GB" sz="1600" dirty="0" err="1">
                <a:effectLst/>
                <a:latin typeface="Arial" panose="020B0604020202020204" pitchFamily="34" charset="0"/>
                <a:ea typeface="Calibri" panose="020F0502020204030204" pitchFamily="34" charset="0"/>
                <a:cs typeface="Arial" panose="020B0604020202020204" pitchFamily="34" charset="0"/>
              </a:rPr>
              <a:t>chyfleu'ch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casgliadau</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yn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glir</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err="1">
                <a:effectLst/>
                <a:latin typeface="Arial" panose="020B0604020202020204" pitchFamily="34" charset="0"/>
                <a:ea typeface="Calibri" panose="020F0502020204030204" pitchFamily="34" charset="0"/>
                <a:cs typeface="Arial" panose="020B0604020202020204" pitchFamily="34" charset="0"/>
              </a:rPr>
              <a:t>dangos</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hunan-gyfeiriad</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wrth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ddatrys</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problemau</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err="1">
                <a:effectLst/>
                <a:latin typeface="Arial" panose="020B0604020202020204" pitchFamily="34" charset="0"/>
                <a:ea typeface="Calibri" panose="020F0502020204030204" pitchFamily="34" charset="0"/>
                <a:cs typeface="Arial" panose="020B0604020202020204" pitchFamily="34" charset="0"/>
              </a:rPr>
              <a:t>gweithredu'n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annibynnol</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gan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ddefnyddio'ch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menter</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eich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hun</a:t>
            </a:r>
            <a:r>
              <a:rPr lang="en-GB" sz="1600" dirty="0">
                <a:effectLst/>
                <a:latin typeface="Arial" panose="020B0604020202020204" pitchFamily="34" charset="0"/>
                <a:ea typeface="Calibri" panose="020F0502020204030204" pitchFamily="34" charset="0"/>
                <a:cs typeface="Arial" panose="020B0604020202020204" pitchFamily="34" charset="0"/>
              </a:rPr>
              <a:t> a </a:t>
            </a:r>
            <a:r>
              <a:rPr lang="en-GB" sz="1600" dirty="0" err="1">
                <a:effectLst/>
                <a:latin typeface="Arial" panose="020B0604020202020204" pitchFamily="34" charset="0"/>
                <a:ea typeface="Calibri" panose="020F0502020204030204" pitchFamily="34" charset="0"/>
                <a:cs typeface="Arial" panose="020B0604020202020204" pitchFamily="34" charset="0"/>
              </a:rPr>
              <a:t>chymryd</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cyfrifoldeb</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personol</a:t>
            </a:r>
            <a:r>
              <a:rPr lang="en-GB" sz="1600" dirty="0">
                <a:effectLst/>
                <a:latin typeface="Arial" panose="020B0604020202020204" pitchFamily="34" charset="0"/>
                <a:ea typeface="Calibri" panose="020F0502020204030204" pitchFamily="34" charset="0"/>
                <a:cs typeface="Arial" panose="020B0604020202020204" pitchFamily="34" charset="0"/>
              </a:rPr>
              <a:t> am </a:t>
            </a:r>
            <a:r>
              <a:rPr lang="en-GB" sz="1600" dirty="0" err="1">
                <a:effectLst/>
                <a:latin typeface="Arial" panose="020B0604020202020204" pitchFamily="34" charset="0"/>
                <a:ea typeface="Calibri" panose="020F0502020204030204" pitchFamily="34" charset="0"/>
                <a:cs typeface="Arial" panose="020B0604020202020204" pitchFamily="34" charset="0"/>
              </a:rPr>
              <a:t>ymarfer</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proffesiynol</a:t>
            </a:r>
            <a:endParaRPr lang="en-GB" sz="16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600" dirty="0" err="1">
                <a:effectLst/>
                <a:latin typeface="Arial" panose="020B0604020202020204" pitchFamily="34" charset="0"/>
                <a:ea typeface="Calibri" panose="020F0502020204030204" pitchFamily="34" charset="0"/>
                <a:cs typeface="Arial" panose="020B0604020202020204" pitchFamily="34" charset="0"/>
              </a:rPr>
              <a:t>ymwybyddiaeth</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feirniadol</a:t>
            </a:r>
            <a:r>
              <a:rPr lang="en-GB" sz="1600" dirty="0">
                <a:effectLst/>
                <a:latin typeface="Arial" panose="020B0604020202020204" pitchFamily="34" charset="0"/>
                <a:ea typeface="Calibri" panose="020F0502020204030204" pitchFamily="34" charset="0"/>
                <a:cs typeface="Arial" panose="020B0604020202020204" pitchFamily="34" charset="0"/>
              </a:rPr>
              <a:t> o </a:t>
            </a:r>
            <a:r>
              <a:rPr lang="en-GB" sz="1600" dirty="0" err="1">
                <a:effectLst/>
                <a:latin typeface="Arial" panose="020B0604020202020204" pitchFamily="34" charset="0"/>
                <a:ea typeface="Calibri" panose="020F0502020204030204" pitchFamily="34" charset="0"/>
                <a:cs typeface="Arial" panose="020B0604020202020204" pitchFamily="34" charset="0"/>
              </a:rPr>
              <a:t>ymarfer</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proffesiynol</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gan</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gynnwys</a:t>
            </a:r>
            <a:r>
              <a:rPr lang="en-GB" sz="1600" dirty="0">
                <a:effectLst/>
                <a:latin typeface="Arial" panose="020B0604020202020204" pitchFamily="34" charset="0"/>
                <a:ea typeface="Calibri" panose="020F0502020204030204" pitchFamily="34" charset="0"/>
                <a:cs typeface="Arial" panose="020B0604020202020204" pitchFamily="34" charset="0"/>
              </a:rPr>
              <a:t> </a:t>
            </a:r>
            <a:r>
              <a:rPr lang="en-GB" sz="1600" dirty="0" err="1">
                <a:effectLst/>
                <a:latin typeface="Arial" panose="020B0604020202020204" pitchFamily="34" charset="0"/>
                <a:ea typeface="Calibri" panose="020F0502020204030204" pitchFamily="34" charset="0"/>
                <a:cs typeface="Arial" panose="020B0604020202020204" pitchFamily="34" charset="0"/>
              </a:rPr>
              <a:t>hunan-fyfyrio</a:t>
            </a:r>
            <a:r>
              <a:rPr lang="en-GB" sz="1600" dirty="0">
                <a:effectLst/>
                <a:latin typeface="Arial" panose="020B0604020202020204" pitchFamily="34" charset="0"/>
                <a:ea typeface="Calibri" panose="020F0502020204030204" pitchFamily="34" charset="0"/>
                <a:cs typeface="Arial" panose="020B0604020202020204" pitchFamily="34" charset="0"/>
              </a:rPr>
              <a:t>.</a:t>
            </a:r>
          </a:p>
        </p:txBody>
      </p:sp>
      <p:sp>
        <p:nvSpPr>
          <p:cNvPr id="6" name="Content Placeholder 5"/>
          <p:cNvSpPr>
            <a:spLocks noGrp="1"/>
          </p:cNvSpPr>
          <p:nvPr>
            <p:ph sz="half" idx="2"/>
          </p:nvPr>
        </p:nvSpPr>
        <p:spPr>
          <a:xfrm>
            <a:off x="4514850" y="1099662"/>
            <a:ext cx="3570051" cy="4824818"/>
          </a:xfrm>
        </p:spPr>
        <p:txBody>
          <a:bodyPr>
            <a:noAutofit/>
          </a:bodyPr>
          <a:lstStyle/>
          <a:p>
            <a:pPr algn="l"/>
            <a:endParaRPr lang="en-GB" sz="1050" b="0" i="0" dirty="0">
              <a:solidFill>
                <a:srgbClr val="333333"/>
              </a:solidFill>
              <a:effectLst/>
              <a:latin typeface="Arial" panose="020B0604020202020204" pitchFamily="34" charset="0"/>
            </a:endParaRPr>
          </a:p>
          <a:p>
            <a:pPr marL="0" indent="0" algn="l">
              <a:buNone/>
            </a:pPr>
            <a:r>
              <a:rPr lang="en-GB" sz="1600" b="0" i="1" dirty="0">
                <a:solidFill>
                  <a:srgbClr val="333333"/>
                </a:solidFill>
                <a:effectLst/>
                <a:latin typeface="Arial" panose="020B0604020202020204" pitchFamily="34" charset="0"/>
              </a:rPr>
              <a:t>Achievement of level 7 study includes:</a:t>
            </a:r>
          </a:p>
          <a:p>
            <a:pPr algn="l">
              <a:buFont typeface="Arial" panose="020B0604020202020204" pitchFamily="34" charset="0"/>
              <a:buChar char="•"/>
            </a:pPr>
            <a:r>
              <a:rPr lang="en-GB" sz="1600" b="0" i="1" dirty="0">
                <a:solidFill>
                  <a:srgbClr val="333333"/>
                </a:solidFill>
                <a:effectLst/>
                <a:latin typeface="Arial" panose="020B0604020202020204" pitchFamily="34" charset="0"/>
              </a:rPr>
              <a:t>ability to deal with complex problems, integrating theory to professional practice</a:t>
            </a:r>
          </a:p>
          <a:p>
            <a:pPr algn="l">
              <a:buFont typeface="Arial" panose="020B0604020202020204" pitchFamily="34" charset="0"/>
              <a:buChar char="•"/>
            </a:pPr>
            <a:r>
              <a:rPr lang="en-GB" sz="1600" b="0" i="1" dirty="0">
                <a:solidFill>
                  <a:srgbClr val="333333"/>
                </a:solidFill>
                <a:effectLst/>
                <a:latin typeface="Arial" panose="020B0604020202020204" pitchFamily="34" charset="0"/>
              </a:rPr>
              <a:t>make sound judgements and communicating your conclusions clearly</a:t>
            </a:r>
          </a:p>
          <a:p>
            <a:pPr algn="l">
              <a:buFont typeface="Arial" panose="020B0604020202020204" pitchFamily="34" charset="0"/>
              <a:buChar char="•"/>
            </a:pPr>
            <a:r>
              <a:rPr lang="en-GB" sz="1600" b="0" i="1" dirty="0">
                <a:solidFill>
                  <a:srgbClr val="333333"/>
                </a:solidFill>
                <a:effectLst/>
                <a:latin typeface="Arial" panose="020B0604020202020204" pitchFamily="34" charset="0"/>
              </a:rPr>
              <a:t>demonstrating self-direction in problem-solving</a:t>
            </a:r>
          </a:p>
          <a:p>
            <a:pPr algn="l">
              <a:buFont typeface="Arial" panose="020B0604020202020204" pitchFamily="34" charset="0"/>
              <a:buChar char="•"/>
            </a:pPr>
            <a:r>
              <a:rPr lang="en-GB" sz="1600" b="0" i="1" dirty="0">
                <a:solidFill>
                  <a:srgbClr val="333333"/>
                </a:solidFill>
                <a:effectLst/>
                <a:latin typeface="Arial" panose="020B0604020202020204" pitchFamily="34" charset="0"/>
              </a:rPr>
              <a:t>acting autonomously, using own initiative and taking personal responsibility for professional practice</a:t>
            </a:r>
          </a:p>
          <a:p>
            <a:pPr algn="l">
              <a:buFont typeface="Arial" panose="020B0604020202020204" pitchFamily="34" charset="0"/>
              <a:buChar char="•"/>
            </a:pPr>
            <a:r>
              <a:rPr lang="en-GB" sz="1600" b="0" i="1" dirty="0">
                <a:solidFill>
                  <a:srgbClr val="333333"/>
                </a:solidFill>
                <a:effectLst/>
                <a:latin typeface="Arial" panose="020B0604020202020204" pitchFamily="34" charset="0"/>
              </a:rPr>
              <a:t>critical awareness of professional practice, including self-reflection.</a:t>
            </a:r>
          </a:p>
          <a:p>
            <a:pPr marL="0" indent="0">
              <a:buNone/>
            </a:pPr>
            <a:endParaRPr lang="en-GB" sz="1400" dirty="0"/>
          </a:p>
        </p:txBody>
      </p:sp>
    </p:spTree>
    <p:extLst>
      <p:ext uri="{BB962C8B-B14F-4D97-AF65-F5344CB8AC3E}">
        <p14:creationId xmlns:p14="http://schemas.microsoft.com/office/powerpoint/2010/main" val="2697517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9C9A0-4069-45A8-B5B0-971F638C4E57}"/>
              </a:ext>
            </a:extLst>
          </p:cNvPr>
          <p:cNvSpPr>
            <a:spLocks noGrp="1"/>
          </p:cNvSpPr>
          <p:nvPr>
            <p:ph type="title"/>
          </p:nvPr>
        </p:nvSpPr>
        <p:spPr/>
        <p:txBody>
          <a:bodyPr/>
          <a:lstStyle/>
          <a:p>
            <a:r>
              <a:rPr lang="en-GB" sz="3200" b="1" dirty="0" err="1"/>
              <a:t>Ysgrifennwch</a:t>
            </a:r>
            <a:r>
              <a:rPr lang="en-GB" sz="3200" b="1" dirty="0"/>
              <a:t> </a:t>
            </a:r>
            <a:r>
              <a:rPr lang="en-GB" sz="3200" b="1" dirty="0" err="1"/>
              <a:t>yn</a:t>
            </a:r>
            <a:r>
              <a:rPr lang="en-GB" sz="3200" b="1" dirty="0"/>
              <a:t> </a:t>
            </a:r>
            <a:r>
              <a:rPr lang="en-GB" sz="3200" b="1" dirty="0" err="1"/>
              <a:t>gryno</a:t>
            </a:r>
            <a:r>
              <a:rPr lang="en-GB" sz="3200" b="1" dirty="0"/>
              <a:t> ac </a:t>
            </a:r>
            <a:r>
              <a:rPr lang="en-GB" sz="3200" b="1" dirty="0" err="1"/>
              <a:t>yn</a:t>
            </a:r>
            <a:r>
              <a:rPr lang="en-GB" sz="3200" b="1" dirty="0"/>
              <a:t> </a:t>
            </a:r>
            <a:r>
              <a:rPr lang="en-GB" sz="3200" b="1" dirty="0" err="1"/>
              <a:t>fanwl</a:t>
            </a:r>
            <a:r>
              <a:rPr lang="en-GB" sz="3200" b="1" dirty="0"/>
              <a:t> </a:t>
            </a:r>
            <a:r>
              <a:rPr lang="en-GB" sz="3200" b="1" dirty="0" err="1"/>
              <a:t>gywir</a:t>
            </a:r>
            <a:br>
              <a:rPr lang="en-GB" sz="3200" b="1" dirty="0"/>
            </a:br>
            <a:r>
              <a:rPr lang="en-GB" sz="3200" b="1" i="1" dirty="0"/>
              <a:t>Write concisely and with precision</a:t>
            </a:r>
          </a:p>
        </p:txBody>
      </p:sp>
      <p:sp>
        <p:nvSpPr>
          <p:cNvPr id="3" name="Content Placeholder 2">
            <a:extLst>
              <a:ext uri="{FF2B5EF4-FFF2-40B4-BE49-F238E27FC236}">
                <a16:creationId xmlns:a16="http://schemas.microsoft.com/office/drawing/2014/main" id="{D3D33F73-A990-48AD-9D67-C9B0D983E0F0}"/>
              </a:ext>
            </a:extLst>
          </p:cNvPr>
          <p:cNvSpPr>
            <a:spLocks noGrp="1"/>
          </p:cNvSpPr>
          <p:nvPr>
            <p:ph sz="half" idx="1"/>
          </p:nvPr>
        </p:nvSpPr>
        <p:spPr/>
        <p:txBody>
          <a:bodyPr>
            <a:normAutofit fontScale="70000" lnSpcReduction="20000"/>
          </a:bodyPr>
          <a:lstStyle/>
          <a:p>
            <a:r>
              <a:rPr lang="en-GB" dirty="0" err="1"/>
              <a:t>Ceisiwch</a:t>
            </a:r>
            <a:r>
              <a:rPr lang="en-GB" dirty="0"/>
              <a:t> </a:t>
            </a:r>
            <a:r>
              <a:rPr lang="en-GB" dirty="0" err="1"/>
              <a:t>osgoi</a:t>
            </a:r>
            <a:r>
              <a:rPr lang="en-GB" dirty="0"/>
              <a:t> </a:t>
            </a:r>
            <a:r>
              <a:rPr lang="en-GB" dirty="0" err="1"/>
              <a:t>cael</a:t>
            </a:r>
            <a:r>
              <a:rPr lang="en-GB" dirty="0"/>
              <a:t> </a:t>
            </a:r>
            <a:r>
              <a:rPr lang="en-GB" dirty="0" err="1"/>
              <a:t>eich</a:t>
            </a:r>
            <a:r>
              <a:rPr lang="en-GB" dirty="0"/>
              <a:t> </a:t>
            </a:r>
            <a:r>
              <a:rPr lang="en-GB" dirty="0" err="1"/>
              <a:t>temtio</a:t>
            </a:r>
            <a:r>
              <a:rPr lang="en-GB" dirty="0"/>
              <a:t> </a:t>
            </a:r>
            <a:r>
              <a:rPr lang="en-GB" dirty="0" err="1"/>
              <a:t>i</a:t>
            </a:r>
            <a:r>
              <a:rPr lang="en-GB" dirty="0"/>
              <a:t> </a:t>
            </a:r>
            <a:r>
              <a:rPr lang="en-GB" dirty="0" err="1"/>
              <a:t>ddefnyddio</a:t>
            </a:r>
            <a:r>
              <a:rPr lang="en-GB" dirty="0"/>
              <a:t> </a:t>
            </a:r>
            <a:r>
              <a:rPr lang="en-GB" dirty="0" err="1"/>
              <a:t>iaith</a:t>
            </a:r>
            <a:r>
              <a:rPr lang="en-GB" dirty="0"/>
              <a:t> neu </a:t>
            </a:r>
            <a:r>
              <a:rPr lang="en-GB" dirty="0" err="1"/>
              <a:t>ymadroddion</a:t>
            </a:r>
            <a:r>
              <a:rPr lang="en-GB" dirty="0"/>
              <a:t> </a:t>
            </a:r>
            <a:r>
              <a:rPr lang="en-GB" dirty="0" err="1"/>
              <a:t>cymhleth</a:t>
            </a:r>
            <a:r>
              <a:rPr lang="en-GB" dirty="0"/>
              <a:t> </a:t>
            </a:r>
            <a:r>
              <a:rPr lang="en-GB" dirty="0" err="1"/>
              <a:t>nad</a:t>
            </a:r>
            <a:r>
              <a:rPr lang="en-GB" dirty="0"/>
              <a:t> </a:t>
            </a:r>
            <a:r>
              <a:rPr lang="en-GB" dirty="0" err="1"/>
              <a:t>ydyn</a:t>
            </a:r>
            <a:r>
              <a:rPr lang="en-GB" dirty="0"/>
              <a:t> </a:t>
            </a:r>
            <a:r>
              <a:rPr lang="en-GB" dirty="0" err="1"/>
              <a:t>nhw’n</a:t>
            </a:r>
            <a:r>
              <a:rPr lang="en-GB" dirty="0"/>
              <a:t> </a:t>
            </a:r>
            <a:r>
              <a:rPr lang="en-GB" dirty="0" err="1"/>
              <a:t>gyfarwydd</a:t>
            </a:r>
            <a:r>
              <a:rPr lang="en-GB" dirty="0"/>
              <a:t> </a:t>
            </a:r>
            <a:r>
              <a:rPr lang="en-GB" dirty="0" err="1"/>
              <a:t>i</a:t>
            </a:r>
            <a:r>
              <a:rPr lang="en-GB" dirty="0"/>
              <a:t> chi, dim </a:t>
            </a:r>
            <a:r>
              <a:rPr lang="en-GB" dirty="0" err="1"/>
              <a:t>ond</a:t>
            </a:r>
            <a:r>
              <a:rPr lang="en-GB" dirty="0"/>
              <a:t> </a:t>
            </a:r>
            <a:r>
              <a:rPr lang="en-GB" dirty="0" err="1"/>
              <a:t>i</a:t>
            </a:r>
            <a:r>
              <a:rPr lang="en-GB" dirty="0"/>
              <a:t> </a:t>
            </a:r>
            <a:r>
              <a:rPr lang="en-GB" dirty="0" err="1"/>
              <a:t>wneud</a:t>
            </a:r>
            <a:r>
              <a:rPr lang="en-GB" dirty="0"/>
              <a:t> </a:t>
            </a:r>
            <a:r>
              <a:rPr lang="en-GB" dirty="0" err="1"/>
              <a:t>i'ch</a:t>
            </a:r>
            <a:r>
              <a:rPr lang="en-GB" dirty="0"/>
              <a:t> </a:t>
            </a:r>
            <a:r>
              <a:rPr lang="en-GB" dirty="0" err="1"/>
              <a:t>ysgrifennu</a:t>
            </a:r>
            <a:r>
              <a:rPr lang="en-GB" dirty="0"/>
              <a:t> </a:t>
            </a:r>
            <a:r>
              <a:rPr lang="en-GB" dirty="0" err="1"/>
              <a:t>ymddangos</a:t>
            </a:r>
            <a:r>
              <a:rPr lang="en-GB" dirty="0"/>
              <a:t> </a:t>
            </a:r>
            <a:r>
              <a:rPr lang="en-GB" dirty="0" err="1"/>
              <a:t>yn</a:t>
            </a:r>
            <a:r>
              <a:rPr lang="en-GB" dirty="0"/>
              <a:t> "</a:t>
            </a:r>
            <a:r>
              <a:rPr lang="en-GB" dirty="0" err="1"/>
              <a:t>academaidd</a:t>
            </a:r>
            <a:r>
              <a:rPr lang="en-GB" dirty="0"/>
              <a:t>". </a:t>
            </a:r>
            <a:r>
              <a:rPr lang="en-GB" dirty="0" err="1"/>
              <a:t>Defnyddiwch</a:t>
            </a:r>
            <a:r>
              <a:rPr lang="en-GB" dirty="0"/>
              <a:t> </a:t>
            </a:r>
            <a:r>
              <a:rPr lang="en-GB" dirty="0" err="1"/>
              <a:t>iaith</a:t>
            </a:r>
            <a:r>
              <a:rPr lang="en-GB" dirty="0"/>
              <a:t> </a:t>
            </a:r>
            <a:r>
              <a:rPr lang="en-GB" dirty="0" err="1"/>
              <a:t>syml</a:t>
            </a:r>
            <a:r>
              <a:rPr lang="en-GB" dirty="0"/>
              <a:t>. Mae </a:t>
            </a:r>
            <a:r>
              <a:rPr lang="en-GB" dirty="0" err="1"/>
              <a:t>angen</a:t>
            </a:r>
            <a:r>
              <a:rPr lang="en-GB" dirty="0"/>
              <a:t> </a:t>
            </a:r>
            <a:r>
              <a:rPr lang="en-GB" dirty="0" err="1"/>
              <a:t>i'ch</a:t>
            </a:r>
            <a:r>
              <a:rPr lang="en-GB" dirty="0"/>
              <a:t> </a:t>
            </a:r>
            <a:r>
              <a:rPr lang="en-GB" dirty="0" err="1"/>
              <a:t>darllenydd</a:t>
            </a:r>
            <a:r>
              <a:rPr lang="en-GB" dirty="0"/>
              <a:t> </a:t>
            </a:r>
            <a:r>
              <a:rPr lang="en-GB" dirty="0" err="1"/>
              <a:t>ddeall</a:t>
            </a:r>
            <a:r>
              <a:rPr lang="en-GB" dirty="0"/>
              <a:t> y </a:t>
            </a:r>
            <a:r>
              <a:rPr lang="en-GB" dirty="0" err="1"/>
              <a:t>wybodaeth</a:t>
            </a:r>
            <a:r>
              <a:rPr lang="en-GB" dirty="0"/>
              <a:t> </a:t>
            </a:r>
            <a:r>
              <a:rPr lang="en-GB" dirty="0" err="1"/>
              <a:t>neu'r</a:t>
            </a:r>
            <a:r>
              <a:rPr lang="en-GB" dirty="0"/>
              <a:t> </a:t>
            </a:r>
            <a:r>
              <a:rPr lang="en-GB" dirty="0" err="1"/>
              <a:t>syniadau</a:t>
            </a:r>
            <a:r>
              <a:rPr lang="en-GB" dirty="0"/>
              <a:t> </a:t>
            </a:r>
            <a:r>
              <a:rPr lang="en-GB" dirty="0" err="1"/>
              <a:t>rydych</a:t>
            </a:r>
            <a:r>
              <a:rPr lang="en-GB" dirty="0"/>
              <a:t> </a:t>
            </a:r>
            <a:r>
              <a:rPr lang="en-GB" dirty="0" err="1"/>
              <a:t>chi'n</a:t>
            </a:r>
            <a:r>
              <a:rPr lang="en-GB" dirty="0"/>
              <a:t> </a:t>
            </a:r>
            <a:r>
              <a:rPr lang="en-GB" dirty="0" err="1"/>
              <a:t>eu</a:t>
            </a:r>
            <a:r>
              <a:rPr lang="en-GB" dirty="0"/>
              <a:t> </a:t>
            </a:r>
            <a:r>
              <a:rPr lang="en-GB" dirty="0" err="1"/>
              <a:t>cyfleu</a:t>
            </a:r>
            <a:r>
              <a:rPr lang="en-GB" dirty="0"/>
              <a:t>.</a:t>
            </a:r>
          </a:p>
          <a:p>
            <a:endParaRPr lang="en-GB" dirty="0"/>
          </a:p>
          <a:p>
            <a:r>
              <a:rPr lang="en-GB" dirty="0" err="1"/>
              <a:t>Cyfathrebu'n</a:t>
            </a:r>
            <a:r>
              <a:rPr lang="en-GB" dirty="0"/>
              <a:t> </a:t>
            </a:r>
            <a:r>
              <a:rPr lang="en-GB" dirty="0" err="1"/>
              <a:t>gryno</a:t>
            </a:r>
            <a:r>
              <a:rPr lang="en-GB" dirty="0"/>
              <a:t> </a:t>
            </a:r>
            <a:r>
              <a:rPr lang="en-GB" dirty="0" err="1"/>
              <a:t>heb</a:t>
            </a:r>
            <a:r>
              <a:rPr lang="en-GB" dirty="0"/>
              <a:t> golli </a:t>
            </a:r>
            <a:r>
              <a:rPr lang="en-GB" dirty="0" err="1"/>
              <a:t>gwybodaeth</a:t>
            </a:r>
            <a:r>
              <a:rPr lang="en-GB" dirty="0"/>
              <a:t> </a:t>
            </a:r>
            <a:r>
              <a:rPr lang="en-GB" dirty="0" err="1"/>
              <a:t>nac</a:t>
            </a:r>
            <a:r>
              <a:rPr lang="en-GB" dirty="0"/>
              <a:t> </a:t>
            </a:r>
            <a:r>
              <a:rPr lang="en-GB" dirty="0" err="1"/>
              <a:t>ystyr</a:t>
            </a:r>
            <a:r>
              <a:rPr lang="en-GB" dirty="0"/>
              <a:t> </a:t>
            </a:r>
            <a:r>
              <a:rPr lang="en-GB" dirty="0" err="1"/>
              <a:t>hanfodol</a:t>
            </a:r>
            <a:r>
              <a:rPr lang="en-GB" dirty="0"/>
              <a:t>. </a:t>
            </a:r>
            <a:r>
              <a:rPr lang="en-GB" dirty="0" err="1"/>
              <a:t>Yn</a:t>
            </a:r>
            <a:r>
              <a:rPr lang="en-GB" dirty="0"/>
              <a:t> </a:t>
            </a:r>
            <a:r>
              <a:rPr lang="en-GB" dirty="0" err="1"/>
              <a:t>aml</a:t>
            </a:r>
            <a:r>
              <a:rPr lang="en-GB" dirty="0"/>
              <a:t> </a:t>
            </a:r>
            <a:r>
              <a:rPr lang="en-GB" dirty="0" err="1"/>
              <a:t>mae'n</a:t>
            </a:r>
            <a:r>
              <a:rPr lang="en-GB" dirty="0"/>
              <a:t> haws </a:t>
            </a:r>
            <a:r>
              <a:rPr lang="en-GB" dirty="0" err="1"/>
              <a:t>ysgrifennu'n</a:t>
            </a:r>
            <a:r>
              <a:rPr lang="en-GB" dirty="0"/>
              <a:t> </a:t>
            </a:r>
            <a:r>
              <a:rPr lang="en-GB" dirty="0" err="1"/>
              <a:t>rhugl</a:t>
            </a:r>
            <a:r>
              <a:rPr lang="en-GB" dirty="0"/>
              <a:t> ac </a:t>
            </a:r>
            <a:r>
              <a:rPr lang="en-GB" dirty="0" err="1"/>
              <a:t>yna</a:t>
            </a:r>
            <a:r>
              <a:rPr lang="en-GB" dirty="0"/>
              <a:t> </a:t>
            </a:r>
            <a:r>
              <a:rPr lang="en-GB" dirty="0" err="1"/>
              <a:t>golygu</a:t>
            </a:r>
            <a:r>
              <a:rPr lang="en-GB" dirty="0"/>
              <a:t> </a:t>
            </a:r>
            <a:r>
              <a:rPr lang="en-GB" dirty="0" err="1"/>
              <a:t>geiriau</a:t>
            </a:r>
            <a:r>
              <a:rPr lang="en-GB" dirty="0"/>
              <a:t> ac </a:t>
            </a:r>
            <a:r>
              <a:rPr lang="en-GB" dirty="0" err="1"/>
              <a:t>ymadroddion</a:t>
            </a:r>
            <a:r>
              <a:rPr lang="en-GB" dirty="0"/>
              <a:t> </a:t>
            </a:r>
            <a:r>
              <a:rPr lang="en-GB" dirty="0" err="1"/>
              <a:t>diangen</a:t>
            </a:r>
            <a:r>
              <a:rPr lang="en-GB" dirty="0"/>
              <a:t>.</a:t>
            </a:r>
          </a:p>
        </p:txBody>
      </p:sp>
      <p:sp>
        <p:nvSpPr>
          <p:cNvPr id="4" name="Content Placeholder 3">
            <a:extLst>
              <a:ext uri="{FF2B5EF4-FFF2-40B4-BE49-F238E27FC236}">
                <a16:creationId xmlns:a16="http://schemas.microsoft.com/office/drawing/2014/main" id="{A79EEBBB-90D2-4151-9E9E-5375DA84F770}"/>
              </a:ext>
            </a:extLst>
          </p:cNvPr>
          <p:cNvSpPr>
            <a:spLocks noGrp="1"/>
          </p:cNvSpPr>
          <p:nvPr>
            <p:ph sz="half" idx="2"/>
          </p:nvPr>
        </p:nvSpPr>
        <p:spPr/>
        <p:txBody>
          <a:bodyPr>
            <a:normAutofit fontScale="70000" lnSpcReduction="20000"/>
          </a:bodyPr>
          <a:lstStyle/>
          <a:p>
            <a:pPr algn="l"/>
            <a:r>
              <a:rPr lang="en-GB" b="1" i="0" dirty="0">
                <a:solidFill>
                  <a:srgbClr val="FFFFFF"/>
                </a:solidFill>
                <a:effectLst/>
                <a:latin typeface="Arial" panose="020B0604020202020204" pitchFamily="34" charset="0"/>
              </a:rPr>
              <a:t>Write concisely and with </a:t>
            </a:r>
            <a:endParaRPr lang="en-GB" b="1" dirty="0">
              <a:solidFill>
                <a:srgbClr val="FFFFFF"/>
              </a:solidFill>
              <a:latin typeface="Arial" panose="020B0604020202020204" pitchFamily="34" charset="0"/>
            </a:endParaRPr>
          </a:p>
          <a:p>
            <a:pPr algn="l"/>
            <a:r>
              <a:rPr lang="en-GB" b="0" i="1" dirty="0">
                <a:solidFill>
                  <a:srgbClr val="333333"/>
                </a:solidFill>
                <a:effectLst/>
                <a:latin typeface="Arial" panose="020B0604020202020204" pitchFamily="34" charset="0"/>
              </a:rPr>
              <a:t>Do not be tempted to use complex language or expressions that are not your own, just to make your writing appear "academic". Use straightforward language. Your reader needs to understand the information or ideas that you are conveying.</a:t>
            </a:r>
          </a:p>
          <a:p>
            <a:pPr marL="0" indent="0" algn="l">
              <a:buNone/>
            </a:pPr>
            <a:endParaRPr lang="en-GB" b="0" i="1" dirty="0">
              <a:solidFill>
                <a:srgbClr val="333333"/>
              </a:solidFill>
              <a:effectLst/>
              <a:latin typeface="Arial" panose="020B0604020202020204" pitchFamily="34" charset="0"/>
            </a:endParaRPr>
          </a:p>
          <a:p>
            <a:pPr algn="l"/>
            <a:r>
              <a:rPr lang="en-GB" b="0" i="1" dirty="0">
                <a:solidFill>
                  <a:srgbClr val="333333"/>
                </a:solidFill>
                <a:effectLst/>
                <a:latin typeface="Arial" panose="020B0604020202020204" pitchFamily="34" charset="0"/>
              </a:rPr>
              <a:t>Communicate succinctly without losing vital information or meaning. It is often easier to write fluently and then to edit out unnecessary words and phrases.</a:t>
            </a:r>
          </a:p>
          <a:p>
            <a:endParaRPr lang="en-GB" dirty="0"/>
          </a:p>
        </p:txBody>
      </p:sp>
    </p:spTree>
    <p:extLst>
      <p:ext uri="{BB962C8B-B14F-4D97-AF65-F5344CB8AC3E}">
        <p14:creationId xmlns:p14="http://schemas.microsoft.com/office/powerpoint/2010/main" val="29832432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99C6E756E3D84E8B1A0D94836D794A" ma:contentTypeVersion="9" ma:contentTypeDescription="Create a new document." ma:contentTypeScope="" ma:versionID="6dc714cf38b1546649a8f4acbaa91a46">
  <xsd:schema xmlns:xsd="http://www.w3.org/2001/XMLSchema" xmlns:xs="http://www.w3.org/2001/XMLSchema" xmlns:p="http://schemas.microsoft.com/office/2006/metadata/properties" xmlns:ns2="c697bc9e-ecf6-4086-8cbb-eb9131efbefa" targetNamespace="http://schemas.microsoft.com/office/2006/metadata/properties" ma:root="true" ma:fieldsID="cfac48246ec5a4e864cc8167bcae3fa5" ns2:_="">
    <xsd:import namespace="c697bc9e-ecf6-4086-8cbb-eb9131efbef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97bc9e-ecf6-4086-8cbb-eb9131efbef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EE536C0-CB8F-4E4C-8BC1-62089C6B7AF3}">
  <ds:schemaRefs>
    <ds:schemaRef ds:uri="http://schemas.microsoft.com/sharepoint/v3/contenttype/forms"/>
  </ds:schemaRefs>
</ds:datastoreItem>
</file>

<file path=customXml/itemProps2.xml><?xml version="1.0" encoding="utf-8"?>
<ds:datastoreItem xmlns:ds="http://schemas.openxmlformats.org/officeDocument/2006/customXml" ds:itemID="{DC362CD7-8F7F-4A99-92E5-457F0482B2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697bc9e-ecf6-4086-8cbb-eb9131efbef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276D73-970E-4A56-A708-6A725F7E3619}">
  <ds:schemaRefs>
    <ds:schemaRef ds:uri="http://purl.org/dc/terms/"/>
    <ds:schemaRef ds:uri="http://schemas.microsoft.com/office/2006/metadata/properties"/>
    <ds:schemaRef ds:uri="http://schemas.microsoft.com/office/2006/documentManagement/types"/>
    <ds:schemaRef ds:uri="http://schemas.microsoft.com/office/infopath/2007/PartnerControls"/>
    <ds:schemaRef ds:uri="http://purl.org/dc/elements/1.1/"/>
    <ds:schemaRef ds:uri="http://purl.org/dc/dcmitype/"/>
    <ds:schemaRef ds:uri="http://schemas.openxmlformats.org/package/2006/metadata/core-properties"/>
    <ds:schemaRef ds:uri="c697bc9e-ecf6-4086-8cbb-eb9131efbefa"/>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305</TotalTime>
  <Words>696</Words>
  <Application>Microsoft Office PowerPoint</Application>
  <PresentationFormat>On-screen Show (4:3)</PresentationFormat>
  <Paragraphs>81</Paragraphs>
  <Slides>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Helvetica</vt:lpstr>
      <vt:lpstr>Humanist Light</vt:lpstr>
      <vt:lpstr>Office Theme</vt:lpstr>
      <vt:lpstr>MA Addysg (Cymru)  MA Education(Wales)   Prifysgolion/Universities:  Aberystwyth, Bangor University, Met Caerdydd/Cardiff Met, Abertawe/Swansea, De Cymru/South Wales, YDDS/UWTSD, Glyndwr 28.06.21</vt:lpstr>
      <vt:lpstr> Lefel 7 – Ysgrifennu Academaidd  Level 7 - Academic Writing    </vt:lpstr>
      <vt:lpstr>Prif noweddion Key features    </vt:lpstr>
      <vt:lpstr>Tri prif fath o ysgrifennu academaidd Three main groups of academic writing       </vt:lpstr>
      <vt:lpstr>Dadansoddi’r cwestiwn Analysing the question      </vt:lpstr>
      <vt:lpstr>Cysyniadau allweddol wrth ysgrifennu ar lefel 7 Key concepts of level 7 writing       </vt:lpstr>
      <vt:lpstr>Ysgrifennwch yn gryno ac yn fanwl gywir Write concisely and with precision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Waters Creative</dc:creator>
  <cp:lastModifiedBy>Junnine Thomas-Walters</cp:lastModifiedBy>
  <cp:revision>27</cp:revision>
  <dcterms:created xsi:type="dcterms:W3CDTF">2021-06-18T14:15:35Z</dcterms:created>
  <dcterms:modified xsi:type="dcterms:W3CDTF">2021-12-02T14:00:11Z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0x010100FF99C6E756E3D84E8B1A0D94836D794A</vt:lpwstr>
  </property>
</Properties>
</file>