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6" r:id="rId9"/>
    <p:sldId id="267" r:id="rId10"/>
    <p:sldId id="268" r:id="rId11"/>
    <p:sldId id="269" r:id="rId12"/>
    <p:sldId id="270" r:id="rId13"/>
    <p:sldId id="271" r:id="rId14"/>
    <p:sldId id="273" r:id="rId15"/>
    <p:sldId id="272" r:id="rId16"/>
  </p:sldIdLst>
  <p:sldSz cx="18288000" cy="10287000"/>
  <p:notesSz cx="6858000" cy="9144000"/>
  <p:embeddedFontLst>
    <p:embeddedFont>
      <p:font typeface="Aptos Narrow" panose="020B0004020202020204" pitchFamily="34" charset="0"/>
      <p:regular r:id="rId18"/>
      <p:bold r:id="rId19"/>
      <p:italic r:id="rId20"/>
      <p:boldItalic r:id="rId21"/>
    </p:embeddedFont>
    <p:embeddedFont>
      <p:font typeface="Arial Narrow" panose="020B0606020202030204" pitchFamily="34" charset="0"/>
      <p:regular r:id="rId22"/>
      <p:bold r:id="rId23"/>
      <p:italic r:id="rId24"/>
      <p:boldItalic r:id="rId25"/>
    </p:embeddedFont>
    <p:embeddedFont>
      <p:font typeface="Poppins" panose="00000500000000000000" pitchFamily="2" charset="0"/>
      <p:regular r:id="rId26"/>
      <p:bold r:id="rId27"/>
      <p:italic r:id="rId28"/>
      <p:boldItalic r:id="rId2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5E6E1"/>
    <a:srgbClr val="C3C7B6"/>
    <a:srgbClr val="98AF01"/>
    <a:srgbClr val="FEF1E5"/>
    <a:srgbClr val="FEEDDF"/>
    <a:srgbClr val="D6BA9F"/>
    <a:srgbClr val="8EB4E3"/>
    <a:srgbClr val="000027"/>
    <a:srgbClr val="DCE6F2"/>
    <a:srgbClr val="6B5E4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25" d="100"/>
          <a:sy n="25" d="100"/>
        </p:scale>
        <p:origin x="2386" y="931"/>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font" Target="fonts/font1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font" Target="fonts/font11.fntdata"/><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537A28-A79B-42AC-9210-E4642E94B455}" type="datetimeFigureOut">
              <a:rPr lang="en-US" smtClean="0"/>
              <a:t>2/27/2026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B22E55-9BA6-4FBB-BF82-C7907009620F}" type="slidenum">
              <a:rPr lang="en-US" smtClean="0"/>
              <a:t>‹#›</a:t>
            </a:fld>
            <a:endParaRPr lang="en-US"/>
          </a:p>
        </p:txBody>
      </p:sp>
    </p:spTree>
    <p:extLst>
      <p:ext uri="{BB962C8B-B14F-4D97-AF65-F5344CB8AC3E}">
        <p14:creationId xmlns:p14="http://schemas.microsoft.com/office/powerpoint/2010/main" val="2482746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Hello, and welcome to my presentation on the care, empowerment, and support methods of older people in the United Kingdom. The presentation will examine how well the existing systems facilitate independence and functional ability. First, ageing takes place throughout the lifespan and is associated with biological and social changes. The genetic theories indicate that ageing is biologically programmed, whereas wear and tear theories suggest that it is due to damage accumulated over time. Along with the biological aspect of ageing, ageing is influenced by social attitudes. The issue of ageism still affects the perception and support of older individuals within the world, including opportunities, dignity, and inclusion.</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presentation will explore some of the important themes in relation to the topic. The first aspect will be critically examining the existing care provisions offered to older people. Second, it will discuss key ageing theories as well as pertinent legislation defining practice. Third, it will discuss the technological advances that have revolutionized the care of older people and how they have helped and/or posed challenges with them. Then the case studies will indicate the way theory and policy are implemented. The presentation will conclude with evidence-based recommendations that will help in enhancing the levels of empowerment, independence, and long-term support of older adults in the changing healthcare and social care environment.</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CBB22E55-9BA6-4FBB-BF82-C7907009620F}" type="slidenum">
              <a:rPr lang="en-US" smtClean="0"/>
              <a:t>2</a:t>
            </a:fld>
            <a:endParaRPr lang="en-US"/>
          </a:p>
        </p:txBody>
      </p:sp>
    </p:spTree>
    <p:extLst>
      <p:ext uri="{BB962C8B-B14F-4D97-AF65-F5344CB8AC3E}">
        <p14:creationId xmlns:p14="http://schemas.microsoft.com/office/powerpoint/2010/main" val="33421466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The population in the United Kingdom ages drastically, which is why the issue is of great importance to the health and social care planning. According to Barton, Sturge and Harker (2024), the UK is experiencing an increase in the number of older people, and it is predicted that older people will form approximately 27 percent of the population in the year 2072. This migration is exerting more pressure on the healthcare systems, social services, and systems of community support. With increasing life expectancy, there are more people with long-term illnesses, frailty, and complex care needs, and a need to coordinate and sustain service delivery.</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elderly have various and complicated care requirements in the present environment. Physically, a majority of them need assistance with chronic conditions, physical impairment, or frailty. They feel lonely, depressed, or have lapsed thinking processes emotionally and psychologically. Socially, having significant relationships and relating to the community is critical to well-being. These interrelated needs draw attention to the fact that ageing is not only a medical problem; it is a multidimensional process that involves the support system of physical, emotional, social, and psychological needs.</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In view of these increasing and varied demands, innovation, empowerment, and excellent policy structures are needed. In the elderly care, especially in the context of telecare, personalisation and service delivery are improved by the advancement of technology, as noted by Wang et al. (2025). The empowerment strategies are independent and self-management, which is in line with modern ageing theories. In addition, good policy guarantees funding, control, and fair access for aid systems to respond to issues sustainably to demographic pressures without interfering with dignity and autonomy.</a:t>
            </a:r>
            <a:endParaRPr lang="en-US"/>
          </a:p>
        </p:txBody>
      </p:sp>
      <p:sp>
        <p:nvSpPr>
          <p:cNvPr id="4" name="Slide Number Placeholder 3"/>
          <p:cNvSpPr>
            <a:spLocks noGrp="1"/>
          </p:cNvSpPr>
          <p:nvPr>
            <p:ph type="sldNum" sz="quarter" idx="5"/>
          </p:nvPr>
        </p:nvSpPr>
        <p:spPr/>
        <p:txBody>
          <a:bodyPr/>
          <a:lstStyle/>
          <a:p>
            <a:fld id="{CBB22E55-9BA6-4FBB-BF82-C7907009620F}" type="slidenum">
              <a:rPr lang="en-US" smtClean="0"/>
              <a:t>3</a:t>
            </a:fld>
            <a:endParaRPr lang="en-US"/>
          </a:p>
        </p:txBody>
      </p:sp>
    </p:spTree>
    <p:extLst>
      <p:ext uri="{BB962C8B-B14F-4D97-AF65-F5344CB8AC3E}">
        <p14:creationId xmlns:p14="http://schemas.microsoft.com/office/powerpoint/2010/main" val="42170067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Theoretical frameworks establish the fundamental bases of ageing and care practice assessments. Activity theory responds to what drives later life engagement, implying that the continued engagement in activity that holds meaning is also a wellbeing-promoting activity, as noted by Foster and Walker (2021). Alternatively, disengagement theory suggests that the progressive attenuation of social roles is a natural ageing process. Continuity theory focuses on the aspects of continuity in life patterns, which state that people hold on to the existing </a:t>
            </a:r>
            <a:r>
              <a:rPr lang="en-US" sz="1200" kern="1200" err="1">
                <a:solidFill>
                  <a:schemeClr val="tx1"/>
                </a:solidFill>
                <a:effectLst/>
                <a:latin typeface="+mn-lt"/>
                <a:ea typeface="+mn-ea"/>
                <a:cs typeface="+mn-cs"/>
              </a:rPr>
              <a:t>behaviours</a:t>
            </a:r>
            <a:r>
              <a:rPr lang="en-US" sz="1200" kern="1200">
                <a:solidFill>
                  <a:schemeClr val="tx1"/>
                </a:solidFill>
                <a:effectLst/>
                <a:latin typeface="+mn-lt"/>
                <a:ea typeface="+mn-ea"/>
                <a:cs typeface="+mn-cs"/>
              </a:rPr>
              <a:t> and identities throughout their lives. Life-course theory provides a connection between lifelong experiences by showing how past life events in terms of social, economic, and health conditions affect the future.</a:t>
            </a:r>
          </a:p>
          <a:p>
            <a:r>
              <a:rPr lang="en-US" sz="1200" kern="1200">
                <a:solidFill>
                  <a:schemeClr val="tx1"/>
                </a:solidFill>
                <a:effectLst/>
                <a:latin typeface="+mn-lt"/>
                <a:ea typeface="+mn-ea"/>
                <a:cs typeface="+mn-cs"/>
              </a:rPr>
              <a:t>The theories have a significant means of evaluation in health and social care. They facilitate the assessment of the quality-of-care provision by providing the models to examine whether care services facilitate engagement, dignity, and independence, which are also affirmed by Foster and Walker (2021). They are also used to explain the dynamic support needs of older people in varying life stages. Moreover, theories guide care intervention design, since they determine factors that promote well-being. According to Lawless et al. (2026), life-course perspectives define the ageing trajectories and present services as solutions to long-term inequalities and cumulative disadvantages.</a:t>
            </a:r>
          </a:p>
          <a:p>
            <a:endParaRPr lang="en-US"/>
          </a:p>
        </p:txBody>
      </p:sp>
      <p:sp>
        <p:nvSpPr>
          <p:cNvPr id="4" name="Slide Number Placeholder 3"/>
          <p:cNvSpPr>
            <a:spLocks noGrp="1"/>
          </p:cNvSpPr>
          <p:nvPr>
            <p:ph type="sldNum" sz="quarter" idx="5"/>
          </p:nvPr>
        </p:nvSpPr>
        <p:spPr/>
        <p:txBody>
          <a:bodyPr/>
          <a:lstStyle/>
          <a:p>
            <a:fld id="{CBB22E55-9BA6-4FBB-BF82-C7907009620F}" type="slidenum">
              <a:rPr lang="en-US" smtClean="0"/>
              <a:t>4</a:t>
            </a:fld>
            <a:endParaRPr lang="en-US"/>
          </a:p>
        </p:txBody>
      </p:sp>
    </p:spTree>
    <p:extLst>
      <p:ext uri="{BB962C8B-B14F-4D97-AF65-F5344CB8AC3E}">
        <p14:creationId xmlns:p14="http://schemas.microsoft.com/office/powerpoint/2010/main" val="28151252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Several legislative actions dictate how the ageing population is treated in the UK. The UK Legislation (2015) states that the Care Act contributes to wellbeing, as it introduces a legal duty of the local authorities to prioritize prevention, </a:t>
            </a:r>
            <a:r>
              <a:rPr lang="en-US" sz="1200" kern="1200" err="1">
                <a:solidFill>
                  <a:schemeClr val="tx1"/>
                </a:solidFill>
                <a:effectLst/>
                <a:latin typeface="+mn-lt"/>
                <a:ea typeface="+mn-ea"/>
                <a:cs typeface="+mn-cs"/>
              </a:rPr>
              <a:t>personalisation</a:t>
            </a:r>
            <a:r>
              <a:rPr lang="en-US" sz="1200" kern="1200">
                <a:solidFill>
                  <a:schemeClr val="tx1"/>
                </a:solidFill>
                <a:effectLst/>
                <a:latin typeface="+mn-lt"/>
                <a:ea typeface="+mn-ea"/>
                <a:cs typeface="+mn-cs"/>
              </a:rPr>
              <a:t>, and individual dignity. Secondly, as indicated by the Government Equalities Office (2013), the Equality Act forbids discrimination based on age, and the oldest adults are treated equally in the workplace, medical care, and even social services. In addition, according to the Equality and Human Rights Commission (2018), the concept of human rights is guarded under the Human Rights Act because it requires the involvement of government agencies to respect the fundamental rights, including the right to make personal choices and the right to be free of humiliating treatment, among other things. According to the Department of Health and Social Care (2019), the NHS Long-term plan shifts the center of care provision by increasing the value of community-based services and encouraging joint support on health and social care systems to better respond to the needs of an ageing population.</a:t>
            </a:r>
          </a:p>
          <a:p>
            <a:r>
              <a:rPr lang="en-US" sz="1200" kern="1200">
                <a:solidFill>
                  <a:schemeClr val="tx1"/>
                </a:solidFill>
                <a:effectLst/>
                <a:latin typeface="+mn-lt"/>
                <a:ea typeface="+mn-ea"/>
                <a:cs typeface="+mn-cs"/>
              </a:rPr>
              <a:t>Combined, these policies play a significant role in the way care is provided to older people and how it is funded. They set practical standards in service delivery, foster responsibility, and shape resource distribution in health and social services. Empowerment principles are also incorporated in the legislation aspect, and it denotes that older people should be part of the decision-making process concerning their practice. These frameworks promote person-</a:t>
            </a:r>
            <a:r>
              <a:rPr lang="en-US" sz="1200" kern="1200" err="1">
                <a:solidFill>
                  <a:schemeClr val="tx1"/>
                </a:solidFill>
                <a:effectLst/>
                <a:latin typeface="+mn-lt"/>
                <a:ea typeface="+mn-ea"/>
                <a:cs typeface="+mn-cs"/>
              </a:rPr>
              <a:t>centred</a:t>
            </a:r>
            <a:r>
              <a:rPr lang="en-US" sz="1200" kern="1200">
                <a:solidFill>
                  <a:schemeClr val="tx1"/>
                </a:solidFill>
                <a:effectLst/>
                <a:latin typeface="+mn-lt"/>
                <a:ea typeface="+mn-ea"/>
                <a:cs typeface="+mn-cs"/>
              </a:rPr>
              <a:t> approaches in order to foster independence and enhance the outcomes of older adults in the growingly complex and resource-restricted system by </a:t>
            </a:r>
            <a:r>
              <a:rPr lang="en-US" sz="1200" kern="1200" err="1">
                <a:solidFill>
                  <a:schemeClr val="tx1"/>
                </a:solidFill>
                <a:effectLst/>
                <a:latin typeface="+mn-lt"/>
                <a:ea typeface="+mn-ea"/>
                <a:cs typeface="+mn-cs"/>
              </a:rPr>
              <a:t>prioritising</a:t>
            </a:r>
            <a:r>
              <a:rPr lang="en-US" sz="1200" kern="1200">
                <a:solidFill>
                  <a:schemeClr val="tx1"/>
                </a:solidFill>
                <a:effectLst/>
                <a:latin typeface="+mn-lt"/>
                <a:ea typeface="+mn-ea"/>
                <a:cs typeface="+mn-cs"/>
              </a:rPr>
              <a:t> wellbeing, equality, dignity, and integration.</a:t>
            </a:r>
          </a:p>
          <a:p>
            <a:endParaRPr lang="en-US"/>
          </a:p>
        </p:txBody>
      </p:sp>
      <p:sp>
        <p:nvSpPr>
          <p:cNvPr id="4" name="Slide Number Placeholder 3"/>
          <p:cNvSpPr>
            <a:spLocks noGrp="1"/>
          </p:cNvSpPr>
          <p:nvPr>
            <p:ph type="sldNum" sz="quarter" idx="5"/>
          </p:nvPr>
        </p:nvSpPr>
        <p:spPr/>
        <p:txBody>
          <a:bodyPr/>
          <a:lstStyle/>
          <a:p>
            <a:fld id="{CBB22E55-9BA6-4FBB-BF82-C7907009620F}" type="slidenum">
              <a:rPr lang="en-US" smtClean="0"/>
              <a:t>5</a:t>
            </a:fld>
            <a:endParaRPr lang="en-US"/>
          </a:p>
        </p:txBody>
      </p:sp>
    </p:spTree>
    <p:extLst>
      <p:ext uri="{BB962C8B-B14F-4D97-AF65-F5344CB8AC3E}">
        <p14:creationId xmlns:p14="http://schemas.microsoft.com/office/powerpoint/2010/main" val="6368650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The present services to older people in the UK provide a variety of community and residential services. Home care helps an individual to live independently by giving them daily help with personal care, medication administration, and meal preparation. Residential care offers round-the-clock monitoring to those possessing a complicated or advanced need. Day </a:t>
            </a:r>
            <a:r>
              <a:rPr lang="en-US" sz="1200" kern="1200" err="1">
                <a:solidFill>
                  <a:schemeClr val="tx1"/>
                </a:solidFill>
                <a:effectLst/>
                <a:latin typeface="+mn-lt"/>
                <a:ea typeface="+mn-ea"/>
                <a:cs typeface="+mn-cs"/>
              </a:rPr>
              <a:t>centres</a:t>
            </a:r>
            <a:r>
              <a:rPr lang="en-US" sz="1200" kern="1200">
                <a:solidFill>
                  <a:schemeClr val="tx1"/>
                </a:solidFill>
                <a:effectLst/>
                <a:latin typeface="+mn-lt"/>
                <a:ea typeface="+mn-ea"/>
                <a:cs typeface="+mn-cs"/>
              </a:rPr>
              <a:t> facilitate social activities and alleviate isolation through activities and interaction with others in a structured manner. These various services are included in the adult social care, as by The King's Fund (2024), and illustrate the extent of the kind of assistance that can be offered to the older adult, depending on the level of need and dependency.</a:t>
            </a:r>
          </a:p>
          <a:p>
            <a:r>
              <a:rPr lang="en-US" sz="1200" kern="1200">
                <a:solidFill>
                  <a:schemeClr val="tx1"/>
                </a:solidFill>
                <a:effectLst/>
                <a:latin typeface="+mn-lt"/>
                <a:ea typeface="+mn-ea"/>
                <a:cs typeface="+mn-cs"/>
              </a:rPr>
              <a:t>Nevertheless, even though these services are available, there are still some serious issues. Most services are not equally provided, and the local authorities influence these requirements and waiting times. The shortage of workforce remains a problem that constrains the quality of care, as it generates stress among current personnel and disrupts continuity of care. The limitations of the available funds also serve as a challenge to sustainable provision, especially with the growing demand from the ageing population. Theoretically, services might not necessarily be fully compatible with activity and continuity theories because there might be limited resources to engage in meaningful interaction and </a:t>
            </a:r>
            <a:r>
              <a:rPr lang="en-US" sz="1200" kern="1200" err="1">
                <a:solidFill>
                  <a:schemeClr val="tx1"/>
                </a:solidFill>
                <a:effectLst/>
                <a:latin typeface="+mn-lt"/>
                <a:ea typeface="+mn-ea"/>
                <a:cs typeface="+mn-cs"/>
              </a:rPr>
              <a:t>personalised</a:t>
            </a:r>
            <a:r>
              <a:rPr lang="en-US" sz="1200" kern="1200">
                <a:solidFill>
                  <a:schemeClr val="tx1"/>
                </a:solidFill>
                <a:effectLst/>
                <a:latin typeface="+mn-lt"/>
                <a:ea typeface="+mn-ea"/>
                <a:cs typeface="+mn-cs"/>
              </a:rPr>
              <a:t> support, which can erode the results of empowerment and long-term wellbeing.</a:t>
            </a:r>
          </a:p>
          <a:p>
            <a:endParaRPr lang="en-US"/>
          </a:p>
        </p:txBody>
      </p:sp>
      <p:sp>
        <p:nvSpPr>
          <p:cNvPr id="4" name="Slide Number Placeholder 3"/>
          <p:cNvSpPr>
            <a:spLocks noGrp="1"/>
          </p:cNvSpPr>
          <p:nvPr>
            <p:ph type="sldNum" sz="quarter" idx="5"/>
          </p:nvPr>
        </p:nvSpPr>
        <p:spPr/>
        <p:txBody>
          <a:bodyPr/>
          <a:lstStyle/>
          <a:p>
            <a:fld id="{CBB22E55-9BA6-4FBB-BF82-C7907009620F}" type="slidenum">
              <a:rPr lang="en-US" smtClean="0"/>
              <a:t>6</a:t>
            </a:fld>
            <a:endParaRPr lang="en-US"/>
          </a:p>
        </p:txBody>
      </p:sp>
    </p:spTree>
    <p:extLst>
      <p:ext uri="{BB962C8B-B14F-4D97-AF65-F5344CB8AC3E}">
        <p14:creationId xmlns:p14="http://schemas.microsoft.com/office/powerpoint/2010/main" val="28863158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Care homes offer care for the elderly population who have to be closely supervised and assisted. Such environments provide individual attention and medication from caregivers. They are especially needed in people with complicated requirements like high frailty or dementia. </a:t>
            </a:r>
            <a:r>
              <a:rPr lang="en-GB" sz="1200" kern="1200">
                <a:solidFill>
                  <a:schemeClr val="tx1"/>
                </a:solidFill>
                <a:effectLst/>
                <a:latin typeface="+mn-lt"/>
                <a:ea typeface="+mn-ea"/>
                <a:cs typeface="+mn-cs"/>
              </a:rPr>
              <a:t>As cited by Strey (2023), more than two hundred and seventy thousand adults were living in England and Wales. This highlights the reality that residential care remains relevant to the adult social care system in the UK. </a:t>
            </a:r>
            <a:endParaRPr lang="en-U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There are some areas that could benefit from improvement</a:t>
            </a:r>
            <a:r>
              <a:rPr lang="en-US" sz="1200" kern="1200">
                <a:solidFill>
                  <a:schemeClr val="tx1"/>
                </a:solidFill>
                <a:effectLst/>
                <a:latin typeface="+mn-lt"/>
                <a:ea typeface="+mn-ea"/>
                <a:cs typeface="+mn-cs"/>
              </a:rPr>
              <a:t>. The issue of staffing shortages has persistently influenced the continuity of care, thus straining employees and reducing relationship continuity, which is essential to well-being. The demands of high work may also minimize the possibilities of meaningful and </a:t>
            </a:r>
            <a:r>
              <a:rPr lang="en-US" sz="1200" kern="1200" err="1">
                <a:solidFill>
                  <a:schemeClr val="tx1"/>
                </a:solidFill>
                <a:effectLst/>
                <a:latin typeface="+mn-lt"/>
                <a:ea typeface="+mn-ea"/>
                <a:cs typeface="+mn-cs"/>
              </a:rPr>
              <a:t>personalised</a:t>
            </a:r>
            <a:r>
              <a:rPr lang="en-US" sz="1200" kern="1200">
                <a:solidFill>
                  <a:schemeClr val="tx1"/>
                </a:solidFill>
                <a:effectLst/>
                <a:latin typeface="+mn-lt"/>
                <a:ea typeface="+mn-ea"/>
                <a:cs typeface="+mn-cs"/>
              </a:rPr>
              <a:t> interaction in business and continuity theories. Although care homes are safe and offer orderly assistance, they can too easily limit autonomy without proper management. Consequently, it is necessary to improve the workforce stability and person-</a:t>
            </a:r>
            <a:r>
              <a:rPr lang="en-US" sz="1200" kern="1200" err="1">
                <a:solidFill>
                  <a:schemeClr val="tx1"/>
                </a:solidFill>
                <a:effectLst/>
                <a:latin typeface="+mn-lt"/>
                <a:ea typeface="+mn-ea"/>
                <a:cs typeface="+mn-cs"/>
              </a:rPr>
              <a:t>centred</a:t>
            </a:r>
            <a:r>
              <a:rPr lang="en-US" sz="1200" kern="1200">
                <a:solidFill>
                  <a:schemeClr val="tx1"/>
                </a:solidFill>
                <a:effectLst/>
                <a:latin typeface="+mn-lt"/>
                <a:ea typeface="+mn-ea"/>
                <a:cs typeface="+mn-cs"/>
              </a:rPr>
              <a:t> practices in the residential care settings so that they can truly empower older adults, not merely preserving their most basic needs.</a:t>
            </a:r>
          </a:p>
          <a:p>
            <a:endParaRPr lang="en-US"/>
          </a:p>
        </p:txBody>
      </p:sp>
      <p:sp>
        <p:nvSpPr>
          <p:cNvPr id="4" name="Slide Number Placeholder 3"/>
          <p:cNvSpPr>
            <a:spLocks noGrp="1"/>
          </p:cNvSpPr>
          <p:nvPr>
            <p:ph type="sldNum" sz="quarter" idx="5"/>
          </p:nvPr>
        </p:nvSpPr>
        <p:spPr/>
        <p:txBody>
          <a:bodyPr/>
          <a:lstStyle/>
          <a:p>
            <a:fld id="{CBB22E55-9BA6-4FBB-BF82-C7907009620F}" type="slidenum">
              <a:rPr lang="en-US" smtClean="0"/>
              <a:t>7</a:t>
            </a:fld>
            <a:endParaRPr lang="en-US"/>
          </a:p>
        </p:txBody>
      </p:sp>
    </p:spTree>
    <p:extLst>
      <p:ext uri="{BB962C8B-B14F-4D97-AF65-F5344CB8AC3E}">
        <p14:creationId xmlns:p14="http://schemas.microsoft.com/office/powerpoint/2010/main" val="37482436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52C001-8998-3779-5D16-555B336ABB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DB7A09-EF98-725C-4ED7-B87BEE18F3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17022D-DFB7-CE46-FE0D-88AF15AE3921}"/>
              </a:ext>
            </a:extLst>
          </p:cNvPr>
          <p:cNvSpPr>
            <a:spLocks noGrp="1"/>
          </p:cNvSpPr>
          <p:nvPr>
            <p:ph type="body" idx="1"/>
          </p:nvPr>
        </p:nvSpPr>
        <p:spPr/>
        <p:txBody>
          <a:bodyPr/>
          <a:lstStyle/>
          <a:p>
            <a:r>
              <a:rPr lang="en-US" sz="1200" kern="1200">
                <a:solidFill>
                  <a:schemeClr val="tx1"/>
                </a:solidFill>
                <a:effectLst/>
                <a:latin typeface="+mn-lt"/>
                <a:ea typeface="+mn-ea"/>
                <a:cs typeface="+mn-cs"/>
              </a:rPr>
              <a:t>The population patterns are redefining the social care services required by the adult population in the United Kingdom. The population of the older generation is growing, implying that demand for services will be high because of the general rise in life expectancy and people living with long-term conditions. Harker, Sturge and Barton (2024) state that 27 percent of the population will be composed of people aged 65 and older by 2072. This population change will cause the elderly population seeking involved, over-complicated, and long-lasting medical services like frailty assistance, dementia services, and chronic conditions services to grow. Service delivery systems have to be modified to meet such diverse and intensive needs as the structure of the population becomes different.</a:t>
            </a:r>
          </a:p>
          <a:p>
            <a:r>
              <a:rPr lang="en-US" sz="1200" kern="1200">
                <a:solidFill>
                  <a:schemeClr val="tx1"/>
                </a:solidFill>
                <a:effectLst/>
                <a:latin typeface="+mn-lt"/>
                <a:ea typeface="+mn-ea"/>
                <a:cs typeface="+mn-cs"/>
              </a:rPr>
              <a:t>The King Fund (2024) estimates that there are currently approximately 1.4 million publicly funded adult social care recipients. Nevertheless, the shortage of workforce remains a setback to the speed of service delivery and persistence of care provision. With increased demand comes more load on already limited funding, making the quality of care disparate across regions. These strains indicate that existing models of care are not yet able to be held sustainable despite the growing demographic. Without structural change and innovation, and strategic workforce planning, the existing systems can be subjected to increasing inefficiencies, which can in turn restrict their capacity to provide fair and quality service to older adults.</a:t>
            </a:r>
          </a:p>
        </p:txBody>
      </p:sp>
      <p:sp>
        <p:nvSpPr>
          <p:cNvPr id="4" name="Slide Number Placeholder 3">
            <a:extLst>
              <a:ext uri="{FF2B5EF4-FFF2-40B4-BE49-F238E27FC236}">
                <a16:creationId xmlns:a16="http://schemas.microsoft.com/office/drawing/2014/main" id="{B0D3A613-F9CD-0A8E-2560-4FBF24C41492}"/>
              </a:ext>
            </a:extLst>
          </p:cNvPr>
          <p:cNvSpPr>
            <a:spLocks noGrp="1"/>
          </p:cNvSpPr>
          <p:nvPr>
            <p:ph type="sldNum" sz="quarter" idx="5"/>
          </p:nvPr>
        </p:nvSpPr>
        <p:spPr/>
        <p:txBody>
          <a:bodyPr/>
          <a:lstStyle/>
          <a:p>
            <a:fld id="{CBB22E55-9BA6-4FBB-BF82-C7907009620F}" type="slidenum">
              <a:rPr lang="en-US" smtClean="0"/>
              <a:t>8</a:t>
            </a:fld>
            <a:endParaRPr lang="en-US"/>
          </a:p>
        </p:txBody>
      </p:sp>
    </p:spTree>
    <p:extLst>
      <p:ext uri="{BB962C8B-B14F-4D97-AF65-F5344CB8AC3E}">
        <p14:creationId xmlns:p14="http://schemas.microsoft.com/office/powerpoint/2010/main" val="18124993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19AB4C-ECF1-C4FC-569D-A8CD979D85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F98345-61EA-C5B0-0BB7-0C55BDD714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FAFED4-B07C-9ED6-DC85-80CDB05D3269}"/>
              </a:ext>
            </a:extLst>
          </p:cNvPr>
          <p:cNvSpPr>
            <a:spLocks noGrp="1"/>
          </p:cNvSpPr>
          <p:nvPr>
            <p:ph type="body" idx="1"/>
          </p:nvPr>
        </p:nvSpPr>
        <p:spPr/>
        <p:txBody>
          <a:bodyPr/>
          <a:lstStyle/>
          <a:p>
            <a:r>
              <a:rPr lang="en-US" sz="1200" kern="1200">
                <a:solidFill>
                  <a:schemeClr val="tx1"/>
                </a:solidFill>
                <a:effectLst/>
                <a:latin typeface="+mn-lt"/>
                <a:ea typeface="+mn-ea"/>
                <a:cs typeface="+mn-cs"/>
              </a:rPr>
              <a:t>The provision of elderly care is changing due to technological innovation. Telehealth will provide remote access to medical consultations, minimize the necessity to visit the hospital, and increase access to doctors. Telehealth and telemedicine have been found to be effective in dementia care and the broader management of the older adult, as Júnior et al. (2025) highlight. Digital monitoring systems currently help with controlling chronic conditions by real-time monitoring of vital signs and symptoms. Applications of cognitive stimulation and reminder technologies are examples of dementia-specific technology, which improve the daily functioning of people with memory impairments and preserve their independence in community environments.</a:t>
            </a:r>
          </a:p>
          <a:p>
            <a:r>
              <a:rPr lang="en-US" sz="1200" kern="1200">
                <a:solidFill>
                  <a:schemeClr val="tx1"/>
                </a:solidFill>
                <a:effectLst/>
                <a:latin typeface="+mn-lt"/>
                <a:ea typeface="+mn-ea"/>
                <a:cs typeface="+mn-cs"/>
              </a:rPr>
              <a:t>Smart home technologies also facilitate independent living through the adoption of automated lighting conditions, controlling professional temperature, and voice activation systems in everyday settings. Vrančić, Zadravec and </a:t>
            </a:r>
            <a:r>
              <a:rPr lang="en-US" sz="1200" kern="1200" err="1">
                <a:solidFill>
                  <a:schemeClr val="tx1"/>
                </a:solidFill>
                <a:effectLst/>
                <a:latin typeface="+mn-lt"/>
                <a:ea typeface="+mn-ea"/>
                <a:cs typeface="+mn-cs"/>
              </a:rPr>
              <a:t>Orehovački</a:t>
            </a:r>
            <a:r>
              <a:rPr lang="en-US" sz="1200" kern="1200">
                <a:solidFill>
                  <a:schemeClr val="tx1"/>
                </a:solidFill>
                <a:effectLst/>
                <a:latin typeface="+mn-lt"/>
                <a:ea typeface="+mn-ea"/>
                <a:cs typeface="+mn-cs"/>
              </a:rPr>
              <a:t> (2024) indicate that innovations in smart homes offer practical assistance to older adults that make them have a better chance of safety and autonomy. Falls or emergencies can be detected by sensors installed in the house and help avert risks, as well as respond quickly. Besides, mobile applications aid in self-care monitoring by sending users notifications about medications and appointments. All these technological changes are geared towards lessening the tensions of the services, enhancing the living standards, and increasing the lifespan of the older adults to live in a safe environment at home.</a:t>
            </a:r>
          </a:p>
        </p:txBody>
      </p:sp>
      <p:sp>
        <p:nvSpPr>
          <p:cNvPr id="4" name="Slide Number Placeholder 3">
            <a:extLst>
              <a:ext uri="{FF2B5EF4-FFF2-40B4-BE49-F238E27FC236}">
                <a16:creationId xmlns:a16="http://schemas.microsoft.com/office/drawing/2014/main" id="{B54A50FA-2532-C1CB-31B2-4F2A5A27BDCB}"/>
              </a:ext>
            </a:extLst>
          </p:cNvPr>
          <p:cNvSpPr>
            <a:spLocks noGrp="1"/>
          </p:cNvSpPr>
          <p:nvPr>
            <p:ph type="sldNum" sz="quarter" idx="5"/>
          </p:nvPr>
        </p:nvSpPr>
        <p:spPr/>
        <p:txBody>
          <a:bodyPr/>
          <a:lstStyle/>
          <a:p>
            <a:fld id="{CBB22E55-9BA6-4FBB-BF82-C7907009620F}" type="slidenum">
              <a:rPr lang="en-US" smtClean="0"/>
              <a:t>9</a:t>
            </a:fld>
            <a:endParaRPr lang="en-US"/>
          </a:p>
        </p:txBody>
      </p:sp>
    </p:spTree>
    <p:extLst>
      <p:ext uri="{BB962C8B-B14F-4D97-AF65-F5344CB8AC3E}">
        <p14:creationId xmlns:p14="http://schemas.microsoft.com/office/powerpoint/2010/main" val="25019423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B4E19B-85AB-D784-5F91-3438CF8406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60A09D-1CF7-A1D2-EC62-5B7381DFDD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D1E349-25CE-45F2-1930-24FFEC5D7103}"/>
              </a:ext>
            </a:extLst>
          </p:cNvPr>
          <p:cNvSpPr>
            <a:spLocks noGrp="1"/>
          </p:cNvSpPr>
          <p:nvPr>
            <p:ph type="body" idx="1"/>
          </p:nvPr>
        </p:nvSpPr>
        <p:spPr/>
        <p:txBody>
          <a:bodyPr/>
          <a:lstStyle/>
          <a:p>
            <a:r>
              <a:rPr lang="en-US" sz="1200" kern="1200">
                <a:solidFill>
                  <a:schemeClr val="tx1"/>
                </a:solidFill>
                <a:effectLst/>
                <a:latin typeface="+mn-lt"/>
                <a:ea typeface="+mn-ea"/>
                <a:cs typeface="+mn-cs"/>
              </a:rPr>
              <a:t>There are some essential advantages to technological innovations in elderly care. Telehealth enhances access to healthcare by lowering the travel barriers and providing the opportunity to conduct a consultation in a timely manner, especially for those with mobility restrictions. The independence and safety are promoted with the use of technology that provides remote monitoring to track vital parameters and inform a care professional about possible health conditions. These systems have the potential to lower </a:t>
            </a:r>
            <a:r>
              <a:rPr lang="en-US" sz="1200" kern="1200" err="1">
                <a:solidFill>
                  <a:schemeClr val="tx1"/>
                </a:solidFill>
                <a:effectLst/>
                <a:latin typeface="+mn-lt"/>
                <a:ea typeface="+mn-ea"/>
                <a:cs typeface="+mn-cs"/>
              </a:rPr>
              <a:t>hospitalisation</a:t>
            </a:r>
            <a:r>
              <a:rPr lang="en-US" sz="1200" kern="1200">
                <a:solidFill>
                  <a:schemeClr val="tx1"/>
                </a:solidFill>
                <a:effectLst/>
                <a:latin typeface="+mn-lt"/>
                <a:ea typeface="+mn-ea"/>
                <a:cs typeface="+mn-cs"/>
              </a:rPr>
              <a:t> rates and provide early prevention and management of chronic diseases. Ageing in place is also assisted by intelligent systems in which elderly individuals can remain in their familiar home environments under adequate supervision and care, consequently enhancing self-efficacy and overall quality of life.</a:t>
            </a:r>
          </a:p>
          <a:p>
            <a:r>
              <a:rPr lang="en-US" sz="1200" kern="1200">
                <a:solidFill>
                  <a:schemeClr val="tx1"/>
                </a:solidFill>
                <a:effectLst/>
                <a:latin typeface="+mn-lt"/>
                <a:ea typeface="+mn-ea"/>
                <a:cs typeface="+mn-cs"/>
              </a:rPr>
              <a:t>Although there are benefits, tremendous challenges are also linked with technological integration. Digital exclusion limits access to fairness among the older generation who are not digitally aware, lack access to the internet, or are not at ease with using equipment. The cost of implementation and maintenance is too high to be </a:t>
            </a:r>
            <a:r>
              <a:rPr lang="en-US" sz="1200" kern="1200" err="1">
                <a:solidFill>
                  <a:schemeClr val="tx1"/>
                </a:solidFill>
                <a:effectLst/>
                <a:latin typeface="+mn-lt"/>
                <a:ea typeface="+mn-ea"/>
                <a:cs typeface="+mn-cs"/>
              </a:rPr>
              <a:t>utilised</a:t>
            </a:r>
            <a:r>
              <a:rPr lang="en-US" sz="1200" kern="1200">
                <a:solidFill>
                  <a:schemeClr val="tx1"/>
                </a:solidFill>
                <a:effectLst/>
                <a:latin typeface="+mn-lt"/>
                <a:ea typeface="+mn-ea"/>
                <a:cs typeface="+mn-cs"/>
              </a:rPr>
              <a:t> by the underfunded social care systems. The aspect of privacy and use of data and informed consent also comes up as an ethical issue in cases of continuous monitoring of sensitive health information. In addition, smart home technologies can also demand technical literacy and upkeep, which can also introduce further reliance on relatives or specialists. Thus, although technology can assist in improving care delivery, equity, ethics, and sustainability have to be considered carefully.</a:t>
            </a:r>
          </a:p>
        </p:txBody>
      </p:sp>
      <p:sp>
        <p:nvSpPr>
          <p:cNvPr id="4" name="Slide Number Placeholder 3">
            <a:extLst>
              <a:ext uri="{FF2B5EF4-FFF2-40B4-BE49-F238E27FC236}">
                <a16:creationId xmlns:a16="http://schemas.microsoft.com/office/drawing/2014/main" id="{2B58F35C-F9F8-DED1-5436-E849BEBFD9A6}"/>
              </a:ext>
            </a:extLst>
          </p:cNvPr>
          <p:cNvSpPr>
            <a:spLocks noGrp="1"/>
          </p:cNvSpPr>
          <p:nvPr>
            <p:ph type="sldNum" sz="quarter" idx="5"/>
          </p:nvPr>
        </p:nvSpPr>
        <p:spPr/>
        <p:txBody>
          <a:bodyPr/>
          <a:lstStyle/>
          <a:p>
            <a:fld id="{CBB22E55-9BA6-4FBB-BF82-C7907009620F}" type="slidenum">
              <a:rPr lang="en-US" smtClean="0"/>
              <a:t>10</a:t>
            </a:fld>
            <a:endParaRPr lang="en-US"/>
          </a:p>
        </p:txBody>
      </p:sp>
    </p:spTree>
    <p:extLst>
      <p:ext uri="{BB962C8B-B14F-4D97-AF65-F5344CB8AC3E}">
        <p14:creationId xmlns:p14="http://schemas.microsoft.com/office/powerpoint/2010/main" val="34356420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E480C0-C037-370A-2835-0C0D0AA167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64AD5A-929E-05CE-9057-1ED84C8A62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9EF561-A155-D992-17CF-3FDF25DC1549}"/>
              </a:ext>
            </a:extLst>
          </p:cNvPr>
          <p:cNvSpPr>
            <a:spLocks noGrp="1"/>
          </p:cNvSpPr>
          <p:nvPr>
            <p:ph type="body" idx="1"/>
          </p:nvPr>
        </p:nvSpPr>
        <p:spPr/>
        <p:txBody>
          <a:bodyPr/>
          <a:lstStyle/>
          <a:p>
            <a:r>
              <a:rPr lang="en-US" sz="1200" kern="1200">
                <a:solidFill>
                  <a:schemeClr val="tx1"/>
                </a:solidFill>
                <a:effectLst/>
                <a:latin typeface="+mn-lt"/>
                <a:ea typeface="+mn-ea"/>
                <a:cs typeface="+mn-cs"/>
              </a:rPr>
              <a:t>The case study involved a pilot smart home monitoring system among older adults between the ages of 72 and 82 years living in the East Midlands on their own. The homes of the participants had smart sensors to monitor the daily practices of these participants, including movement, sleep patterns, and usage of the kitchen. Ochieng et al. (2023) present research stating that now families would be able to obtain real-time data related to their activities, and it provides them with the reassurance and prompt identification of possible issues. The intervention renders the continuity and life-course theories because the participants were left in their familiar home settings and given supportive supervision. It is also supportive of the Care Act values that propose independence, prevention, and wellbeing in the community.</a:t>
            </a:r>
          </a:p>
          <a:p>
            <a:r>
              <a:rPr lang="en-US" sz="1200" kern="1200">
                <a:solidFill>
                  <a:schemeClr val="tx1"/>
                </a:solidFill>
                <a:effectLst/>
                <a:latin typeface="+mn-lt"/>
                <a:ea typeface="+mn-ea"/>
                <a:cs typeface="+mn-cs"/>
              </a:rPr>
              <a:t>The results show valuable information about the nature of the present situation in the field of senior care and the rising role of technology. Technology increased the perceived safety and confidence of the participants and decreased the anxiety of the relatives, as they thought that remote reassurance was important. Digital acceptance, digital trust, and the confidence of users in monitoring systems were, however, critical as far as adoption was concerned. This shows that although technology is capable of helping in expanding independence and </a:t>
            </a:r>
            <a:r>
              <a:rPr lang="en-US" sz="1200" kern="1200" err="1">
                <a:solidFill>
                  <a:schemeClr val="tx1"/>
                </a:solidFill>
                <a:effectLst/>
                <a:latin typeface="+mn-lt"/>
                <a:ea typeface="+mn-ea"/>
                <a:cs typeface="+mn-cs"/>
              </a:rPr>
              <a:t>minimising</a:t>
            </a:r>
            <a:r>
              <a:rPr lang="en-US" sz="1200" kern="1200">
                <a:solidFill>
                  <a:schemeClr val="tx1"/>
                </a:solidFill>
                <a:effectLst/>
                <a:latin typeface="+mn-lt"/>
                <a:ea typeface="+mn-ea"/>
                <a:cs typeface="+mn-cs"/>
              </a:rPr>
              <a:t> institutional dependence, effective implementation involves ethical disclosure, user training, and person-</a:t>
            </a:r>
            <a:r>
              <a:rPr lang="en-US" sz="1200" kern="1200" err="1">
                <a:solidFill>
                  <a:schemeClr val="tx1"/>
                </a:solidFill>
                <a:effectLst/>
                <a:latin typeface="+mn-lt"/>
                <a:ea typeface="+mn-ea"/>
                <a:cs typeface="+mn-cs"/>
              </a:rPr>
              <a:t>centred</a:t>
            </a:r>
            <a:r>
              <a:rPr lang="en-US" sz="1200" kern="1200">
                <a:solidFill>
                  <a:schemeClr val="tx1"/>
                </a:solidFill>
                <a:effectLst/>
                <a:latin typeface="+mn-lt"/>
                <a:ea typeface="+mn-ea"/>
                <a:cs typeface="+mn-cs"/>
              </a:rPr>
              <a:t> design. The case explains that technology will not replace the human interaction, empathy, and relational support in the delivery of ageing services, but may act as an adjunct to care delivery.</a:t>
            </a:r>
          </a:p>
        </p:txBody>
      </p:sp>
      <p:sp>
        <p:nvSpPr>
          <p:cNvPr id="4" name="Slide Number Placeholder 3">
            <a:extLst>
              <a:ext uri="{FF2B5EF4-FFF2-40B4-BE49-F238E27FC236}">
                <a16:creationId xmlns:a16="http://schemas.microsoft.com/office/drawing/2014/main" id="{EFF1E34F-E342-DB9A-3037-FFB9DD541B9F}"/>
              </a:ext>
            </a:extLst>
          </p:cNvPr>
          <p:cNvSpPr>
            <a:spLocks noGrp="1"/>
          </p:cNvSpPr>
          <p:nvPr>
            <p:ph type="sldNum" sz="quarter" idx="5"/>
          </p:nvPr>
        </p:nvSpPr>
        <p:spPr/>
        <p:txBody>
          <a:bodyPr/>
          <a:lstStyle/>
          <a:p>
            <a:fld id="{CBB22E55-9BA6-4FBB-BF82-C7907009620F}" type="slidenum">
              <a:rPr lang="en-US" smtClean="0"/>
              <a:t>11</a:t>
            </a:fld>
            <a:endParaRPr lang="en-US"/>
          </a:p>
        </p:txBody>
      </p:sp>
    </p:spTree>
    <p:extLst>
      <p:ext uri="{BB962C8B-B14F-4D97-AF65-F5344CB8AC3E}">
        <p14:creationId xmlns:p14="http://schemas.microsoft.com/office/powerpoint/2010/main" val="14186348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3B9451-D66C-F135-A217-60F2F2CC0F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0D2FD6-9630-0CDE-CA7F-793984679F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BCA20A7-3277-8370-7A09-0600423AC4C9}"/>
              </a:ext>
            </a:extLst>
          </p:cNvPr>
          <p:cNvSpPr>
            <a:spLocks noGrp="1"/>
          </p:cNvSpPr>
          <p:nvPr>
            <p:ph type="body" idx="1"/>
          </p:nvPr>
        </p:nvSpPr>
        <p:spPr/>
        <p:txBody>
          <a:bodyPr/>
          <a:lstStyle/>
          <a:p>
            <a:r>
              <a:rPr lang="en-US" sz="1200" kern="1200">
                <a:solidFill>
                  <a:schemeClr val="tx1"/>
                </a:solidFill>
                <a:effectLst/>
                <a:latin typeface="+mn-lt"/>
                <a:ea typeface="+mn-ea"/>
                <a:cs typeface="+mn-cs"/>
              </a:rPr>
              <a:t>The case study investigated the use of integrated technologies in a residential nursing facility among adults. The assistance devices and monitoring systems became part of the daily routine and helped the staff to track safety indicators and address the needs of the residents more effectively. Residents were engaged with technologies that allowed them to become safer, have better communication, and monitor their health. However, there were diverse reported experiences among the individuals based on cognitive ability, confidence, and personal preference, as reported by </a:t>
            </a:r>
            <a:r>
              <a:rPr lang="en-US" sz="1200" kern="1200" err="1">
                <a:solidFill>
                  <a:schemeClr val="tx1"/>
                </a:solidFill>
                <a:effectLst/>
                <a:latin typeface="+mn-lt"/>
                <a:ea typeface="+mn-ea"/>
                <a:cs typeface="+mn-cs"/>
              </a:rPr>
              <a:t>Joranson</a:t>
            </a:r>
            <a:r>
              <a:rPr lang="en-US" sz="1200" kern="1200">
                <a:solidFill>
                  <a:schemeClr val="tx1"/>
                </a:solidFill>
                <a:effectLst/>
                <a:latin typeface="+mn-lt"/>
                <a:ea typeface="+mn-ea"/>
                <a:cs typeface="+mn-cs"/>
              </a:rPr>
              <a:t> et al. in 2025. The intervention illustrates the mechanism through which technological integration can be used in institutional care environments, and in line with the policy objectives that advance safety, efficiency, and enhanced quality of life.</a:t>
            </a:r>
          </a:p>
          <a:p>
            <a:r>
              <a:rPr lang="en-US" sz="1200" kern="1200">
                <a:solidFill>
                  <a:schemeClr val="tx1"/>
                </a:solidFill>
                <a:effectLst/>
                <a:latin typeface="+mn-lt"/>
                <a:ea typeface="+mn-ea"/>
                <a:cs typeface="+mn-cs"/>
              </a:rPr>
              <a:t>Critically, the case demonstrates promise and limitations. Although technology enhanced safety control and facilitated more responsive care provision, the use of technology was seen to reduce autonomy due to its complete monitoring of residents. This conflict represents the controversies of activity and continuity theories in which autonomy and meaningfulness are the key elements of well-being. Its successful application demanded that staff accommodate, train, and be sensitive to the preferences of residents. In the study, technology is not sufficient as a means to empower, but it should be successful based on ethical application, relational care, and adherence to person-</a:t>
            </a:r>
            <a:r>
              <a:rPr lang="en-US" sz="1200" kern="1200" err="1">
                <a:solidFill>
                  <a:schemeClr val="tx1"/>
                </a:solidFill>
                <a:effectLst/>
                <a:latin typeface="+mn-lt"/>
                <a:ea typeface="+mn-ea"/>
                <a:cs typeface="+mn-cs"/>
              </a:rPr>
              <a:t>centred</a:t>
            </a:r>
            <a:r>
              <a:rPr lang="en-US" sz="1200" kern="1200">
                <a:solidFill>
                  <a:schemeClr val="tx1"/>
                </a:solidFill>
                <a:effectLst/>
                <a:latin typeface="+mn-lt"/>
                <a:ea typeface="+mn-ea"/>
                <a:cs typeface="+mn-cs"/>
              </a:rPr>
              <a:t> values that have been integrated into the current policy frameworks of health and social care.</a:t>
            </a:r>
          </a:p>
        </p:txBody>
      </p:sp>
      <p:sp>
        <p:nvSpPr>
          <p:cNvPr id="4" name="Slide Number Placeholder 3">
            <a:extLst>
              <a:ext uri="{FF2B5EF4-FFF2-40B4-BE49-F238E27FC236}">
                <a16:creationId xmlns:a16="http://schemas.microsoft.com/office/drawing/2014/main" id="{15F909A6-F7F1-DF7B-15F6-5F95A58BA642}"/>
              </a:ext>
            </a:extLst>
          </p:cNvPr>
          <p:cNvSpPr>
            <a:spLocks noGrp="1"/>
          </p:cNvSpPr>
          <p:nvPr>
            <p:ph type="sldNum" sz="quarter" idx="5"/>
          </p:nvPr>
        </p:nvSpPr>
        <p:spPr/>
        <p:txBody>
          <a:bodyPr/>
          <a:lstStyle/>
          <a:p>
            <a:fld id="{CBB22E55-9BA6-4FBB-BF82-C7907009620F}" type="slidenum">
              <a:rPr lang="en-US" smtClean="0"/>
              <a:t>12</a:t>
            </a:fld>
            <a:endParaRPr lang="en-US"/>
          </a:p>
        </p:txBody>
      </p:sp>
    </p:spTree>
    <p:extLst>
      <p:ext uri="{BB962C8B-B14F-4D97-AF65-F5344CB8AC3E}">
        <p14:creationId xmlns:p14="http://schemas.microsoft.com/office/powerpoint/2010/main" val="23072597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9C08C7-C1A8-91E6-E854-BA1C1D972C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6C5721-5FF7-8FF0-6A7B-41FA8C597E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FAE937-E568-6D0C-3BB0-3925DBA7FBEA}"/>
              </a:ext>
            </a:extLst>
          </p:cNvPr>
          <p:cNvSpPr>
            <a:spLocks noGrp="1"/>
          </p:cNvSpPr>
          <p:nvPr>
            <p:ph type="body" idx="1"/>
          </p:nvPr>
        </p:nvSpPr>
        <p:spPr/>
        <p:txBody>
          <a:bodyPr/>
          <a:lstStyle/>
          <a:p>
            <a:r>
              <a:rPr lang="en-US" sz="1200" kern="1200">
                <a:solidFill>
                  <a:schemeClr val="tx1"/>
                </a:solidFill>
                <a:effectLst/>
                <a:latin typeface="+mn-lt"/>
                <a:ea typeface="+mn-ea"/>
                <a:cs typeface="+mn-cs"/>
              </a:rPr>
              <a:t>One of the key strategic enhancements is to increase the social care workforce investment. The existing data indicate a consistent lack of staffing and high turnover rates in adult social care services, which affects the provision of services and the continuity of care, and is reported by The King’s Fund (2024). Community-based integrated services would help in alleviating strain on residential settings and hospitals, as well as ageing in place. Enhancing multidisciplinary cooperation between health and social care providers would also increase coordinated care delivery and long-term sustainability of an increasingly stressed system.</a:t>
            </a:r>
          </a:p>
          <a:p>
            <a:r>
              <a:rPr lang="en-US" sz="1200" kern="1200">
                <a:solidFill>
                  <a:schemeClr val="tx1"/>
                </a:solidFill>
                <a:effectLst/>
                <a:latin typeface="+mn-lt"/>
                <a:ea typeface="+mn-ea"/>
                <a:cs typeface="+mn-cs"/>
              </a:rPr>
              <a:t>Theoretically, the marketing of active ageing based on meaningful engagement is in line with the theories of activity and life-course. As Foster and Walker (2021) note, lifelong preventive and participatory strategies help more in adulthood. Prevention throughout the life course implies investing in health promotion and social involvement, as well as in community infrastructure at an earlier stage. Sustained engagement and empowerment-based services can enhance the prevention of dependency, psychological well-being, and functional ability, which are gaps that have been recognized in existing models of reactive care.</a:t>
            </a:r>
          </a:p>
          <a:p>
            <a:r>
              <a:rPr lang="en-US" sz="1200" kern="1200">
                <a:solidFill>
                  <a:schemeClr val="tx1"/>
                </a:solidFill>
                <a:effectLst/>
                <a:latin typeface="+mn-lt"/>
                <a:ea typeface="+mn-ea"/>
                <a:cs typeface="+mn-cs"/>
              </a:rPr>
              <a:t>Policy implications are also significant. Enforcing well-being obligations in current law would mean that local governments remain focused on dignity, autonomy, and individual care, enshrined in the Care Act 2014. The allocation of more funds towards preventative care would enable early intervention instead of crisis management, according to Khan, Addo and Findlay (2024). Easier responsibility systems and open systems of financing might promote fair execution. With the coordination of the policy enforcement and service delivery, it would be more feasible to make sure that legislative principles are embodied in practical alterations in the lives of older people.</a:t>
            </a:r>
          </a:p>
          <a:p>
            <a:r>
              <a:rPr lang="en-US" sz="1200" kern="1200">
                <a:solidFill>
                  <a:schemeClr val="tx1"/>
                </a:solidFill>
                <a:effectLst/>
                <a:latin typeface="+mn-lt"/>
                <a:ea typeface="+mn-ea"/>
                <a:cs typeface="+mn-cs"/>
              </a:rPr>
              <a:t>However, there are still significant implementation barriers. Low funding constrains feasibility, particularly in an organization where local authorities are already on a very thin budget. The workforce shortage is an issue to sustain the long-term reform, as the recruitment and retention issues still persist. Besides this, the expansion of technology requires the presentation of infrastructure and digital literacy. The barriers can only be defeated with political goodwill in the long term, intersectoral collaboration, and targeted investment decisions. Even high-quality recommendations can hardly have any meaningful and lasting impact without taking structural constraints into consideration.</a:t>
            </a:r>
          </a:p>
        </p:txBody>
      </p:sp>
      <p:sp>
        <p:nvSpPr>
          <p:cNvPr id="4" name="Slide Number Placeholder 3">
            <a:extLst>
              <a:ext uri="{FF2B5EF4-FFF2-40B4-BE49-F238E27FC236}">
                <a16:creationId xmlns:a16="http://schemas.microsoft.com/office/drawing/2014/main" id="{02949393-7E68-A5F3-55F5-FED44859A84E}"/>
              </a:ext>
            </a:extLst>
          </p:cNvPr>
          <p:cNvSpPr>
            <a:spLocks noGrp="1"/>
          </p:cNvSpPr>
          <p:nvPr>
            <p:ph type="sldNum" sz="quarter" idx="5"/>
          </p:nvPr>
        </p:nvSpPr>
        <p:spPr/>
        <p:txBody>
          <a:bodyPr/>
          <a:lstStyle/>
          <a:p>
            <a:fld id="{CBB22E55-9BA6-4FBB-BF82-C7907009620F}" type="slidenum">
              <a:rPr lang="en-US" smtClean="0"/>
              <a:t>13</a:t>
            </a:fld>
            <a:endParaRPr lang="en-US"/>
          </a:p>
        </p:txBody>
      </p:sp>
    </p:spTree>
    <p:extLst>
      <p:ext uri="{BB962C8B-B14F-4D97-AF65-F5344CB8AC3E}">
        <p14:creationId xmlns:p14="http://schemas.microsoft.com/office/powerpoint/2010/main" val="31881654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slideLayout" Target="../slideLayouts/slideLayout7.xml"/><Relationship Id="rId7" Type="http://schemas.openxmlformats.org/officeDocument/2006/relationships/hyperlink" Target="https://assets.betterhelp.com/advice/images/5913aafdde4749275f5d0ec56395ac56-solos-sad_59_l.jpg" TargetMode="Externa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https://helpandcomfort.com/wp-content/uploads/2023/07/fear-future-only-ruins-present-shot-older-woman-doing-light-floor-exercises-during-session-with-physiotherapist-outside-1200x600.jpg" TargetMode="External"/><Relationship Id="rId5" Type="http://schemas.openxmlformats.org/officeDocument/2006/relationships/image" Target="../media/image5.jpeg"/><Relationship Id="rId10" Type="http://schemas.openxmlformats.org/officeDocument/2006/relationships/image" Target="../media/image2.png"/><Relationship Id="rId4" Type="http://schemas.openxmlformats.org/officeDocument/2006/relationships/notesSlide" Target="../notesSlides/notesSlide3.xml"/><Relationship Id="rId9"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8.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8" Type="http://schemas.openxmlformats.org/officeDocument/2006/relationships/hyperlink" Target="https://www.liveincaredirect.org/images/live-in-care-direct.jpg" TargetMode="External"/><Relationship Id="rId3" Type="http://schemas.openxmlformats.org/officeDocument/2006/relationships/slideLayout" Target="../slideLayouts/slideLayout7.xml"/><Relationship Id="rId7" Type="http://schemas.openxmlformats.org/officeDocument/2006/relationships/hyperlink" Target="https://www.moradaseniorliving.com/wp-content/uploads/2024/08/Smiling-man-with-glasses-holdi-2.jpg" TargetMode="Externa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notesSlide" Target="../notesSlides/notesSlide6.xml"/><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2.jpe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4.jpe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5.jpe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6.jpe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8" Type="http://schemas.openxmlformats.org/officeDocument/2006/relationships/hyperlink" Target="https://www.liveincaredirect.org/images/live-in-care-direct.jpg" TargetMode="External"/><Relationship Id="rId3" Type="http://schemas.openxmlformats.org/officeDocument/2006/relationships/slideLayout" Target="../slideLayouts/slideLayout7.xml"/><Relationship Id="rId7" Type="http://schemas.openxmlformats.org/officeDocument/2006/relationships/hyperlink" Target="https://www.moradaseniorliving.com/wp-content/uploads/2024/08/Smiling-man-with-glasses-holdi-2.jpg" TargetMode="Externa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notesSlide" Target="../notesSlides/notesSlide12.xml"/><Relationship Id="rId9"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image" Target="../media/image17.jpeg"/></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4">
            <a:alphaModFix amt="14000"/>
          </a:blip>
          <a:stretch>
            <a:fillRect/>
          </a:stretch>
        </a:blipFill>
        <a:effectLst/>
      </p:bgPr>
    </p:bg>
    <p:spTree>
      <p:nvGrpSpPr>
        <p:cNvPr id="1" name=""/>
        <p:cNvGrpSpPr/>
        <p:nvPr/>
      </p:nvGrpSpPr>
      <p:grpSpPr>
        <a:xfrm>
          <a:off x="0" y="0"/>
          <a:ext cx="0" cy="0"/>
          <a:chOff x="0" y="0"/>
          <a:chExt cx="0" cy="0"/>
        </a:xfrm>
      </p:grpSpPr>
      <p:grpSp>
        <p:nvGrpSpPr>
          <p:cNvPr id="30" name="Group 30"/>
          <p:cNvGrpSpPr/>
          <p:nvPr/>
        </p:nvGrpSpPr>
        <p:grpSpPr>
          <a:xfrm>
            <a:off x="3261360" y="1633750"/>
            <a:ext cx="10972800" cy="2721322"/>
            <a:chOff x="0" y="0"/>
            <a:chExt cx="1328331" cy="187699"/>
          </a:xfrm>
        </p:grpSpPr>
        <p:sp>
          <p:nvSpPr>
            <p:cNvPr id="31" name="Freeform 31"/>
            <p:cNvSpPr/>
            <p:nvPr/>
          </p:nvSpPr>
          <p:spPr>
            <a:xfrm>
              <a:off x="0" y="0"/>
              <a:ext cx="1328331" cy="187699"/>
            </a:xfrm>
            <a:custGeom>
              <a:avLst/>
              <a:gdLst/>
              <a:ahLst/>
              <a:cxnLst/>
              <a:rect l="l" t="t" r="r" b="b"/>
              <a:pathLst>
                <a:path w="1328331" h="187699">
                  <a:moveTo>
                    <a:pt x="93849" y="0"/>
                  </a:moveTo>
                  <a:lnTo>
                    <a:pt x="1234482" y="0"/>
                  </a:lnTo>
                  <a:cubicBezTo>
                    <a:pt x="1259372" y="0"/>
                    <a:pt x="1283243" y="9888"/>
                    <a:pt x="1300843" y="27488"/>
                  </a:cubicBezTo>
                  <a:cubicBezTo>
                    <a:pt x="1318444" y="45088"/>
                    <a:pt x="1328331" y="68959"/>
                    <a:pt x="1328331" y="93849"/>
                  </a:cubicBezTo>
                  <a:lnTo>
                    <a:pt x="1328331" y="93849"/>
                  </a:lnTo>
                  <a:cubicBezTo>
                    <a:pt x="1328331" y="118740"/>
                    <a:pt x="1318444" y="142611"/>
                    <a:pt x="1300843" y="160211"/>
                  </a:cubicBezTo>
                  <a:cubicBezTo>
                    <a:pt x="1283243" y="177811"/>
                    <a:pt x="1259372" y="187699"/>
                    <a:pt x="1234482" y="187699"/>
                  </a:cubicBezTo>
                  <a:lnTo>
                    <a:pt x="93849" y="187699"/>
                  </a:lnTo>
                  <a:cubicBezTo>
                    <a:pt x="68959" y="187699"/>
                    <a:pt x="45088" y="177811"/>
                    <a:pt x="27488" y="160211"/>
                  </a:cubicBezTo>
                  <a:cubicBezTo>
                    <a:pt x="9888" y="142611"/>
                    <a:pt x="0" y="118740"/>
                    <a:pt x="0" y="93849"/>
                  </a:cubicBezTo>
                  <a:lnTo>
                    <a:pt x="0" y="93849"/>
                  </a:lnTo>
                  <a:cubicBezTo>
                    <a:pt x="0" y="68959"/>
                    <a:pt x="9888" y="45088"/>
                    <a:pt x="27488" y="27488"/>
                  </a:cubicBezTo>
                  <a:cubicBezTo>
                    <a:pt x="45088" y="9888"/>
                    <a:pt x="68959" y="0"/>
                    <a:pt x="93849" y="0"/>
                  </a:cubicBezTo>
                  <a:close/>
                </a:path>
              </a:pathLst>
            </a:custGeom>
            <a:ln w="19050" cap="rnd">
              <a:solidFill>
                <a:srgbClr val="000000"/>
              </a:solidFill>
              <a:prstDash val="solid"/>
              <a:round/>
            </a:ln>
          </p:spPr>
          <p:txBody>
            <a:bodyPr/>
            <a:lstStyle/>
            <a:p>
              <a:endParaRPr lang="en-US"/>
            </a:p>
          </p:txBody>
        </p:sp>
        <p:sp>
          <p:nvSpPr>
            <p:cNvPr id="32" name="TextBox 32"/>
            <p:cNvSpPr txBox="1"/>
            <p:nvPr/>
          </p:nvSpPr>
          <p:spPr>
            <a:xfrm>
              <a:off x="0" y="-57150"/>
              <a:ext cx="1328331" cy="244849"/>
            </a:xfrm>
            <a:prstGeom prst="rect">
              <a:avLst/>
            </a:prstGeom>
          </p:spPr>
          <p:txBody>
            <a:bodyPr lIns="50800" tIns="50800" rIns="50800" bIns="50800" rtlCol="0" anchor="ctr"/>
            <a:lstStyle/>
            <a:p>
              <a:pPr algn="ctr">
                <a:lnSpc>
                  <a:spcPts val="2799"/>
                </a:lnSpc>
              </a:pPr>
              <a:endParaRPr/>
            </a:p>
          </p:txBody>
        </p:sp>
      </p:grpSp>
      <p:sp>
        <p:nvSpPr>
          <p:cNvPr id="38" name="TextBox 38"/>
          <p:cNvSpPr txBox="1"/>
          <p:nvPr/>
        </p:nvSpPr>
        <p:spPr>
          <a:xfrm>
            <a:off x="4114800" y="1512661"/>
            <a:ext cx="8839200" cy="2721322"/>
          </a:xfrm>
          <a:prstGeom prst="rect">
            <a:avLst/>
          </a:prstGeom>
        </p:spPr>
        <p:txBody>
          <a:bodyPr wrap="square" lIns="0" tIns="0" rIns="0" bIns="0" rtlCol="0" anchor="t">
            <a:spAutoFit/>
          </a:bodyPr>
          <a:lstStyle/>
          <a:p>
            <a:pPr algn="l">
              <a:lnSpc>
                <a:spcPct val="200000"/>
              </a:lnSpc>
              <a:spcBef>
                <a:spcPct val="0"/>
              </a:spcBef>
            </a:pPr>
            <a:r>
              <a:rPr lang="en-US" sz="4800" b="1" dirty="0">
                <a:solidFill>
                  <a:srgbClr val="002060"/>
                </a:solidFill>
                <a:latin typeface="Arial Narrow" panose="020B0606020202030204" pitchFamily="34" charset="0"/>
                <a:ea typeface="TT Lakes Neue Compressed"/>
                <a:cs typeface="TT Lakes Neue Compressed"/>
                <a:sym typeface="TT Lakes Neue Compressed"/>
              </a:rPr>
              <a:t>Care empowerment and support of older people in the United Kingdom</a:t>
            </a:r>
          </a:p>
        </p:txBody>
      </p:sp>
      <p:sp>
        <p:nvSpPr>
          <p:cNvPr id="39" name="TextBox 39"/>
          <p:cNvSpPr txBox="1"/>
          <p:nvPr/>
        </p:nvSpPr>
        <p:spPr>
          <a:xfrm>
            <a:off x="14793518" y="395499"/>
            <a:ext cx="1238114" cy="207645"/>
          </a:xfrm>
          <a:prstGeom prst="rect">
            <a:avLst/>
          </a:prstGeom>
        </p:spPr>
        <p:txBody>
          <a:bodyPr lIns="0" tIns="0" rIns="0" bIns="0" rtlCol="0" anchor="t">
            <a:spAutoFit/>
          </a:bodyPr>
          <a:lstStyle/>
          <a:p>
            <a:pPr algn="ctr">
              <a:lnSpc>
                <a:spcPts val="1680"/>
              </a:lnSpc>
              <a:spcBef>
                <a:spcPct val="0"/>
              </a:spcBef>
            </a:pPr>
            <a:r>
              <a:rPr lang="en-US" sz="1200">
                <a:solidFill>
                  <a:srgbClr val="FFFFFF"/>
                </a:solidFill>
                <a:latin typeface="Poppins"/>
                <a:ea typeface="Poppins"/>
                <a:cs typeface="Poppins"/>
                <a:sym typeface="Poppins"/>
              </a:rPr>
              <a:t>SIGN UP</a:t>
            </a:r>
          </a:p>
        </p:txBody>
      </p:sp>
      <p:sp>
        <p:nvSpPr>
          <p:cNvPr id="43" name="TextBox 43"/>
          <p:cNvSpPr txBox="1"/>
          <p:nvPr/>
        </p:nvSpPr>
        <p:spPr>
          <a:xfrm>
            <a:off x="917713" y="5143500"/>
            <a:ext cx="16142519" cy="7693837"/>
          </a:xfrm>
          <a:prstGeom prst="rect">
            <a:avLst/>
          </a:prstGeom>
        </p:spPr>
        <p:txBody>
          <a:bodyPr wrap="square" lIns="0" tIns="0" rIns="0" bIns="0" rtlCol="0" anchor="t">
            <a:spAutoFit/>
          </a:bodyPr>
          <a:lstStyle/>
          <a:p>
            <a:pPr algn="ctr">
              <a:lnSpc>
                <a:spcPct val="150000"/>
              </a:lnSpc>
              <a:spcBef>
                <a:spcPct val="0"/>
              </a:spcBef>
            </a:pPr>
            <a:r>
              <a:rPr lang="en-US" sz="2800" dirty="0">
                <a:solidFill>
                  <a:srgbClr val="002060"/>
                </a:solidFill>
                <a:latin typeface="Aptos Narrow"/>
                <a:ea typeface="Poppins"/>
                <a:cs typeface="Poppins"/>
                <a:sym typeface="Poppins"/>
              </a:rPr>
              <a:t>  Name: MARIA COSTESCU</a:t>
            </a:r>
            <a:endParaRPr lang="en-US" sz="2800" dirty="0">
              <a:solidFill>
                <a:srgbClr val="002060"/>
              </a:solidFill>
              <a:latin typeface="Aptos Narrow" panose="020B0004020202020204" pitchFamily="34" charset="0"/>
              <a:ea typeface="Poppins"/>
              <a:cs typeface="Poppins"/>
            </a:endParaRPr>
          </a:p>
          <a:p>
            <a:pPr algn="ctr">
              <a:lnSpc>
                <a:spcPct val="150000"/>
              </a:lnSpc>
              <a:spcBef>
                <a:spcPct val="0"/>
              </a:spcBef>
            </a:pPr>
            <a:r>
              <a:rPr lang="en-US" sz="2800" dirty="0">
                <a:solidFill>
                  <a:srgbClr val="002060"/>
                </a:solidFill>
                <a:latin typeface="Aptos Narrow"/>
                <a:ea typeface="Poppins"/>
                <a:cs typeface="Poppins"/>
              </a:rPr>
              <a:t>ID:1913812</a:t>
            </a:r>
            <a:endParaRPr lang="en-US" sz="2800" dirty="0">
              <a:solidFill>
                <a:srgbClr val="002060"/>
              </a:solidFill>
              <a:latin typeface="Aptos Narrow"/>
              <a:ea typeface="Poppins"/>
              <a:cs typeface="Poppins"/>
              <a:sym typeface="Poppins"/>
            </a:endParaRPr>
          </a:p>
          <a:p>
            <a:pPr algn="ctr">
              <a:lnSpc>
                <a:spcPct val="150000"/>
              </a:lnSpc>
              <a:spcBef>
                <a:spcPct val="0"/>
              </a:spcBef>
            </a:pPr>
            <a:r>
              <a:rPr lang="en-US" sz="2800" dirty="0">
                <a:solidFill>
                  <a:srgbClr val="002060"/>
                </a:solidFill>
                <a:latin typeface="Aptos Narrow"/>
                <a:ea typeface="Poppins"/>
                <a:cs typeface="Poppins"/>
                <a:sym typeface="Poppins"/>
              </a:rPr>
              <a:t>BMHP6027-Component1-Presentation(PowerPoint with Voice-Over)</a:t>
            </a:r>
            <a:endParaRPr lang="en-US" sz="2800" dirty="0">
              <a:solidFill>
                <a:srgbClr val="002060"/>
              </a:solidFill>
              <a:latin typeface="Aptos Narrow" panose="020B0004020202020204" pitchFamily="34" charset="0"/>
              <a:ea typeface="Poppins"/>
              <a:cs typeface="Poppins"/>
              <a:sym typeface="Poppins"/>
            </a:endParaRPr>
          </a:p>
          <a:p>
            <a:pPr algn="ctr">
              <a:lnSpc>
                <a:spcPct val="150000"/>
              </a:lnSpc>
              <a:spcBef>
                <a:spcPct val="0"/>
              </a:spcBef>
            </a:pPr>
            <a:r>
              <a:rPr lang="en-US" sz="2800" dirty="0">
                <a:solidFill>
                  <a:srgbClr val="002060"/>
                </a:solidFill>
                <a:latin typeface="Aptos Narrow"/>
                <a:ea typeface="Poppins"/>
                <a:cs typeface="Poppins"/>
              </a:rPr>
              <a:t>Lecturer: Kennedy </a:t>
            </a:r>
            <a:r>
              <a:rPr lang="en-US" sz="2800" dirty="0" err="1">
                <a:solidFill>
                  <a:srgbClr val="002060"/>
                </a:solidFill>
                <a:latin typeface="Aptos Narrow"/>
                <a:ea typeface="Poppins"/>
                <a:cs typeface="Poppins"/>
              </a:rPr>
              <a:t>Obohwemu</a:t>
            </a:r>
            <a:endParaRPr lang="en-US" sz="2800" dirty="0">
              <a:solidFill>
                <a:srgbClr val="002060"/>
              </a:solidFill>
              <a:latin typeface="Aptos Narrow"/>
              <a:ea typeface="Poppins"/>
              <a:cs typeface="Poppins"/>
            </a:endParaRPr>
          </a:p>
          <a:p>
            <a:pPr algn="ctr">
              <a:lnSpc>
                <a:spcPct val="150000"/>
              </a:lnSpc>
              <a:spcBef>
                <a:spcPct val="0"/>
              </a:spcBef>
            </a:pPr>
            <a:endParaRPr lang="en-US" sz="2800" dirty="0">
              <a:solidFill>
                <a:srgbClr val="002060"/>
              </a:solidFill>
              <a:latin typeface="Aptos Narrow"/>
              <a:ea typeface="Poppins"/>
              <a:cs typeface="Poppins"/>
            </a:endParaRPr>
          </a:p>
          <a:p>
            <a:pPr algn="ctr">
              <a:lnSpc>
                <a:spcPct val="150000"/>
              </a:lnSpc>
              <a:spcBef>
                <a:spcPct val="0"/>
              </a:spcBef>
            </a:pPr>
            <a:endParaRPr lang="en-US" sz="2800" dirty="0">
              <a:solidFill>
                <a:srgbClr val="002060"/>
              </a:solidFill>
              <a:latin typeface="Aptos Narrow"/>
              <a:ea typeface="Poppins"/>
              <a:cs typeface="Poppins"/>
            </a:endParaRPr>
          </a:p>
          <a:p>
            <a:pPr algn="ctr">
              <a:lnSpc>
                <a:spcPct val="150000"/>
              </a:lnSpc>
              <a:spcBef>
                <a:spcPct val="0"/>
              </a:spcBef>
            </a:pPr>
            <a:endParaRPr lang="en-US" sz="2800" dirty="0">
              <a:solidFill>
                <a:srgbClr val="002060"/>
              </a:solidFill>
              <a:latin typeface="Aptos Narrow"/>
              <a:ea typeface="Poppins"/>
              <a:cs typeface="Poppins"/>
            </a:endParaRPr>
          </a:p>
          <a:p>
            <a:pPr algn="ctr">
              <a:lnSpc>
                <a:spcPct val="150000"/>
              </a:lnSpc>
              <a:spcBef>
                <a:spcPct val="0"/>
              </a:spcBef>
            </a:pPr>
            <a:endParaRPr lang="en-US" sz="2800" dirty="0">
              <a:solidFill>
                <a:srgbClr val="002060"/>
              </a:solidFill>
              <a:latin typeface="Aptos Narrow"/>
              <a:ea typeface="Poppins"/>
              <a:cs typeface="Poppins"/>
            </a:endParaRPr>
          </a:p>
          <a:p>
            <a:pPr algn="ctr">
              <a:lnSpc>
                <a:spcPct val="150000"/>
              </a:lnSpc>
              <a:spcBef>
                <a:spcPct val="0"/>
              </a:spcBef>
            </a:pPr>
            <a:endParaRPr lang="en-US" sz="2800" dirty="0">
              <a:solidFill>
                <a:srgbClr val="002060"/>
              </a:solidFill>
              <a:latin typeface="Aptos Narrow"/>
              <a:ea typeface="Poppins"/>
              <a:cs typeface="Poppins"/>
            </a:endParaRPr>
          </a:p>
          <a:p>
            <a:pPr algn="ctr">
              <a:lnSpc>
                <a:spcPct val="150000"/>
              </a:lnSpc>
              <a:spcBef>
                <a:spcPct val="0"/>
              </a:spcBef>
            </a:pPr>
            <a:endParaRPr lang="en-US" sz="2800" dirty="0">
              <a:solidFill>
                <a:srgbClr val="002060"/>
              </a:solidFill>
              <a:latin typeface="Aptos Narrow"/>
              <a:ea typeface="Poppins"/>
              <a:cs typeface="Poppins"/>
            </a:endParaRPr>
          </a:p>
          <a:p>
            <a:pPr algn="ctr">
              <a:lnSpc>
                <a:spcPct val="150000"/>
              </a:lnSpc>
              <a:spcBef>
                <a:spcPct val="0"/>
              </a:spcBef>
            </a:pPr>
            <a:endParaRPr lang="en-US" sz="2800" dirty="0">
              <a:solidFill>
                <a:srgbClr val="002060"/>
              </a:solidFill>
              <a:latin typeface="Aptos Narrow"/>
              <a:ea typeface="Poppins"/>
              <a:cs typeface="Poppins"/>
            </a:endParaRPr>
          </a:p>
          <a:p>
            <a:pPr algn="ctr">
              <a:lnSpc>
                <a:spcPct val="150000"/>
              </a:lnSpc>
              <a:spcBef>
                <a:spcPct val="0"/>
              </a:spcBef>
            </a:pPr>
            <a:endParaRPr lang="en-US" sz="2800" dirty="0">
              <a:solidFill>
                <a:srgbClr val="002060"/>
              </a:solidFill>
              <a:latin typeface="Aptos Narrow"/>
              <a:ea typeface="Poppins"/>
              <a:cs typeface="Poppins"/>
            </a:endParaRPr>
          </a:p>
        </p:txBody>
      </p:sp>
      <p:pic>
        <p:nvPicPr>
          <p:cNvPr id="12" name="Audio 11">
            <a:hlinkClick r:id="" action="ppaction://media"/>
            <a:extLst>
              <a:ext uri="{FF2B5EF4-FFF2-40B4-BE49-F238E27FC236}">
                <a16:creationId xmlns:a16="http://schemas.microsoft.com/office/drawing/2014/main" id="{9D229058-D57A-1CB8-F238-C02B00A528B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54957">
        <p15:prstTrans prst="pageCurlDouble"/>
      </p:transition>
    </mc:Choice>
    <mc:Fallback>
      <p:transition spd="slow" advTm="5495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4"/>
          <p:cNvGrpSpPr/>
          <p:nvPr/>
        </p:nvGrpSpPr>
        <p:grpSpPr>
          <a:xfrm>
            <a:off x="2" y="-6"/>
            <a:ext cx="7701740" cy="10287006"/>
            <a:chOff x="-40138" y="-67436"/>
            <a:chExt cx="2028442" cy="419831"/>
          </a:xfrm>
          <a:gradFill>
            <a:gsLst>
              <a:gs pos="36000">
                <a:srgbClr val="6B5E4F"/>
              </a:gs>
              <a:gs pos="99000">
                <a:schemeClr val="bg1"/>
              </a:gs>
              <a:gs pos="91000">
                <a:schemeClr val="bg1"/>
              </a:gs>
              <a:gs pos="100000">
                <a:schemeClr val="bg1"/>
              </a:gs>
            </a:gsLst>
            <a:lin ang="5400000" scaled="1"/>
          </a:gradFill>
        </p:grpSpPr>
        <p:sp>
          <p:nvSpPr>
            <p:cNvPr id="15" name="Freeform 15"/>
            <p:cNvSpPr/>
            <p:nvPr/>
          </p:nvSpPr>
          <p:spPr>
            <a:xfrm>
              <a:off x="0" y="0"/>
              <a:ext cx="1988304" cy="352395"/>
            </a:xfrm>
            <a:custGeom>
              <a:avLst/>
              <a:gdLst/>
              <a:ahLst/>
              <a:cxnLst/>
              <a:rect l="l" t="t" r="r" b="b"/>
              <a:pathLst>
                <a:path w="1988304" h="352395">
                  <a:moveTo>
                    <a:pt x="0" y="0"/>
                  </a:moveTo>
                  <a:lnTo>
                    <a:pt x="1988304" y="0"/>
                  </a:lnTo>
                  <a:lnTo>
                    <a:pt x="1988304" y="352395"/>
                  </a:lnTo>
                  <a:lnTo>
                    <a:pt x="0" y="352395"/>
                  </a:lnTo>
                  <a:close/>
                </a:path>
              </a:pathLst>
            </a:custGeom>
            <a:grpFill/>
          </p:spPr>
          <p:txBody>
            <a:bodyPr/>
            <a:lstStyle/>
            <a:p>
              <a:endParaRPr lang="en-US"/>
            </a:p>
          </p:txBody>
        </p:sp>
        <p:sp>
          <p:nvSpPr>
            <p:cNvPr id="16" name="TextBox 16"/>
            <p:cNvSpPr txBox="1"/>
            <p:nvPr/>
          </p:nvSpPr>
          <p:spPr>
            <a:xfrm>
              <a:off x="-40138" y="-67436"/>
              <a:ext cx="1988304" cy="419831"/>
            </a:xfrm>
            <a:prstGeom prst="rect">
              <a:avLst/>
            </a:prstGeom>
            <a:grpFill/>
          </p:spPr>
          <p:txBody>
            <a:bodyPr lIns="50800" tIns="50800" rIns="50800" bIns="50800" rtlCol="0" anchor="ctr"/>
            <a:lstStyle/>
            <a:p>
              <a:pPr algn="ctr">
                <a:lnSpc>
                  <a:spcPts val="2799"/>
                </a:lnSpc>
              </a:pPr>
              <a:endParaRPr/>
            </a:p>
          </p:txBody>
        </p:sp>
      </p:grpSp>
      <p:grpSp>
        <p:nvGrpSpPr>
          <p:cNvPr id="9" name="Group 9"/>
          <p:cNvGrpSpPr/>
          <p:nvPr/>
        </p:nvGrpSpPr>
        <p:grpSpPr>
          <a:xfrm>
            <a:off x="8756612" y="495601"/>
            <a:ext cx="149608" cy="760449"/>
            <a:chOff x="0" y="0"/>
            <a:chExt cx="39403" cy="200283"/>
          </a:xfrm>
          <a:solidFill>
            <a:srgbClr val="002060"/>
          </a:solidFill>
        </p:grpSpPr>
        <p:sp>
          <p:nvSpPr>
            <p:cNvPr id="10" name="Freeform 10"/>
            <p:cNvSpPr/>
            <p:nvPr/>
          </p:nvSpPr>
          <p:spPr>
            <a:xfrm>
              <a:off x="0" y="0"/>
              <a:ext cx="39403" cy="200283"/>
            </a:xfrm>
            <a:custGeom>
              <a:avLst/>
              <a:gdLst/>
              <a:ahLst/>
              <a:cxnLst/>
              <a:rect l="l" t="t" r="r" b="b"/>
              <a:pathLst>
                <a:path w="39403" h="200283">
                  <a:moveTo>
                    <a:pt x="0" y="0"/>
                  </a:moveTo>
                  <a:lnTo>
                    <a:pt x="39403" y="0"/>
                  </a:lnTo>
                  <a:lnTo>
                    <a:pt x="39403" y="200283"/>
                  </a:lnTo>
                  <a:lnTo>
                    <a:pt x="0" y="200283"/>
                  </a:lnTo>
                  <a:close/>
                </a:path>
              </a:pathLst>
            </a:custGeom>
            <a:grpFill/>
            <a:ln>
              <a:solidFill>
                <a:srgbClr val="002060"/>
              </a:solidFill>
            </a:ln>
          </p:spPr>
          <p:txBody>
            <a:bodyPr/>
            <a:lstStyle/>
            <a:p>
              <a:endParaRPr lang="en-US"/>
            </a:p>
          </p:txBody>
        </p:sp>
        <p:sp>
          <p:nvSpPr>
            <p:cNvPr id="11" name="TextBox 11"/>
            <p:cNvSpPr txBox="1"/>
            <p:nvPr/>
          </p:nvSpPr>
          <p:spPr>
            <a:xfrm>
              <a:off x="0" y="-57150"/>
              <a:ext cx="39403" cy="257433"/>
            </a:xfrm>
            <a:prstGeom prst="rect">
              <a:avLst/>
            </a:prstGeom>
            <a:grpFill/>
            <a:ln>
              <a:solidFill>
                <a:srgbClr val="002060"/>
              </a:solidFill>
            </a:ln>
          </p:spPr>
          <p:txBody>
            <a:bodyPr lIns="50800" tIns="50800" rIns="50800" bIns="50800" rtlCol="0" anchor="ctr"/>
            <a:lstStyle/>
            <a:p>
              <a:pPr algn="ctr">
                <a:lnSpc>
                  <a:spcPts val="2799"/>
                </a:lnSpc>
              </a:pPr>
              <a:endParaRPr/>
            </a:p>
          </p:txBody>
        </p:sp>
      </p:grpSp>
      <p:sp>
        <p:nvSpPr>
          <p:cNvPr id="30" name="TextBox 38">
            <a:extLst>
              <a:ext uri="{FF2B5EF4-FFF2-40B4-BE49-F238E27FC236}">
                <a16:creationId xmlns:a16="http://schemas.microsoft.com/office/drawing/2014/main" id="{15DFF2EF-FE37-B997-A5DA-C9996EF030A7}"/>
              </a:ext>
            </a:extLst>
          </p:cNvPr>
          <p:cNvSpPr txBox="1"/>
          <p:nvPr/>
        </p:nvSpPr>
        <p:spPr>
          <a:xfrm>
            <a:off x="9381782" y="289054"/>
            <a:ext cx="3516593" cy="966996"/>
          </a:xfrm>
          <a:prstGeom prst="rect">
            <a:avLst/>
          </a:prstGeom>
        </p:spPr>
        <p:txBody>
          <a:bodyPr wrap="square" lIns="0" tIns="0" rIns="0" bIns="0" rtlCol="0" anchor="t">
            <a:spAutoFit/>
          </a:bodyPr>
          <a:lstStyle/>
          <a:p>
            <a:pPr algn="l">
              <a:lnSpc>
                <a:spcPct val="150000"/>
              </a:lnSpc>
              <a:spcBef>
                <a:spcPct val="0"/>
              </a:spcBef>
            </a:pPr>
            <a:r>
              <a:rPr lang="en-US" sz="4800" b="1">
                <a:solidFill>
                  <a:srgbClr val="002060"/>
                </a:solidFill>
                <a:latin typeface="Arial Narrow" panose="020B0606020202030204" pitchFamily="34" charset="0"/>
                <a:ea typeface="TT Lakes Neue Compressed"/>
                <a:cs typeface="TT Lakes Neue Compressed"/>
                <a:sym typeface="TT Lakes Neue Compressed"/>
              </a:rPr>
              <a:t>Introduction</a:t>
            </a:r>
          </a:p>
        </p:txBody>
      </p:sp>
      <p:sp>
        <p:nvSpPr>
          <p:cNvPr id="31" name="TextBox 43">
            <a:extLst>
              <a:ext uri="{FF2B5EF4-FFF2-40B4-BE49-F238E27FC236}">
                <a16:creationId xmlns:a16="http://schemas.microsoft.com/office/drawing/2014/main" id="{BFC9ADE6-D411-9FC9-151D-FB90935A611B}"/>
              </a:ext>
            </a:extLst>
          </p:cNvPr>
          <p:cNvSpPr txBox="1"/>
          <p:nvPr/>
        </p:nvSpPr>
        <p:spPr>
          <a:xfrm>
            <a:off x="9582044" y="2171700"/>
            <a:ext cx="8001000" cy="6206892"/>
          </a:xfrm>
          <a:prstGeom prst="rect">
            <a:avLst/>
          </a:prstGeom>
        </p:spPr>
        <p:txBody>
          <a:bodyPr wrap="square" lIns="0" tIns="0" rIns="0" bIns="0" rtlCol="0" anchor="t">
            <a:spAutoFit/>
          </a:bodyPr>
          <a:lstStyle/>
          <a:p>
            <a:pPr>
              <a:lnSpc>
                <a:spcPct val="130000"/>
              </a:lnSpc>
              <a:spcBef>
                <a:spcPct val="0"/>
              </a:spcBef>
            </a:pPr>
            <a:r>
              <a:rPr lang="en-US" sz="2400" b="1">
                <a:latin typeface="Aptos Narrow" panose="020B0004020202020204" pitchFamily="34" charset="0"/>
                <a:ea typeface="Poppins"/>
                <a:cs typeface="Poppins"/>
                <a:sym typeface="Poppins"/>
              </a:rPr>
              <a:t>Purpose</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This presentation critically evaluates older care</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It examines empowerment and support strategies</a:t>
            </a:r>
          </a:p>
          <a:p>
            <a:pPr>
              <a:lnSpc>
                <a:spcPct val="130000"/>
              </a:lnSpc>
              <a:spcBef>
                <a:spcPct val="0"/>
              </a:spcBef>
            </a:pPr>
            <a:r>
              <a:rPr lang="en-US" sz="2400" b="1">
                <a:latin typeface="Aptos Narrow" panose="020B0004020202020204" pitchFamily="34" charset="0"/>
                <a:ea typeface="Poppins"/>
                <a:cs typeface="Poppins"/>
                <a:sym typeface="Poppins"/>
              </a:rPr>
              <a:t>What is Ageing?</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Ageing involves biological and social changes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Genetic theories explain programmed ageing processes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Wear and tear theories explain decline</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Ageism shapes global ageing perceptions</a:t>
            </a:r>
          </a:p>
          <a:p>
            <a:pPr>
              <a:lnSpc>
                <a:spcPct val="130000"/>
              </a:lnSpc>
              <a:spcBef>
                <a:spcPct val="0"/>
              </a:spcBef>
            </a:pPr>
            <a:r>
              <a:rPr lang="en-US" sz="2400" b="1">
                <a:latin typeface="Aptos Narrow"/>
                <a:ea typeface="Poppins"/>
                <a:cs typeface="Poppins"/>
                <a:sym typeface="Poppins"/>
              </a:rPr>
              <a:t>Key Themes </a:t>
            </a:r>
            <a:endParaRPr lang="en-US" sz="2400" b="1">
              <a:latin typeface="Aptos Narrow" panose="020B0004020202020204" pitchFamily="34" charset="0"/>
              <a:ea typeface="Poppins"/>
              <a:cs typeface="Poppins"/>
            </a:endParaRP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Evaluation of current care provisions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Ageing theories and legislation analysis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Technological innovations and case studies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Evidence-based recommendations for improvement</a:t>
            </a:r>
          </a:p>
        </p:txBody>
      </p:sp>
      <p:pic>
        <p:nvPicPr>
          <p:cNvPr id="1026" name="Picture 2" descr="Delivering 'A Better Life' for older people with high support needs in ...">
            <a:extLst>
              <a:ext uri="{FF2B5EF4-FFF2-40B4-BE49-F238E27FC236}">
                <a16:creationId xmlns:a16="http://schemas.microsoft.com/office/drawing/2014/main" id="{1DE0044E-4A11-9B3E-C441-2EE4A60EDB78}"/>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2952" t="7038" r="26110" b="-7038"/>
          <a:stretch>
            <a:fillRect/>
          </a:stretch>
        </p:blipFill>
        <p:spPr bwMode="auto">
          <a:xfrm>
            <a:off x="704956" y="1652359"/>
            <a:ext cx="8201264" cy="7707387"/>
          </a:xfrm>
          <a:prstGeom prst="rect">
            <a:avLst/>
          </a:prstGeom>
          <a:noFill/>
          <a:extLst>
            <a:ext uri="{909E8E84-426E-40DD-AFC4-6F175D3DCCD1}">
              <a14:hiddenFill xmlns:a14="http://schemas.microsoft.com/office/drawing/2010/main">
                <a:solidFill>
                  <a:srgbClr val="FFFFFF"/>
                </a:solidFill>
              </a14:hiddenFill>
            </a:ext>
          </a:extLst>
        </p:spPr>
      </p:pic>
      <p:sp>
        <p:nvSpPr>
          <p:cNvPr id="33" name="TextBox 32">
            <a:extLst>
              <a:ext uri="{FF2B5EF4-FFF2-40B4-BE49-F238E27FC236}">
                <a16:creationId xmlns:a16="http://schemas.microsoft.com/office/drawing/2014/main" id="{E8E62418-3C8F-578A-5B0D-1E2399E22FE1}"/>
              </a:ext>
            </a:extLst>
          </p:cNvPr>
          <p:cNvSpPr txBox="1"/>
          <p:nvPr/>
        </p:nvSpPr>
        <p:spPr>
          <a:xfrm>
            <a:off x="237782" y="9386723"/>
            <a:ext cx="7616359" cy="307777"/>
          </a:xfrm>
          <a:prstGeom prst="rect">
            <a:avLst/>
          </a:prstGeom>
          <a:noFill/>
        </p:spPr>
        <p:txBody>
          <a:bodyPr wrap="square">
            <a:spAutoFit/>
          </a:bodyPr>
          <a:lstStyle/>
          <a:p>
            <a:r>
              <a:rPr lang="en-US" sz="1400"/>
              <a:t>Photo Credits: https://www.iriss.org.uk/sites/default/files/inline-images/shutterstock_10727980.jpg</a:t>
            </a:r>
          </a:p>
        </p:txBody>
      </p:sp>
      <p:pic>
        <p:nvPicPr>
          <p:cNvPr id="29" name="Audio 28">
            <a:hlinkClick r:id="" action="ppaction://media"/>
            <a:extLst>
              <a:ext uri="{FF2B5EF4-FFF2-40B4-BE49-F238E27FC236}">
                <a16:creationId xmlns:a16="http://schemas.microsoft.com/office/drawing/2014/main" id="{05320F10-5525-EA8D-5829-3EA6DFD3A4A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56971">
        <p15:prstTrans prst="pageCurlDouble"/>
      </p:transition>
    </mc:Choice>
    <mc:Fallback>
      <p:transition spd="slow" advTm="5697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1"/>
          <p:cNvGrpSpPr/>
          <p:nvPr/>
        </p:nvGrpSpPr>
        <p:grpSpPr>
          <a:xfrm>
            <a:off x="685800" y="8273882"/>
            <a:ext cx="149608" cy="760449"/>
            <a:chOff x="0" y="0"/>
            <a:chExt cx="39403" cy="200283"/>
          </a:xfrm>
        </p:grpSpPr>
        <p:sp>
          <p:nvSpPr>
            <p:cNvPr id="12" name="Freeform 12"/>
            <p:cNvSpPr/>
            <p:nvPr/>
          </p:nvSpPr>
          <p:spPr>
            <a:xfrm>
              <a:off x="0" y="0"/>
              <a:ext cx="39403" cy="200283"/>
            </a:xfrm>
            <a:custGeom>
              <a:avLst/>
              <a:gdLst/>
              <a:ahLst/>
              <a:cxnLst/>
              <a:rect l="l" t="t" r="r" b="b"/>
              <a:pathLst>
                <a:path w="39403" h="200283">
                  <a:moveTo>
                    <a:pt x="0" y="0"/>
                  </a:moveTo>
                  <a:lnTo>
                    <a:pt x="39403" y="0"/>
                  </a:lnTo>
                  <a:lnTo>
                    <a:pt x="39403" y="200283"/>
                  </a:lnTo>
                  <a:lnTo>
                    <a:pt x="0" y="200283"/>
                  </a:lnTo>
                  <a:close/>
                </a:path>
              </a:pathLst>
            </a:custGeom>
            <a:solidFill>
              <a:srgbClr val="0104A9"/>
            </a:solidFill>
          </p:spPr>
          <p:txBody>
            <a:bodyPr/>
            <a:lstStyle/>
            <a:p>
              <a:endParaRPr lang="en-US"/>
            </a:p>
          </p:txBody>
        </p:sp>
        <p:sp>
          <p:nvSpPr>
            <p:cNvPr id="13" name="TextBox 13"/>
            <p:cNvSpPr txBox="1"/>
            <p:nvPr/>
          </p:nvSpPr>
          <p:spPr>
            <a:xfrm>
              <a:off x="0" y="-57150"/>
              <a:ext cx="39403" cy="257433"/>
            </a:xfrm>
            <a:prstGeom prst="rect">
              <a:avLst/>
            </a:prstGeom>
          </p:spPr>
          <p:txBody>
            <a:bodyPr lIns="50800" tIns="50800" rIns="50800" bIns="50800" rtlCol="0" anchor="ctr"/>
            <a:lstStyle/>
            <a:p>
              <a:pPr algn="ctr">
                <a:lnSpc>
                  <a:spcPts val="2799"/>
                </a:lnSpc>
              </a:pPr>
              <a:endParaRPr/>
            </a:p>
          </p:txBody>
        </p:sp>
      </p:grpSp>
      <p:sp>
        <p:nvSpPr>
          <p:cNvPr id="32" name="TextBox 32"/>
          <p:cNvSpPr txBox="1"/>
          <p:nvPr/>
        </p:nvSpPr>
        <p:spPr>
          <a:xfrm>
            <a:off x="14793518" y="395499"/>
            <a:ext cx="1238114" cy="207645"/>
          </a:xfrm>
          <a:prstGeom prst="rect">
            <a:avLst/>
          </a:prstGeom>
        </p:spPr>
        <p:txBody>
          <a:bodyPr lIns="0" tIns="0" rIns="0" bIns="0" rtlCol="0" anchor="t">
            <a:spAutoFit/>
          </a:bodyPr>
          <a:lstStyle/>
          <a:p>
            <a:pPr algn="ctr">
              <a:lnSpc>
                <a:spcPts val="1680"/>
              </a:lnSpc>
              <a:spcBef>
                <a:spcPct val="0"/>
              </a:spcBef>
            </a:pPr>
            <a:r>
              <a:rPr lang="en-US" sz="1200">
                <a:solidFill>
                  <a:srgbClr val="FFFFFF"/>
                </a:solidFill>
                <a:latin typeface="Poppins"/>
                <a:ea typeface="Poppins"/>
                <a:cs typeface="Poppins"/>
                <a:sym typeface="Poppins"/>
              </a:rPr>
              <a:t>SIGN UP</a:t>
            </a:r>
          </a:p>
        </p:txBody>
      </p:sp>
      <p:sp>
        <p:nvSpPr>
          <p:cNvPr id="40" name="TextBox 38">
            <a:extLst>
              <a:ext uri="{FF2B5EF4-FFF2-40B4-BE49-F238E27FC236}">
                <a16:creationId xmlns:a16="http://schemas.microsoft.com/office/drawing/2014/main" id="{B74A10BD-78F6-A80E-DDEC-A8798013113C}"/>
              </a:ext>
            </a:extLst>
          </p:cNvPr>
          <p:cNvSpPr txBox="1"/>
          <p:nvPr/>
        </p:nvSpPr>
        <p:spPr>
          <a:xfrm>
            <a:off x="1371600" y="8067335"/>
            <a:ext cx="6553200" cy="966996"/>
          </a:xfrm>
          <a:prstGeom prst="rect">
            <a:avLst/>
          </a:prstGeom>
        </p:spPr>
        <p:txBody>
          <a:bodyPr wrap="square" lIns="0" tIns="0" rIns="0" bIns="0" rtlCol="0" anchor="t">
            <a:spAutoFit/>
          </a:bodyPr>
          <a:lstStyle/>
          <a:p>
            <a:pPr algn="l">
              <a:lnSpc>
                <a:spcPct val="150000"/>
              </a:lnSpc>
              <a:spcBef>
                <a:spcPct val="0"/>
              </a:spcBef>
            </a:pPr>
            <a:r>
              <a:rPr lang="en-US" sz="4800" b="1">
                <a:solidFill>
                  <a:srgbClr val="002060"/>
                </a:solidFill>
                <a:latin typeface="Arial Narrow" panose="020B0606020202030204" pitchFamily="34" charset="0"/>
                <a:ea typeface="TT Lakes Neue Compressed"/>
                <a:cs typeface="TT Lakes Neue Compressed"/>
                <a:sym typeface="TT Lakes Neue Compressed"/>
              </a:rPr>
              <a:t>The Ageing Population</a:t>
            </a:r>
          </a:p>
        </p:txBody>
      </p:sp>
      <p:sp>
        <p:nvSpPr>
          <p:cNvPr id="41" name="TextBox 43">
            <a:extLst>
              <a:ext uri="{FF2B5EF4-FFF2-40B4-BE49-F238E27FC236}">
                <a16:creationId xmlns:a16="http://schemas.microsoft.com/office/drawing/2014/main" id="{50A6B87E-484F-E61B-1062-6C76B3E808F4}"/>
              </a:ext>
            </a:extLst>
          </p:cNvPr>
          <p:cNvSpPr txBox="1"/>
          <p:nvPr/>
        </p:nvSpPr>
        <p:spPr>
          <a:xfrm>
            <a:off x="10061193" y="603144"/>
            <a:ext cx="8001000" cy="8127418"/>
          </a:xfrm>
          <a:prstGeom prst="rect">
            <a:avLst/>
          </a:prstGeom>
        </p:spPr>
        <p:txBody>
          <a:bodyPr wrap="square" lIns="0" tIns="0" rIns="0" bIns="0" rtlCol="0" anchor="t">
            <a:spAutoFit/>
          </a:bodyPr>
          <a:lstStyle/>
          <a:p>
            <a:pPr>
              <a:lnSpc>
                <a:spcPct val="130000"/>
              </a:lnSpc>
              <a:spcBef>
                <a:spcPct val="0"/>
              </a:spcBef>
            </a:pPr>
            <a:r>
              <a:rPr lang="en-US" sz="2400" b="1">
                <a:latin typeface="Aptos Narrow" panose="020B0004020202020204" pitchFamily="34" charset="0"/>
                <a:ea typeface="Poppins"/>
                <a:cs typeface="Poppins"/>
                <a:sym typeface="Poppins"/>
              </a:rPr>
              <a:t>Significance of the Ageing Population in the UK</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The UK has a growing older population</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Older adults will comprise about 27% by 2072 (Barton, Sturge and Harker, 2024)</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More older adults increase care system pressures</a:t>
            </a:r>
          </a:p>
          <a:p>
            <a:pPr>
              <a:lnSpc>
                <a:spcPct val="130000"/>
              </a:lnSpc>
              <a:spcBef>
                <a:spcPct val="0"/>
              </a:spcBef>
            </a:pPr>
            <a:r>
              <a:rPr lang="en-US" sz="2400" b="1">
                <a:latin typeface="Aptos Narrow" panose="020B0004020202020204" pitchFamily="34" charset="0"/>
                <a:ea typeface="Poppins"/>
                <a:cs typeface="Poppins"/>
                <a:sym typeface="Poppins"/>
              </a:rPr>
              <a:t>Main Care Needs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Older adults require ongoing physical health support</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Many experience emotional and psychological well-being needs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Social engagement and community connection remain essential</a:t>
            </a:r>
          </a:p>
          <a:p>
            <a:pPr>
              <a:lnSpc>
                <a:spcPct val="130000"/>
              </a:lnSpc>
              <a:spcBef>
                <a:spcPct val="0"/>
              </a:spcBef>
            </a:pPr>
            <a:r>
              <a:rPr lang="en-US" sz="2400" b="1">
                <a:latin typeface="Aptos Narrow" panose="020B0004020202020204" pitchFamily="34" charset="0"/>
                <a:ea typeface="Poppins"/>
                <a:cs typeface="Poppins"/>
                <a:sym typeface="Poppins"/>
              </a:rPr>
              <a:t>Importance</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Innovation improves </a:t>
            </a:r>
            <a:r>
              <a:rPr lang="en-US" sz="2400" err="1">
                <a:latin typeface="Aptos Narrow" panose="020B0004020202020204" pitchFamily="34" charset="0"/>
                <a:ea typeface="Poppins"/>
                <a:cs typeface="Poppins"/>
                <a:sym typeface="Poppins"/>
              </a:rPr>
              <a:t>personalised</a:t>
            </a:r>
            <a:r>
              <a:rPr lang="en-US" sz="2400">
                <a:latin typeface="Aptos Narrow" panose="020B0004020202020204" pitchFamily="34" charset="0"/>
                <a:ea typeface="Poppins"/>
                <a:cs typeface="Poppins"/>
                <a:sym typeface="Poppins"/>
              </a:rPr>
              <a:t> and proactive care</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Empowerment enhances independence and self-management outcomes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Technology and policy bolster care quality and access (Wang et al., 2025)</a:t>
            </a:r>
          </a:p>
        </p:txBody>
      </p:sp>
      <p:pic>
        <p:nvPicPr>
          <p:cNvPr id="2050" name="Picture 2" descr="Five Senior-Friendly RV Campgrounds - nuCamp RV">
            <a:extLst>
              <a:ext uri="{FF2B5EF4-FFF2-40B4-BE49-F238E27FC236}">
                <a16:creationId xmlns:a16="http://schemas.microsoft.com/office/drawing/2014/main" id="{6CE379B1-DC08-95C3-02E1-EDDD76DB387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9772650" cy="6515100"/>
          </a:xfrm>
          <a:prstGeom prst="rect">
            <a:avLst/>
          </a:prstGeom>
          <a:noFill/>
          <a:extLst>
            <a:ext uri="{909E8E84-426E-40DD-AFC4-6F175D3DCCD1}">
              <a14:hiddenFill xmlns:a14="http://schemas.microsoft.com/office/drawing/2010/main">
                <a:solidFill>
                  <a:srgbClr val="FFFFFF"/>
                </a:solidFill>
              </a14:hiddenFill>
            </a:ext>
          </a:extLst>
        </p:spPr>
      </p:pic>
      <p:sp>
        <p:nvSpPr>
          <p:cNvPr id="43" name="TextBox 42">
            <a:extLst>
              <a:ext uri="{FF2B5EF4-FFF2-40B4-BE49-F238E27FC236}">
                <a16:creationId xmlns:a16="http://schemas.microsoft.com/office/drawing/2014/main" id="{CC573D35-F1BF-15A1-09CC-BB3F5FED5812}"/>
              </a:ext>
            </a:extLst>
          </p:cNvPr>
          <p:cNvSpPr txBox="1"/>
          <p:nvPr/>
        </p:nvSpPr>
        <p:spPr>
          <a:xfrm>
            <a:off x="316575" y="6840493"/>
            <a:ext cx="9144000" cy="307777"/>
          </a:xfrm>
          <a:prstGeom prst="rect">
            <a:avLst/>
          </a:prstGeom>
          <a:noFill/>
        </p:spPr>
        <p:txBody>
          <a:bodyPr wrap="square">
            <a:spAutoFit/>
          </a:bodyPr>
          <a:lstStyle/>
          <a:p>
            <a:r>
              <a:rPr lang="en-US" sz="1400"/>
              <a:t>Image Credits: https://nucamprv.com/app/uploads/2022/04/shutterstock_789690613-768x512.jpg</a:t>
            </a:r>
          </a:p>
        </p:txBody>
      </p:sp>
      <p:pic>
        <p:nvPicPr>
          <p:cNvPr id="34" name="Audio 33">
            <a:hlinkClick r:id="" action="ppaction://media"/>
            <a:extLst>
              <a:ext uri="{FF2B5EF4-FFF2-40B4-BE49-F238E27FC236}">
                <a16:creationId xmlns:a16="http://schemas.microsoft.com/office/drawing/2014/main" id="{CDF529BF-33A1-D2AE-3F54-A910EB4DC04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47371">
        <p15:prstTrans prst="pageCurlDouble"/>
      </p:transition>
    </mc:Choice>
    <mc:Fallback>
      <p:transition spd="slow" advTm="4737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9"/>
          <p:cNvGrpSpPr/>
          <p:nvPr/>
        </p:nvGrpSpPr>
        <p:grpSpPr>
          <a:xfrm>
            <a:off x="10104245" y="847611"/>
            <a:ext cx="149608" cy="760449"/>
            <a:chOff x="0" y="0"/>
            <a:chExt cx="39403" cy="200283"/>
          </a:xfrm>
        </p:grpSpPr>
        <p:sp>
          <p:nvSpPr>
            <p:cNvPr id="10" name="Freeform 10"/>
            <p:cNvSpPr/>
            <p:nvPr/>
          </p:nvSpPr>
          <p:spPr>
            <a:xfrm>
              <a:off x="0" y="0"/>
              <a:ext cx="39403" cy="200283"/>
            </a:xfrm>
            <a:custGeom>
              <a:avLst/>
              <a:gdLst/>
              <a:ahLst/>
              <a:cxnLst/>
              <a:rect l="l" t="t" r="r" b="b"/>
              <a:pathLst>
                <a:path w="39403" h="200283">
                  <a:moveTo>
                    <a:pt x="0" y="0"/>
                  </a:moveTo>
                  <a:lnTo>
                    <a:pt x="39403" y="0"/>
                  </a:lnTo>
                  <a:lnTo>
                    <a:pt x="39403" y="200283"/>
                  </a:lnTo>
                  <a:lnTo>
                    <a:pt x="0" y="200283"/>
                  </a:lnTo>
                  <a:close/>
                </a:path>
              </a:pathLst>
            </a:custGeom>
            <a:solidFill>
              <a:srgbClr val="000027"/>
            </a:solidFill>
            <a:ln>
              <a:solidFill>
                <a:srgbClr val="002060"/>
              </a:solidFill>
            </a:ln>
          </p:spPr>
          <p:txBody>
            <a:bodyPr/>
            <a:lstStyle/>
            <a:p>
              <a:endParaRPr lang="en-US"/>
            </a:p>
          </p:txBody>
        </p:sp>
        <p:sp>
          <p:nvSpPr>
            <p:cNvPr id="11" name="TextBox 11"/>
            <p:cNvSpPr txBox="1"/>
            <p:nvPr/>
          </p:nvSpPr>
          <p:spPr>
            <a:xfrm>
              <a:off x="0" y="-57150"/>
              <a:ext cx="39403" cy="257433"/>
            </a:xfrm>
            <a:prstGeom prst="rect">
              <a:avLst/>
            </a:prstGeom>
            <a:ln>
              <a:solidFill>
                <a:srgbClr val="002060"/>
              </a:solidFill>
            </a:ln>
          </p:spPr>
          <p:txBody>
            <a:bodyPr lIns="50800" tIns="50800" rIns="50800" bIns="50800" rtlCol="0" anchor="ctr"/>
            <a:lstStyle/>
            <a:p>
              <a:pPr algn="ctr">
                <a:lnSpc>
                  <a:spcPts val="2799"/>
                </a:lnSpc>
              </a:pPr>
              <a:endParaRPr/>
            </a:p>
          </p:txBody>
        </p:sp>
      </p:grpSp>
      <p:grpSp>
        <p:nvGrpSpPr>
          <p:cNvPr id="14" name="Group 14"/>
          <p:cNvGrpSpPr/>
          <p:nvPr/>
        </p:nvGrpSpPr>
        <p:grpSpPr>
          <a:xfrm>
            <a:off x="0" y="1227836"/>
            <a:ext cx="3338916" cy="7831327"/>
            <a:chOff x="0" y="0"/>
            <a:chExt cx="879385" cy="2062572"/>
          </a:xfrm>
          <a:solidFill>
            <a:schemeClr val="accent1">
              <a:lumMod val="40000"/>
              <a:lumOff val="60000"/>
            </a:schemeClr>
          </a:solidFill>
        </p:grpSpPr>
        <p:sp>
          <p:nvSpPr>
            <p:cNvPr id="15" name="Freeform 15"/>
            <p:cNvSpPr/>
            <p:nvPr/>
          </p:nvSpPr>
          <p:spPr>
            <a:xfrm>
              <a:off x="0" y="0"/>
              <a:ext cx="879385" cy="2062572"/>
            </a:xfrm>
            <a:custGeom>
              <a:avLst/>
              <a:gdLst/>
              <a:ahLst/>
              <a:cxnLst/>
              <a:rect l="l" t="t" r="r" b="b"/>
              <a:pathLst>
                <a:path w="879385" h="2062572">
                  <a:moveTo>
                    <a:pt x="0" y="0"/>
                  </a:moveTo>
                  <a:lnTo>
                    <a:pt x="879385" y="0"/>
                  </a:lnTo>
                  <a:lnTo>
                    <a:pt x="879385" y="2062572"/>
                  </a:lnTo>
                  <a:lnTo>
                    <a:pt x="0" y="2062572"/>
                  </a:lnTo>
                  <a:close/>
                </a:path>
              </a:pathLst>
            </a:custGeom>
            <a:grpFill/>
          </p:spPr>
          <p:txBody>
            <a:bodyPr/>
            <a:lstStyle/>
            <a:p>
              <a:endParaRPr lang="en-US"/>
            </a:p>
          </p:txBody>
        </p:sp>
        <p:sp>
          <p:nvSpPr>
            <p:cNvPr id="16" name="TextBox 16"/>
            <p:cNvSpPr txBox="1"/>
            <p:nvPr/>
          </p:nvSpPr>
          <p:spPr>
            <a:xfrm>
              <a:off x="0" y="-57150"/>
              <a:ext cx="879385" cy="2119722"/>
            </a:xfrm>
            <a:prstGeom prst="rect">
              <a:avLst/>
            </a:prstGeom>
            <a:gradFill>
              <a:gsLst>
                <a:gs pos="36000">
                  <a:srgbClr val="DCE6F2"/>
                </a:gs>
                <a:gs pos="99000">
                  <a:schemeClr val="bg1"/>
                </a:gs>
                <a:gs pos="91000">
                  <a:schemeClr val="bg1"/>
                </a:gs>
                <a:gs pos="100000">
                  <a:schemeClr val="bg1"/>
                </a:gs>
              </a:gsLst>
              <a:lin ang="5400000" scaled="1"/>
            </a:gradFill>
          </p:spPr>
          <p:txBody>
            <a:bodyPr lIns="50800" tIns="50800" rIns="50800" bIns="50800" rtlCol="0" anchor="ctr"/>
            <a:lstStyle/>
            <a:p>
              <a:pPr algn="ctr">
                <a:lnSpc>
                  <a:spcPts val="2799"/>
                </a:lnSpc>
              </a:pPr>
              <a:endParaRPr/>
            </a:p>
          </p:txBody>
        </p:sp>
      </p:grpSp>
      <p:grpSp>
        <p:nvGrpSpPr>
          <p:cNvPr id="17" name="Group 17"/>
          <p:cNvGrpSpPr/>
          <p:nvPr/>
        </p:nvGrpSpPr>
        <p:grpSpPr>
          <a:xfrm>
            <a:off x="1028700" y="2135995"/>
            <a:ext cx="4620431" cy="6015009"/>
            <a:chOff x="0" y="0"/>
            <a:chExt cx="1216904" cy="1584200"/>
          </a:xfrm>
        </p:grpSpPr>
        <p:sp>
          <p:nvSpPr>
            <p:cNvPr id="18" name="Freeform 18"/>
            <p:cNvSpPr/>
            <p:nvPr/>
          </p:nvSpPr>
          <p:spPr>
            <a:xfrm>
              <a:off x="0" y="0"/>
              <a:ext cx="1216904" cy="1584200"/>
            </a:xfrm>
            <a:custGeom>
              <a:avLst/>
              <a:gdLst/>
              <a:ahLst/>
              <a:cxnLst/>
              <a:rect l="l" t="t" r="r" b="b"/>
              <a:pathLst>
                <a:path w="1216904" h="1584200">
                  <a:moveTo>
                    <a:pt x="0" y="0"/>
                  </a:moveTo>
                  <a:lnTo>
                    <a:pt x="1216904" y="0"/>
                  </a:lnTo>
                  <a:lnTo>
                    <a:pt x="1216904" y="1584200"/>
                  </a:lnTo>
                  <a:lnTo>
                    <a:pt x="0" y="1584200"/>
                  </a:lnTo>
                  <a:close/>
                </a:path>
              </a:pathLst>
            </a:custGeom>
            <a:solidFill>
              <a:srgbClr val="FFFFFF"/>
            </a:solidFill>
          </p:spPr>
          <p:txBody>
            <a:bodyPr/>
            <a:lstStyle/>
            <a:p>
              <a:endParaRPr lang="en-US"/>
            </a:p>
          </p:txBody>
        </p:sp>
        <p:sp>
          <p:nvSpPr>
            <p:cNvPr id="19" name="TextBox 19"/>
            <p:cNvSpPr txBox="1"/>
            <p:nvPr/>
          </p:nvSpPr>
          <p:spPr>
            <a:xfrm>
              <a:off x="0" y="-57150"/>
              <a:ext cx="1216904" cy="1641350"/>
            </a:xfrm>
            <a:prstGeom prst="rect">
              <a:avLst/>
            </a:prstGeom>
          </p:spPr>
          <p:txBody>
            <a:bodyPr lIns="50800" tIns="50800" rIns="50800" bIns="50800" rtlCol="0" anchor="ctr"/>
            <a:lstStyle/>
            <a:p>
              <a:pPr algn="ctr">
                <a:lnSpc>
                  <a:spcPts val="2799"/>
                </a:lnSpc>
              </a:pPr>
              <a:endParaRPr/>
            </a:p>
          </p:txBody>
        </p:sp>
      </p:grpSp>
      <p:grpSp>
        <p:nvGrpSpPr>
          <p:cNvPr id="20" name="Group 20"/>
          <p:cNvGrpSpPr/>
          <p:nvPr/>
        </p:nvGrpSpPr>
        <p:grpSpPr>
          <a:xfrm>
            <a:off x="1258596" y="2387252"/>
            <a:ext cx="4160640" cy="5512495"/>
            <a:chOff x="0" y="0"/>
            <a:chExt cx="644592" cy="854030"/>
          </a:xfrm>
          <a:solidFill>
            <a:schemeClr val="accent1">
              <a:lumMod val="20000"/>
              <a:lumOff val="80000"/>
            </a:schemeClr>
          </a:solidFill>
        </p:grpSpPr>
        <p:sp>
          <p:nvSpPr>
            <p:cNvPr id="21" name="Freeform 21"/>
            <p:cNvSpPr/>
            <p:nvPr/>
          </p:nvSpPr>
          <p:spPr>
            <a:xfrm>
              <a:off x="0" y="0"/>
              <a:ext cx="644592" cy="854030"/>
            </a:xfrm>
            <a:custGeom>
              <a:avLst/>
              <a:gdLst/>
              <a:ahLst/>
              <a:cxnLst/>
              <a:rect l="l" t="t" r="r" b="b"/>
              <a:pathLst>
                <a:path w="644592" h="854030">
                  <a:moveTo>
                    <a:pt x="0" y="0"/>
                  </a:moveTo>
                  <a:lnTo>
                    <a:pt x="644592" y="0"/>
                  </a:lnTo>
                  <a:lnTo>
                    <a:pt x="644592" y="854030"/>
                  </a:lnTo>
                  <a:lnTo>
                    <a:pt x="0" y="854030"/>
                  </a:lnTo>
                  <a:close/>
                </a:path>
              </a:pathLst>
            </a:custGeom>
            <a:grpFill/>
          </p:spPr>
          <p:txBody>
            <a:bodyPr/>
            <a:lstStyle/>
            <a:p>
              <a:endParaRPr lang="en-US"/>
            </a:p>
          </p:txBody>
        </p:sp>
      </p:grpSp>
      <p:grpSp>
        <p:nvGrpSpPr>
          <p:cNvPr id="22" name="Group 22"/>
          <p:cNvGrpSpPr/>
          <p:nvPr/>
        </p:nvGrpSpPr>
        <p:grpSpPr>
          <a:xfrm>
            <a:off x="3338916" y="5269030"/>
            <a:ext cx="6178288" cy="5017970"/>
            <a:chOff x="0" y="0"/>
            <a:chExt cx="957179" cy="777415"/>
          </a:xfrm>
          <a:blipFill dpi="0" rotWithShape="1">
            <a:blip r:embed="rId5">
              <a:extLst>
                <a:ext uri="{28A0092B-C50C-407E-A947-70E740481C1C}">
                  <a14:useLocalDpi xmlns:a14="http://schemas.microsoft.com/office/drawing/2010/main" val="0"/>
                </a:ext>
              </a:extLst>
            </a:blip>
            <a:srcRect/>
            <a:stretch>
              <a:fillRect/>
            </a:stretch>
          </a:blipFill>
        </p:grpSpPr>
        <p:sp>
          <p:nvSpPr>
            <p:cNvPr id="23" name="Freeform 23"/>
            <p:cNvSpPr/>
            <p:nvPr/>
          </p:nvSpPr>
          <p:spPr>
            <a:xfrm>
              <a:off x="0" y="0"/>
              <a:ext cx="957178" cy="777415"/>
            </a:xfrm>
            <a:custGeom>
              <a:avLst/>
              <a:gdLst/>
              <a:ahLst/>
              <a:cxnLst/>
              <a:rect l="l" t="t" r="r" b="b"/>
              <a:pathLst>
                <a:path w="957178" h="777415">
                  <a:moveTo>
                    <a:pt x="0" y="0"/>
                  </a:moveTo>
                  <a:lnTo>
                    <a:pt x="957178" y="0"/>
                  </a:lnTo>
                  <a:lnTo>
                    <a:pt x="957178" y="777415"/>
                  </a:lnTo>
                  <a:lnTo>
                    <a:pt x="0" y="777415"/>
                  </a:lnTo>
                  <a:close/>
                </a:path>
              </a:pathLst>
            </a:custGeom>
            <a:grpFill/>
          </p:spPr>
          <p:txBody>
            <a:bodyPr/>
            <a:lstStyle/>
            <a:p>
              <a:endParaRPr lang="en-US"/>
            </a:p>
          </p:txBody>
        </p:sp>
      </p:grpSp>
      <p:sp>
        <p:nvSpPr>
          <p:cNvPr id="45" name="TextBox 38">
            <a:extLst>
              <a:ext uri="{FF2B5EF4-FFF2-40B4-BE49-F238E27FC236}">
                <a16:creationId xmlns:a16="http://schemas.microsoft.com/office/drawing/2014/main" id="{339709D8-C5F4-7CCC-953B-E55CF35C850B}"/>
              </a:ext>
            </a:extLst>
          </p:cNvPr>
          <p:cNvSpPr txBox="1"/>
          <p:nvPr/>
        </p:nvSpPr>
        <p:spPr>
          <a:xfrm>
            <a:off x="10680613" y="674682"/>
            <a:ext cx="6553200" cy="966996"/>
          </a:xfrm>
          <a:prstGeom prst="rect">
            <a:avLst/>
          </a:prstGeom>
        </p:spPr>
        <p:txBody>
          <a:bodyPr wrap="square" lIns="0" tIns="0" rIns="0" bIns="0" rtlCol="0" anchor="t">
            <a:spAutoFit/>
          </a:bodyPr>
          <a:lstStyle/>
          <a:p>
            <a:pPr algn="l">
              <a:lnSpc>
                <a:spcPct val="150000"/>
              </a:lnSpc>
              <a:spcBef>
                <a:spcPct val="0"/>
              </a:spcBef>
            </a:pPr>
            <a:r>
              <a:rPr lang="en-US" sz="4800" b="1">
                <a:solidFill>
                  <a:srgbClr val="002060"/>
                </a:solidFill>
                <a:latin typeface="Arial Narrow" panose="020B0606020202030204" pitchFamily="34" charset="0"/>
                <a:ea typeface="TT Lakes Neue Compressed"/>
                <a:cs typeface="TT Lakes Neue Compressed"/>
                <a:sym typeface="TT Lakes Neue Compressed"/>
              </a:rPr>
              <a:t>Theoretical Frameworks</a:t>
            </a:r>
          </a:p>
        </p:txBody>
      </p:sp>
      <p:sp>
        <p:nvSpPr>
          <p:cNvPr id="46" name="TextBox 43">
            <a:extLst>
              <a:ext uri="{FF2B5EF4-FFF2-40B4-BE49-F238E27FC236}">
                <a16:creationId xmlns:a16="http://schemas.microsoft.com/office/drawing/2014/main" id="{78BAD2AD-8968-5EFC-658A-AF77F286B376}"/>
              </a:ext>
            </a:extLst>
          </p:cNvPr>
          <p:cNvSpPr txBox="1"/>
          <p:nvPr/>
        </p:nvSpPr>
        <p:spPr>
          <a:xfrm>
            <a:off x="10086316" y="2165584"/>
            <a:ext cx="8001000" cy="6687023"/>
          </a:xfrm>
          <a:prstGeom prst="rect">
            <a:avLst/>
          </a:prstGeom>
        </p:spPr>
        <p:txBody>
          <a:bodyPr wrap="square" lIns="0" tIns="0" rIns="0" bIns="0" rtlCol="0" anchor="t">
            <a:spAutoFit/>
          </a:bodyPr>
          <a:lstStyle/>
          <a:p>
            <a:pPr>
              <a:lnSpc>
                <a:spcPct val="130000"/>
              </a:lnSpc>
              <a:spcBef>
                <a:spcPct val="0"/>
              </a:spcBef>
            </a:pPr>
            <a:r>
              <a:rPr lang="en-US" sz="2400" b="1">
                <a:latin typeface="Aptos Narrow" panose="020B0004020202020204" pitchFamily="34" charset="0"/>
                <a:ea typeface="Poppins"/>
                <a:cs typeface="Poppins"/>
                <a:sym typeface="Poppins"/>
              </a:rPr>
              <a:t>Key Theories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Activity theory explains engagement in later life (Foster and Walker, 2021)</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Disengagement theory shows withdrawal from social roles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Continuity theory </a:t>
            </a:r>
            <a:r>
              <a:rPr lang="en-US" sz="2400" err="1">
                <a:latin typeface="Aptos Narrow" panose="020B0004020202020204" pitchFamily="34" charset="0"/>
                <a:ea typeface="Poppins"/>
                <a:cs typeface="Poppins"/>
                <a:sym typeface="Poppins"/>
              </a:rPr>
              <a:t>emphasises</a:t>
            </a:r>
            <a:r>
              <a:rPr lang="en-US" sz="2400">
                <a:latin typeface="Aptos Narrow" panose="020B0004020202020204" pitchFamily="34" charset="0"/>
                <a:ea typeface="Poppins"/>
                <a:cs typeface="Poppins"/>
                <a:sym typeface="Poppins"/>
              </a:rPr>
              <a:t> consistency in life patterns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Life-course theory links experiences across the lifespan (Lawless et al., 2026)</a:t>
            </a:r>
          </a:p>
          <a:p>
            <a:pPr>
              <a:lnSpc>
                <a:spcPct val="130000"/>
              </a:lnSpc>
              <a:spcBef>
                <a:spcPct val="0"/>
              </a:spcBef>
            </a:pPr>
            <a:r>
              <a:rPr lang="en-US" sz="2400" b="1">
                <a:latin typeface="Aptos Narrow" panose="020B0004020202020204" pitchFamily="34" charset="0"/>
                <a:ea typeface="Poppins"/>
                <a:cs typeface="Poppins"/>
                <a:sym typeface="Poppins"/>
              </a:rPr>
              <a:t>How Theories Help</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Theories guide evaluation of care quality (Foster and Walker, 2021)</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They help interpret older people’s support needs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Theories inform the design of care interventions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Life-course perspectives explain ageing trajectories (Lawless et al., 2026)</a:t>
            </a:r>
          </a:p>
        </p:txBody>
      </p:sp>
      <p:sp>
        <p:nvSpPr>
          <p:cNvPr id="48" name="TextBox 47">
            <a:extLst>
              <a:ext uri="{FF2B5EF4-FFF2-40B4-BE49-F238E27FC236}">
                <a16:creationId xmlns:a16="http://schemas.microsoft.com/office/drawing/2014/main" id="{62E5C006-CF03-0B66-737F-391FB72A129A}"/>
              </a:ext>
            </a:extLst>
          </p:cNvPr>
          <p:cNvSpPr txBox="1"/>
          <p:nvPr/>
        </p:nvSpPr>
        <p:spPr>
          <a:xfrm>
            <a:off x="152400" y="9136325"/>
            <a:ext cx="9144000" cy="830997"/>
          </a:xfrm>
          <a:prstGeom prst="rect">
            <a:avLst/>
          </a:prstGeom>
          <a:noFill/>
        </p:spPr>
        <p:txBody>
          <a:bodyPr wrap="square">
            <a:spAutoFit/>
          </a:bodyPr>
          <a:lstStyle/>
          <a:p>
            <a:r>
              <a:rPr lang="en-US" sz="1200"/>
              <a:t>Image Credits:</a:t>
            </a:r>
          </a:p>
          <a:p>
            <a:pPr marL="342900" indent="-342900">
              <a:buAutoNum type="arabicPeriod"/>
            </a:pPr>
            <a:r>
              <a:rPr lang="en-US" sz="1200">
                <a:hlinkClick r:id="rId6"/>
              </a:rPr>
              <a:t>https://helpandcomfort.com/wp-content/uploads/2023/07/fear-future-only-ruins-present-shot-older-woman-doing-light-floor-exercises-during-session-with-physiotherapist-outside-1200x600.jpg</a:t>
            </a:r>
            <a:endParaRPr lang="en-US" sz="1200"/>
          </a:p>
          <a:p>
            <a:pPr marL="342900" indent="-342900">
              <a:buAutoNum type="arabicPeriod"/>
            </a:pPr>
            <a:r>
              <a:rPr lang="en-US" sz="1200">
                <a:hlinkClick r:id="rId7"/>
              </a:rPr>
              <a:t>https://assets.betterhelp.com/advice/images/5913aafdde4749275f5d0ec56395ac56-solos-sad_59_l.jpg</a:t>
            </a:r>
            <a:r>
              <a:rPr lang="en-US" sz="1200"/>
              <a:t> </a:t>
            </a:r>
          </a:p>
        </p:txBody>
      </p:sp>
      <p:grpSp>
        <p:nvGrpSpPr>
          <p:cNvPr id="12" name="Group 12"/>
          <p:cNvGrpSpPr/>
          <p:nvPr/>
        </p:nvGrpSpPr>
        <p:grpSpPr>
          <a:xfrm>
            <a:off x="2964004" y="0"/>
            <a:ext cx="6553200" cy="5017970"/>
            <a:chOff x="0" y="0"/>
            <a:chExt cx="957179" cy="777415"/>
          </a:xfrm>
          <a:blipFill dpi="0" rotWithShape="1">
            <a:blip r:embed="rId8">
              <a:extLst>
                <a:ext uri="{28A0092B-C50C-407E-A947-70E740481C1C}">
                  <a14:useLocalDpi xmlns:a14="http://schemas.microsoft.com/office/drawing/2010/main" val="0"/>
                </a:ext>
              </a:extLst>
            </a:blip>
            <a:srcRect/>
            <a:stretch>
              <a:fillRect/>
            </a:stretch>
          </a:blipFill>
        </p:grpSpPr>
        <p:sp>
          <p:nvSpPr>
            <p:cNvPr id="13" name="Freeform 13"/>
            <p:cNvSpPr/>
            <p:nvPr/>
          </p:nvSpPr>
          <p:spPr>
            <a:xfrm>
              <a:off x="0" y="0"/>
              <a:ext cx="957178" cy="777415"/>
            </a:xfrm>
            <a:custGeom>
              <a:avLst/>
              <a:gdLst/>
              <a:ahLst/>
              <a:cxnLst/>
              <a:rect l="l" t="t" r="r" b="b"/>
              <a:pathLst>
                <a:path w="957178" h="777415">
                  <a:moveTo>
                    <a:pt x="0" y="0"/>
                  </a:moveTo>
                  <a:lnTo>
                    <a:pt x="957178" y="0"/>
                  </a:lnTo>
                  <a:lnTo>
                    <a:pt x="957178" y="777415"/>
                  </a:lnTo>
                  <a:lnTo>
                    <a:pt x="0" y="777415"/>
                  </a:lnTo>
                  <a:close/>
                </a:path>
              </a:pathLst>
            </a:custGeom>
            <a:blipFill dpi="0" rotWithShape="1">
              <a:blip r:embed="rId9">
                <a:extLst>
                  <a:ext uri="{28A0092B-C50C-407E-A947-70E740481C1C}">
                    <a14:useLocalDpi xmlns:a14="http://schemas.microsoft.com/office/drawing/2010/main" val="0"/>
                  </a:ext>
                </a:extLst>
              </a:blip>
              <a:srcRect/>
              <a:stretch>
                <a:fillRect/>
              </a:stretch>
            </a:blipFill>
          </p:spPr>
          <p:txBody>
            <a:bodyPr/>
            <a:lstStyle/>
            <a:p>
              <a:endParaRPr lang="en-US"/>
            </a:p>
          </p:txBody>
        </p:sp>
      </p:grpSp>
      <p:pic>
        <p:nvPicPr>
          <p:cNvPr id="32" name="Audio 31">
            <a:hlinkClick r:id="" action="ppaction://media"/>
            <a:extLst>
              <a:ext uri="{FF2B5EF4-FFF2-40B4-BE49-F238E27FC236}">
                <a16:creationId xmlns:a16="http://schemas.microsoft.com/office/drawing/2014/main" id="{1DD8B98E-69A5-4C5A-6FE8-1FC059E379BD}"/>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91359">
        <p15:prstTrans prst="pageCurlDouble"/>
      </p:transition>
    </mc:Choice>
    <mc:Fallback>
      <p:transition spd="slow" advTm="9135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36000">
              <a:srgbClr val="8EB4E3"/>
            </a:gs>
            <a:gs pos="99000">
              <a:schemeClr val="bg1"/>
            </a:gs>
            <a:gs pos="91000">
              <a:schemeClr val="bg1"/>
            </a:gs>
            <a:gs pos="100000">
              <a:schemeClr val="bg1"/>
            </a:gs>
          </a:gsLst>
          <a:lin ang="5400000" scaled="1"/>
        </a:gradFill>
        <a:effectLst/>
      </p:bgPr>
    </p:bg>
    <p:spTree>
      <p:nvGrpSpPr>
        <p:cNvPr id="1" name=""/>
        <p:cNvGrpSpPr/>
        <p:nvPr/>
      </p:nvGrpSpPr>
      <p:grpSpPr>
        <a:xfrm>
          <a:off x="0" y="0"/>
          <a:ext cx="0" cy="0"/>
          <a:chOff x="0" y="0"/>
          <a:chExt cx="0" cy="0"/>
        </a:xfrm>
      </p:grpSpPr>
      <p:sp>
        <p:nvSpPr>
          <p:cNvPr id="10" name="Freeform 10"/>
          <p:cNvSpPr/>
          <p:nvPr/>
        </p:nvSpPr>
        <p:spPr>
          <a:xfrm>
            <a:off x="486624" y="623618"/>
            <a:ext cx="149608" cy="760449"/>
          </a:xfrm>
          <a:custGeom>
            <a:avLst/>
            <a:gdLst/>
            <a:ahLst/>
            <a:cxnLst/>
            <a:rect l="l" t="t" r="r" b="b"/>
            <a:pathLst>
              <a:path w="39403" h="200283">
                <a:moveTo>
                  <a:pt x="0" y="0"/>
                </a:moveTo>
                <a:lnTo>
                  <a:pt x="39403" y="0"/>
                </a:lnTo>
                <a:lnTo>
                  <a:pt x="39403" y="200283"/>
                </a:lnTo>
                <a:lnTo>
                  <a:pt x="0" y="200283"/>
                </a:lnTo>
                <a:close/>
              </a:path>
            </a:pathLst>
          </a:custGeom>
          <a:solidFill>
            <a:srgbClr val="8EB4E3"/>
          </a:solidFill>
          <a:ln>
            <a:solidFill>
              <a:schemeClr val="tx2">
                <a:lumMod val="40000"/>
                <a:lumOff val="60000"/>
              </a:schemeClr>
            </a:solidFill>
          </a:ln>
        </p:spPr>
        <p:txBody>
          <a:bodyPr/>
          <a:lstStyle/>
          <a:p>
            <a:endParaRPr lang="en-US"/>
          </a:p>
        </p:txBody>
      </p:sp>
      <p:grpSp>
        <p:nvGrpSpPr>
          <p:cNvPr id="12" name="Group 12"/>
          <p:cNvGrpSpPr/>
          <p:nvPr/>
        </p:nvGrpSpPr>
        <p:grpSpPr>
          <a:xfrm>
            <a:off x="469815" y="1159031"/>
            <a:ext cx="15080588" cy="5666675"/>
            <a:chOff x="0" y="0"/>
            <a:chExt cx="3483756" cy="1111815"/>
          </a:xfrm>
          <a:solidFill>
            <a:schemeClr val="tx2">
              <a:lumMod val="40000"/>
              <a:lumOff val="60000"/>
            </a:schemeClr>
          </a:solidFill>
        </p:grpSpPr>
        <p:sp>
          <p:nvSpPr>
            <p:cNvPr id="13" name="Freeform 13"/>
            <p:cNvSpPr/>
            <p:nvPr/>
          </p:nvSpPr>
          <p:spPr>
            <a:xfrm>
              <a:off x="0" y="0"/>
              <a:ext cx="3483756" cy="1111815"/>
            </a:xfrm>
            <a:custGeom>
              <a:avLst/>
              <a:gdLst/>
              <a:ahLst/>
              <a:cxnLst/>
              <a:rect l="l" t="t" r="r" b="b"/>
              <a:pathLst>
                <a:path w="3483756" h="1111815">
                  <a:moveTo>
                    <a:pt x="23412" y="0"/>
                  </a:moveTo>
                  <a:lnTo>
                    <a:pt x="3460345" y="0"/>
                  </a:lnTo>
                  <a:cubicBezTo>
                    <a:pt x="3466554" y="0"/>
                    <a:pt x="3472509" y="2467"/>
                    <a:pt x="3476899" y="6857"/>
                  </a:cubicBezTo>
                  <a:cubicBezTo>
                    <a:pt x="3481290" y="11248"/>
                    <a:pt x="3483756" y="17203"/>
                    <a:pt x="3483756" y="23412"/>
                  </a:cubicBezTo>
                  <a:lnTo>
                    <a:pt x="3483756" y="1088404"/>
                  </a:lnTo>
                  <a:cubicBezTo>
                    <a:pt x="3483756" y="1094613"/>
                    <a:pt x="3481290" y="1100568"/>
                    <a:pt x="3476899" y="1104958"/>
                  </a:cubicBezTo>
                  <a:cubicBezTo>
                    <a:pt x="3472509" y="1109349"/>
                    <a:pt x="3466554" y="1111815"/>
                    <a:pt x="3460345" y="1111815"/>
                  </a:cubicBezTo>
                  <a:lnTo>
                    <a:pt x="23412" y="1111815"/>
                  </a:lnTo>
                  <a:cubicBezTo>
                    <a:pt x="10482" y="1111815"/>
                    <a:pt x="0" y="1101334"/>
                    <a:pt x="0" y="1088404"/>
                  </a:cubicBezTo>
                  <a:lnTo>
                    <a:pt x="0" y="23412"/>
                  </a:lnTo>
                  <a:cubicBezTo>
                    <a:pt x="0" y="17203"/>
                    <a:pt x="2467" y="11248"/>
                    <a:pt x="6857" y="6857"/>
                  </a:cubicBezTo>
                  <a:cubicBezTo>
                    <a:pt x="11248" y="2467"/>
                    <a:pt x="17203" y="0"/>
                    <a:pt x="23412" y="0"/>
                  </a:cubicBezTo>
                  <a:close/>
                </a:path>
              </a:pathLst>
            </a:custGeom>
            <a:grpFill/>
          </p:spPr>
          <p:txBody>
            <a:bodyPr/>
            <a:lstStyle/>
            <a:p>
              <a:endParaRPr lang="en-US"/>
            </a:p>
          </p:txBody>
        </p:sp>
        <p:sp>
          <p:nvSpPr>
            <p:cNvPr id="14" name="TextBox 14"/>
            <p:cNvSpPr txBox="1"/>
            <p:nvPr/>
          </p:nvSpPr>
          <p:spPr>
            <a:xfrm>
              <a:off x="0" y="-57150"/>
              <a:ext cx="3483756" cy="1168965"/>
            </a:xfrm>
            <a:prstGeom prst="rect">
              <a:avLst/>
            </a:prstGeom>
            <a:grpFill/>
          </p:spPr>
          <p:txBody>
            <a:bodyPr lIns="50800" tIns="50800" rIns="50800" bIns="50800" rtlCol="0" anchor="ctr"/>
            <a:lstStyle/>
            <a:p>
              <a:pPr algn="ctr">
                <a:lnSpc>
                  <a:spcPts val="2799"/>
                </a:lnSpc>
              </a:pPr>
              <a:endParaRPr/>
            </a:p>
          </p:txBody>
        </p:sp>
      </p:grpSp>
      <p:sp>
        <p:nvSpPr>
          <p:cNvPr id="35" name="TextBox 38">
            <a:extLst>
              <a:ext uri="{FF2B5EF4-FFF2-40B4-BE49-F238E27FC236}">
                <a16:creationId xmlns:a16="http://schemas.microsoft.com/office/drawing/2014/main" id="{39A6A743-111B-69EB-89FA-0FEA839EC51B}"/>
              </a:ext>
            </a:extLst>
          </p:cNvPr>
          <p:cNvSpPr txBox="1"/>
          <p:nvPr/>
        </p:nvSpPr>
        <p:spPr>
          <a:xfrm>
            <a:off x="1103504" y="308576"/>
            <a:ext cx="6553200" cy="966996"/>
          </a:xfrm>
          <a:prstGeom prst="rect">
            <a:avLst/>
          </a:prstGeom>
        </p:spPr>
        <p:txBody>
          <a:bodyPr wrap="square" lIns="0" tIns="0" rIns="0" bIns="0" rtlCol="0" anchor="t">
            <a:spAutoFit/>
          </a:bodyPr>
          <a:lstStyle/>
          <a:p>
            <a:pPr algn="l">
              <a:lnSpc>
                <a:spcPct val="150000"/>
              </a:lnSpc>
              <a:spcBef>
                <a:spcPct val="0"/>
              </a:spcBef>
            </a:pPr>
            <a:r>
              <a:rPr lang="en-US" sz="4800" b="1">
                <a:solidFill>
                  <a:srgbClr val="002060"/>
                </a:solidFill>
                <a:latin typeface="Arial Narrow" panose="020B0606020202030204" pitchFamily="34" charset="0"/>
                <a:ea typeface="TT Lakes Neue Compressed"/>
                <a:cs typeface="TT Lakes Neue Compressed"/>
                <a:sym typeface="TT Lakes Neue Compressed"/>
              </a:rPr>
              <a:t>Policy and Legislation</a:t>
            </a:r>
          </a:p>
        </p:txBody>
      </p:sp>
      <p:sp>
        <p:nvSpPr>
          <p:cNvPr id="36" name="TextBox 43">
            <a:extLst>
              <a:ext uri="{FF2B5EF4-FFF2-40B4-BE49-F238E27FC236}">
                <a16:creationId xmlns:a16="http://schemas.microsoft.com/office/drawing/2014/main" id="{8CA76962-0255-56F9-D12C-05D7403C24C6}"/>
              </a:ext>
            </a:extLst>
          </p:cNvPr>
          <p:cNvSpPr txBox="1"/>
          <p:nvPr/>
        </p:nvSpPr>
        <p:spPr>
          <a:xfrm>
            <a:off x="722504" y="7429500"/>
            <a:ext cx="7315200" cy="2365840"/>
          </a:xfrm>
          <a:prstGeom prst="rect">
            <a:avLst/>
          </a:prstGeom>
        </p:spPr>
        <p:txBody>
          <a:bodyPr wrap="square" lIns="0" tIns="0" rIns="0" bIns="0" rtlCol="0" anchor="t">
            <a:spAutoFit/>
          </a:bodyPr>
          <a:lstStyle/>
          <a:p>
            <a:pPr>
              <a:lnSpc>
                <a:spcPct val="130000"/>
              </a:lnSpc>
              <a:spcBef>
                <a:spcPct val="0"/>
              </a:spcBef>
            </a:pPr>
            <a:r>
              <a:rPr lang="en-US" sz="2400" b="1">
                <a:latin typeface="Aptos Narrow" panose="020B0004020202020204" pitchFamily="34" charset="0"/>
                <a:ea typeface="Poppins"/>
                <a:cs typeface="Poppins"/>
                <a:sym typeface="Poppins"/>
              </a:rPr>
              <a:t>Key Acts and Policies</a:t>
            </a:r>
          </a:p>
          <a:p>
            <a:pPr marL="457200" indent="-457200">
              <a:lnSpc>
                <a:spcPct val="130000"/>
              </a:lnSpc>
              <a:spcBef>
                <a:spcPct val="0"/>
              </a:spcBef>
              <a:buFont typeface="+mj-lt"/>
              <a:buAutoNum type="arabicPeriod"/>
            </a:pPr>
            <a:r>
              <a:rPr lang="en-US" sz="2400">
                <a:latin typeface="Aptos Narrow" panose="020B0004020202020204" pitchFamily="34" charset="0"/>
                <a:ea typeface="Poppins"/>
                <a:cs typeface="Poppins"/>
                <a:sym typeface="Poppins"/>
              </a:rPr>
              <a:t>The Care Act promotes wellbeing</a:t>
            </a:r>
          </a:p>
          <a:p>
            <a:pPr marL="457200" indent="-457200">
              <a:lnSpc>
                <a:spcPct val="130000"/>
              </a:lnSpc>
              <a:spcBef>
                <a:spcPct val="0"/>
              </a:spcBef>
              <a:buFont typeface="+mj-lt"/>
              <a:buAutoNum type="arabicPeriod"/>
            </a:pPr>
            <a:r>
              <a:rPr lang="en-US" sz="2400">
                <a:latin typeface="Aptos Narrow" panose="020B0004020202020204" pitchFamily="34" charset="0"/>
                <a:ea typeface="Poppins"/>
                <a:cs typeface="Poppins"/>
                <a:sym typeface="Poppins"/>
              </a:rPr>
              <a:t>The Equality Act protects against age discrimination</a:t>
            </a:r>
          </a:p>
          <a:p>
            <a:pPr marL="457200" indent="-457200">
              <a:lnSpc>
                <a:spcPct val="130000"/>
              </a:lnSpc>
              <a:spcBef>
                <a:spcPct val="0"/>
              </a:spcBef>
              <a:buFont typeface="+mj-lt"/>
              <a:buAutoNum type="arabicPeriod"/>
            </a:pPr>
            <a:r>
              <a:rPr lang="en-US" sz="2400">
                <a:latin typeface="Aptos Narrow" panose="020B0004020202020204" pitchFamily="34" charset="0"/>
                <a:ea typeface="Poppins"/>
                <a:cs typeface="Poppins"/>
                <a:sym typeface="Poppins"/>
              </a:rPr>
              <a:t>The Human Rights Act safeguards dignity</a:t>
            </a:r>
          </a:p>
          <a:p>
            <a:pPr marL="457200" indent="-457200">
              <a:lnSpc>
                <a:spcPct val="130000"/>
              </a:lnSpc>
              <a:spcBef>
                <a:spcPct val="0"/>
              </a:spcBef>
              <a:buFont typeface="+mj-lt"/>
              <a:buAutoNum type="arabicPeriod"/>
            </a:pPr>
            <a:r>
              <a:rPr lang="en-US" sz="2400">
                <a:latin typeface="Aptos Narrow" panose="020B0004020202020204" pitchFamily="34" charset="0"/>
                <a:ea typeface="Poppins"/>
                <a:cs typeface="Poppins"/>
                <a:sym typeface="Poppins"/>
              </a:rPr>
              <a:t>The NHS Plan advances integrated care</a:t>
            </a:r>
          </a:p>
        </p:txBody>
      </p:sp>
      <p:sp>
        <p:nvSpPr>
          <p:cNvPr id="37" name="TextBox 43">
            <a:extLst>
              <a:ext uri="{FF2B5EF4-FFF2-40B4-BE49-F238E27FC236}">
                <a16:creationId xmlns:a16="http://schemas.microsoft.com/office/drawing/2014/main" id="{2DB26C80-6E05-B2C5-A7FB-81341EFE733B}"/>
              </a:ext>
            </a:extLst>
          </p:cNvPr>
          <p:cNvSpPr txBox="1"/>
          <p:nvPr/>
        </p:nvSpPr>
        <p:spPr>
          <a:xfrm>
            <a:off x="9144000" y="7436224"/>
            <a:ext cx="8001000" cy="1885709"/>
          </a:xfrm>
          <a:prstGeom prst="rect">
            <a:avLst/>
          </a:prstGeom>
        </p:spPr>
        <p:txBody>
          <a:bodyPr wrap="square" lIns="0" tIns="0" rIns="0" bIns="0" rtlCol="0" anchor="t">
            <a:spAutoFit/>
          </a:bodyPr>
          <a:lstStyle/>
          <a:p>
            <a:pPr>
              <a:lnSpc>
                <a:spcPct val="130000"/>
              </a:lnSpc>
              <a:spcBef>
                <a:spcPct val="0"/>
              </a:spcBef>
            </a:pPr>
            <a:r>
              <a:rPr lang="en-US" sz="2400" b="1">
                <a:latin typeface="Aptos Narrow" panose="020B0004020202020204" pitchFamily="34" charset="0"/>
                <a:ea typeface="Poppins"/>
                <a:cs typeface="Poppins"/>
                <a:sym typeface="Poppins"/>
              </a:rPr>
              <a:t>Purpose and Impact</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Policies shape service delivery standards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Legislation influences funding and accountability</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Empowerment principles guide person-</a:t>
            </a:r>
            <a:r>
              <a:rPr lang="en-US" sz="2400" err="1">
                <a:latin typeface="Aptos Narrow" panose="020B0004020202020204" pitchFamily="34" charset="0"/>
                <a:ea typeface="Poppins"/>
                <a:cs typeface="Poppins"/>
                <a:sym typeface="Poppins"/>
              </a:rPr>
              <a:t>centred</a:t>
            </a:r>
            <a:r>
              <a:rPr lang="en-US" sz="2400">
                <a:latin typeface="Aptos Narrow" panose="020B0004020202020204" pitchFamily="34" charset="0"/>
                <a:ea typeface="Poppins"/>
                <a:cs typeface="Poppins"/>
                <a:sym typeface="Poppins"/>
              </a:rPr>
              <a:t> practice</a:t>
            </a:r>
          </a:p>
        </p:txBody>
      </p:sp>
      <p:pic>
        <p:nvPicPr>
          <p:cNvPr id="3080" name="Picture 8" descr="150+ Nhs Technology Stock Illustrations, Royalty-Free Vector Graphics ...">
            <a:extLst>
              <a:ext uri="{FF2B5EF4-FFF2-40B4-BE49-F238E27FC236}">
                <a16:creationId xmlns:a16="http://schemas.microsoft.com/office/drawing/2014/main" id="{3AD003A0-6E7B-3D25-9349-D332ACF9EBF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3702" y="1596061"/>
            <a:ext cx="13569415" cy="50109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grpSp>
        <p:nvGrpSpPr>
          <p:cNvPr id="38" name="Group 9">
            <a:extLst>
              <a:ext uri="{FF2B5EF4-FFF2-40B4-BE49-F238E27FC236}">
                <a16:creationId xmlns:a16="http://schemas.microsoft.com/office/drawing/2014/main" id="{3F259255-EF97-668A-8AC1-1FF298DD718A}"/>
              </a:ext>
            </a:extLst>
          </p:cNvPr>
          <p:cNvGrpSpPr/>
          <p:nvPr/>
        </p:nvGrpSpPr>
        <p:grpSpPr>
          <a:xfrm>
            <a:off x="561428" y="507554"/>
            <a:ext cx="149608" cy="760449"/>
            <a:chOff x="0" y="0"/>
            <a:chExt cx="39403" cy="200283"/>
          </a:xfrm>
        </p:grpSpPr>
        <p:sp>
          <p:nvSpPr>
            <p:cNvPr id="39" name="Freeform 10">
              <a:extLst>
                <a:ext uri="{FF2B5EF4-FFF2-40B4-BE49-F238E27FC236}">
                  <a16:creationId xmlns:a16="http://schemas.microsoft.com/office/drawing/2014/main" id="{79FF22BB-2260-C5E7-8B8F-84E3938996C5}"/>
                </a:ext>
              </a:extLst>
            </p:cNvPr>
            <p:cNvSpPr/>
            <p:nvPr/>
          </p:nvSpPr>
          <p:spPr>
            <a:xfrm>
              <a:off x="0" y="0"/>
              <a:ext cx="39403" cy="200283"/>
            </a:xfrm>
            <a:custGeom>
              <a:avLst/>
              <a:gdLst/>
              <a:ahLst/>
              <a:cxnLst/>
              <a:rect l="l" t="t" r="r" b="b"/>
              <a:pathLst>
                <a:path w="39403" h="200283">
                  <a:moveTo>
                    <a:pt x="0" y="0"/>
                  </a:moveTo>
                  <a:lnTo>
                    <a:pt x="39403" y="0"/>
                  </a:lnTo>
                  <a:lnTo>
                    <a:pt x="39403" y="200283"/>
                  </a:lnTo>
                  <a:lnTo>
                    <a:pt x="0" y="200283"/>
                  </a:lnTo>
                  <a:close/>
                </a:path>
              </a:pathLst>
            </a:custGeom>
            <a:solidFill>
              <a:srgbClr val="000027"/>
            </a:solidFill>
            <a:ln>
              <a:solidFill>
                <a:srgbClr val="002060"/>
              </a:solidFill>
            </a:ln>
          </p:spPr>
          <p:txBody>
            <a:bodyPr/>
            <a:lstStyle/>
            <a:p>
              <a:endParaRPr lang="en-US"/>
            </a:p>
          </p:txBody>
        </p:sp>
        <p:sp>
          <p:nvSpPr>
            <p:cNvPr id="40" name="TextBox 11">
              <a:extLst>
                <a:ext uri="{FF2B5EF4-FFF2-40B4-BE49-F238E27FC236}">
                  <a16:creationId xmlns:a16="http://schemas.microsoft.com/office/drawing/2014/main" id="{DA41DD80-34D4-AA36-A252-FCD5A6C4FAE8}"/>
                </a:ext>
              </a:extLst>
            </p:cNvPr>
            <p:cNvSpPr txBox="1"/>
            <p:nvPr/>
          </p:nvSpPr>
          <p:spPr>
            <a:xfrm>
              <a:off x="0" y="-57150"/>
              <a:ext cx="39403" cy="257433"/>
            </a:xfrm>
            <a:prstGeom prst="rect">
              <a:avLst/>
            </a:prstGeom>
            <a:ln>
              <a:solidFill>
                <a:srgbClr val="002060"/>
              </a:solidFill>
            </a:ln>
          </p:spPr>
          <p:txBody>
            <a:bodyPr lIns="50800" tIns="50800" rIns="50800" bIns="50800" rtlCol="0" anchor="ctr"/>
            <a:lstStyle/>
            <a:p>
              <a:pPr algn="ctr">
                <a:lnSpc>
                  <a:spcPts val="2799"/>
                </a:lnSpc>
              </a:pPr>
              <a:endParaRPr/>
            </a:p>
          </p:txBody>
        </p:sp>
      </p:grpSp>
      <p:pic>
        <p:nvPicPr>
          <p:cNvPr id="26" name="Audio 25">
            <a:hlinkClick r:id="" action="ppaction://media"/>
            <a:extLst>
              <a:ext uri="{FF2B5EF4-FFF2-40B4-BE49-F238E27FC236}">
                <a16:creationId xmlns:a16="http://schemas.microsoft.com/office/drawing/2014/main" id="{705B5FFA-ED81-B7E4-B911-C4DA27DA146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98872">
        <p15:prstTrans prst="pageCurlDouble"/>
      </p:transition>
    </mc:Choice>
    <mc:Fallback>
      <p:transition spd="slow" advTm="9887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36000">
              <a:schemeClr val="tx2">
                <a:lumMod val="20000"/>
                <a:lumOff val="80000"/>
              </a:schemeClr>
            </a:gs>
            <a:gs pos="99000">
              <a:schemeClr val="bg1"/>
            </a:gs>
            <a:gs pos="91000">
              <a:schemeClr val="bg1"/>
            </a:gs>
            <a:gs pos="100000">
              <a:schemeClr val="bg1"/>
            </a:gs>
          </a:gsLst>
          <a:path path="circle">
            <a:fillToRect l="100000" t="100000"/>
          </a:path>
          <a:tileRect r="-100000" b="-100000"/>
        </a:gradFill>
        <a:effectLst/>
      </p:bgPr>
    </p:bg>
    <p:spTree>
      <p:nvGrpSpPr>
        <p:cNvPr id="1" name=""/>
        <p:cNvGrpSpPr/>
        <p:nvPr/>
      </p:nvGrpSpPr>
      <p:grpSpPr>
        <a:xfrm>
          <a:off x="0" y="0"/>
          <a:ext cx="0" cy="0"/>
          <a:chOff x="0" y="0"/>
          <a:chExt cx="0" cy="0"/>
        </a:xfrm>
      </p:grpSpPr>
      <p:grpSp>
        <p:nvGrpSpPr>
          <p:cNvPr id="9" name="Group 9"/>
          <p:cNvGrpSpPr/>
          <p:nvPr/>
        </p:nvGrpSpPr>
        <p:grpSpPr>
          <a:xfrm>
            <a:off x="8610600" y="1669031"/>
            <a:ext cx="9677400" cy="6948938"/>
            <a:chOff x="0" y="0"/>
            <a:chExt cx="957134" cy="1076572"/>
          </a:xfrm>
          <a:blipFill dpi="0" rotWithShape="1">
            <a:blip r:embed="rId5">
              <a:extLst>
                <a:ext uri="{28A0092B-C50C-407E-A947-70E740481C1C}">
                  <a14:useLocalDpi xmlns:a14="http://schemas.microsoft.com/office/drawing/2010/main" val="0"/>
                </a:ext>
              </a:extLst>
            </a:blip>
            <a:srcRect/>
            <a:stretch>
              <a:fillRect/>
            </a:stretch>
          </a:blipFill>
        </p:grpSpPr>
        <p:sp>
          <p:nvSpPr>
            <p:cNvPr id="10" name="Freeform 10"/>
            <p:cNvSpPr/>
            <p:nvPr/>
          </p:nvSpPr>
          <p:spPr>
            <a:xfrm>
              <a:off x="0" y="0"/>
              <a:ext cx="957134" cy="1076572"/>
            </a:xfrm>
            <a:custGeom>
              <a:avLst/>
              <a:gdLst/>
              <a:ahLst/>
              <a:cxnLst/>
              <a:rect l="l" t="t" r="r" b="b"/>
              <a:pathLst>
                <a:path w="957134" h="1076572">
                  <a:moveTo>
                    <a:pt x="50126" y="0"/>
                  </a:moveTo>
                  <a:lnTo>
                    <a:pt x="907008" y="0"/>
                  </a:lnTo>
                  <a:cubicBezTo>
                    <a:pt x="920302" y="0"/>
                    <a:pt x="933052" y="5281"/>
                    <a:pt x="942452" y="14681"/>
                  </a:cubicBezTo>
                  <a:cubicBezTo>
                    <a:pt x="951853" y="24082"/>
                    <a:pt x="957134" y="36832"/>
                    <a:pt x="957134" y="50126"/>
                  </a:cubicBezTo>
                  <a:lnTo>
                    <a:pt x="957134" y="1026447"/>
                  </a:lnTo>
                  <a:cubicBezTo>
                    <a:pt x="957134" y="1039741"/>
                    <a:pt x="951853" y="1052491"/>
                    <a:pt x="942452" y="1061891"/>
                  </a:cubicBezTo>
                  <a:cubicBezTo>
                    <a:pt x="933052" y="1071291"/>
                    <a:pt x="920302" y="1076572"/>
                    <a:pt x="907008" y="1076572"/>
                  </a:cubicBezTo>
                  <a:lnTo>
                    <a:pt x="50126" y="1076572"/>
                  </a:lnTo>
                  <a:cubicBezTo>
                    <a:pt x="36832" y="1076572"/>
                    <a:pt x="24082" y="1071291"/>
                    <a:pt x="14681" y="1061891"/>
                  </a:cubicBezTo>
                  <a:cubicBezTo>
                    <a:pt x="5281" y="1052491"/>
                    <a:pt x="0" y="1039741"/>
                    <a:pt x="0" y="1026447"/>
                  </a:cubicBezTo>
                  <a:lnTo>
                    <a:pt x="0" y="50126"/>
                  </a:lnTo>
                  <a:cubicBezTo>
                    <a:pt x="0" y="36832"/>
                    <a:pt x="5281" y="24082"/>
                    <a:pt x="14681" y="14681"/>
                  </a:cubicBezTo>
                  <a:cubicBezTo>
                    <a:pt x="24082" y="5281"/>
                    <a:pt x="36832" y="0"/>
                    <a:pt x="50126" y="0"/>
                  </a:cubicBezTo>
                  <a:close/>
                </a:path>
              </a:pathLst>
            </a:custGeom>
            <a:grpFill/>
          </p:spPr>
          <p:txBody>
            <a:bodyPr/>
            <a:lstStyle/>
            <a:p>
              <a:endParaRPr lang="en-US"/>
            </a:p>
          </p:txBody>
        </p:sp>
      </p:grpSp>
      <p:sp>
        <p:nvSpPr>
          <p:cNvPr id="30" name="TextBox 43">
            <a:extLst>
              <a:ext uri="{FF2B5EF4-FFF2-40B4-BE49-F238E27FC236}">
                <a16:creationId xmlns:a16="http://schemas.microsoft.com/office/drawing/2014/main" id="{2328419C-BEE0-FC38-DADD-44F15DDA9DE4}"/>
              </a:ext>
            </a:extLst>
          </p:cNvPr>
          <p:cNvSpPr txBox="1"/>
          <p:nvPr/>
        </p:nvSpPr>
        <p:spPr>
          <a:xfrm>
            <a:off x="838200" y="3314700"/>
            <a:ext cx="8001000" cy="4766498"/>
          </a:xfrm>
          <a:prstGeom prst="rect">
            <a:avLst/>
          </a:prstGeom>
        </p:spPr>
        <p:txBody>
          <a:bodyPr wrap="square" lIns="0" tIns="0" rIns="0" bIns="0" rtlCol="0" anchor="t">
            <a:spAutoFit/>
          </a:bodyPr>
          <a:lstStyle/>
          <a:p>
            <a:pPr>
              <a:lnSpc>
                <a:spcPct val="130000"/>
              </a:lnSpc>
              <a:spcBef>
                <a:spcPct val="0"/>
              </a:spcBef>
            </a:pPr>
            <a:r>
              <a:rPr lang="en-US" sz="2400" b="1">
                <a:latin typeface="Aptos Narrow" panose="020B0004020202020204" pitchFamily="34" charset="0"/>
                <a:ea typeface="Poppins"/>
                <a:cs typeface="Poppins"/>
                <a:sym typeface="Poppins"/>
              </a:rPr>
              <a:t>Overview of Current Services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Home care supports independent living</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Residential care provides continuous supervision</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Day </a:t>
            </a:r>
            <a:r>
              <a:rPr lang="en-US" sz="2400" err="1">
                <a:latin typeface="Aptos Narrow" panose="020B0004020202020204" pitchFamily="34" charset="0"/>
                <a:ea typeface="Poppins"/>
                <a:cs typeface="Poppins"/>
                <a:sym typeface="Poppins"/>
              </a:rPr>
              <a:t>centres</a:t>
            </a:r>
            <a:r>
              <a:rPr lang="en-US" sz="2400">
                <a:latin typeface="Aptos Narrow" panose="020B0004020202020204" pitchFamily="34" charset="0"/>
                <a:ea typeface="Poppins"/>
                <a:cs typeface="Poppins"/>
                <a:sym typeface="Poppins"/>
              </a:rPr>
              <a:t> promote social engagement</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Adult social care includes diverse services. (The King’s Fund, 2025)</a:t>
            </a:r>
          </a:p>
          <a:p>
            <a:pPr>
              <a:lnSpc>
                <a:spcPct val="130000"/>
              </a:lnSpc>
              <a:spcBef>
                <a:spcPct val="0"/>
              </a:spcBef>
            </a:pPr>
            <a:r>
              <a:rPr lang="en-US" sz="2400" b="1">
                <a:latin typeface="Aptos Narrow" panose="020B0004020202020204" pitchFamily="34" charset="0"/>
                <a:ea typeface="Poppins"/>
                <a:cs typeface="Poppins"/>
                <a:sym typeface="Poppins"/>
              </a:rPr>
              <a:t>Critical Analysis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Access to services remains unequal</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Workforce shortages limit care quality</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Funding constraints challenge sustainable provision</a:t>
            </a:r>
          </a:p>
        </p:txBody>
      </p:sp>
      <p:sp>
        <p:nvSpPr>
          <p:cNvPr id="31" name="TextBox 38">
            <a:extLst>
              <a:ext uri="{FF2B5EF4-FFF2-40B4-BE49-F238E27FC236}">
                <a16:creationId xmlns:a16="http://schemas.microsoft.com/office/drawing/2014/main" id="{42F363A5-6F87-A96D-F5A7-501C072F40E7}"/>
              </a:ext>
            </a:extLst>
          </p:cNvPr>
          <p:cNvSpPr txBox="1"/>
          <p:nvPr/>
        </p:nvSpPr>
        <p:spPr>
          <a:xfrm>
            <a:off x="838200" y="499321"/>
            <a:ext cx="9412096" cy="966996"/>
          </a:xfrm>
          <a:prstGeom prst="rect">
            <a:avLst/>
          </a:prstGeom>
        </p:spPr>
        <p:txBody>
          <a:bodyPr wrap="square" lIns="0" tIns="0" rIns="0" bIns="0" rtlCol="0" anchor="t">
            <a:spAutoFit/>
          </a:bodyPr>
          <a:lstStyle/>
          <a:p>
            <a:pPr algn="l">
              <a:lnSpc>
                <a:spcPct val="150000"/>
              </a:lnSpc>
              <a:spcBef>
                <a:spcPct val="0"/>
              </a:spcBef>
            </a:pPr>
            <a:r>
              <a:rPr lang="en-US" sz="4800" b="1">
                <a:solidFill>
                  <a:srgbClr val="002060"/>
                </a:solidFill>
                <a:latin typeface="Arial Narrow" panose="020B0606020202030204" pitchFamily="34" charset="0"/>
                <a:ea typeface="TT Lakes Neue Compressed"/>
                <a:cs typeface="TT Lakes Neue Compressed"/>
                <a:sym typeface="TT Lakes Neue Compressed"/>
              </a:rPr>
              <a:t>Evaluation of Current Care Provisions</a:t>
            </a:r>
          </a:p>
        </p:txBody>
      </p:sp>
      <p:sp>
        <p:nvSpPr>
          <p:cNvPr id="33" name="TextBox 32">
            <a:extLst>
              <a:ext uri="{FF2B5EF4-FFF2-40B4-BE49-F238E27FC236}">
                <a16:creationId xmlns:a16="http://schemas.microsoft.com/office/drawing/2014/main" id="{C9CFEA88-1E49-05F0-E94B-B3887F98AAF7}"/>
              </a:ext>
            </a:extLst>
          </p:cNvPr>
          <p:cNvSpPr txBox="1"/>
          <p:nvPr/>
        </p:nvSpPr>
        <p:spPr>
          <a:xfrm>
            <a:off x="8763000" y="9160636"/>
            <a:ext cx="9144000" cy="523220"/>
          </a:xfrm>
          <a:prstGeom prst="rect">
            <a:avLst/>
          </a:prstGeom>
          <a:noFill/>
        </p:spPr>
        <p:txBody>
          <a:bodyPr wrap="square">
            <a:spAutoFit/>
          </a:bodyPr>
          <a:lstStyle/>
          <a:p>
            <a:r>
              <a:rPr lang="en-US" sz="1400"/>
              <a:t>Photo Credits: https://assets.kingsfund.org.uk/f/256914/1200x800/325b205264/sir_keir_starmer.jpg/m/800x450/smart/filters:quality(80)</a:t>
            </a:r>
          </a:p>
        </p:txBody>
      </p:sp>
      <p:grpSp>
        <p:nvGrpSpPr>
          <p:cNvPr id="34" name="Group 9">
            <a:extLst>
              <a:ext uri="{FF2B5EF4-FFF2-40B4-BE49-F238E27FC236}">
                <a16:creationId xmlns:a16="http://schemas.microsoft.com/office/drawing/2014/main" id="{A5F99B7E-E946-00A8-CAD6-D86646466FD5}"/>
              </a:ext>
            </a:extLst>
          </p:cNvPr>
          <p:cNvGrpSpPr/>
          <p:nvPr/>
        </p:nvGrpSpPr>
        <p:grpSpPr>
          <a:xfrm>
            <a:off x="381000" y="602594"/>
            <a:ext cx="149608" cy="760449"/>
            <a:chOff x="0" y="0"/>
            <a:chExt cx="39403" cy="200283"/>
          </a:xfrm>
        </p:grpSpPr>
        <p:sp>
          <p:nvSpPr>
            <p:cNvPr id="35" name="Freeform 10">
              <a:extLst>
                <a:ext uri="{FF2B5EF4-FFF2-40B4-BE49-F238E27FC236}">
                  <a16:creationId xmlns:a16="http://schemas.microsoft.com/office/drawing/2014/main" id="{5C839683-6A5F-4C4A-1290-3B75FB892C64}"/>
                </a:ext>
              </a:extLst>
            </p:cNvPr>
            <p:cNvSpPr/>
            <p:nvPr/>
          </p:nvSpPr>
          <p:spPr>
            <a:xfrm>
              <a:off x="0" y="0"/>
              <a:ext cx="39403" cy="200283"/>
            </a:xfrm>
            <a:custGeom>
              <a:avLst/>
              <a:gdLst/>
              <a:ahLst/>
              <a:cxnLst/>
              <a:rect l="l" t="t" r="r" b="b"/>
              <a:pathLst>
                <a:path w="39403" h="200283">
                  <a:moveTo>
                    <a:pt x="0" y="0"/>
                  </a:moveTo>
                  <a:lnTo>
                    <a:pt x="39403" y="0"/>
                  </a:lnTo>
                  <a:lnTo>
                    <a:pt x="39403" y="200283"/>
                  </a:lnTo>
                  <a:lnTo>
                    <a:pt x="0" y="200283"/>
                  </a:lnTo>
                  <a:close/>
                </a:path>
              </a:pathLst>
            </a:custGeom>
            <a:solidFill>
              <a:srgbClr val="000027"/>
            </a:solidFill>
            <a:ln>
              <a:solidFill>
                <a:srgbClr val="002060"/>
              </a:solidFill>
            </a:ln>
          </p:spPr>
          <p:txBody>
            <a:bodyPr/>
            <a:lstStyle/>
            <a:p>
              <a:endParaRPr lang="en-US"/>
            </a:p>
          </p:txBody>
        </p:sp>
        <p:sp>
          <p:nvSpPr>
            <p:cNvPr id="36" name="TextBox 11">
              <a:extLst>
                <a:ext uri="{FF2B5EF4-FFF2-40B4-BE49-F238E27FC236}">
                  <a16:creationId xmlns:a16="http://schemas.microsoft.com/office/drawing/2014/main" id="{6BA6A1D7-ABA6-FADE-D482-80E626062ED2}"/>
                </a:ext>
              </a:extLst>
            </p:cNvPr>
            <p:cNvSpPr txBox="1"/>
            <p:nvPr/>
          </p:nvSpPr>
          <p:spPr>
            <a:xfrm>
              <a:off x="0" y="-57150"/>
              <a:ext cx="39403" cy="257433"/>
            </a:xfrm>
            <a:prstGeom prst="rect">
              <a:avLst/>
            </a:prstGeom>
            <a:ln>
              <a:solidFill>
                <a:srgbClr val="002060"/>
              </a:solidFill>
            </a:ln>
          </p:spPr>
          <p:txBody>
            <a:bodyPr lIns="50800" tIns="50800" rIns="50800" bIns="50800" rtlCol="0" anchor="ctr"/>
            <a:lstStyle/>
            <a:p>
              <a:pPr algn="ctr">
                <a:lnSpc>
                  <a:spcPts val="2799"/>
                </a:lnSpc>
              </a:pPr>
              <a:endParaRPr/>
            </a:p>
          </p:txBody>
        </p:sp>
      </p:grpSp>
      <p:pic>
        <p:nvPicPr>
          <p:cNvPr id="20" name="Audio 19">
            <a:hlinkClick r:id="" action="ppaction://media"/>
            <a:extLst>
              <a:ext uri="{FF2B5EF4-FFF2-40B4-BE49-F238E27FC236}">
                <a16:creationId xmlns:a16="http://schemas.microsoft.com/office/drawing/2014/main" id="{7B5868FE-226E-0CE7-0B85-793D4C2302B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109422">
        <p15:prstTrans prst="pageCurlDouble"/>
      </p:transition>
    </mc:Choice>
    <mc:Fallback>
      <p:transition spd="slow" advTm="10942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36000">
              <a:schemeClr val="accent6">
                <a:lumMod val="40000"/>
                <a:lumOff val="60000"/>
              </a:schemeClr>
            </a:gs>
            <a:gs pos="99000">
              <a:schemeClr val="bg1"/>
            </a:gs>
            <a:gs pos="91000">
              <a:schemeClr val="bg1"/>
            </a:gs>
            <a:gs pos="100000">
              <a:schemeClr val="bg1"/>
            </a:gs>
          </a:gsLst>
          <a:lin ang="2700000" scaled="1"/>
          <a:tileRect/>
        </a:gradFill>
        <a:effectLst/>
      </p:bgPr>
    </p:bg>
    <p:spTree>
      <p:nvGrpSpPr>
        <p:cNvPr id="1" name=""/>
        <p:cNvGrpSpPr/>
        <p:nvPr/>
      </p:nvGrpSpPr>
      <p:grpSpPr>
        <a:xfrm>
          <a:off x="0" y="0"/>
          <a:ext cx="0" cy="0"/>
          <a:chOff x="0" y="0"/>
          <a:chExt cx="0" cy="0"/>
        </a:xfrm>
      </p:grpSpPr>
      <p:grpSp>
        <p:nvGrpSpPr>
          <p:cNvPr id="9" name="Group 9"/>
          <p:cNvGrpSpPr/>
          <p:nvPr/>
        </p:nvGrpSpPr>
        <p:grpSpPr>
          <a:xfrm>
            <a:off x="1295400" y="794503"/>
            <a:ext cx="149608" cy="760449"/>
            <a:chOff x="0" y="0"/>
            <a:chExt cx="39403" cy="200283"/>
          </a:xfrm>
          <a:solidFill>
            <a:srgbClr val="002060"/>
          </a:solidFill>
        </p:grpSpPr>
        <p:sp>
          <p:nvSpPr>
            <p:cNvPr id="10" name="Freeform 10"/>
            <p:cNvSpPr/>
            <p:nvPr/>
          </p:nvSpPr>
          <p:spPr>
            <a:xfrm>
              <a:off x="0" y="0"/>
              <a:ext cx="39403" cy="200283"/>
            </a:xfrm>
            <a:custGeom>
              <a:avLst/>
              <a:gdLst/>
              <a:ahLst/>
              <a:cxnLst/>
              <a:rect l="l" t="t" r="r" b="b"/>
              <a:pathLst>
                <a:path w="39403" h="200283">
                  <a:moveTo>
                    <a:pt x="0" y="0"/>
                  </a:moveTo>
                  <a:lnTo>
                    <a:pt x="39403" y="0"/>
                  </a:lnTo>
                  <a:lnTo>
                    <a:pt x="39403" y="200283"/>
                  </a:lnTo>
                  <a:lnTo>
                    <a:pt x="0" y="200283"/>
                  </a:lnTo>
                  <a:close/>
                </a:path>
              </a:pathLst>
            </a:custGeom>
            <a:grpFill/>
          </p:spPr>
          <p:txBody>
            <a:bodyPr/>
            <a:lstStyle/>
            <a:p>
              <a:endParaRPr lang="en-US"/>
            </a:p>
          </p:txBody>
        </p:sp>
        <p:sp>
          <p:nvSpPr>
            <p:cNvPr id="11" name="TextBox 11"/>
            <p:cNvSpPr txBox="1"/>
            <p:nvPr/>
          </p:nvSpPr>
          <p:spPr>
            <a:xfrm>
              <a:off x="0" y="-57150"/>
              <a:ext cx="39403" cy="257433"/>
            </a:xfrm>
            <a:prstGeom prst="rect">
              <a:avLst/>
            </a:prstGeom>
            <a:grpFill/>
          </p:spPr>
          <p:txBody>
            <a:bodyPr lIns="50800" tIns="50800" rIns="50800" bIns="50800" rtlCol="0" anchor="ctr"/>
            <a:lstStyle/>
            <a:p>
              <a:pPr algn="ctr">
                <a:lnSpc>
                  <a:spcPts val="2799"/>
                </a:lnSpc>
              </a:pPr>
              <a:endParaRPr/>
            </a:p>
          </p:txBody>
        </p:sp>
      </p:grpSp>
      <p:grpSp>
        <p:nvGrpSpPr>
          <p:cNvPr id="12" name="Group 12"/>
          <p:cNvGrpSpPr/>
          <p:nvPr/>
        </p:nvGrpSpPr>
        <p:grpSpPr>
          <a:xfrm>
            <a:off x="10591800" y="1728709"/>
            <a:ext cx="7696200" cy="4201164"/>
            <a:chOff x="0" y="0"/>
            <a:chExt cx="1727683" cy="650870"/>
          </a:xfrm>
          <a:blipFill dpi="0" rotWithShape="1">
            <a:blip r:embed="rId5">
              <a:extLst>
                <a:ext uri="{28A0092B-C50C-407E-A947-70E740481C1C}">
                  <a14:useLocalDpi xmlns:a14="http://schemas.microsoft.com/office/drawing/2010/main" val="0"/>
                </a:ext>
              </a:extLst>
            </a:blip>
            <a:srcRect/>
            <a:stretch>
              <a:fillRect/>
            </a:stretch>
          </a:blipFill>
        </p:grpSpPr>
        <p:sp>
          <p:nvSpPr>
            <p:cNvPr id="13" name="Freeform 13"/>
            <p:cNvSpPr/>
            <p:nvPr/>
          </p:nvSpPr>
          <p:spPr>
            <a:xfrm>
              <a:off x="0" y="0"/>
              <a:ext cx="1727683" cy="650870"/>
            </a:xfrm>
            <a:custGeom>
              <a:avLst/>
              <a:gdLst/>
              <a:ahLst/>
              <a:cxnLst/>
              <a:rect l="l" t="t" r="r" b="b"/>
              <a:pathLst>
                <a:path w="1727683" h="650870">
                  <a:moveTo>
                    <a:pt x="0" y="0"/>
                  </a:moveTo>
                  <a:lnTo>
                    <a:pt x="1727683" y="0"/>
                  </a:lnTo>
                  <a:lnTo>
                    <a:pt x="1727683" y="650870"/>
                  </a:lnTo>
                  <a:lnTo>
                    <a:pt x="0" y="650870"/>
                  </a:lnTo>
                  <a:close/>
                </a:path>
              </a:pathLst>
            </a:custGeom>
            <a:grpFill/>
          </p:spPr>
          <p:txBody>
            <a:bodyPr/>
            <a:lstStyle/>
            <a:p>
              <a:endParaRPr lang="en-US"/>
            </a:p>
          </p:txBody>
        </p:sp>
      </p:grpSp>
      <p:grpSp>
        <p:nvGrpSpPr>
          <p:cNvPr id="14" name="Group 14"/>
          <p:cNvGrpSpPr/>
          <p:nvPr/>
        </p:nvGrpSpPr>
        <p:grpSpPr>
          <a:xfrm>
            <a:off x="-17929" y="3887682"/>
            <a:ext cx="5097055" cy="4593116"/>
            <a:chOff x="0" y="0"/>
            <a:chExt cx="789667" cy="711594"/>
          </a:xfrm>
          <a:blipFill dpi="0" rotWithShape="1">
            <a:blip r:embed="rId6">
              <a:extLst>
                <a:ext uri="{28A0092B-C50C-407E-A947-70E740481C1C}">
                  <a14:useLocalDpi xmlns:a14="http://schemas.microsoft.com/office/drawing/2010/main" val="0"/>
                </a:ext>
              </a:extLst>
            </a:blip>
            <a:srcRect/>
            <a:stretch>
              <a:fillRect/>
            </a:stretch>
          </a:blipFill>
        </p:grpSpPr>
        <p:sp>
          <p:nvSpPr>
            <p:cNvPr id="15" name="Freeform 15"/>
            <p:cNvSpPr/>
            <p:nvPr/>
          </p:nvSpPr>
          <p:spPr>
            <a:xfrm>
              <a:off x="0" y="0"/>
              <a:ext cx="789667" cy="711594"/>
            </a:xfrm>
            <a:custGeom>
              <a:avLst/>
              <a:gdLst/>
              <a:ahLst/>
              <a:cxnLst/>
              <a:rect l="l" t="t" r="r" b="b"/>
              <a:pathLst>
                <a:path w="789667" h="711594">
                  <a:moveTo>
                    <a:pt x="0" y="0"/>
                  </a:moveTo>
                  <a:lnTo>
                    <a:pt x="789667" y="0"/>
                  </a:lnTo>
                  <a:lnTo>
                    <a:pt x="789667" y="711594"/>
                  </a:lnTo>
                  <a:lnTo>
                    <a:pt x="0" y="711594"/>
                  </a:lnTo>
                  <a:close/>
                </a:path>
              </a:pathLst>
            </a:custGeom>
            <a:grpFill/>
          </p:spPr>
          <p:txBody>
            <a:bodyPr/>
            <a:lstStyle/>
            <a:p>
              <a:endParaRPr lang="en-US"/>
            </a:p>
          </p:txBody>
        </p:sp>
      </p:grpSp>
      <p:grpSp>
        <p:nvGrpSpPr>
          <p:cNvPr id="16" name="Group 16"/>
          <p:cNvGrpSpPr/>
          <p:nvPr/>
        </p:nvGrpSpPr>
        <p:grpSpPr>
          <a:xfrm>
            <a:off x="7136345" y="6674597"/>
            <a:ext cx="11151655" cy="3612403"/>
            <a:chOff x="0" y="0"/>
            <a:chExt cx="1727683" cy="559656"/>
          </a:xfrm>
          <a:solidFill>
            <a:srgbClr val="FEF1E5"/>
          </a:solidFill>
        </p:grpSpPr>
        <p:sp>
          <p:nvSpPr>
            <p:cNvPr id="17" name="Freeform 17"/>
            <p:cNvSpPr/>
            <p:nvPr/>
          </p:nvSpPr>
          <p:spPr>
            <a:xfrm>
              <a:off x="0" y="0"/>
              <a:ext cx="1727683" cy="559656"/>
            </a:xfrm>
            <a:custGeom>
              <a:avLst/>
              <a:gdLst/>
              <a:ahLst/>
              <a:cxnLst/>
              <a:rect l="l" t="t" r="r" b="b"/>
              <a:pathLst>
                <a:path w="1727683" h="559656">
                  <a:moveTo>
                    <a:pt x="0" y="0"/>
                  </a:moveTo>
                  <a:lnTo>
                    <a:pt x="1727683" y="0"/>
                  </a:lnTo>
                  <a:lnTo>
                    <a:pt x="1727683" y="559656"/>
                  </a:lnTo>
                  <a:lnTo>
                    <a:pt x="0" y="559656"/>
                  </a:lnTo>
                  <a:close/>
                </a:path>
              </a:pathLst>
            </a:custGeom>
            <a:grpFill/>
          </p:spPr>
          <p:txBody>
            <a:bodyPr/>
            <a:lstStyle/>
            <a:p>
              <a:endParaRPr lang="en-US"/>
            </a:p>
          </p:txBody>
        </p:sp>
      </p:grpSp>
      <p:grpSp>
        <p:nvGrpSpPr>
          <p:cNvPr id="18" name="Group 18"/>
          <p:cNvGrpSpPr/>
          <p:nvPr/>
        </p:nvGrpSpPr>
        <p:grpSpPr>
          <a:xfrm>
            <a:off x="7160559" y="4184534"/>
            <a:ext cx="1445558" cy="5726960"/>
            <a:chOff x="0" y="0"/>
            <a:chExt cx="2036816" cy="812800"/>
          </a:xfrm>
          <a:solidFill>
            <a:srgbClr val="FEEDDF"/>
          </a:solidFill>
        </p:grpSpPr>
        <p:sp>
          <p:nvSpPr>
            <p:cNvPr id="19" name="Freeform 19"/>
            <p:cNvSpPr/>
            <p:nvPr/>
          </p:nvSpPr>
          <p:spPr>
            <a:xfrm>
              <a:off x="0" y="0"/>
              <a:ext cx="2036816" cy="812800"/>
            </a:xfrm>
            <a:custGeom>
              <a:avLst/>
              <a:gdLst/>
              <a:ahLst/>
              <a:cxnLst/>
              <a:rect l="l" t="t" r="r" b="b"/>
              <a:pathLst>
                <a:path w="2036816" h="812800">
                  <a:moveTo>
                    <a:pt x="0" y="0"/>
                  </a:moveTo>
                  <a:lnTo>
                    <a:pt x="2036816" y="0"/>
                  </a:lnTo>
                  <a:lnTo>
                    <a:pt x="2036816" y="812800"/>
                  </a:lnTo>
                  <a:lnTo>
                    <a:pt x="0" y="812800"/>
                  </a:lnTo>
                  <a:close/>
                </a:path>
              </a:pathLst>
            </a:custGeom>
            <a:grpFill/>
          </p:spPr>
          <p:txBody>
            <a:bodyPr/>
            <a:lstStyle/>
            <a:p>
              <a:endParaRPr lang="en-US"/>
            </a:p>
          </p:txBody>
        </p:sp>
        <p:sp>
          <p:nvSpPr>
            <p:cNvPr id="20" name="TextBox 20"/>
            <p:cNvSpPr txBox="1"/>
            <p:nvPr/>
          </p:nvSpPr>
          <p:spPr>
            <a:xfrm>
              <a:off x="0" y="-57150"/>
              <a:ext cx="2036816" cy="869950"/>
            </a:xfrm>
            <a:prstGeom prst="rect">
              <a:avLst/>
            </a:prstGeom>
            <a:grpFill/>
          </p:spPr>
          <p:txBody>
            <a:bodyPr lIns="50800" tIns="50800" rIns="50800" bIns="50800" rtlCol="0" anchor="ctr"/>
            <a:lstStyle/>
            <a:p>
              <a:pPr algn="ctr">
                <a:lnSpc>
                  <a:spcPts val="2799"/>
                </a:lnSpc>
              </a:pPr>
              <a:endParaRPr/>
            </a:p>
          </p:txBody>
        </p:sp>
      </p:grpSp>
      <p:sp>
        <p:nvSpPr>
          <p:cNvPr id="35" name="TextBox 38">
            <a:extLst>
              <a:ext uri="{FF2B5EF4-FFF2-40B4-BE49-F238E27FC236}">
                <a16:creationId xmlns:a16="http://schemas.microsoft.com/office/drawing/2014/main" id="{FE72E1B8-05A2-0D36-6141-7D3EFD101FA9}"/>
              </a:ext>
            </a:extLst>
          </p:cNvPr>
          <p:cNvSpPr txBox="1"/>
          <p:nvPr/>
        </p:nvSpPr>
        <p:spPr>
          <a:xfrm>
            <a:off x="1704650" y="560171"/>
            <a:ext cx="11605478" cy="966996"/>
          </a:xfrm>
          <a:prstGeom prst="rect">
            <a:avLst/>
          </a:prstGeom>
        </p:spPr>
        <p:txBody>
          <a:bodyPr wrap="square" lIns="0" tIns="0" rIns="0" bIns="0" rtlCol="0" anchor="t">
            <a:spAutoFit/>
          </a:bodyPr>
          <a:lstStyle/>
          <a:p>
            <a:pPr algn="l">
              <a:lnSpc>
                <a:spcPct val="150000"/>
              </a:lnSpc>
              <a:spcBef>
                <a:spcPct val="0"/>
              </a:spcBef>
            </a:pPr>
            <a:r>
              <a:rPr lang="en-US" sz="4800" b="1">
                <a:solidFill>
                  <a:srgbClr val="002060"/>
                </a:solidFill>
                <a:latin typeface="Arial Narrow" panose="020B0606020202030204" pitchFamily="34" charset="0"/>
                <a:ea typeface="TT Lakes Neue Compressed"/>
                <a:cs typeface="TT Lakes Neue Compressed"/>
                <a:sym typeface="TT Lakes Neue Compressed"/>
              </a:rPr>
              <a:t>Focused Provision: Residential Care Homes</a:t>
            </a:r>
          </a:p>
        </p:txBody>
      </p:sp>
      <p:sp>
        <p:nvSpPr>
          <p:cNvPr id="36" name="TextBox 43">
            <a:extLst>
              <a:ext uri="{FF2B5EF4-FFF2-40B4-BE49-F238E27FC236}">
                <a16:creationId xmlns:a16="http://schemas.microsoft.com/office/drawing/2014/main" id="{B90F4CFC-698B-E63D-FB9C-6F669FDA224D}"/>
              </a:ext>
            </a:extLst>
          </p:cNvPr>
          <p:cNvSpPr txBox="1"/>
          <p:nvPr/>
        </p:nvSpPr>
        <p:spPr>
          <a:xfrm>
            <a:off x="5309128" y="3988232"/>
            <a:ext cx="8001000" cy="4286366"/>
          </a:xfrm>
          <a:prstGeom prst="rect">
            <a:avLst/>
          </a:prstGeom>
        </p:spPr>
        <p:txBody>
          <a:bodyPr wrap="square" lIns="0" tIns="0" rIns="0" bIns="0" rtlCol="0" anchor="t">
            <a:spAutoFit/>
          </a:bodyPr>
          <a:lstStyle/>
          <a:p>
            <a:pPr>
              <a:lnSpc>
                <a:spcPct val="130000"/>
              </a:lnSpc>
              <a:spcBef>
                <a:spcPct val="0"/>
              </a:spcBef>
            </a:pPr>
            <a:r>
              <a:rPr lang="en-US" sz="2400" b="1">
                <a:latin typeface="Aptos Narrow" panose="020B0004020202020204" pitchFamily="34" charset="0"/>
                <a:ea typeface="Poppins"/>
                <a:cs typeface="Poppins"/>
                <a:sym typeface="Poppins"/>
              </a:rPr>
              <a:t>What Works Well</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Care homes provide structured daily support</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They support residents with complex needs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Over 270 thousand adults aged 65 and above reside in these homes (</a:t>
            </a:r>
            <a:r>
              <a:rPr lang="en-US" sz="2400" err="1">
                <a:latin typeface="Aptos Narrow" panose="020B0004020202020204" pitchFamily="34" charset="0"/>
                <a:ea typeface="Poppins"/>
                <a:cs typeface="Poppins"/>
                <a:sym typeface="Poppins"/>
              </a:rPr>
              <a:t>Storey</a:t>
            </a:r>
            <a:r>
              <a:rPr lang="en-US" sz="2400">
                <a:latin typeface="Aptos Narrow" panose="020B0004020202020204" pitchFamily="34" charset="0"/>
                <a:ea typeface="Poppins"/>
                <a:cs typeface="Poppins"/>
                <a:sym typeface="Poppins"/>
              </a:rPr>
              <a:t>, 2023)</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Teams ensure coordinated care</a:t>
            </a:r>
          </a:p>
          <a:p>
            <a:pPr>
              <a:lnSpc>
                <a:spcPct val="130000"/>
              </a:lnSpc>
              <a:spcBef>
                <a:spcPct val="0"/>
              </a:spcBef>
            </a:pPr>
            <a:r>
              <a:rPr lang="en-US" sz="2400" b="1">
                <a:latin typeface="Aptos Narrow" panose="020B0004020202020204" pitchFamily="34" charset="0"/>
                <a:ea typeface="Poppins"/>
                <a:cs typeface="Poppins"/>
                <a:sym typeface="Poppins"/>
              </a:rPr>
              <a:t>What Could Be Improved</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Staffing shortages affect care consistency</a:t>
            </a:r>
          </a:p>
          <a:p>
            <a:pPr marL="342900" indent="-342900">
              <a:lnSpc>
                <a:spcPct val="130000"/>
              </a:lnSpc>
              <a:spcBef>
                <a:spcPct val="0"/>
              </a:spcBef>
              <a:buFont typeface="Arial" panose="020B0604020202020204" pitchFamily="34" charset="0"/>
              <a:buChar char="•"/>
            </a:pPr>
            <a:r>
              <a:rPr lang="en-US" sz="2400" err="1">
                <a:latin typeface="Aptos Narrow" panose="020B0004020202020204" pitchFamily="34" charset="0"/>
                <a:ea typeface="Poppins"/>
                <a:cs typeface="Poppins"/>
                <a:sym typeface="Poppins"/>
              </a:rPr>
              <a:t>Personalised</a:t>
            </a:r>
            <a:r>
              <a:rPr lang="en-US" sz="2400">
                <a:latin typeface="Aptos Narrow" panose="020B0004020202020204" pitchFamily="34" charset="0"/>
                <a:ea typeface="Poppins"/>
                <a:cs typeface="Poppins"/>
                <a:sym typeface="Poppins"/>
              </a:rPr>
              <a:t> engagement opportunities remain limited</a:t>
            </a:r>
          </a:p>
        </p:txBody>
      </p:sp>
      <p:sp>
        <p:nvSpPr>
          <p:cNvPr id="38" name="TextBox 37">
            <a:extLst>
              <a:ext uri="{FF2B5EF4-FFF2-40B4-BE49-F238E27FC236}">
                <a16:creationId xmlns:a16="http://schemas.microsoft.com/office/drawing/2014/main" id="{0783608A-ADDC-988E-8262-4126005A7C77}"/>
              </a:ext>
            </a:extLst>
          </p:cNvPr>
          <p:cNvSpPr txBox="1"/>
          <p:nvPr/>
        </p:nvSpPr>
        <p:spPr>
          <a:xfrm>
            <a:off x="9309628" y="9474464"/>
            <a:ext cx="9144000" cy="738664"/>
          </a:xfrm>
          <a:prstGeom prst="rect">
            <a:avLst/>
          </a:prstGeom>
          <a:noFill/>
        </p:spPr>
        <p:txBody>
          <a:bodyPr wrap="square">
            <a:spAutoFit/>
          </a:bodyPr>
          <a:lstStyle/>
          <a:p>
            <a:r>
              <a:rPr lang="en-US" sz="1400"/>
              <a:t>Image Credits: </a:t>
            </a:r>
          </a:p>
          <a:p>
            <a:pPr marL="342900" indent="-342900">
              <a:buAutoNum type="arabicPeriod"/>
            </a:pPr>
            <a:r>
              <a:rPr lang="en-US" sz="1400">
                <a:hlinkClick r:id="rId7"/>
              </a:rPr>
              <a:t>https://www.moradaseniorliving.com/wp-content/uploads/2024/08/Smiling-man-with-glasses-holdi-2.jpg</a:t>
            </a:r>
            <a:endParaRPr lang="en-US" sz="1400"/>
          </a:p>
          <a:p>
            <a:pPr marL="342900" indent="-342900">
              <a:buAutoNum type="arabicPeriod"/>
            </a:pPr>
            <a:r>
              <a:rPr lang="en-US" sz="1400"/>
              <a:t> </a:t>
            </a:r>
            <a:r>
              <a:rPr lang="en-US" sz="1400">
                <a:hlinkClick r:id="rId8"/>
              </a:rPr>
              <a:t>https://www.liveincaredirect.org/images/live-in-care-direct.jpg</a:t>
            </a:r>
            <a:r>
              <a:rPr lang="en-US" sz="1400"/>
              <a:t> </a:t>
            </a:r>
          </a:p>
        </p:txBody>
      </p:sp>
      <p:pic>
        <p:nvPicPr>
          <p:cNvPr id="24" name="Audio 23">
            <a:hlinkClick r:id="" action="ppaction://media"/>
            <a:extLst>
              <a:ext uri="{FF2B5EF4-FFF2-40B4-BE49-F238E27FC236}">
                <a16:creationId xmlns:a16="http://schemas.microsoft.com/office/drawing/2014/main" id="{04F70319-267A-B27A-F249-F0DA5B3BB72F}"/>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83854">
        <p15:prstTrans prst="pageCurlDouble"/>
      </p:transition>
    </mc:Choice>
    <mc:Fallback>
      <p:transition spd="slow" advTm="8385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F9B003-3C44-3BF3-910F-459F4813BF09}"/>
            </a:ext>
          </a:extLst>
        </p:cNvPr>
        <p:cNvGrpSpPr/>
        <p:nvPr/>
      </p:nvGrpSpPr>
      <p:grpSpPr>
        <a:xfrm>
          <a:off x="0" y="0"/>
          <a:ext cx="0" cy="0"/>
          <a:chOff x="0" y="0"/>
          <a:chExt cx="0" cy="0"/>
        </a:xfrm>
      </p:grpSpPr>
      <p:grpSp>
        <p:nvGrpSpPr>
          <p:cNvPr id="14" name="Group 14">
            <a:extLst>
              <a:ext uri="{FF2B5EF4-FFF2-40B4-BE49-F238E27FC236}">
                <a16:creationId xmlns:a16="http://schemas.microsoft.com/office/drawing/2014/main" id="{31AB4EEF-77F8-E243-94F8-2FC64EA4AC25}"/>
              </a:ext>
            </a:extLst>
          </p:cNvPr>
          <p:cNvGrpSpPr/>
          <p:nvPr/>
        </p:nvGrpSpPr>
        <p:grpSpPr>
          <a:xfrm>
            <a:off x="2" y="-6"/>
            <a:ext cx="7701740" cy="10287006"/>
            <a:chOff x="-40138" y="-67436"/>
            <a:chExt cx="2028442" cy="419831"/>
          </a:xfrm>
          <a:gradFill>
            <a:gsLst>
              <a:gs pos="36000">
                <a:srgbClr val="98AF01"/>
              </a:gs>
              <a:gs pos="99000">
                <a:schemeClr val="bg1"/>
              </a:gs>
              <a:gs pos="91000">
                <a:schemeClr val="bg1"/>
              </a:gs>
              <a:gs pos="100000">
                <a:schemeClr val="bg1"/>
              </a:gs>
            </a:gsLst>
            <a:lin ang="5400000" scaled="1"/>
          </a:gradFill>
        </p:grpSpPr>
        <p:sp>
          <p:nvSpPr>
            <p:cNvPr id="15" name="Freeform 15">
              <a:extLst>
                <a:ext uri="{FF2B5EF4-FFF2-40B4-BE49-F238E27FC236}">
                  <a16:creationId xmlns:a16="http://schemas.microsoft.com/office/drawing/2014/main" id="{370D8F2B-A70F-B075-4F91-E397F365B530}"/>
                </a:ext>
              </a:extLst>
            </p:cNvPr>
            <p:cNvSpPr/>
            <p:nvPr/>
          </p:nvSpPr>
          <p:spPr>
            <a:xfrm>
              <a:off x="0" y="0"/>
              <a:ext cx="1988304" cy="352395"/>
            </a:xfrm>
            <a:custGeom>
              <a:avLst/>
              <a:gdLst/>
              <a:ahLst/>
              <a:cxnLst/>
              <a:rect l="l" t="t" r="r" b="b"/>
              <a:pathLst>
                <a:path w="1988304" h="352395">
                  <a:moveTo>
                    <a:pt x="0" y="0"/>
                  </a:moveTo>
                  <a:lnTo>
                    <a:pt x="1988304" y="0"/>
                  </a:lnTo>
                  <a:lnTo>
                    <a:pt x="1988304" y="352395"/>
                  </a:lnTo>
                  <a:lnTo>
                    <a:pt x="0" y="352395"/>
                  </a:lnTo>
                  <a:close/>
                </a:path>
              </a:pathLst>
            </a:custGeom>
            <a:grpFill/>
          </p:spPr>
          <p:txBody>
            <a:bodyPr/>
            <a:lstStyle/>
            <a:p>
              <a:endParaRPr lang="en-US"/>
            </a:p>
          </p:txBody>
        </p:sp>
        <p:sp>
          <p:nvSpPr>
            <p:cNvPr id="16" name="TextBox 16">
              <a:extLst>
                <a:ext uri="{FF2B5EF4-FFF2-40B4-BE49-F238E27FC236}">
                  <a16:creationId xmlns:a16="http://schemas.microsoft.com/office/drawing/2014/main" id="{017EB5DC-E1BB-E35D-E402-CEB39257C12C}"/>
                </a:ext>
              </a:extLst>
            </p:cNvPr>
            <p:cNvSpPr txBox="1"/>
            <p:nvPr/>
          </p:nvSpPr>
          <p:spPr>
            <a:xfrm>
              <a:off x="-40138" y="-67436"/>
              <a:ext cx="1988304" cy="419831"/>
            </a:xfrm>
            <a:prstGeom prst="rect">
              <a:avLst/>
            </a:prstGeom>
            <a:grpFill/>
          </p:spPr>
          <p:txBody>
            <a:bodyPr lIns="50800" tIns="50800" rIns="50800" bIns="50800" rtlCol="0" anchor="ctr"/>
            <a:lstStyle/>
            <a:p>
              <a:pPr algn="ctr">
                <a:lnSpc>
                  <a:spcPts val="2799"/>
                </a:lnSpc>
              </a:pPr>
              <a:endParaRPr/>
            </a:p>
          </p:txBody>
        </p:sp>
      </p:grpSp>
      <p:grpSp>
        <p:nvGrpSpPr>
          <p:cNvPr id="9" name="Group 9">
            <a:extLst>
              <a:ext uri="{FF2B5EF4-FFF2-40B4-BE49-F238E27FC236}">
                <a16:creationId xmlns:a16="http://schemas.microsoft.com/office/drawing/2014/main" id="{CC293CD9-D422-84F3-3FB2-A1C28905F907}"/>
              </a:ext>
            </a:extLst>
          </p:cNvPr>
          <p:cNvGrpSpPr/>
          <p:nvPr/>
        </p:nvGrpSpPr>
        <p:grpSpPr>
          <a:xfrm>
            <a:off x="8756612" y="495601"/>
            <a:ext cx="149608" cy="760449"/>
            <a:chOff x="0" y="0"/>
            <a:chExt cx="39403" cy="200283"/>
          </a:xfrm>
          <a:solidFill>
            <a:srgbClr val="002060"/>
          </a:solidFill>
        </p:grpSpPr>
        <p:sp>
          <p:nvSpPr>
            <p:cNvPr id="10" name="Freeform 10">
              <a:extLst>
                <a:ext uri="{FF2B5EF4-FFF2-40B4-BE49-F238E27FC236}">
                  <a16:creationId xmlns:a16="http://schemas.microsoft.com/office/drawing/2014/main" id="{118C80E5-66E2-240B-B375-B499A07FDF01}"/>
                </a:ext>
              </a:extLst>
            </p:cNvPr>
            <p:cNvSpPr/>
            <p:nvPr/>
          </p:nvSpPr>
          <p:spPr>
            <a:xfrm>
              <a:off x="0" y="0"/>
              <a:ext cx="39403" cy="200283"/>
            </a:xfrm>
            <a:custGeom>
              <a:avLst/>
              <a:gdLst/>
              <a:ahLst/>
              <a:cxnLst/>
              <a:rect l="l" t="t" r="r" b="b"/>
              <a:pathLst>
                <a:path w="39403" h="200283">
                  <a:moveTo>
                    <a:pt x="0" y="0"/>
                  </a:moveTo>
                  <a:lnTo>
                    <a:pt x="39403" y="0"/>
                  </a:lnTo>
                  <a:lnTo>
                    <a:pt x="39403" y="200283"/>
                  </a:lnTo>
                  <a:lnTo>
                    <a:pt x="0" y="200283"/>
                  </a:lnTo>
                  <a:close/>
                </a:path>
              </a:pathLst>
            </a:custGeom>
            <a:grpFill/>
            <a:ln>
              <a:solidFill>
                <a:srgbClr val="002060"/>
              </a:solidFill>
            </a:ln>
          </p:spPr>
          <p:txBody>
            <a:bodyPr/>
            <a:lstStyle/>
            <a:p>
              <a:endParaRPr lang="en-US"/>
            </a:p>
          </p:txBody>
        </p:sp>
        <p:sp>
          <p:nvSpPr>
            <p:cNvPr id="11" name="TextBox 11">
              <a:extLst>
                <a:ext uri="{FF2B5EF4-FFF2-40B4-BE49-F238E27FC236}">
                  <a16:creationId xmlns:a16="http://schemas.microsoft.com/office/drawing/2014/main" id="{0F884D80-CB25-8A3F-F5E8-36838FEF304B}"/>
                </a:ext>
              </a:extLst>
            </p:cNvPr>
            <p:cNvSpPr txBox="1"/>
            <p:nvPr/>
          </p:nvSpPr>
          <p:spPr>
            <a:xfrm>
              <a:off x="0" y="-57150"/>
              <a:ext cx="39403" cy="257433"/>
            </a:xfrm>
            <a:prstGeom prst="rect">
              <a:avLst/>
            </a:prstGeom>
            <a:grpFill/>
            <a:ln>
              <a:solidFill>
                <a:srgbClr val="002060"/>
              </a:solidFill>
            </a:ln>
          </p:spPr>
          <p:txBody>
            <a:bodyPr lIns="50800" tIns="50800" rIns="50800" bIns="50800" rtlCol="0" anchor="ctr"/>
            <a:lstStyle/>
            <a:p>
              <a:pPr algn="ctr">
                <a:lnSpc>
                  <a:spcPts val="2799"/>
                </a:lnSpc>
              </a:pPr>
              <a:endParaRPr/>
            </a:p>
          </p:txBody>
        </p:sp>
      </p:grpSp>
      <p:sp>
        <p:nvSpPr>
          <p:cNvPr id="30" name="TextBox 38">
            <a:extLst>
              <a:ext uri="{FF2B5EF4-FFF2-40B4-BE49-F238E27FC236}">
                <a16:creationId xmlns:a16="http://schemas.microsoft.com/office/drawing/2014/main" id="{B952E969-1873-2052-DA8E-4021FD4864A9}"/>
              </a:ext>
            </a:extLst>
          </p:cNvPr>
          <p:cNvSpPr txBox="1"/>
          <p:nvPr/>
        </p:nvSpPr>
        <p:spPr>
          <a:xfrm>
            <a:off x="9381782" y="289054"/>
            <a:ext cx="7549341" cy="966996"/>
          </a:xfrm>
          <a:prstGeom prst="rect">
            <a:avLst/>
          </a:prstGeom>
        </p:spPr>
        <p:txBody>
          <a:bodyPr wrap="square" lIns="0" tIns="0" rIns="0" bIns="0" rtlCol="0" anchor="t">
            <a:spAutoFit/>
          </a:bodyPr>
          <a:lstStyle/>
          <a:p>
            <a:pPr algn="l">
              <a:lnSpc>
                <a:spcPct val="150000"/>
              </a:lnSpc>
              <a:spcBef>
                <a:spcPct val="0"/>
              </a:spcBef>
            </a:pPr>
            <a:r>
              <a:rPr lang="en-US" sz="4800" b="1">
                <a:solidFill>
                  <a:srgbClr val="002060"/>
                </a:solidFill>
                <a:latin typeface="Arial Narrow" panose="020B0606020202030204" pitchFamily="34" charset="0"/>
                <a:ea typeface="TT Lakes Neue Compressed"/>
                <a:cs typeface="TT Lakes Neue Compressed"/>
                <a:sym typeface="TT Lakes Neue Compressed"/>
              </a:rPr>
              <a:t>Impact of Population Trends</a:t>
            </a:r>
          </a:p>
        </p:txBody>
      </p:sp>
      <p:sp>
        <p:nvSpPr>
          <p:cNvPr id="31" name="TextBox 43">
            <a:extLst>
              <a:ext uri="{FF2B5EF4-FFF2-40B4-BE49-F238E27FC236}">
                <a16:creationId xmlns:a16="http://schemas.microsoft.com/office/drawing/2014/main" id="{165A38D6-4158-95BC-F404-64FAB1DFB436}"/>
              </a:ext>
            </a:extLst>
          </p:cNvPr>
          <p:cNvSpPr txBox="1"/>
          <p:nvPr/>
        </p:nvSpPr>
        <p:spPr>
          <a:xfrm>
            <a:off x="9624621" y="3390900"/>
            <a:ext cx="8001000" cy="2845972"/>
          </a:xfrm>
          <a:prstGeom prst="rect">
            <a:avLst/>
          </a:prstGeom>
        </p:spPr>
        <p:txBody>
          <a:bodyPr wrap="square" lIns="0" tIns="0" rIns="0" bIns="0" rtlCol="0" anchor="t">
            <a:spAutoFit/>
          </a:bodyPr>
          <a:lstStyle/>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Older population growth increases service demand</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By 2068, the older population will rise to 27%. </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More older adults require complex care services.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1.4 million people receive funded care. (The King’s Fund, 2024)</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Workforce shortages slow service delivery.</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Funding constraints reduce care quality consistency</a:t>
            </a:r>
          </a:p>
        </p:txBody>
      </p:sp>
      <p:pic>
        <p:nvPicPr>
          <p:cNvPr id="1026" name="Picture 2">
            <a:extLst>
              <a:ext uri="{FF2B5EF4-FFF2-40B4-BE49-F238E27FC236}">
                <a16:creationId xmlns:a16="http://schemas.microsoft.com/office/drawing/2014/main" id="{DE3C19CA-B466-F04D-5F18-ED264FD6A15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4513" r="14513"/>
          <a:stretch/>
        </p:blipFill>
        <p:spPr bwMode="auto">
          <a:xfrm>
            <a:off x="906877" y="1322313"/>
            <a:ext cx="8201264" cy="7707387"/>
          </a:xfrm>
          <a:prstGeom prst="rect">
            <a:avLst/>
          </a:prstGeom>
          <a:noFill/>
          <a:extLst>
            <a:ext uri="{909E8E84-426E-40DD-AFC4-6F175D3DCCD1}">
              <a14:hiddenFill xmlns:a14="http://schemas.microsoft.com/office/drawing/2010/main">
                <a:solidFill>
                  <a:srgbClr val="FFFFFF"/>
                </a:solidFill>
              </a14:hiddenFill>
            </a:ext>
          </a:extLst>
        </p:spPr>
      </p:pic>
      <p:sp>
        <p:nvSpPr>
          <p:cNvPr id="33" name="TextBox 32">
            <a:extLst>
              <a:ext uri="{FF2B5EF4-FFF2-40B4-BE49-F238E27FC236}">
                <a16:creationId xmlns:a16="http://schemas.microsoft.com/office/drawing/2014/main" id="{7037016B-4B62-4945-DCC6-3AE0C4C6C759}"/>
              </a:ext>
            </a:extLst>
          </p:cNvPr>
          <p:cNvSpPr txBox="1"/>
          <p:nvPr/>
        </p:nvSpPr>
        <p:spPr>
          <a:xfrm>
            <a:off x="237782" y="9386723"/>
            <a:ext cx="8518830" cy="523220"/>
          </a:xfrm>
          <a:prstGeom prst="rect">
            <a:avLst/>
          </a:prstGeom>
          <a:noFill/>
        </p:spPr>
        <p:txBody>
          <a:bodyPr wrap="square">
            <a:spAutoFit/>
          </a:bodyPr>
          <a:lstStyle/>
          <a:p>
            <a:r>
              <a:rPr lang="en-US" sz="1400"/>
              <a:t>Photo Credits: https://www.medicalguardian.com/images/uploads/blog/posts/33c96b3762fddafff2dd80137ee24fa9.jpg</a:t>
            </a:r>
          </a:p>
        </p:txBody>
      </p:sp>
      <p:pic>
        <p:nvPicPr>
          <p:cNvPr id="42" name="Audio 41">
            <a:hlinkClick r:id="" action="ppaction://media"/>
            <a:extLst>
              <a:ext uri="{FF2B5EF4-FFF2-40B4-BE49-F238E27FC236}">
                <a16:creationId xmlns:a16="http://schemas.microsoft.com/office/drawing/2014/main" id="{44D896D9-743B-2908-8128-31BF53EF4FE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228311152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104896">
        <p15:prstTrans prst="pageCurlDouble"/>
      </p:transition>
    </mc:Choice>
    <mc:Fallback>
      <p:transition spd="slow" advTm="10489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36000">
              <a:srgbClr val="C3C7B6"/>
            </a:gs>
            <a:gs pos="99000">
              <a:schemeClr val="bg1"/>
            </a:gs>
            <a:gs pos="91000">
              <a:schemeClr val="bg1"/>
            </a:gs>
            <a:gs pos="100000">
              <a:schemeClr val="bg1"/>
            </a:gs>
          </a:gsLst>
          <a:lin ang="5400000" scaled="1"/>
        </a:gradFill>
        <a:effectLst/>
      </p:bgPr>
    </p:bg>
    <p:spTree>
      <p:nvGrpSpPr>
        <p:cNvPr id="1" name="">
          <a:extLst>
            <a:ext uri="{FF2B5EF4-FFF2-40B4-BE49-F238E27FC236}">
              <a16:creationId xmlns:a16="http://schemas.microsoft.com/office/drawing/2014/main" id="{C4B87907-F4B7-F470-C8AE-E512F1ECE7F7}"/>
            </a:ext>
          </a:extLst>
        </p:cNvPr>
        <p:cNvGrpSpPr/>
        <p:nvPr/>
      </p:nvGrpSpPr>
      <p:grpSpPr>
        <a:xfrm>
          <a:off x="0" y="0"/>
          <a:ext cx="0" cy="0"/>
          <a:chOff x="0" y="0"/>
          <a:chExt cx="0" cy="0"/>
        </a:xfrm>
      </p:grpSpPr>
      <p:pic>
        <p:nvPicPr>
          <p:cNvPr id="3080" name="Picture 8">
            <a:extLst>
              <a:ext uri="{FF2B5EF4-FFF2-40B4-BE49-F238E27FC236}">
                <a16:creationId xmlns:a16="http://schemas.microsoft.com/office/drawing/2014/main" id="{A3D6992D-5878-FE6E-11F1-0BF6FC5EB32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9621" b="19621"/>
          <a:stretch/>
        </p:blipFill>
        <p:spPr bwMode="auto">
          <a:xfrm>
            <a:off x="0" y="-38100"/>
            <a:ext cx="18237922" cy="5192053"/>
          </a:xfrm>
          <a:prstGeom prst="rect">
            <a:avLst/>
          </a:prstGeom>
          <a:ln>
            <a:noFill/>
          </a:ln>
          <a:effectLst>
            <a:outerShdw blurRad="292100" dist="139700" dir="2700000" algn="tl" rotWithShape="0">
              <a:srgbClr val="333333">
                <a:alpha val="65000"/>
              </a:srgbClr>
            </a:outerShdw>
          </a:effectLst>
        </p:spPr>
      </p:pic>
      <p:sp>
        <p:nvSpPr>
          <p:cNvPr id="35" name="TextBox 38">
            <a:extLst>
              <a:ext uri="{FF2B5EF4-FFF2-40B4-BE49-F238E27FC236}">
                <a16:creationId xmlns:a16="http://schemas.microsoft.com/office/drawing/2014/main" id="{25593AA3-2219-D164-419E-825F62B67A0A}"/>
              </a:ext>
            </a:extLst>
          </p:cNvPr>
          <p:cNvSpPr txBox="1"/>
          <p:nvPr/>
        </p:nvSpPr>
        <p:spPr>
          <a:xfrm>
            <a:off x="990600" y="5293423"/>
            <a:ext cx="10224174" cy="966996"/>
          </a:xfrm>
          <a:prstGeom prst="rect">
            <a:avLst/>
          </a:prstGeom>
        </p:spPr>
        <p:txBody>
          <a:bodyPr wrap="square" lIns="0" tIns="0" rIns="0" bIns="0" rtlCol="0" anchor="t">
            <a:spAutoFit/>
          </a:bodyPr>
          <a:lstStyle/>
          <a:p>
            <a:pPr algn="l">
              <a:lnSpc>
                <a:spcPct val="150000"/>
              </a:lnSpc>
              <a:spcBef>
                <a:spcPct val="0"/>
              </a:spcBef>
            </a:pPr>
            <a:r>
              <a:rPr lang="en-US" sz="4800" b="1">
                <a:solidFill>
                  <a:srgbClr val="002060"/>
                </a:solidFill>
                <a:latin typeface="Arial Narrow" panose="020B0606020202030204" pitchFamily="34" charset="0"/>
                <a:ea typeface="TT Lakes Neue Compressed"/>
                <a:cs typeface="TT Lakes Neue Compressed"/>
                <a:sym typeface="TT Lakes Neue Compressed"/>
              </a:rPr>
              <a:t>Technological Innovations Overview</a:t>
            </a:r>
          </a:p>
        </p:txBody>
      </p:sp>
      <p:sp>
        <p:nvSpPr>
          <p:cNvPr id="36" name="TextBox 43">
            <a:extLst>
              <a:ext uri="{FF2B5EF4-FFF2-40B4-BE49-F238E27FC236}">
                <a16:creationId xmlns:a16="http://schemas.microsoft.com/office/drawing/2014/main" id="{454B24B2-7489-B374-4FE0-598C00BBDA3D}"/>
              </a:ext>
            </a:extLst>
          </p:cNvPr>
          <p:cNvSpPr txBox="1"/>
          <p:nvPr/>
        </p:nvSpPr>
        <p:spPr>
          <a:xfrm>
            <a:off x="6796199" y="6632855"/>
            <a:ext cx="10021696" cy="3326103"/>
          </a:xfrm>
          <a:prstGeom prst="rect">
            <a:avLst/>
          </a:prstGeom>
        </p:spPr>
        <p:txBody>
          <a:bodyPr wrap="square" lIns="0" tIns="0" rIns="0" bIns="0" rtlCol="0" anchor="t">
            <a:spAutoFit/>
          </a:bodyPr>
          <a:lstStyle/>
          <a:p>
            <a:pPr marL="457200" indent="-4572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Telehealth enables remote medical consultations (Júnior et al., 2025)</a:t>
            </a:r>
          </a:p>
          <a:p>
            <a:pPr marL="457200" indent="-4572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Digital monitoring supports chronic condition management</a:t>
            </a:r>
          </a:p>
          <a:p>
            <a:pPr marL="457200" indent="-4572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Dementia technologies enhance cognitive support</a:t>
            </a:r>
          </a:p>
          <a:p>
            <a:pPr marL="457200" indent="-4572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Smart homes promote independent living (Vrančić, Zadravec and </a:t>
            </a:r>
            <a:r>
              <a:rPr lang="en-US" sz="2400" err="1">
                <a:latin typeface="Aptos Narrow" panose="020B0004020202020204" pitchFamily="34" charset="0"/>
                <a:ea typeface="Poppins"/>
                <a:cs typeface="Poppins"/>
                <a:sym typeface="Poppins"/>
              </a:rPr>
              <a:t>Orehovački</a:t>
            </a:r>
            <a:r>
              <a:rPr lang="en-US" sz="2400">
                <a:latin typeface="Aptos Narrow" panose="020B0004020202020204" pitchFamily="34" charset="0"/>
                <a:ea typeface="Poppins"/>
                <a:cs typeface="Poppins"/>
                <a:sym typeface="Poppins"/>
              </a:rPr>
              <a:t>, 2024)</a:t>
            </a:r>
          </a:p>
          <a:p>
            <a:pPr marL="457200" indent="-4572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Sensors detect falls and emergencies</a:t>
            </a:r>
          </a:p>
          <a:p>
            <a:pPr marL="457200" indent="-4572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Mobile apps support self-care tracking</a:t>
            </a:r>
          </a:p>
        </p:txBody>
      </p:sp>
      <p:grpSp>
        <p:nvGrpSpPr>
          <p:cNvPr id="38" name="Group 9">
            <a:extLst>
              <a:ext uri="{FF2B5EF4-FFF2-40B4-BE49-F238E27FC236}">
                <a16:creationId xmlns:a16="http://schemas.microsoft.com/office/drawing/2014/main" id="{5F7E7D21-E898-DFDD-AE79-6BF0DDB1FD82}"/>
              </a:ext>
            </a:extLst>
          </p:cNvPr>
          <p:cNvGrpSpPr/>
          <p:nvPr/>
        </p:nvGrpSpPr>
        <p:grpSpPr>
          <a:xfrm>
            <a:off x="337016" y="5569352"/>
            <a:ext cx="149608" cy="966996"/>
            <a:chOff x="0" y="0"/>
            <a:chExt cx="39403" cy="200283"/>
          </a:xfrm>
        </p:grpSpPr>
        <p:sp>
          <p:nvSpPr>
            <p:cNvPr id="39" name="Freeform 10">
              <a:extLst>
                <a:ext uri="{FF2B5EF4-FFF2-40B4-BE49-F238E27FC236}">
                  <a16:creationId xmlns:a16="http://schemas.microsoft.com/office/drawing/2014/main" id="{8BD107C4-C70D-75EA-43D8-BB7388633AF9}"/>
                </a:ext>
              </a:extLst>
            </p:cNvPr>
            <p:cNvSpPr/>
            <p:nvPr/>
          </p:nvSpPr>
          <p:spPr>
            <a:xfrm>
              <a:off x="0" y="0"/>
              <a:ext cx="39403" cy="200283"/>
            </a:xfrm>
            <a:custGeom>
              <a:avLst/>
              <a:gdLst/>
              <a:ahLst/>
              <a:cxnLst/>
              <a:rect l="l" t="t" r="r" b="b"/>
              <a:pathLst>
                <a:path w="39403" h="200283">
                  <a:moveTo>
                    <a:pt x="0" y="0"/>
                  </a:moveTo>
                  <a:lnTo>
                    <a:pt x="39403" y="0"/>
                  </a:lnTo>
                  <a:lnTo>
                    <a:pt x="39403" y="200283"/>
                  </a:lnTo>
                  <a:lnTo>
                    <a:pt x="0" y="200283"/>
                  </a:lnTo>
                  <a:close/>
                </a:path>
              </a:pathLst>
            </a:custGeom>
            <a:solidFill>
              <a:srgbClr val="000027"/>
            </a:solidFill>
            <a:ln>
              <a:solidFill>
                <a:srgbClr val="002060"/>
              </a:solidFill>
            </a:ln>
          </p:spPr>
          <p:txBody>
            <a:bodyPr/>
            <a:lstStyle/>
            <a:p>
              <a:endParaRPr lang="en-US"/>
            </a:p>
          </p:txBody>
        </p:sp>
        <p:sp>
          <p:nvSpPr>
            <p:cNvPr id="40" name="TextBox 11">
              <a:extLst>
                <a:ext uri="{FF2B5EF4-FFF2-40B4-BE49-F238E27FC236}">
                  <a16:creationId xmlns:a16="http://schemas.microsoft.com/office/drawing/2014/main" id="{1076DECD-A66C-9E3B-F22B-F6B1DF6F5A7F}"/>
                </a:ext>
              </a:extLst>
            </p:cNvPr>
            <p:cNvSpPr txBox="1"/>
            <p:nvPr/>
          </p:nvSpPr>
          <p:spPr>
            <a:xfrm>
              <a:off x="0" y="-57150"/>
              <a:ext cx="39403" cy="257433"/>
            </a:xfrm>
            <a:prstGeom prst="rect">
              <a:avLst/>
            </a:prstGeom>
            <a:ln>
              <a:solidFill>
                <a:srgbClr val="002060"/>
              </a:solidFill>
            </a:ln>
          </p:spPr>
          <p:txBody>
            <a:bodyPr lIns="50800" tIns="50800" rIns="50800" bIns="50800" rtlCol="0" anchor="ctr"/>
            <a:lstStyle/>
            <a:p>
              <a:pPr algn="ctr">
                <a:lnSpc>
                  <a:spcPts val="2799"/>
                </a:lnSpc>
              </a:pPr>
              <a:endParaRPr/>
            </a:p>
          </p:txBody>
        </p:sp>
      </p:grpSp>
      <p:sp>
        <p:nvSpPr>
          <p:cNvPr id="3" name="TextBox 2">
            <a:extLst>
              <a:ext uri="{FF2B5EF4-FFF2-40B4-BE49-F238E27FC236}">
                <a16:creationId xmlns:a16="http://schemas.microsoft.com/office/drawing/2014/main" id="{91AC2D9D-6879-D480-F15A-F2624A8640D3}"/>
              </a:ext>
            </a:extLst>
          </p:cNvPr>
          <p:cNvSpPr txBox="1"/>
          <p:nvPr/>
        </p:nvSpPr>
        <p:spPr>
          <a:xfrm>
            <a:off x="10591800" y="5415463"/>
            <a:ext cx="7696200" cy="307777"/>
          </a:xfrm>
          <a:prstGeom prst="rect">
            <a:avLst/>
          </a:prstGeom>
          <a:noFill/>
        </p:spPr>
        <p:txBody>
          <a:bodyPr wrap="square">
            <a:spAutoFit/>
          </a:bodyPr>
          <a:lstStyle/>
          <a:p>
            <a:r>
              <a:rPr lang="en-US" sz="1400"/>
              <a:t>Image Credits: https://finleyusa.com/wp-content/uploads/2022/12/Telehealth-elderly-1024x683.jpeg</a:t>
            </a:r>
          </a:p>
        </p:txBody>
      </p:sp>
      <p:pic>
        <p:nvPicPr>
          <p:cNvPr id="9" name="Audio 8">
            <a:hlinkClick r:id="" action="ppaction://media"/>
            <a:extLst>
              <a:ext uri="{FF2B5EF4-FFF2-40B4-BE49-F238E27FC236}">
                <a16:creationId xmlns:a16="http://schemas.microsoft.com/office/drawing/2014/main" id="{04FB2F3B-D730-EFE4-B85F-2CEAB61BA79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315578493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107770">
        <p15:prstTrans prst="pageCurlDouble"/>
      </p:transition>
    </mc:Choice>
    <mc:Fallback>
      <p:transition spd="slow" advTm="10777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5E6E1"/>
        </a:solidFill>
        <a:effectLst/>
      </p:bgPr>
    </p:bg>
    <p:spTree>
      <p:nvGrpSpPr>
        <p:cNvPr id="1" name="">
          <a:extLst>
            <a:ext uri="{FF2B5EF4-FFF2-40B4-BE49-F238E27FC236}">
              <a16:creationId xmlns:a16="http://schemas.microsoft.com/office/drawing/2014/main" id="{5A6EC318-8E78-4119-B26E-844A9E76CF37}"/>
            </a:ext>
          </a:extLst>
        </p:cNvPr>
        <p:cNvGrpSpPr/>
        <p:nvPr/>
      </p:nvGrpSpPr>
      <p:grpSpPr>
        <a:xfrm>
          <a:off x="0" y="0"/>
          <a:ext cx="0" cy="0"/>
          <a:chOff x="0" y="0"/>
          <a:chExt cx="0" cy="0"/>
        </a:xfrm>
      </p:grpSpPr>
      <p:grpSp>
        <p:nvGrpSpPr>
          <p:cNvPr id="14" name="Group 14">
            <a:extLst>
              <a:ext uri="{FF2B5EF4-FFF2-40B4-BE49-F238E27FC236}">
                <a16:creationId xmlns:a16="http://schemas.microsoft.com/office/drawing/2014/main" id="{73039974-0000-B7B6-E97E-8135F81779C9}"/>
              </a:ext>
            </a:extLst>
          </p:cNvPr>
          <p:cNvGrpSpPr/>
          <p:nvPr/>
        </p:nvGrpSpPr>
        <p:grpSpPr>
          <a:xfrm flipH="1">
            <a:off x="10738659" y="-6"/>
            <a:ext cx="7549341" cy="10287006"/>
            <a:chOff x="-40138" y="-67436"/>
            <a:chExt cx="2028442" cy="419831"/>
          </a:xfrm>
          <a:gradFill>
            <a:gsLst>
              <a:gs pos="36000">
                <a:srgbClr val="98AF01"/>
              </a:gs>
              <a:gs pos="99000">
                <a:schemeClr val="bg1"/>
              </a:gs>
              <a:gs pos="91000">
                <a:schemeClr val="bg1"/>
              </a:gs>
              <a:gs pos="100000">
                <a:schemeClr val="bg1"/>
              </a:gs>
            </a:gsLst>
            <a:lin ang="5400000" scaled="1"/>
          </a:gradFill>
        </p:grpSpPr>
        <p:sp>
          <p:nvSpPr>
            <p:cNvPr id="15" name="Freeform 15">
              <a:extLst>
                <a:ext uri="{FF2B5EF4-FFF2-40B4-BE49-F238E27FC236}">
                  <a16:creationId xmlns:a16="http://schemas.microsoft.com/office/drawing/2014/main" id="{DD1BD72A-3AE2-E7CE-D5DC-A907DC9D8A29}"/>
                </a:ext>
              </a:extLst>
            </p:cNvPr>
            <p:cNvSpPr/>
            <p:nvPr/>
          </p:nvSpPr>
          <p:spPr>
            <a:xfrm>
              <a:off x="0" y="0"/>
              <a:ext cx="1988304" cy="352395"/>
            </a:xfrm>
            <a:custGeom>
              <a:avLst/>
              <a:gdLst/>
              <a:ahLst/>
              <a:cxnLst/>
              <a:rect l="l" t="t" r="r" b="b"/>
              <a:pathLst>
                <a:path w="1988304" h="352395">
                  <a:moveTo>
                    <a:pt x="0" y="0"/>
                  </a:moveTo>
                  <a:lnTo>
                    <a:pt x="1988304" y="0"/>
                  </a:lnTo>
                  <a:lnTo>
                    <a:pt x="1988304" y="352395"/>
                  </a:lnTo>
                  <a:lnTo>
                    <a:pt x="0" y="352395"/>
                  </a:lnTo>
                  <a:close/>
                </a:path>
              </a:pathLst>
            </a:custGeom>
            <a:grpFill/>
          </p:spPr>
          <p:txBody>
            <a:bodyPr/>
            <a:lstStyle/>
            <a:p>
              <a:endParaRPr lang="en-US"/>
            </a:p>
          </p:txBody>
        </p:sp>
        <p:sp>
          <p:nvSpPr>
            <p:cNvPr id="16" name="TextBox 16">
              <a:extLst>
                <a:ext uri="{FF2B5EF4-FFF2-40B4-BE49-F238E27FC236}">
                  <a16:creationId xmlns:a16="http://schemas.microsoft.com/office/drawing/2014/main" id="{871D430D-9F29-67C5-AC53-64DD7B2745D9}"/>
                </a:ext>
              </a:extLst>
            </p:cNvPr>
            <p:cNvSpPr txBox="1"/>
            <p:nvPr/>
          </p:nvSpPr>
          <p:spPr>
            <a:xfrm>
              <a:off x="-40138" y="-67436"/>
              <a:ext cx="1988304" cy="419831"/>
            </a:xfrm>
            <a:prstGeom prst="rect">
              <a:avLst/>
            </a:prstGeom>
            <a:grpFill/>
          </p:spPr>
          <p:txBody>
            <a:bodyPr lIns="50800" tIns="50800" rIns="50800" bIns="50800" rtlCol="0" anchor="ctr"/>
            <a:lstStyle/>
            <a:p>
              <a:pPr algn="ctr">
                <a:lnSpc>
                  <a:spcPts val="2799"/>
                </a:lnSpc>
              </a:pPr>
              <a:endParaRPr/>
            </a:p>
          </p:txBody>
        </p:sp>
      </p:grpSp>
      <p:grpSp>
        <p:nvGrpSpPr>
          <p:cNvPr id="9" name="Group 9">
            <a:extLst>
              <a:ext uri="{FF2B5EF4-FFF2-40B4-BE49-F238E27FC236}">
                <a16:creationId xmlns:a16="http://schemas.microsoft.com/office/drawing/2014/main" id="{011F69DE-BD2C-2CC8-A3E8-5C930BA53342}"/>
              </a:ext>
            </a:extLst>
          </p:cNvPr>
          <p:cNvGrpSpPr/>
          <p:nvPr/>
        </p:nvGrpSpPr>
        <p:grpSpPr>
          <a:xfrm>
            <a:off x="426035" y="746531"/>
            <a:ext cx="149608" cy="760449"/>
            <a:chOff x="0" y="0"/>
            <a:chExt cx="39403" cy="200283"/>
          </a:xfrm>
          <a:solidFill>
            <a:srgbClr val="002060"/>
          </a:solidFill>
        </p:grpSpPr>
        <p:sp>
          <p:nvSpPr>
            <p:cNvPr id="10" name="Freeform 10">
              <a:extLst>
                <a:ext uri="{FF2B5EF4-FFF2-40B4-BE49-F238E27FC236}">
                  <a16:creationId xmlns:a16="http://schemas.microsoft.com/office/drawing/2014/main" id="{F3B47B84-149C-B60E-0E01-5E35D0EAC693}"/>
                </a:ext>
              </a:extLst>
            </p:cNvPr>
            <p:cNvSpPr/>
            <p:nvPr/>
          </p:nvSpPr>
          <p:spPr>
            <a:xfrm>
              <a:off x="0" y="0"/>
              <a:ext cx="39403" cy="200283"/>
            </a:xfrm>
            <a:custGeom>
              <a:avLst/>
              <a:gdLst/>
              <a:ahLst/>
              <a:cxnLst/>
              <a:rect l="l" t="t" r="r" b="b"/>
              <a:pathLst>
                <a:path w="39403" h="200283">
                  <a:moveTo>
                    <a:pt x="0" y="0"/>
                  </a:moveTo>
                  <a:lnTo>
                    <a:pt x="39403" y="0"/>
                  </a:lnTo>
                  <a:lnTo>
                    <a:pt x="39403" y="200283"/>
                  </a:lnTo>
                  <a:lnTo>
                    <a:pt x="0" y="200283"/>
                  </a:lnTo>
                  <a:close/>
                </a:path>
              </a:pathLst>
            </a:custGeom>
            <a:grpFill/>
            <a:ln>
              <a:solidFill>
                <a:srgbClr val="002060"/>
              </a:solidFill>
            </a:ln>
          </p:spPr>
          <p:txBody>
            <a:bodyPr/>
            <a:lstStyle/>
            <a:p>
              <a:endParaRPr lang="en-US"/>
            </a:p>
          </p:txBody>
        </p:sp>
        <p:sp>
          <p:nvSpPr>
            <p:cNvPr id="11" name="TextBox 11">
              <a:extLst>
                <a:ext uri="{FF2B5EF4-FFF2-40B4-BE49-F238E27FC236}">
                  <a16:creationId xmlns:a16="http://schemas.microsoft.com/office/drawing/2014/main" id="{ABC66B5F-5F16-517E-151B-EA2221063B72}"/>
                </a:ext>
              </a:extLst>
            </p:cNvPr>
            <p:cNvSpPr txBox="1"/>
            <p:nvPr/>
          </p:nvSpPr>
          <p:spPr>
            <a:xfrm>
              <a:off x="0" y="-57150"/>
              <a:ext cx="39403" cy="257433"/>
            </a:xfrm>
            <a:prstGeom prst="rect">
              <a:avLst/>
            </a:prstGeom>
            <a:grpFill/>
            <a:ln>
              <a:solidFill>
                <a:srgbClr val="002060"/>
              </a:solidFill>
            </a:ln>
          </p:spPr>
          <p:txBody>
            <a:bodyPr lIns="50800" tIns="50800" rIns="50800" bIns="50800" rtlCol="0" anchor="ctr"/>
            <a:lstStyle/>
            <a:p>
              <a:pPr algn="ctr">
                <a:lnSpc>
                  <a:spcPts val="2799"/>
                </a:lnSpc>
              </a:pPr>
              <a:endParaRPr/>
            </a:p>
          </p:txBody>
        </p:sp>
      </p:grpSp>
      <p:sp>
        <p:nvSpPr>
          <p:cNvPr id="30" name="TextBox 38">
            <a:extLst>
              <a:ext uri="{FF2B5EF4-FFF2-40B4-BE49-F238E27FC236}">
                <a16:creationId xmlns:a16="http://schemas.microsoft.com/office/drawing/2014/main" id="{9EED45E9-3A38-0142-8B15-14374FE67791}"/>
              </a:ext>
            </a:extLst>
          </p:cNvPr>
          <p:cNvSpPr txBox="1"/>
          <p:nvPr/>
        </p:nvSpPr>
        <p:spPr>
          <a:xfrm>
            <a:off x="1189342" y="263033"/>
            <a:ext cx="9002935" cy="966996"/>
          </a:xfrm>
          <a:prstGeom prst="rect">
            <a:avLst/>
          </a:prstGeom>
        </p:spPr>
        <p:txBody>
          <a:bodyPr wrap="square" lIns="0" tIns="0" rIns="0" bIns="0" rtlCol="0" anchor="t">
            <a:spAutoFit/>
          </a:bodyPr>
          <a:lstStyle/>
          <a:p>
            <a:pPr algn="l">
              <a:lnSpc>
                <a:spcPct val="150000"/>
              </a:lnSpc>
              <a:spcBef>
                <a:spcPct val="0"/>
              </a:spcBef>
            </a:pPr>
            <a:r>
              <a:rPr lang="en-US" sz="4800" b="1">
                <a:solidFill>
                  <a:srgbClr val="002060"/>
                </a:solidFill>
                <a:latin typeface="Arial Narrow" panose="020B0606020202030204" pitchFamily="34" charset="0"/>
                <a:ea typeface="TT Lakes Neue Compressed"/>
                <a:cs typeface="TT Lakes Neue Compressed"/>
                <a:sym typeface="TT Lakes Neue Compressed"/>
              </a:rPr>
              <a:t>Critical Assessment of Technology</a:t>
            </a:r>
          </a:p>
        </p:txBody>
      </p:sp>
      <p:sp>
        <p:nvSpPr>
          <p:cNvPr id="31" name="TextBox 43">
            <a:extLst>
              <a:ext uri="{FF2B5EF4-FFF2-40B4-BE49-F238E27FC236}">
                <a16:creationId xmlns:a16="http://schemas.microsoft.com/office/drawing/2014/main" id="{C4B56782-884C-227B-4470-EC19F5EB15AB}"/>
              </a:ext>
            </a:extLst>
          </p:cNvPr>
          <p:cNvSpPr txBox="1"/>
          <p:nvPr/>
        </p:nvSpPr>
        <p:spPr>
          <a:xfrm>
            <a:off x="575643" y="2600880"/>
            <a:ext cx="8365559" cy="5246629"/>
          </a:xfrm>
          <a:prstGeom prst="rect">
            <a:avLst/>
          </a:prstGeom>
        </p:spPr>
        <p:txBody>
          <a:bodyPr wrap="square" lIns="0" tIns="0" rIns="0" bIns="0" rtlCol="0" anchor="t">
            <a:spAutoFit/>
          </a:bodyPr>
          <a:lstStyle/>
          <a:p>
            <a:pPr>
              <a:lnSpc>
                <a:spcPct val="130000"/>
              </a:lnSpc>
              <a:spcBef>
                <a:spcPct val="0"/>
              </a:spcBef>
            </a:pPr>
            <a:r>
              <a:rPr lang="en-US" sz="2400" b="1">
                <a:latin typeface="Aptos Narrow" panose="020B0004020202020204" pitchFamily="34" charset="0"/>
                <a:ea typeface="Poppins"/>
                <a:cs typeface="Poppins"/>
                <a:sym typeface="Poppins"/>
              </a:rPr>
              <a:t>Benefits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Telehealth improves access to healthcare (Júnior et al., 2025)</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Technology enhances independence and safety</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Remote monitoring reduces hospital admissions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Smart systems support ageing in place</a:t>
            </a:r>
          </a:p>
          <a:p>
            <a:pPr>
              <a:lnSpc>
                <a:spcPct val="130000"/>
              </a:lnSpc>
              <a:spcBef>
                <a:spcPct val="0"/>
              </a:spcBef>
            </a:pPr>
            <a:r>
              <a:rPr lang="en-US" sz="2400" b="1">
                <a:latin typeface="Aptos Narrow" panose="020B0004020202020204" pitchFamily="34" charset="0"/>
                <a:ea typeface="Poppins"/>
                <a:cs typeface="Poppins"/>
                <a:sym typeface="Poppins"/>
              </a:rPr>
              <a:t>Challenges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Digital exclusion limits equitable access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High costs restrict widespread adoption</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Data privacy raises ethical concerns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Smart homes require technical literacy (Vrančić, Zadravec and </a:t>
            </a:r>
            <a:r>
              <a:rPr lang="en-US" sz="2400" err="1">
                <a:latin typeface="Aptos Narrow" panose="020B0004020202020204" pitchFamily="34" charset="0"/>
                <a:ea typeface="Poppins"/>
                <a:cs typeface="Poppins"/>
                <a:sym typeface="Poppins"/>
              </a:rPr>
              <a:t>Orehovački</a:t>
            </a:r>
            <a:r>
              <a:rPr lang="en-US" sz="2400">
                <a:latin typeface="Aptos Narrow" panose="020B0004020202020204" pitchFamily="34" charset="0"/>
                <a:ea typeface="Poppins"/>
                <a:cs typeface="Poppins"/>
                <a:sym typeface="Poppins"/>
              </a:rPr>
              <a:t>, 2024)</a:t>
            </a:r>
          </a:p>
        </p:txBody>
      </p:sp>
      <p:sp>
        <p:nvSpPr>
          <p:cNvPr id="33" name="TextBox 32">
            <a:extLst>
              <a:ext uri="{FF2B5EF4-FFF2-40B4-BE49-F238E27FC236}">
                <a16:creationId xmlns:a16="http://schemas.microsoft.com/office/drawing/2014/main" id="{7284825D-48D9-5A94-471C-DE9110E99E86}"/>
              </a:ext>
            </a:extLst>
          </p:cNvPr>
          <p:cNvSpPr txBox="1"/>
          <p:nvPr/>
        </p:nvSpPr>
        <p:spPr>
          <a:xfrm>
            <a:off x="8624616" y="9870078"/>
            <a:ext cx="9751976" cy="307777"/>
          </a:xfrm>
          <a:prstGeom prst="rect">
            <a:avLst/>
          </a:prstGeom>
          <a:noFill/>
        </p:spPr>
        <p:txBody>
          <a:bodyPr wrap="square">
            <a:spAutoFit/>
          </a:bodyPr>
          <a:lstStyle/>
          <a:p>
            <a:r>
              <a:rPr lang="en-US" sz="1400"/>
              <a:t>Image Credits: https://www.homecareassistanceedmonton.ca/wp-content/uploads/2020/07/Senior-Using-Telehealth-Services.jpg</a:t>
            </a:r>
          </a:p>
        </p:txBody>
      </p:sp>
      <p:pic>
        <p:nvPicPr>
          <p:cNvPr id="5122" name="Picture 2" descr="Helping an Aging Parent with Telehealth Services">
            <a:extLst>
              <a:ext uri="{FF2B5EF4-FFF2-40B4-BE49-F238E27FC236}">
                <a16:creationId xmlns:a16="http://schemas.microsoft.com/office/drawing/2014/main" id="{B0064D84-750F-DA31-582C-4E1D4177F40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24616" y="1506980"/>
            <a:ext cx="9122910" cy="6081940"/>
          </a:xfrm>
          <a:prstGeom prst="rect">
            <a:avLst/>
          </a:prstGeom>
          <a:noFill/>
          <a:extLst>
            <a:ext uri="{909E8E84-426E-40DD-AFC4-6F175D3DCCD1}">
              <a14:hiddenFill xmlns:a14="http://schemas.microsoft.com/office/drawing/2010/main">
                <a:solidFill>
                  <a:srgbClr val="FFFFFF"/>
                </a:solidFill>
              </a14:hiddenFill>
            </a:ext>
          </a:extLst>
        </p:spPr>
      </p:pic>
      <p:pic>
        <p:nvPicPr>
          <p:cNvPr id="23" name="Audio 22">
            <a:hlinkClick r:id="" action="ppaction://media"/>
            <a:extLst>
              <a:ext uri="{FF2B5EF4-FFF2-40B4-BE49-F238E27FC236}">
                <a16:creationId xmlns:a16="http://schemas.microsoft.com/office/drawing/2014/main" id="{CBDF603B-E890-EBF8-FCE9-80EC30F5458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333611900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119535">
        <p15:prstTrans prst="pageCurlDouble"/>
      </p:transition>
    </mc:Choice>
    <mc:Fallback>
      <p:transition spd="slow" advTm="11953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42C86D-2EA7-3391-F40C-8C3D8A49F2F8}"/>
            </a:ext>
          </a:extLst>
        </p:cNvPr>
        <p:cNvGrpSpPr/>
        <p:nvPr/>
      </p:nvGrpSpPr>
      <p:grpSpPr>
        <a:xfrm>
          <a:off x="0" y="0"/>
          <a:ext cx="0" cy="0"/>
          <a:chOff x="0" y="0"/>
          <a:chExt cx="0" cy="0"/>
        </a:xfrm>
      </p:grpSpPr>
      <p:grpSp>
        <p:nvGrpSpPr>
          <p:cNvPr id="9" name="Group 9">
            <a:extLst>
              <a:ext uri="{FF2B5EF4-FFF2-40B4-BE49-F238E27FC236}">
                <a16:creationId xmlns:a16="http://schemas.microsoft.com/office/drawing/2014/main" id="{B083715E-A7CF-F16A-5A8E-B73C61E28BB6}"/>
              </a:ext>
            </a:extLst>
          </p:cNvPr>
          <p:cNvGrpSpPr/>
          <p:nvPr/>
        </p:nvGrpSpPr>
        <p:grpSpPr>
          <a:xfrm>
            <a:off x="10104245" y="847611"/>
            <a:ext cx="149608" cy="760449"/>
            <a:chOff x="0" y="0"/>
            <a:chExt cx="39403" cy="200283"/>
          </a:xfrm>
        </p:grpSpPr>
        <p:sp>
          <p:nvSpPr>
            <p:cNvPr id="10" name="Freeform 10">
              <a:extLst>
                <a:ext uri="{FF2B5EF4-FFF2-40B4-BE49-F238E27FC236}">
                  <a16:creationId xmlns:a16="http://schemas.microsoft.com/office/drawing/2014/main" id="{4AA8490F-F4AF-AF1D-7FA7-591244CDE97F}"/>
                </a:ext>
              </a:extLst>
            </p:cNvPr>
            <p:cNvSpPr/>
            <p:nvPr/>
          </p:nvSpPr>
          <p:spPr>
            <a:xfrm>
              <a:off x="0" y="0"/>
              <a:ext cx="39403" cy="200283"/>
            </a:xfrm>
            <a:custGeom>
              <a:avLst/>
              <a:gdLst/>
              <a:ahLst/>
              <a:cxnLst/>
              <a:rect l="l" t="t" r="r" b="b"/>
              <a:pathLst>
                <a:path w="39403" h="200283">
                  <a:moveTo>
                    <a:pt x="0" y="0"/>
                  </a:moveTo>
                  <a:lnTo>
                    <a:pt x="39403" y="0"/>
                  </a:lnTo>
                  <a:lnTo>
                    <a:pt x="39403" y="200283"/>
                  </a:lnTo>
                  <a:lnTo>
                    <a:pt x="0" y="200283"/>
                  </a:lnTo>
                  <a:close/>
                </a:path>
              </a:pathLst>
            </a:custGeom>
            <a:solidFill>
              <a:srgbClr val="000027"/>
            </a:solidFill>
            <a:ln>
              <a:solidFill>
                <a:srgbClr val="002060"/>
              </a:solidFill>
            </a:ln>
          </p:spPr>
          <p:txBody>
            <a:bodyPr/>
            <a:lstStyle/>
            <a:p>
              <a:endParaRPr lang="en-US"/>
            </a:p>
          </p:txBody>
        </p:sp>
        <p:sp>
          <p:nvSpPr>
            <p:cNvPr id="11" name="TextBox 11">
              <a:extLst>
                <a:ext uri="{FF2B5EF4-FFF2-40B4-BE49-F238E27FC236}">
                  <a16:creationId xmlns:a16="http://schemas.microsoft.com/office/drawing/2014/main" id="{489EC23A-EA87-DCBB-CD91-653A79A106FE}"/>
                </a:ext>
              </a:extLst>
            </p:cNvPr>
            <p:cNvSpPr txBox="1"/>
            <p:nvPr/>
          </p:nvSpPr>
          <p:spPr>
            <a:xfrm>
              <a:off x="0" y="-57150"/>
              <a:ext cx="39403" cy="257433"/>
            </a:xfrm>
            <a:prstGeom prst="rect">
              <a:avLst/>
            </a:prstGeom>
            <a:ln>
              <a:solidFill>
                <a:srgbClr val="002060"/>
              </a:solidFill>
            </a:ln>
          </p:spPr>
          <p:txBody>
            <a:bodyPr lIns="50800" tIns="50800" rIns="50800" bIns="50800" rtlCol="0" anchor="ctr"/>
            <a:lstStyle/>
            <a:p>
              <a:pPr algn="ctr">
                <a:lnSpc>
                  <a:spcPts val="2799"/>
                </a:lnSpc>
              </a:pPr>
              <a:endParaRPr/>
            </a:p>
          </p:txBody>
        </p:sp>
      </p:grpSp>
      <p:grpSp>
        <p:nvGrpSpPr>
          <p:cNvPr id="14" name="Group 14">
            <a:extLst>
              <a:ext uri="{FF2B5EF4-FFF2-40B4-BE49-F238E27FC236}">
                <a16:creationId xmlns:a16="http://schemas.microsoft.com/office/drawing/2014/main" id="{185FFA87-6566-4DB7-3D0A-604E074125AC}"/>
              </a:ext>
            </a:extLst>
          </p:cNvPr>
          <p:cNvGrpSpPr/>
          <p:nvPr/>
        </p:nvGrpSpPr>
        <p:grpSpPr>
          <a:xfrm>
            <a:off x="0" y="1227836"/>
            <a:ext cx="3338916" cy="7831327"/>
            <a:chOff x="0" y="0"/>
            <a:chExt cx="879385" cy="2062572"/>
          </a:xfrm>
          <a:solidFill>
            <a:schemeClr val="accent1">
              <a:lumMod val="40000"/>
              <a:lumOff val="60000"/>
            </a:schemeClr>
          </a:solidFill>
        </p:grpSpPr>
        <p:sp>
          <p:nvSpPr>
            <p:cNvPr id="15" name="Freeform 15">
              <a:extLst>
                <a:ext uri="{FF2B5EF4-FFF2-40B4-BE49-F238E27FC236}">
                  <a16:creationId xmlns:a16="http://schemas.microsoft.com/office/drawing/2014/main" id="{6A017D75-DF2C-5358-CE7F-98F4CEE55A3C}"/>
                </a:ext>
              </a:extLst>
            </p:cNvPr>
            <p:cNvSpPr/>
            <p:nvPr/>
          </p:nvSpPr>
          <p:spPr>
            <a:xfrm>
              <a:off x="0" y="0"/>
              <a:ext cx="879385" cy="2062572"/>
            </a:xfrm>
            <a:custGeom>
              <a:avLst/>
              <a:gdLst/>
              <a:ahLst/>
              <a:cxnLst/>
              <a:rect l="l" t="t" r="r" b="b"/>
              <a:pathLst>
                <a:path w="879385" h="2062572">
                  <a:moveTo>
                    <a:pt x="0" y="0"/>
                  </a:moveTo>
                  <a:lnTo>
                    <a:pt x="879385" y="0"/>
                  </a:lnTo>
                  <a:lnTo>
                    <a:pt x="879385" y="2062572"/>
                  </a:lnTo>
                  <a:lnTo>
                    <a:pt x="0" y="2062572"/>
                  </a:lnTo>
                  <a:close/>
                </a:path>
              </a:pathLst>
            </a:custGeom>
            <a:grpFill/>
          </p:spPr>
          <p:txBody>
            <a:bodyPr/>
            <a:lstStyle/>
            <a:p>
              <a:endParaRPr lang="en-US"/>
            </a:p>
          </p:txBody>
        </p:sp>
        <p:sp>
          <p:nvSpPr>
            <p:cNvPr id="16" name="TextBox 16">
              <a:extLst>
                <a:ext uri="{FF2B5EF4-FFF2-40B4-BE49-F238E27FC236}">
                  <a16:creationId xmlns:a16="http://schemas.microsoft.com/office/drawing/2014/main" id="{CE2322F0-1DEE-0D78-B6F6-6B70C143AB2C}"/>
                </a:ext>
              </a:extLst>
            </p:cNvPr>
            <p:cNvSpPr txBox="1"/>
            <p:nvPr/>
          </p:nvSpPr>
          <p:spPr>
            <a:xfrm>
              <a:off x="0" y="-57150"/>
              <a:ext cx="879385" cy="2119722"/>
            </a:xfrm>
            <a:prstGeom prst="rect">
              <a:avLst/>
            </a:prstGeom>
            <a:gradFill>
              <a:gsLst>
                <a:gs pos="36000">
                  <a:srgbClr val="DCE6F2"/>
                </a:gs>
                <a:gs pos="99000">
                  <a:schemeClr val="bg1"/>
                </a:gs>
                <a:gs pos="91000">
                  <a:schemeClr val="bg1"/>
                </a:gs>
                <a:gs pos="100000">
                  <a:schemeClr val="bg1"/>
                </a:gs>
              </a:gsLst>
              <a:lin ang="5400000" scaled="1"/>
            </a:gradFill>
          </p:spPr>
          <p:txBody>
            <a:bodyPr lIns="50800" tIns="50800" rIns="50800" bIns="50800" rtlCol="0" anchor="ctr"/>
            <a:lstStyle/>
            <a:p>
              <a:pPr algn="ctr">
                <a:lnSpc>
                  <a:spcPts val="2799"/>
                </a:lnSpc>
              </a:pPr>
              <a:endParaRPr/>
            </a:p>
          </p:txBody>
        </p:sp>
      </p:grpSp>
      <p:grpSp>
        <p:nvGrpSpPr>
          <p:cNvPr id="17" name="Group 17">
            <a:extLst>
              <a:ext uri="{FF2B5EF4-FFF2-40B4-BE49-F238E27FC236}">
                <a16:creationId xmlns:a16="http://schemas.microsoft.com/office/drawing/2014/main" id="{D9D71E2B-DBDA-35C6-1982-B12227B30433}"/>
              </a:ext>
            </a:extLst>
          </p:cNvPr>
          <p:cNvGrpSpPr/>
          <p:nvPr/>
        </p:nvGrpSpPr>
        <p:grpSpPr>
          <a:xfrm>
            <a:off x="1028700" y="2135995"/>
            <a:ext cx="4620431" cy="6015009"/>
            <a:chOff x="0" y="0"/>
            <a:chExt cx="1216904" cy="1584200"/>
          </a:xfrm>
        </p:grpSpPr>
        <p:sp>
          <p:nvSpPr>
            <p:cNvPr id="18" name="Freeform 18">
              <a:extLst>
                <a:ext uri="{FF2B5EF4-FFF2-40B4-BE49-F238E27FC236}">
                  <a16:creationId xmlns:a16="http://schemas.microsoft.com/office/drawing/2014/main" id="{6A656233-A6BC-7395-E206-26D12B5B3CD5}"/>
                </a:ext>
              </a:extLst>
            </p:cNvPr>
            <p:cNvSpPr/>
            <p:nvPr/>
          </p:nvSpPr>
          <p:spPr>
            <a:xfrm>
              <a:off x="0" y="0"/>
              <a:ext cx="1216904" cy="1584200"/>
            </a:xfrm>
            <a:custGeom>
              <a:avLst/>
              <a:gdLst/>
              <a:ahLst/>
              <a:cxnLst/>
              <a:rect l="l" t="t" r="r" b="b"/>
              <a:pathLst>
                <a:path w="1216904" h="1584200">
                  <a:moveTo>
                    <a:pt x="0" y="0"/>
                  </a:moveTo>
                  <a:lnTo>
                    <a:pt x="1216904" y="0"/>
                  </a:lnTo>
                  <a:lnTo>
                    <a:pt x="1216904" y="1584200"/>
                  </a:lnTo>
                  <a:lnTo>
                    <a:pt x="0" y="1584200"/>
                  </a:lnTo>
                  <a:close/>
                </a:path>
              </a:pathLst>
            </a:custGeom>
            <a:solidFill>
              <a:srgbClr val="FFFFFF"/>
            </a:solidFill>
          </p:spPr>
          <p:txBody>
            <a:bodyPr/>
            <a:lstStyle/>
            <a:p>
              <a:endParaRPr lang="en-US"/>
            </a:p>
          </p:txBody>
        </p:sp>
        <p:sp>
          <p:nvSpPr>
            <p:cNvPr id="19" name="TextBox 19">
              <a:extLst>
                <a:ext uri="{FF2B5EF4-FFF2-40B4-BE49-F238E27FC236}">
                  <a16:creationId xmlns:a16="http://schemas.microsoft.com/office/drawing/2014/main" id="{D6BC53CE-1DEC-037D-A552-28453AE377CE}"/>
                </a:ext>
              </a:extLst>
            </p:cNvPr>
            <p:cNvSpPr txBox="1"/>
            <p:nvPr/>
          </p:nvSpPr>
          <p:spPr>
            <a:xfrm>
              <a:off x="0" y="-57150"/>
              <a:ext cx="1216904" cy="1641350"/>
            </a:xfrm>
            <a:prstGeom prst="rect">
              <a:avLst/>
            </a:prstGeom>
          </p:spPr>
          <p:txBody>
            <a:bodyPr lIns="50800" tIns="50800" rIns="50800" bIns="50800" rtlCol="0" anchor="ctr"/>
            <a:lstStyle/>
            <a:p>
              <a:pPr algn="ctr">
                <a:lnSpc>
                  <a:spcPts val="2799"/>
                </a:lnSpc>
              </a:pPr>
              <a:endParaRPr/>
            </a:p>
          </p:txBody>
        </p:sp>
      </p:grpSp>
      <p:grpSp>
        <p:nvGrpSpPr>
          <p:cNvPr id="20" name="Group 20">
            <a:extLst>
              <a:ext uri="{FF2B5EF4-FFF2-40B4-BE49-F238E27FC236}">
                <a16:creationId xmlns:a16="http://schemas.microsoft.com/office/drawing/2014/main" id="{C0FFFAD7-73A0-7B9F-4E54-FD15F73874A5}"/>
              </a:ext>
            </a:extLst>
          </p:cNvPr>
          <p:cNvGrpSpPr/>
          <p:nvPr/>
        </p:nvGrpSpPr>
        <p:grpSpPr>
          <a:xfrm>
            <a:off x="1258596" y="2387252"/>
            <a:ext cx="4160640" cy="5512495"/>
            <a:chOff x="0" y="0"/>
            <a:chExt cx="644592" cy="854030"/>
          </a:xfrm>
          <a:solidFill>
            <a:schemeClr val="accent1">
              <a:lumMod val="20000"/>
              <a:lumOff val="80000"/>
            </a:schemeClr>
          </a:solidFill>
        </p:grpSpPr>
        <p:sp>
          <p:nvSpPr>
            <p:cNvPr id="21" name="Freeform 21">
              <a:extLst>
                <a:ext uri="{FF2B5EF4-FFF2-40B4-BE49-F238E27FC236}">
                  <a16:creationId xmlns:a16="http://schemas.microsoft.com/office/drawing/2014/main" id="{A2755EA2-4AF9-5E49-8D24-F77A452950BF}"/>
                </a:ext>
              </a:extLst>
            </p:cNvPr>
            <p:cNvSpPr/>
            <p:nvPr/>
          </p:nvSpPr>
          <p:spPr>
            <a:xfrm>
              <a:off x="0" y="0"/>
              <a:ext cx="644592" cy="854030"/>
            </a:xfrm>
            <a:custGeom>
              <a:avLst/>
              <a:gdLst/>
              <a:ahLst/>
              <a:cxnLst/>
              <a:rect l="l" t="t" r="r" b="b"/>
              <a:pathLst>
                <a:path w="644592" h="854030">
                  <a:moveTo>
                    <a:pt x="0" y="0"/>
                  </a:moveTo>
                  <a:lnTo>
                    <a:pt x="644592" y="0"/>
                  </a:lnTo>
                  <a:lnTo>
                    <a:pt x="644592" y="854030"/>
                  </a:lnTo>
                  <a:lnTo>
                    <a:pt x="0" y="854030"/>
                  </a:lnTo>
                  <a:close/>
                </a:path>
              </a:pathLst>
            </a:custGeom>
            <a:grpFill/>
          </p:spPr>
          <p:txBody>
            <a:bodyPr/>
            <a:lstStyle/>
            <a:p>
              <a:endParaRPr lang="en-US"/>
            </a:p>
          </p:txBody>
        </p:sp>
      </p:grpSp>
      <p:sp>
        <p:nvSpPr>
          <p:cNvPr id="45" name="TextBox 38">
            <a:extLst>
              <a:ext uri="{FF2B5EF4-FFF2-40B4-BE49-F238E27FC236}">
                <a16:creationId xmlns:a16="http://schemas.microsoft.com/office/drawing/2014/main" id="{6534B007-70AE-96A8-4BC8-74822B840603}"/>
              </a:ext>
            </a:extLst>
          </p:cNvPr>
          <p:cNvSpPr txBox="1"/>
          <p:nvPr/>
        </p:nvSpPr>
        <p:spPr>
          <a:xfrm>
            <a:off x="10680613" y="674682"/>
            <a:ext cx="6553200" cy="966996"/>
          </a:xfrm>
          <a:prstGeom prst="rect">
            <a:avLst/>
          </a:prstGeom>
        </p:spPr>
        <p:txBody>
          <a:bodyPr wrap="square" lIns="0" tIns="0" rIns="0" bIns="0" rtlCol="0" anchor="t">
            <a:spAutoFit/>
          </a:bodyPr>
          <a:lstStyle/>
          <a:p>
            <a:pPr algn="l">
              <a:lnSpc>
                <a:spcPct val="150000"/>
              </a:lnSpc>
              <a:spcBef>
                <a:spcPct val="0"/>
              </a:spcBef>
            </a:pPr>
            <a:r>
              <a:rPr lang="en-US" sz="4800" b="1">
                <a:solidFill>
                  <a:srgbClr val="002060"/>
                </a:solidFill>
                <a:latin typeface="Arial Narrow" panose="020B0606020202030204" pitchFamily="34" charset="0"/>
                <a:ea typeface="TT Lakes Neue Compressed"/>
                <a:cs typeface="TT Lakes Neue Compressed"/>
                <a:sym typeface="TT Lakes Neue Compressed"/>
              </a:rPr>
              <a:t>Case Study 1</a:t>
            </a:r>
          </a:p>
        </p:txBody>
      </p:sp>
      <p:sp>
        <p:nvSpPr>
          <p:cNvPr id="46" name="TextBox 43">
            <a:extLst>
              <a:ext uri="{FF2B5EF4-FFF2-40B4-BE49-F238E27FC236}">
                <a16:creationId xmlns:a16="http://schemas.microsoft.com/office/drawing/2014/main" id="{B823E52F-E501-5119-9AD5-0D92ACD235A2}"/>
              </a:ext>
            </a:extLst>
          </p:cNvPr>
          <p:cNvSpPr txBox="1"/>
          <p:nvPr/>
        </p:nvSpPr>
        <p:spPr>
          <a:xfrm>
            <a:off x="10086316" y="2165584"/>
            <a:ext cx="8001000" cy="4766498"/>
          </a:xfrm>
          <a:prstGeom prst="rect">
            <a:avLst/>
          </a:prstGeom>
        </p:spPr>
        <p:txBody>
          <a:bodyPr wrap="square" lIns="0" tIns="0" rIns="0" bIns="0" rtlCol="0" anchor="t">
            <a:spAutoFit/>
          </a:bodyPr>
          <a:lstStyle/>
          <a:p>
            <a:pPr>
              <a:lnSpc>
                <a:spcPct val="130000"/>
              </a:lnSpc>
              <a:spcBef>
                <a:spcPct val="0"/>
              </a:spcBef>
            </a:pPr>
            <a:r>
              <a:rPr lang="en-US" sz="2400">
                <a:latin typeface="Aptos Narrow" panose="020B0004020202020204" pitchFamily="34" charset="0"/>
                <a:ea typeface="Poppins"/>
                <a:cs typeface="Poppins"/>
                <a:sym typeface="Poppins"/>
              </a:rPr>
              <a:t>Smart Home Monitoring Systems in the East Midlands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Smart sensors monitored daily activities.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Participants lived independently at home.</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Technology-supported ageing in place.</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Families accessed real-time activity data. (Ochieng et al., 2023)</a:t>
            </a:r>
          </a:p>
          <a:p>
            <a:pPr>
              <a:lnSpc>
                <a:spcPct val="130000"/>
              </a:lnSpc>
              <a:spcBef>
                <a:spcPct val="0"/>
              </a:spcBef>
            </a:pPr>
            <a:r>
              <a:rPr lang="en-US" sz="2400" b="1">
                <a:latin typeface="Aptos Narrow" panose="020B0004020202020204" pitchFamily="34" charset="0"/>
                <a:ea typeface="Poppins"/>
                <a:cs typeface="Poppins"/>
                <a:sym typeface="Poppins"/>
              </a:rPr>
              <a:t>Implications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Technology enhanced perceived safety and confidence.</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Monitoring reduced anxiety among relatives.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Adoption depended on digital acceptance</a:t>
            </a:r>
          </a:p>
        </p:txBody>
      </p:sp>
      <p:sp>
        <p:nvSpPr>
          <p:cNvPr id="48" name="TextBox 47">
            <a:extLst>
              <a:ext uri="{FF2B5EF4-FFF2-40B4-BE49-F238E27FC236}">
                <a16:creationId xmlns:a16="http://schemas.microsoft.com/office/drawing/2014/main" id="{74D84C09-6EFB-DF56-71BB-2BE304E282AB}"/>
              </a:ext>
            </a:extLst>
          </p:cNvPr>
          <p:cNvSpPr txBox="1"/>
          <p:nvPr/>
        </p:nvSpPr>
        <p:spPr>
          <a:xfrm>
            <a:off x="152400" y="9136325"/>
            <a:ext cx="9144000" cy="646331"/>
          </a:xfrm>
          <a:prstGeom prst="rect">
            <a:avLst/>
          </a:prstGeom>
          <a:noFill/>
        </p:spPr>
        <p:txBody>
          <a:bodyPr wrap="square">
            <a:spAutoFit/>
          </a:bodyPr>
          <a:lstStyle/>
          <a:p>
            <a:r>
              <a:rPr lang="en-US" sz="1200"/>
              <a:t>Image Credits: https://www.treehugger.com/thmb/Tsicn0pJwCljIEcArDA_Wr5rfOM=/1500x0/filters:no_upscale():max_bytes(150000):strip_icc()/1-b85b19803ff846ed9058c7f08b7aa5f7.jpg </a:t>
            </a:r>
          </a:p>
        </p:txBody>
      </p:sp>
      <p:grpSp>
        <p:nvGrpSpPr>
          <p:cNvPr id="12" name="Group 12">
            <a:extLst>
              <a:ext uri="{FF2B5EF4-FFF2-40B4-BE49-F238E27FC236}">
                <a16:creationId xmlns:a16="http://schemas.microsoft.com/office/drawing/2014/main" id="{3F611124-548E-9B12-C2BF-95B6BBDE9A82}"/>
              </a:ext>
            </a:extLst>
          </p:cNvPr>
          <p:cNvGrpSpPr/>
          <p:nvPr/>
        </p:nvGrpSpPr>
        <p:grpSpPr>
          <a:xfrm>
            <a:off x="1499414" y="827440"/>
            <a:ext cx="8266404" cy="7664179"/>
            <a:chOff x="0" y="0"/>
            <a:chExt cx="957179" cy="777415"/>
          </a:xfrm>
          <a:blipFill dpi="0" rotWithShape="1">
            <a:blip r:embed="rId5">
              <a:extLst>
                <a:ext uri="{28A0092B-C50C-407E-A947-70E740481C1C}">
                  <a14:useLocalDpi xmlns:a14="http://schemas.microsoft.com/office/drawing/2010/main" val="0"/>
                </a:ext>
              </a:extLst>
            </a:blip>
            <a:srcRect/>
            <a:stretch>
              <a:fillRect/>
            </a:stretch>
          </a:blipFill>
        </p:grpSpPr>
        <p:sp>
          <p:nvSpPr>
            <p:cNvPr id="13" name="Freeform 13">
              <a:extLst>
                <a:ext uri="{FF2B5EF4-FFF2-40B4-BE49-F238E27FC236}">
                  <a16:creationId xmlns:a16="http://schemas.microsoft.com/office/drawing/2014/main" id="{DE6F98A2-BDB3-126C-ED5D-9203F88DA688}"/>
                </a:ext>
              </a:extLst>
            </p:cNvPr>
            <p:cNvSpPr/>
            <p:nvPr/>
          </p:nvSpPr>
          <p:spPr>
            <a:xfrm>
              <a:off x="0" y="0"/>
              <a:ext cx="957178" cy="777415"/>
            </a:xfrm>
            <a:custGeom>
              <a:avLst/>
              <a:gdLst/>
              <a:ahLst/>
              <a:cxnLst/>
              <a:rect l="l" t="t" r="r" b="b"/>
              <a:pathLst>
                <a:path w="957178" h="777415">
                  <a:moveTo>
                    <a:pt x="0" y="0"/>
                  </a:moveTo>
                  <a:lnTo>
                    <a:pt x="957178" y="0"/>
                  </a:lnTo>
                  <a:lnTo>
                    <a:pt x="957178" y="777415"/>
                  </a:lnTo>
                  <a:lnTo>
                    <a:pt x="0" y="777415"/>
                  </a:lnTo>
                  <a:close/>
                </a:path>
              </a:pathLst>
            </a:custGeom>
            <a:grpFill/>
          </p:spPr>
          <p:txBody>
            <a:bodyPr/>
            <a:lstStyle/>
            <a:p>
              <a:endParaRPr lang="en-US"/>
            </a:p>
          </p:txBody>
        </p:sp>
      </p:grpSp>
      <p:pic>
        <p:nvPicPr>
          <p:cNvPr id="8" name="Audio 7">
            <a:hlinkClick r:id="" action="ppaction://media"/>
            <a:extLst>
              <a:ext uri="{FF2B5EF4-FFF2-40B4-BE49-F238E27FC236}">
                <a16:creationId xmlns:a16="http://schemas.microsoft.com/office/drawing/2014/main" id="{88E8D27A-93B6-A8A3-8A3E-7C1962E3A75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53656411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55380">
        <p15:prstTrans prst="pageCurlDouble"/>
      </p:transition>
    </mc:Choice>
    <mc:Fallback>
      <p:transition spd="slow" advTm="5538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0B0BEA-C197-EBB7-D29D-D03D0CA48153}"/>
            </a:ext>
          </a:extLst>
        </p:cNvPr>
        <p:cNvGrpSpPr/>
        <p:nvPr/>
      </p:nvGrpSpPr>
      <p:grpSpPr>
        <a:xfrm>
          <a:off x="0" y="0"/>
          <a:ext cx="0" cy="0"/>
          <a:chOff x="0" y="0"/>
          <a:chExt cx="0" cy="0"/>
        </a:xfrm>
      </p:grpSpPr>
      <p:grpSp>
        <p:nvGrpSpPr>
          <p:cNvPr id="9" name="Group 9">
            <a:extLst>
              <a:ext uri="{FF2B5EF4-FFF2-40B4-BE49-F238E27FC236}">
                <a16:creationId xmlns:a16="http://schemas.microsoft.com/office/drawing/2014/main" id="{D028EC41-0529-EC39-BAF4-EA779EE2901D}"/>
              </a:ext>
            </a:extLst>
          </p:cNvPr>
          <p:cNvGrpSpPr/>
          <p:nvPr/>
        </p:nvGrpSpPr>
        <p:grpSpPr>
          <a:xfrm>
            <a:off x="10104245" y="847611"/>
            <a:ext cx="149608" cy="760449"/>
            <a:chOff x="0" y="0"/>
            <a:chExt cx="39403" cy="200283"/>
          </a:xfrm>
        </p:grpSpPr>
        <p:sp>
          <p:nvSpPr>
            <p:cNvPr id="10" name="Freeform 10">
              <a:extLst>
                <a:ext uri="{FF2B5EF4-FFF2-40B4-BE49-F238E27FC236}">
                  <a16:creationId xmlns:a16="http://schemas.microsoft.com/office/drawing/2014/main" id="{43ED29DD-37EF-478C-43A2-A16AEEAF4E52}"/>
                </a:ext>
              </a:extLst>
            </p:cNvPr>
            <p:cNvSpPr/>
            <p:nvPr/>
          </p:nvSpPr>
          <p:spPr>
            <a:xfrm>
              <a:off x="0" y="0"/>
              <a:ext cx="39403" cy="200283"/>
            </a:xfrm>
            <a:custGeom>
              <a:avLst/>
              <a:gdLst/>
              <a:ahLst/>
              <a:cxnLst/>
              <a:rect l="l" t="t" r="r" b="b"/>
              <a:pathLst>
                <a:path w="39403" h="200283">
                  <a:moveTo>
                    <a:pt x="0" y="0"/>
                  </a:moveTo>
                  <a:lnTo>
                    <a:pt x="39403" y="0"/>
                  </a:lnTo>
                  <a:lnTo>
                    <a:pt x="39403" y="200283"/>
                  </a:lnTo>
                  <a:lnTo>
                    <a:pt x="0" y="200283"/>
                  </a:lnTo>
                  <a:close/>
                </a:path>
              </a:pathLst>
            </a:custGeom>
            <a:solidFill>
              <a:srgbClr val="000027"/>
            </a:solidFill>
            <a:ln>
              <a:solidFill>
                <a:srgbClr val="002060"/>
              </a:solidFill>
            </a:ln>
          </p:spPr>
          <p:txBody>
            <a:bodyPr/>
            <a:lstStyle/>
            <a:p>
              <a:endParaRPr lang="en-US"/>
            </a:p>
          </p:txBody>
        </p:sp>
        <p:sp>
          <p:nvSpPr>
            <p:cNvPr id="11" name="TextBox 11">
              <a:extLst>
                <a:ext uri="{FF2B5EF4-FFF2-40B4-BE49-F238E27FC236}">
                  <a16:creationId xmlns:a16="http://schemas.microsoft.com/office/drawing/2014/main" id="{CF3F121C-7530-2ADC-C34F-61842D1862E6}"/>
                </a:ext>
              </a:extLst>
            </p:cNvPr>
            <p:cNvSpPr txBox="1"/>
            <p:nvPr/>
          </p:nvSpPr>
          <p:spPr>
            <a:xfrm>
              <a:off x="0" y="-57150"/>
              <a:ext cx="39403" cy="257433"/>
            </a:xfrm>
            <a:prstGeom prst="rect">
              <a:avLst/>
            </a:prstGeom>
            <a:ln>
              <a:solidFill>
                <a:srgbClr val="002060"/>
              </a:solidFill>
            </a:ln>
          </p:spPr>
          <p:txBody>
            <a:bodyPr lIns="50800" tIns="50800" rIns="50800" bIns="50800" rtlCol="0" anchor="ctr"/>
            <a:lstStyle/>
            <a:p>
              <a:pPr algn="ctr">
                <a:lnSpc>
                  <a:spcPts val="2799"/>
                </a:lnSpc>
              </a:pPr>
              <a:endParaRPr/>
            </a:p>
          </p:txBody>
        </p:sp>
      </p:grpSp>
      <p:grpSp>
        <p:nvGrpSpPr>
          <p:cNvPr id="14" name="Group 14">
            <a:extLst>
              <a:ext uri="{FF2B5EF4-FFF2-40B4-BE49-F238E27FC236}">
                <a16:creationId xmlns:a16="http://schemas.microsoft.com/office/drawing/2014/main" id="{5BDFE531-18EB-0B33-A020-1175ABB00003}"/>
              </a:ext>
            </a:extLst>
          </p:cNvPr>
          <p:cNvGrpSpPr/>
          <p:nvPr/>
        </p:nvGrpSpPr>
        <p:grpSpPr>
          <a:xfrm>
            <a:off x="0" y="1227836"/>
            <a:ext cx="3338916" cy="7831327"/>
            <a:chOff x="0" y="0"/>
            <a:chExt cx="879385" cy="2062572"/>
          </a:xfrm>
          <a:solidFill>
            <a:schemeClr val="accent1">
              <a:lumMod val="40000"/>
              <a:lumOff val="60000"/>
            </a:schemeClr>
          </a:solidFill>
        </p:grpSpPr>
        <p:sp>
          <p:nvSpPr>
            <p:cNvPr id="15" name="Freeform 15">
              <a:extLst>
                <a:ext uri="{FF2B5EF4-FFF2-40B4-BE49-F238E27FC236}">
                  <a16:creationId xmlns:a16="http://schemas.microsoft.com/office/drawing/2014/main" id="{17994137-B527-BBCD-70D6-CE95C897DE09}"/>
                </a:ext>
              </a:extLst>
            </p:cNvPr>
            <p:cNvSpPr/>
            <p:nvPr/>
          </p:nvSpPr>
          <p:spPr>
            <a:xfrm>
              <a:off x="0" y="0"/>
              <a:ext cx="879385" cy="2062572"/>
            </a:xfrm>
            <a:custGeom>
              <a:avLst/>
              <a:gdLst/>
              <a:ahLst/>
              <a:cxnLst/>
              <a:rect l="l" t="t" r="r" b="b"/>
              <a:pathLst>
                <a:path w="879385" h="2062572">
                  <a:moveTo>
                    <a:pt x="0" y="0"/>
                  </a:moveTo>
                  <a:lnTo>
                    <a:pt x="879385" y="0"/>
                  </a:lnTo>
                  <a:lnTo>
                    <a:pt x="879385" y="2062572"/>
                  </a:lnTo>
                  <a:lnTo>
                    <a:pt x="0" y="2062572"/>
                  </a:lnTo>
                  <a:close/>
                </a:path>
              </a:pathLst>
            </a:custGeom>
            <a:grpFill/>
          </p:spPr>
          <p:txBody>
            <a:bodyPr/>
            <a:lstStyle/>
            <a:p>
              <a:endParaRPr lang="en-US"/>
            </a:p>
          </p:txBody>
        </p:sp>
        <p:sp>
          <p:nvSpPr>
            <p:cNvPr id="16" name="TextBox 16">
              <a:extLst>
                <a:ext uri="{FF2B5EF4-FFF2-40B4-BE49-F238E27FC236}">
                  <a16:creationId xmlns:a16="http://schemas.microsoft.com/office/drawing/2014/main" id="{0BB84192-E362-154A-AEF4-2AEB6733FB44}"/>
                </a:ext>
              </a:extLst>
            </p:cNvPr>
            <p:cNvSpPr txBox="1"/>
            <p:nvPr/>
          </p:nvSpPr>
          <p:spPr>
            <a:xfrm>
              <a:off x="0" y="-57150"/>
              <a:ext cx="879385" cy="2119722"/>
            </a:xfrm>
            <a:prstGeom prst="rect">
              <a:avLst/>
            </a:prstGeom>
            <a:gradFill>
              <a:gsLst>
                <a:gs pos="36000">
                  <a:srgbClr val="DCE6F2"/>
                </a:gs>
                <a:gs pos="99000">
                  <a:schemeClr val="bg1"/>
                </a:gs>
                <a:gs pos="91000">
                  <a:schemeClr val="bg1"/>
                </a:gs>
                <a:gs pos="100000">
                  <a:schemeClr val="bg1"/>
                </a:gs>
              </a:gsLst>
              <a:lin ang="5400000" scaled="1"/>
            </a:gradFill>
          </p:spPr>
          <p:txBody>
            <a:bodyPr lIns="50800" tIns="50800" rIns="50800" bIns="50800" rtlCol="0" anchor="ctr"/>
            <a:lstStyle/>
            <a:p>
              <a:pPr algn="ctr">
                <a:lnSpc>
                  <a:spcPts val="2799"/>
                </a:lnSpc>
              </a:pPr>
              <a:endParaRPr/>
            </a:p>
          </p:txBody>
        </p:sp>
      </p:grpSp>
      <p:grpSp>
        <p:nvGrpSpPr>
          <p:cNvPr id="17" name="Group 17">
            <a:extLst>
              <a:ext uri="{FF2B5EF4-FFF2-40B4-BE49-F238E27FC236}">
                <a16:creationId xmlns:a16="http://schemas.microsoft.com/office/drawing/2014/main" id="{D585BB18-96FC-B810-6507-4FFF914DB6EE}"/>
              </a:ext>
            </a:extLst>
          </p:cNvPr>
          <p:cNvGrpSpPr/>
          <p:nvPr/>
        </p:nvGrpSpPr>
        <p:grpSpPr>
          <a:xfrm>
            <a:off x="1028700" y="2135995"/>
            <a:ext cx="4620431" cy="6015009"/>
            <a:chOff x="0" y="0"/>
            <a:chExt cx="1216904" cy="1584200"/>
          </a:xfrm>
        </p:grpSpPr>
        <p:sp>
          <p:nvSpPr>
            <p:cNvPr id="18" name="Freeform 18">
              <a:extLst>
                <a:ext uri="{FF2B5EF4-FFF2-40B4-BE49-F238E27FC236}">
                  <a16:creationId xmlns:a16="http://schemas.microsoft.com/office/drawing/2014/main" id="{73EE2059-0B49-A40E-4E8A-B90E4288D6C8}"/>
                </a:ext>
              </a:extLst>
            </p:cNvPr>
            <p:cNvSpPr/>
            <p:nvPr/>
          </p:nvSpPr>
          <p:spPr>
            <a:xfrm>
              <a:off x="0" y="0"/>
              <a:ext cx="1216904" cy="1584200"/>
            </a:xfrm>
            <a:custGeom>
              <a:avLst/>
              <a:gdLst/>
              <a:ahLst/>
              <a:cxnLst/>
              <a:rect l="l" t="t" r="r" b="b"/>
              <a:pathLst>
                <a:path w="1216904" h="1584200">
                  <a:moveTo>
                    <a:pt x="0" y="0"/>
                  </a:moveTo>
                  <a:lnTo>
                    <a:pt x="1216904" y="0"/>
                  </a:lnTo>
                  <a:lnTo>
                    <a:pt x="1216904" y="1584200"/>
                  </a:lnTo>
                  <a:lnTo>
                    <a:pt x="0" y="1584200"/>
                  </a:lnTo>
                  <a:close/>
                </a:path>
              </a:pathLst>
            </a:custGeom>
            <a:solidFill>
              <a:srgbClr val="FFFFFF"/>
            </a:solidFill>
          </p:spPr>
          <p:txBody>
            <a:bodyPr/>
            <a:lstStyle/>
            <a:p>
              <a:endParaRPr lang="en-US"/>
            </a:p>
          </p:txBody>
        </p:sp>
        <p:sp>
          <p:nvSpPr>
            <p:cNvPr id="19" name="TextBox 19">
              <a:extLst>
                <a:ext uri="{FF2B5EF4-FFF2-40B4-BE49-F238E27FC236}">
                  <a16:creationId xmlns:a16="http://schemas.microsoft.com/office/drawing/2014/main" id="{8CA24C3F-1E62-26B8-5397-2DA7B2CA228D}"/>
                </a:ext>
              </a:extLst>
            </p:cNvPr>
            <p:cNvSpPr txBox="1"/>
            <p:nvPr/>
          </p:nvSpPr>
          <p:spPr>
            <a:xfrm>
              <a:off x="0" y="-57150"/>
              <a:ext cx="1216904" cy="1641350"/>
            </a:xfrm>
            <a:prstGeom prst="rect">
              <a:avLst/>
            </a:prstGeom>
          </p:spPr>
          <p:txBody>
            <a:bodyPr lIns="50800" tIns="50800" rIns="50800" bIns="50800" rtlCol="0" anchor="ctr"/>
            <a:lstStyle/>
            <a:p>
              <a:pPr algn="ctr">
                <a:lnSpc>
                  <a:spcPts val="2799"/>
                </a:lnSpc>
              </a:pPr>
              <a:endParaRPr/>
            </a:p>
          </p:txBody>
        </p:sp>
      </p:grpSp>
      <p:grpSp>
        <p:nvGrpSpPr>
          <p:cNvPr id="20" name="Group 20">
            <a:extLst>
              <a:ext uri="{FF2B5EF4-FFF2-40B4-BE49-F238E27FC236}">
                <a16:creationId xmlns:a16="http://schemas.microsoft.com/office/drawing/2014/main" id="{787A6CF7-645B-53AF-5191-4381FC19A3E7}"/>
              </a:ext>
            </a:extLst>
          </p:cNvPr>
          <p:cNvGrpSpPr/>
          <p:nvPr/>
        </p:nvGrpSpPr>
        <p:grpSpPr>
          <a:xfrm>
            <a:off x="1258596" y="2387252"/>
            <a:ext cx="4160640" cy="5512495"/>
            <a:chOff x="0" y="0"/>
            <a:chExt cx="644592" cy="854030"/>
          </a:xfrm>
          <a:solidFill>
            <a:schemeClr val="accent1">
              <a:lumMod val="20000"/>
              <a:lumOff val="80000"/>
            </a:schemeClr>
          </a:solidFill>
        </p:grpSpPr>
        <p:sp>
          <p:nvSpPr>
            <p:cNvPr id="21" name="Freeform 21">
              <a:extLst>
                <a:ext uri="{FF2B5EF4-FFF2-40B4-BE49-F238E27FC236}">
                  <a16:creationId xmlns:a16="http://schemas.microsoft.com/office/drawing/2014/main" id="{E47A8DB9-7668-61B1-17DA-2BFCD6F7C542}"/>
                </a:ext>
              </a:extLst>
            </p:cNvPr>
            <p:cNvSpPr/>
            <p:nvPr/>
          </p:nvSpPr>
          <p:spPr>
            <a:xfrm>
              <a:off x="0" y="0"/>
              <a:ext cx="644592" cy="854030"/>
            </a:xfrm>
            <a:custGeom>
              <a:avLst/>
              <a:gdLst/>
              <a:ahLst/>
              <a:cxnLst/>
              <a:rect l="l" t="t" r="r" b="b"/>
              <a:pathLst>
                <a:path w="644592" h="854030">
                  <a:moveTo>
                    <a:pt x="0" y="0"/>
                  </a:moveTo>
                  <a:lnTo>
                    <a:pt x="644592" y="0"/>
                  </a:lnTo>
                  <a:lnTo>
                    <a:pt x="644592" y="854030"/>
                  </a:lnTo>
                  <a:lnTo>
                    <a:pt x="0" y="854030"/>
                  </a:lnTo>
                  <a:close/>
                </a:path>
              </a:pathLst>
            </a:custGeom>
            <a:grpFill/>
          </p:spPr>
          <p:txBody>
            <a:bodyPr/>
            <a:lstStyle/>
            <a:p>
              <a:endParaRPr lang="en-US"/>
            </a:p>
          </p:txBody>
        </p:sp>
      </p:grpSp>
      <p:sp>
        <p:nvSpPr>
          <p:cNvPr id="45" name="TextBox 38">
            <a:extLst>
              <a:ext uri="{FF2B5EF4-FFF2-40B4-BE49-F238E27FC236}">
                <a16:creationId xmlns:a16="http://schemas.microsoft.com/office/drawing/2014/main" id="{0AAE5C36-4896-F9A2-67A1-204C3525E78E}"/>
              </a:ext>
            </a:extLst>
          </p:cNvPr>
          <p:cNvSpPr txBox="1"/>
          <p:nvPr/>
        </p:nvSpPr>
        <p:spPr>
          <a:xfrm>
            <a:off x="10680613" y="674682"/>
            <a:ext cx="6553200" cy="966996"/>
          </a:xfrm>
          <a:prstGeom prst="rect">
            <a:avLst/>
          </a:prstGeom>
        </p:spPr>
        <p:txBody>
          <a:bodyPr wrap="square" lIns="0" tIns="0" rIns="0" bIns="0" rtlCol="0" anchor="t">
            <a:spAutoFit/>
          </a:bodyPr>
          <a:lstStyle/>
          <a:p>
            <a:pPr algn="l">
              <a:lnSpc>
                <a:spcPct val="150000"/>
              </a:lnSpc>
              <a:spcBef>
                <a:spcPct val="0"/>
              </a:spcBef>
            </a:pPr>
            <a:r>
              <a:rPr lang="en-US" sz="4800" b="1">
                <a:solidFill>
                  <a:srgbClr val="002060"/>
                </a:solidFill>
                <a:latin typeface="Arial Narrow" panose="020B0606020202030204" pitchFamily="34" charset="0"/>
                <a:ea typeface="TT Lakes Neue Compressed"/>
                <a:cs typeface="TT Lakes Neue Compressed"/>
                <a:sym typeface="TT Lakes Neue Compressed"/>
              </a:rPr>
              <a:t>Case Study 2</a:t>
            </a:r>
          </a:p>
        </p:txBody>
      </p:sp>
      <p:sp>
        <p:nvSpPr>
          <p:cNvPr id="46" name="TextBox 43">
            <a:extLst>
              <a:ext uri="{FF2B5EF4-FFF2-40B4-BE49-F238E27FC236}">
                <a16:creationId xmlns:a16="http://schemas.microsoft.com/office/drawing/2014/main" id="{5AC2E815-F540-177F-3177-80BCF907245C}"/>
              </a:ext>
            </a:extLst>
          </p:cNvPr>
          <p:cNvSpPr txBox="1"/>
          <p:nvPr/>
        </p:nvSpPr>
        <p:spPr>
          <a:xfrm>
            <a:off x="10086316" y="2165584"/>
            <a:ext cx="8001000" cy="4766498"/>
          </a:xfrm>
          <a:prstGeom prst="rect">
            <a:avLst/>
          </a:prstGeom>
        </p:spPr>
        <p:txBody>
          <a:bodyPr wrap="square" lIns="0" tIns="0" rIns="0" bIns="0" rtlCol="0" anchor="t">
            <a:spAutoFit/>
          </a:bodyPr>
          <a:lstStyle/>
          <a:p>
            <a:pPr>
              <a:lnSpc>
                <a:spcPct val="130000"/>
              </a:lnSpc>
              <a:spcBef>
                <a:spcPct val="0"/>
              </a:spcBef>
            </a:pPr>
            <a:r>
              <a:rPr lang="en-US" sz="2400">
                <a:latin typeface="Aptos Narrow" panose="020B0004020202020204" pitchFamily="34" charset="0"/>
                <a:ea typeface="Poppins"/>
                <a:cs typeface="Poppins"/>
                <a:sym typeface="Poppins"/>
              </a:rPr>
              <a:t>Experiences With Integrated Technologies for Older Adults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Integrated technologies were implemented in care.</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Residents used monitoring and assistive devices.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Staff supported technology-based daily routines.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Experiences varied among individual residents. (</a:t>
            </a:r>
            <a:r>
              <a:rPr lang="en-US" sz="2400" err="1">
                <a:latin typeface="Aptos Narrow" panose="020B0004020202020204" pitchFamily="34" charset="0"/>
                <a:ea typeface="Poppins"/>
                <a:cs typeface="Poppins"/>
                <a:sym typeface="Poppins"/>
              </a:rPr>
              <a:t>Jøranson</a:t>
            </a:r>
            <a:r>
              <a:rPr lang="en-US" sz="2400">
                <a:latin typeface="Aptos Narrow" panose="020B0004020202020204" pitchFamily="34" charset="0"/>
                <a:ea typeface="Poppins"/>
                <a:cs typeface="Poppins"/>
                <a:sym typeface="Poppins"/>
              </a:rPr>
              <a:t> et al., 2025)</a:t>
            </a:r>
          </a:p>
          <a:p>
            <a:pPr>
              <a:lnSpc>
                <a:spcPct val="130000"/>
              </a:lnSpc>
              <a:spcBef>
                <a:spcPct val="0"/>
              </a:spcBef>
            </a:pPr>
            <a:r>
              <a:rPr lang="en-US" sz="2400" b="1">
                <a:latin typeface="Aptos Narrow" panose="020B0004020202020204" pitchFamily="34" charset="0"/>
                <a:ea typeface="Poppins"/>
                <a:cs typeface="Poppins"/>
                <a:sym typeface="Poppins"/>
              </a:rPr>
              <a:t>Implications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Technology improved safety and oversight.</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Some residents felt reduced autonomy.</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Effective use required staff adaptation.</a:t>
            </a:r>
          </a:p>
        </p:txBody>
      </p:sp>
      <p:sp>
        <p:nvSpPr>
          <p:cNvPr id="48" name="TextBox 47">
            <a:extLst>
              <a:ext uri="{FF2B5EF4-FFF2-40B4-BE49-F238E27FC236}">
                <a16:creationId xmlns:a16="http://schemas.microsoft.com/office/drawing/2014/main" id="{10374A93-B902-C7BC-58F3-EDEE88F39085}"/>
              </a:ext>
            </a:extLst>
          </p:cNvPr>
          <p:cNvSpPr txBox="1"/>
          <p:nvPr/>
        </p:nvSpPr>
        <p:spPr>
          <a:xfrm>
            <a:off x="152400" y="9136325"/>
            <a:ext cx="9144000" cy="461665"/>
          </a:xfrm>
          <a:prstGeom prst="rect">
            <a:avLst/>
          </a:prstGeom>
          <a:noFill/>
        </p:spPr>
        <p:txBody>
          <a:bodyPr wrap="square">
            <a:spAutoFit/>
          </a:bodyPr>
          <a:lstStyle/>
          <a:p>
            <a:r>
              <a:rPr lang="en-US" sz="1200"/>
              <a:t>Image Credits: https://a57.foxnews.com/static.foxnews.com/foxnews.com/content/uploads/2024/01/1200/675/9-The-5-best-tech-of-CES-2024-for-seniors-Elliq-with-man.jpg?ve=1&amp;tl=1</a:t>
            </a:r>
          </a:p>
        </p:txBody>
      </p:sp>
      <p:pic>
        <p:nvPicPr>
          <p:cNvPr id="8194" name="Picture 2" descr="5 new innovations to help seniors live better | Fox News">
            <a:extLst>
              <a:ext uri="{FF2B5EF4-FFF2-40B4-BE49-F238E27FC236}">
                <a16:creationId xmlns:a16="http://schemas.microsoft.com/office/drawing/2014/main" id="{854FE88D-BFED-30B5-553C-79D870B222E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0406" r="20743"/>
          <a:stretch>
            <a:fillRect/>
          </a:stretch>
        </p:blipFill>
        <p:spPr bwMode="auto">
          <a:xfrm>
            <a:off x="1656011" y="1608060"/>
            <a:ext cx="7972475" cy="6513356"/>
          </a:xfrm>
          <a:prstGeom prst="rect">
            <a:avLst/>
          </a:prstGeom>
          <a:noFill/>
          <a:extLst>
            <a:ext uri="{909E8E84-426E-40DD-AFC4-6F175D3DCCD1}">
              <a14:hiddenFill xmlns:a14="http://schemas.microsoft.com/office/drawing/2010/main">
                <a:solidFill>
                  <a:srgbClr val="FFFFFF"/>
                </a:solidFill>
              </a14:hiddenFill>
            </a:ext>
          </a:extLst>
        </p:spPr>
      </p:pic>
      <p:pic>
        <p:nvPicPr>
          <p:cNvPr id="8" name="Audio 7">
            <a:hlinkClick r:id="" action="ppaction://media"/>
            <a:extLst>
              <a:ext uri="{FF2B5EF4-FFF2-40B4-BE49-F238E27FC236}">
                <a16:creationId xmlns:a16="http://schemas.microsoft.com/office/drawing/2014/main" id="{EFACD3F3-6321-9106-37D2-21B2B86BF58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338748027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55298">
        <p15:prstTrans prst="pageCurlDouble"/>
      </p:transition>
    </mc:Choice>
    <mc:Fallback>
      <p:transition spd="slow" advTm="5529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flip="none" rotWithShape="1">
          <a:gsLst>
            <a:gs pos="36000">
              <a:schemeClr val="accent5">
                <a:lumMod val="20000"/>
                <a:lumOff val="80000"/>
              </a:schemeClr>
            </a:gs>
            <a:gs pos="99000">
              <a:schemeClr val="bg1"/>
            </a:gs>
            <a:gs pos="91000">
              <a:schemeClr val="bg1"/>
            </a:gs>
            <a:gs pos="100000">
              <a:schemeClr val="bg1"/>
            </a:gs>
          </a:gsLst>
          <a:lin ang="2700000" scaled="1"/>
          <a:tileRect/>
        </a:gradFill>
        <a:effectLst/>
      </p:bgPr>
    </p:bg>
    <p:spTree>
      <p:nvGrpSpPr>
        <p:cNvPr id="1" name="">
          <a:extLst>
            <a:ext uri="{FF2B5EF4-FFF2-40B4-BE49-F238E27FC236}">
              <a16:creationId xmlns:a16="http://schemas.microsoft.com/office/drawing/2014/main" id="{81F42CA8-0DCA-29FC-CDCC-D9DA3659C3C7}"/>
            </a:ext>
          </a:extLst>
        </p:cNvPr>
        <p:cNvGrpSpPr/>
        <p:nvPr/>
      </p:nvGrpSpPr>
      <p:grpSpPr>
        <a:xfrm>
          <a:off x="0" y="0"/>
          <a:ext cx="0" cy="0"/>
          <a:chOff x="0" y="0"/>
          <a:chExt cx="0" cy="0"/>
        </a:xfrm>
      </p:grpSpPr>
      <p:grpSp>
        <p:nvGrpSpPr>
          <p:cNvPr id="9" name="Group 9">
            <a:extLst>
              <a:ext uri="{FF2B5EF4-FFF2-40B4-BE49-F238E27FC236}">
                <a16:creationId xmlns:a16="http://schemas.microsoft.com/office/drawing/2014/main" id="{85D89C71-CED7-DB78-BD00-0EF684B319B5}"/>
              </a:ext>
            </a:extLst>
          </p:cNvPr>
          <p:cNvGrpSpPr/>
          <p:nvPr/>
        </p:nvGrpSpPr>
        <p:grpSpPr>
          <a:xfrm>
            <a:off x="1295400" y="794503"/>
            <a:ext cx="149608" cy="760449"/>
            <a:chOff x="0" y="0"/>
            <a:chExt cx="39403" cy="200283"/>
          </a:xfrm>
          <a:solidFill>
            <a:srgbClr val="002060"/>
          </a:solidFill>
        </p:grpSpPr>
        <p:sp>
          <p:nvSpPr>
            <p:cNvPr id="10" name="Freeform 10">
              <a:extLst>
                <a:ext uri="{FF2B5EF4-FFF2-40B4-BE49-F238E27FC236}">
                  <a16:creationId xmlns:a16="http://schemas.microsoft.com/office/drawing/2014/main" id="{B17472E7-97CD-80E7-CAA5-45A75DA86F70}"/>
                </a:ext>
              </a:extLst>
            </p:cNvPr>
            <p:cNvSpPr/>
            <p:nvPr/>
          </p:nvSpPr>
          <p:spPr>
            <a:xfrm>
              <a:off x="0" y="0"/>
              <a:ext cx="39403" cy="200283"/>
            </a:xfrm>
            <a:custGeom>
              <a:avLst/>
              <a:gdLst/>
              <a:ahLst/>
              <a:cxnLst/>
              <a:rect l="l" t="t" r="r" b="b"/>
              <a:pathLst>
                <a:path w="39403" h="200283">
                  <a:moveTo>
                    <a:pt x="0" y="0"/>
                  </a:moveTo>
                  <a:lnTo>
                    <a:pt x="39403" y="0"/>
                  </a:lnTo>
                  <a:lnTo>
                    <a:pt x="39403" y="200283"/>
                  </a:lnTo>
                  <a:lnTo>
                    <a:pt x="0" y="200283"/>
                  </a:lnTo>
                  <a:close/>
                </a:path>
              </a:pathLst>
            </a:custGeom>
            <a:grpFill/>
          </p:spPr>
          <p:txBody>
            <a:bodyPr/>
            <a:lstStyle/>
            <a:p>
              <a:endParaRPr lang="en-US"/>
            </a:p>
          </p:txBody>
        </p:sp>
        <p:sp>
          <p:nvSpPr>
            <p:cNvPr id="11" name="TextBox 11">
              <a:extLst>
                <a:ext uri="{FF2B5EF4-FFF2-40B4-BE49-F238E27FC236}">
                  <a16:creationId xmlns:a16="http://schemas.microsoft.com/office/drawing/2014/main" id="{F683484F-E9B4-6A35-AAEA-7931BAF01DEF}"/>
                </a:ext>
              </a:extLst>
            </p:cNvPr>
            <p:cNvSpPr txBox="1"/>
            <p:nvPr/>
          </p:nvSpPr>
          <p:spPr>
            <a:xfrm>
              <a:off x="0" y="-57150"/>
              <a:ext cx="39403" cy="257433"/>
            </a:xfrm>
            <a:prstGeom prst="rect">
              <a:avLst/>
            </a:prstGeom>
            <a:grpFill/>
          </p:spPr>
          <p:txBody>
            <a:bodyPr lIns="50800" tIns="50800" rIns="50800" bIns="50800" rtlCol="0" anchor="ctr"/>
            <a:lstStyle/>
            <a:p>
              <a:pPr algn="ctr">
                <a:lnSpc>
                  <a:spcPts val="2799"/>
                </a:lnSpc>
              </a:pPr>
              <a:endParaRPr/>
            </a:p>
          </p:txBody>
        </p:sp>
      </p:grpSp>
      <p:grpSp>
        <p:nvGrpSpPr>
          <p:cNvPr id="12" name="Group 12">
            <a:extLst>
              <a:ext uri="{FF2B5EF4-FFF2-40B4-BE49-F238E27FC236}">
                <a16:creationId xmlns:a16="http://schemas.microsoft.com/office/drawing/2014/main" id="{546AAF25-ECA0-CEAA-7B11-78B5D7616DED}"/>
              </a:ext>
            </a:extLst>
          </p:cNvPr>
          <p:cNvGrpSpPr/>
          <p:nvPr/>
        </p:nvGrpSpPr>
        <p:grpSpPr>
          <a:xfrm>
            <a:off x="10591800" y="1728709"/>
            <a:ext cx="7696200" cy="4201164"/>
            <a:chOff x="0" y="0"/>
            <a:chExt cx="1727683" cy="650870"/>
          </a:xfrm>
          <a:blipFill dpi="0" rotWithShape="1">
            <a:blip r:embed="rId5">
              <a:extLst>
                <a:ext uri="{28A0092B-C50C-407E-A947-70E740481C1C}">
                  <a14:useLocalDpi xmlns:a14="http://schemas.microsoft.com/office/drawing/2010/main" val="0"/>
                </a:ext>
              </a:extLst>
            </a:blip>
            <a:srcRect/>
            <a:stretch>
              <a:fillRect/>
            </a:stretch>
          </a:blipFill>
        </p:grpSpPr>
        <p:sp>
          <p:nvSpPr>
            <p:cNvPr id="13" name="Freeform 13">
              <a:extLst>
                <a:ext uri="{FF2B5EF4-FFF2-40B4-BE49-F238E27FC236}">
                  <a16:creationId xmlns:a16="http://schemas.microsoft.com/office/drawing/2014/main" id="{BB0FA5D4-8C19-5CDD-98DA-E8C52450C1FE}"/>
                </a:ext>
              </a:extLst>
            </p:cNvPr>
            <p:cNvSpPr/>
            <p:nvPr/>
          </p:nvSpPr>
          <p:spPr>
            <a:xfrm>
              <a:off x="0" y="0"/>
              <a:ext cx="1727683" cy="650870"/>
            </a:xfrm>
            <a:custGeom>
              <a:avLst/>
              <a:gdLst/>
              <a:ahLst/>
              <a:cxnLst/>
              <a:rect l="l" t="t" r="r" b="b"/>
              <a:pathLst>
                <a:path w="1727683" h="650870">
                  <a:moveTo>
                    <a:pt x="0" y="0"/>
                  </a:moveTo>
                  <a:lnTo>
                    <a:pt x="1727683" y="0"/>
                  </a:lnTo>
                  <a:lnTo>
                    <a:pt x="1727683" y="650870"/>
                  </a:lnTo>
                  <a:lnTo>
                    <a:pt x="0" y="650870"/>
                  </a:lnTo>
                  <a:close/>
                </a:path>
              </a:pathLst>
            </a:custGeom>
            <a:grpFill/>
          </p:spPr>
          <p:txBody>
            <a:bodyPr/>
            <a:lstStyle/>
            <a:p>
              <a:endParaRPr lang="en-US"/>
            </a:p>
          </p:txBody>
        </p:sp>
      </p:grpSp>
      <p:grpSp>
        <p:nvGrpSpPr>
          <p:cNvPr id="14" name="Group 14">
            <a:extLst>
              <a:ext uri="{FF2B5EF4-FFF2-40B4-BE49-F238E27FC236}">
                <a16:creationId xmlns:a16="http://schemas.microsoft.com/office/drawing/2014/main" id="{39A1AF78-F7E0-50E3-31D7-0F01EA5FC60F}"/>
              </a:ext>
            </a:extLst>
          </p:cNvPr>
          <p:cNvGrpSpPr/>
          <p:nvPr/>
        </p:nvGrpSpPr>
        <p:grpSpPr>
          <a:xfrm>
            <a:off x="-17929" y="3887682"/>
            <a:ext cx="5097055" cy="4593116"/>
            <a:chOff x="0" y="0"/>
            <a:chExt cx="789667" cy="711594"/>
          </a:xfrm>
          <a:blipFill dpi="0" rotWithShape="1">
            <a:blip r:embed="rId6">
              <a:extLst>
                <a:ext uri="{28A0092B-C50C-407E-A947-70E740481C1C}">
                  <a14:useLocalDpi xmlns:a14="http://schemas.microsoft.com/office/drawing/2010/main" val="0"/>
                </a:ext>
              </a:extLst>
            </a:blip>
            <a:srcRect/>
            <a:stretch>
              <a:fillRect/>
            </a:stretch>
          </a:blipFill>
        </p:grpSpPr>
        <p:sp>
          <p:nvSpPr>
            <p:cNvPr id="15" name="Freeform 15">
              <a:extLst>
                <a:ext uri="{FF2B5EF4-FFF2-40B4-BE49-F238E27FC236}">
                  <a16:creationId xmlns:a16="http://schemas.microsoft.com/office/drawing/2014/main" id="{0001481E-B59A-C6A1-84F7-AF15D57058CD}"/>
                </a:ext>
              </a:extLst>
            </p:cNvPr>
            <p:cNvSpPr/>
            <p:nvPr/>
          </p:nvSpPr>
          <p:spPr>
            <a:xfrm>
              <a:off x="0" y="0"/>
              <a:ext cx="789667" cy="711594"/>
            </a:xfrm>
            <a:custGeom>
              <a:avLst/>
              <a:gdLst/>
              <a:ahLst/>
              <a:cxnLst/>
              <a:rect l="l" t="t" r="r" b="b"/>
              <a:pathLst>
                <a:path w="789667" h="711594">
                  <a:moveTo>
                    <a:pt x="0" y="0"/>
                  </a:moveTo>
                  <a:lnTo>
                    <a:pt x="789667" y="0"/>
                  </a:lnTo>
                  <a:lnTo>
                    <a:pt x="789667" y="711594"/>
                  </a:lnTo>
                  <a:lnTo>
                    <a:pt x="0" y="711594"/>
                  </a:lnTo>
                  <a:close/>
                </a:path>
              </a:pathLst>
            </a:custGeom>
            <a:grpFill/>
          </p:spPr>
          <p:txBody>
            <a:bodyPr/>
            <a:lstStyle/>
            <a:p>
              <a:endParaRPr lang="en-US"/>
            </a:p>
          </p:txBody>
        </p:sp>
      </p:grpSp>
      <p:grpSp>
        <p:nvGrpSpPr>
          <p:cNvPr id="18" name="Group 18">
            <a:extLst>
              <a:ext uri="{FF2B5EF4-FFF2-40B4-BE49-F238E27FC236}">
                <a16:creationId xmlns:a16="http://schemas.microsoft.com/office/drawing/2014/main" id="{1F00F0D8-0BAD-7D89-382D-96FCCCB12B9B}"/>
              </a:ext>
            </a:extLst>
          </p:cNvPr>
          <p:cNvGrpSpPr/>
          <p:nvPr/>
        </p:nvGrpSpPr>
        <p:grpSpPr>
          <a:xfrm>
            <a:off x="4572000" y="1806200"/>
            <a:ext cx="9143999" cy="7668264"/>
            <a:chOff x="0" y="-275520"/>
            <a:chExt cx="2036816" cy="1088320"/>
          </a:xfrm>
          <a:solidFill>
            <a:schemeClr val="accent5">
              <a:lumMod val="20000"/>
              <a:lumOff val="80000"/>
            </a:schemeClr>
          </a:solidFill>
        </p:grpSpPr>
        <p:sp>
          <p:nvSpPr>
            <p:cNvPr id="19" name="Freeform 19">
              <a:extLst>
                <a:ext uri="{FF2B5EF4-FFF2-40B4-BE49-F238E27FC236}">
                  <a16:creationId xmlns:a16="http://schemas.microsoft.com/office/drawing/2014/main" id="{66E3E509-20D5-1524-54E2-A9C3B5C1D460}"/>
                </a:ext>
              </a:extLst>
            </p:cNvPr>
            <p:cNvSpPr/>
            <p:nvPr/>
          </p:nvSpPr>
          <p:spPr>
            <a:xfrm>
              <a:off x="0" y="0"/>
              <a:ext cx="2036816" cy="812800"/>
            </a:xfrm>
            <a:custGeom>
              <a:avLst/>
              <a:gdLst/>
              <a:ahLst/>
              <a:cxnLst/>
              <a:rect l="l" t="t" r="r" b="b"/>
              <a:pathLst>
                <a:path w="2036816" h="812800">
                  <a:moveTo>
                    <a:pt x="0" y="0"/>
                  </a:moveTo>
                  <a:lnTo>
                    <a:pt x="2036816" y="0"/>
                  </a:lnTo>
                  <a:lnTo>
                    <a:pt x="2036816" y="812800"/>
                  </a:lnTo>
                  <a:lnTo>
                    <a:pt x="0" y="812800"/>
                  </a:lnTo>
                  <a:close/>
                </a:path>
              </a:pathLst>
            </a:custGeom>
            <a:grpFill/>
          </p:spPr>
          <p:txBody>
            <a:bodyPr/>
            <a:lstStyle/>
            <a:p>
              <a:endParaRPr lang="en-US"/>
            </a:p>
          </p:txBody>
        </p:sp>
        <p:sp>
          <p:nvSpPr>
            <p:cNvPr id="20" name="TextBox 20">
              <a:extLst>
                <a:ext uri="{FF2B5EF4-FFF2-40B4-BE49-F238E27FC236}">
                  <a16:creationId xmlns:a16="http://schemas.microsoft.com/office/drawing/2014/main" id="{F2537B23-44CD-DF0F-D878-BE3794B43F69}"/>
                </a:ext>
              </a:extLst>
            </p:cNvPr>
            <p:cNvSpPr txBox="1"/>
            <p:nvPr/>
          </p:nvSpPr>
          <p:spPr>
            <a:xfrm>
              <a:off x="0" y="-275520"/>
              <a:ext cx="2036816" cy="1088320"/>
            </a:xfrm>
            <a:prstGeom prst="rect">
              <a:avLst/>
            </a:prstGeom>
            <a:grpFill/>
          </p:spPr>
          <p:txBody>
            <a:bodyPr lIns="50800" tIns="50800" rIns="50800" bIns="50800" rtlCol="0" anchor="ctr"/>
            <a:lstStyle/>
            <a:p>
              <a:pPr algn="ctr">
                <a:lnSpc>
                  <a:spcPts val="2799"/>
                </a:lnSpc>
              </a:pPr>
              <a:endParaRPr/>
            </a:p>
          </p:txBody>
        </p:sp>
      </p:grpSp>
      <p:sp>
        <p:nvSpPr>
          <p:cNvPr id="35" name="TextBox 38">
            <a:extLst>
              <a:ext uri="{FF2B5EF4-FFF2-40B4-BE49-F238E27FC236}">
                <a16:creationId xmlns:a16="http://schemas.microsoft.com/office/drawing/2014/main" id="{CD312460-141C-2A49-015A-846CDAAEBF8D}"/>
              </a:ext>
            </a:extLst>
          </p:cNvPr>
          <p:cNvSpPr txBox="1"/>
          <p:nvPr/>
        </p:nvSpPr>
        <p:spPr>
          <a:xfrm>
            <a:off x="1704650" y="560171"/>
            <a:ext cx="11605478" cy="966996"/>
          </a:xfrm>
          <a:prstGeom prst="rect">
            <a:avLst/>
          </a:prstGeom>
        </p:spPr>
        <p:txBody>
          <a:bodyPr wrap="square" lIns="0" tIns="0" rIns="0" bIns="0" rtlCol="0" anchor="t">
            <a:spAutoFit/>
          </a:bodyPr>
          <a:lstStyle/>
          <a:p>
            <a:pPr algn="l">
              <a:lnSpc>
                <a:spcPct val="150000"/>
              </a:lnSpc>
              <a:spcBef>
                <a:spcPct val="0"/>
              </a:spcBef>
            </a:pPr>
            <a:r>
              <a:rPr lang="en-US" sz="4800" b="1">
                <a:solidFill>
                  <a:srgbClr val="002060"/>
                </a:solidFill>
                <a:latin typeface="Arial Narrow" panose="020B0606020202030204" pitchFamily="34" charset="0"/>
                <a:ea typeface="TT Lakes Neue Compressed"/>
                <a:cs typeface="TT Lakes Neue Compressed"/>
                <a:sym typeface="TT Lakes Neue Compressed"/>
              </a:rPr>
              <a:t>Recommendations for Improvement</a:t>
            </a:r>
          </a:p>
        </p:txBody>
      </p:sp>
      <p:sp>
        <p:nvSpPr>
          <p:cNvPr id="36" name="TextBox 43">
            <a:extLst>
              <a:ext uri="{FF2B5EF4-FFF2-40B4-BE49-F238E27FC236}">
                <a16:creationId xmlns:a16="http://schemas.microsoft.com/office/drawing/2014/main" id="{634AF0E6-FDA8-84AC-8E0F-02CADD3448EA}"/>
              </a:ext>
            </a:extLst>
          </p:cNvPr>
          <p:cNvSpPr txBox="1"/>
          <p:nvPr/>
        </p:nvSpPr>
        <p:spPr>
          <a:xfrm>
            <a:off x="5291199" y="3250848"/>
            <a:ext cx="8001000" cy="5246629"/>
          </a:xfrm>
          <a:prstGeom prst="rect">
            <a:avLst/>
          </a:prstGeom>
        </p:spPr>
        <p:txBody>
          <a:bodyPr wrap="square" lIns="0" tIns="0" rIns="0" bIns="0" rtlCol="0" anchor="t">
            <a:spAutoFit/>
          </a:bodyPr>
          <a:lstStyle/>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Increase social care workforce investment (The King’s Fund, 2024)</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Expand community-based integrated services</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Promote active ageing through engagement (Foster and Walker, 2021)</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Embed prevention across the life course</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Strengthen wellbeing duties under legislation</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Increase preventative care funding allocations</a:t>
            </a:r>
          </a:p>
          <a:p>
            <a:pPr>
              <a:lnSpc>
                <a:spcPct val="130000"/>
              </a:lnSpc>
              <a:spcBef>
                <a:spcPct val="0"/>
              </a:spcBef>
            </a:pPr>
            <a:r>
              <a:rPr lang="en-US" sz="2400" b="1">
                <a:latin typeface="Aptos Narrow" panose="020B0004020202020204" pitchFamily="34" charset="0"/>
                <a:ea typeface="Poppins"/>
                <a:cs typeface="Poppins"/>
                <a:sym typeface="Poppins"/>
              </a:rPr>
              <a:t>Critical Evaluation</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Funding limitations restrict implementation feasibility</a:t>
            </a:r>
          </a:p>
          <a:p>
            <a:pPr marL="342900" indent="-342900">
              <a:lnSpc>
                <a:spcPct val="130000"/>
              </a:lnSpc>
              <a:spcBef>
                <a:spcPct val="0"/>
              </a:spcBef>
              <a:buFont typeface="Arial" panose="020B0604020202020204" pitchFamily="34" charset="0"/>
              <a:buChar char="•"/>
            </a:pPr>
            <a:r>
              <a:rPr lang="en-US" sz="2400">
                <a:latin typeface="Aptos Narrow" panose="020B0004020202020204" pitchFamily="34" charset="0"/>
                <a:ea typeface="Poppins"/>
                <a:cs typeface="Poppins"/>
                <a:sym typeface="Poppins"/>
              </a:rPr>
              <a:t>Workforce shortages challenge sustained reform</a:t>
            </a:r>
          </a:p>
        </p:txBody>
      </p:sp>
      <p:sp>
        <p:nvSpPr>
          <p:cNvPr id="38" name="TextBox 37">
            <a:extLst>
              <a:ext uri="{FF2B5EF4-FFF2-40B4-BE49-F238E27FC236}">
                <a16:creationId xmlns:a16="http://schemas.microsoft.com/office/drawing/2014/main" id="{E63B693A-C92C-257C-B812-608EEB2369DD}"/>
              </a:ext>
            </a:extLst>
          </p:cNvPr>
          <p:cNvSpPr txBox="1"/>
          <p:nvPr/>
        </p:nvSpPr>
        <p:spPr>
          <a:xfrm>
            <a:off x="9309628" y="9474464"/>
            <a:ext cx="9144000" cy="738664"/>
          </a:xfrm>
          <a:prstGeom prst="rect">
            <a:avLst/>
          </a:prstGeom>
          <a:noFill/>
        </p:spPr>
        <p:txBody>
          <a:bodyPr wrap="square">
            <a:spAutoFit/>
          </a:bodyPr>
          <a:lstStyle/>
          <a:p>
            <a:r>
              <a:rPr lang="en-US" sz="1400"/>
              <a:t>Image Credits: </a:t>
            </a:r>
          </a:p>
          <a:p>
            <a:pPr marL="342900" indent="-342900">
              <a:buAutoNum type="arabicPeriod"/>
            </a:pPr>
            <a:r>
              <a:rPr lang="en-US" sz="1400">
                <a:hlinkClick r:id="rId7"/>
              </a:rPr>
              <a:t>https://www.moradaseniorliving.com/wp-content/uploads/2024/08/Smiling-man-with-glasses-holdi-2.jpg</a:t>
            </a:r>
            <a:endParaRPr lang="en-US" sz="1400"/>
          </a:p>
          <a:p>
            <a:pPr marL="342900" indent="-342900">
              <a:buAutoNum type="arabicPeriod"/>
            </a:pPr>
            <a:r>
              <a:rPr lang="en-US" sz="1400"/>
              <a:t> </a:t>
            </a:r>
            <a:r>
              <a:rPr lang="en-US" sz="1400">
                <a:hlinkClick r:id="rId8"/>
              </a:rPr>
              <a:t>https://www.liveincaredirect.org/images/live-in-care-direct.jpg</a:t>
            </a:r>
            <a:r>
              <a:rPr lang="en-US" sz="1400"/>
              <a:t> </a:t>
            </a:r>
          </a:p>
        </p:txBody>
      </p:sp>
      <p:pic>
        <p:nvPicPr>
          <p:cNvPr id="22" name="Audio 21">
            <a:hlinkClick r:id="" action="ppaction://media"/>
            <a:extLst>
              <a:ext uri="{FF2B5EF4-FFF2-40B4-BE49-F238E27FC236}">
                <a16:creationId xmlns:a16="http://schemas.microsoft.com/office/drawing/2014/main" id="{C0BAEFD2-E45A-9457-48EF-5CA64BA6CEAA}"/>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337872773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61221">
        <p15:prstTrans prst="pageCurlDouble"/>
      </p:transition>
    </mc:Choice>
    <mc:Fallback>
      <p:transition spd="slow" advTm="6122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295" y="-1"/>
            <a:ext cx="10172703" cy="3428999"/>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B22870-B86A-FB78-38E3-394914FC5B68}"/>
              </a:ext>
            </a:extLst>
          </p:cNvPr>
          <p:cNvSpPr>
            <a:spLocks noGrp="1"/>
          </p:cNvSpPr>
          <p:nvPr>
            <p:ph type="title"/>
          </p:nvPr>
        </p:nvSpPr>
        <p:spPr>
          <a:xfrm>
            <a:off x="9172975" y="2103120"/>
            <a:ext cx="8749265" cy="1934405"/>
          </a:xfrm>
        </p:spPr>
        <p:txBody>
          <a:bodyPr>
            <a:normAutofit fontScale="90000"/>
          </a:bodyPr>
          <a:lstStyle/>
          <a:p>
            <a:r>
              <a:rPr lang="en-GB" sz="6000" dirty="0"/>
              <a:t>Conclusion</a:t>
            </a:r>
            <a:br>
              <a:rPr lang="en-GB" sz="6000" dirty="0"/>
            </a:br>
            <a:r>
              <a:rPr lang="en-GB" sz="6000" dirty="0"/>
              <a:t>Summary of Key Points</a:t>
            </a:r>
            <a:br>
              <a:rPr lang="en-GB" sz="6000" dirty="0"/>
            </a:br>
            <a:br>
              <a:rPr lang="en-GB" sz="6000" dirty="0"/>
            </a:br>
            <a:br>
              <a:rPr lang="en-GB" sz="6000" dirty="0"/>
            </a:br>
            <a:br>
              <a:rPr lang="en-GB" sz="6000" dirty="0"/>
            </a:br>
            <a:endParaRPr lang="en-GB" sz="6000" dirty="0"/>
          </a:p>
        </p:txBody>
      </p:sp>
      <p:sp>
        <p:nvSpPr>
          <p:cNvPr id="3" name="Content Placeholder 2">
            <a:extLst>
              <a:ext uri="{FF2B5EF4-FFF2-40B4-BE49-F238E27FC236}">
                <a16:creationId xmlns:a16="http://schemas.microsoft.com/office/drawing/2014/main" id="{85E65E88-C705-50D0-0CB1-FAA97F45016D}"/>
              </a:ext>
            </a:extLst>
          </p:cNvPr>
          <p:cNvSpPr>
            <a:spLocks noGrp="1"/>
          </p:cNvSpPr>
          <p:nvPr>
            <p:ph idx="1"/>
          </p:nvPr>
        </p:nvSpPr>
        <p:spPr>
          <a:xfrm>
            <a:off x="9172975" y="4114800"/>
            <a:ext cx="7871010" cy="5245317"/>
          </a:xfrm>
        </p:spPr>
        <p:txBody>
          <a:bodyPr anchor="ctr">
            <a:normAutofit/>
          </a:bodyPr>
          <a:lstStyle/>
          <a:p>
            <a:r>
              <a:rPr lang="en-GB" sz="3000"/>
              <a:t>The UK ageing population is expanding </a:t>
            </a:r>
          </a:p>
          <a:p>
            <a:r>
              <a:rPr lang="en-GB" sz="3000"/>
              <a:t> Current services face sustainability challenges.</a:t>
            </a:r>
          </a:p>
          <a:p>
            <a:r>
              <a:rPr lang="en-GB" sz="3000"/>
              <a:t>Technology enhances independence and safety.</a:t>
            </a:r>
          </a:p>
          <a:p>
            <a:r>
              <a:rPr lang="en-GB" sz="3000"/>
              <a:t>Theories guide practical care evaluation</a:t>
            </a:r>
          </a:p>
          <a:p>
            <a:r>
              <a:rPr lang="en-GB" sz="3000"/>
              <a:t>Policy frameworks shape empowerment outcomes. </a:t>
            </a:r>
          </a:p>
          <a:p>
            <a:r>
              <a:rPr lang="en-GB" sz="3000"/>
              <a:t>Future  Outlook</a:t>
            </a:r>
          </a:p>
          <a:p>
            <a:r>
              <a:rPr lang="en-GB" sz="3000"/>
              <a:t>Innovation will expand community-based care</a:t>
            </a:r>
          </a:p>
          <a:p>
            <a:r>
              <a:rPr lang="en-GB" sz="3000"/>
              <a:t>Research must address digital inequalities.</a:t>
            </a:r>
          </a:p>
          <a:p>
            <a:endParaRPr lang="en-GB" sz="3000"/>
          </a:p>
        </p:txBody>
      </p:sp>
      <p:pic>
        <p:nvPicPr>
          <p:cNvPr id="6" name="Picture 5">
            <a:extLst>
              <a:ext uri="{FF2B5EF4-FFF2-40B4-BE49-F238E27FC236}">
                <a16:creationId xmlns:a16="http://schemas.microsoft.com/office/drawing/2014/main" id="{73DFAFE9-A40F-DF38-6BE6-FF665401742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266" y="608527"/>
            <a:ext cx="9013760" cy="8139233"/>
          </a:xfrm>
          <a:prstGeom prst="rect">
            <a:avLst/>
          </a:prstGeom>
        </p:spPr>
      </p:pic>
      <p:pic>
        <p:nvPicPr>
          <p:cNvPr id="20" name="Audio 19">
            <a:hlinkClick r:id="" action="ppaction://media"/>
            <a:extLst>
              <a:ext uri="{FF2B5EF4-FFF2-40B4-BE49-F238E27FC236}">
                <a16:creationId xmlns:a16="http://schemas.microsoft.com/office/drawing/2014/main" id="{8FB0AA35-06CB-81C5-B7D1-4830423B04D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1121768319"/>
      </p:ext>
    </p:extLst>
  </p:cSld>
  <p:clrMapOvr>
    <a:masterClrMapping/>
  </p:clrMapOvr>
  <mc:AlternateContent xmlns:mc="http://schemas.openxmlformats.org/markup-compatibility/2006">
    <mc:Choice xmlns:p14="http://schemas.microsoft.com/office/powerpoint/2010/main" Requires="p14">
      <p:transition spd="slow" p14:dur="2000" advTm="61235"/>
    </mc:Choice>
    <mc:Fallback>
      <p:transition spd="slow" advTm="61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alphaModFix amt="14000"/>
          </a:blip>
          <a:stretch>
            <a:fillRect/>
          </a:stretch>
        </a:blipFill>
        <a:effectLst/>
      </p:bgPr>
    </p:bg>
    <p:spTree>
      <p:nvGrpSpPr>
        <p:cNvPr id="1" name="">
          <a:extLst>
            <a:ext uri="{FF2B5EF4-FFF2-40B4-BE49-F238E27FC236}">
              <a16:creationId xmlns:a16="http://schemas.microsoft.com/office/drawing/2014/main" id="{ABE44180-0CA4-76AB-566C-A00C5FA9D8BB}"/>
            </a:ext>
          </a:extLst>
        </p:cNvPr>
        <p:cNvGrpSpPr/>
        <p:nvPr/>
      </p:nvGrpSpPr>
      <p:grpSpPr>
        <a:xfrm>
          <a:off x="0" y="0"/>
          <a:ext cx="0" cy="0"/>
          <a:chOff x="0" y="0"/>
          <a:chExt cx="0" cy="0"/>
        </a:xfrm>
      </p:grpSpPr>
      <p:grpSp>
        <p:nvGrpSpPr>
          <p:cNvPr id="30" name="Group 30">
            <a:extLst>
              <a:ext uri="{FF2B5EF4-FFF2-40B4-BE49-F238E27FC236}">
                <a16:creationId xmlns:a16="http://schemas.microsoft.com/office/drawing/2014/main" id="{4B163E97-0138-B0FD-38BD-B5D00B403941}"/>
              </a:ext>
            </a:extLst>
          </p:cNvPr>
          <p:cNvGrpSpPr/>
          <p:nvPr/>
        </p:nvGrpSpPr>
        <p:grpSpPr>
          <a:xfrm>
            <a:off x="181075" y="605357"/>
            <a:ext cx="7628152" cy="1243995"/>
            <a:chOff x="0" y="0"/>
            <a:chExt cx="1328331" cy="187699"/>
          </a:xfrm>
        </p:grpSpPr>
        <p:sp>
          <p:nvSpPr>
            <p:cNvPr id="31" name="Freeform 31">
              <a:extLst>
                <a:ext uri="{FF2B5EF4-FFF2-40B4-BE49-F238E27FC236}">
                  <a16:creationId xmlns:a16="http://schemas.microsoft.com/office/drawing/2014/main" id="{444C669B-6AD8-CC0A-94D9-A3A8638521A7}"/>
                </a:ext>
              </a:extLst>
            </p:cNvPr>
            <p:cNvSpPr/>
            <p:nvPr/>
          </p:nvSpPr>
          <p:spPr>
            <a:xfrm>
              <a:off x="0" y="0"/>
              <a:ext cx="1328331" cy="187699"/>
            </a:xfrm>
            <a:custGeom>
              <a:avLst/>
              <a:gdLst/>
              <a:ahLst/>
              <a:cxnLst/>
              <a:rect l="l" t="t" r="r" b="b"/>
              <a:pathLst>
                <a:path w="1328331" h="187699">
                  <a:moveTo>
                    <a:pt x="93849" y="0"/>
                  </a:moveTo>
                  <a:lnTo>
                    <a:pt x="1234482" y="0"/>
                  </a:lnTo>
                  <a:cubicBezTo>
                    <a:pt x="1259372" y="0"/>
                    <a:pt x="1283243" y="9888"/>
                    <a:pt x="1300843" y="27488"/>
                  </a:cubicBezTo>
                  <a:cubicBezTo>
                    <a:pt x="1318444" y="45088"/>
                    <a:pt x="1328331" y="68959"/>
                    <a:pt x="1328331" y="93849"/>
                  </a:cubicBezTo>
                  <a:lnTo>
                    <a:pt x="1328331" y="93849"/>
                  </a:lnTo>
                  <a:cubicBezTo>
                    <a:pt x="1328331" y="118740"/>
                    <a:pt x="1318444" y="142611"/>
                    <a:pt x="1300843" y="160211"/>
                  </a:cubicBezTo>
                  <a:cubicBezTo>
                    <a:pt x="1283243" y="177811"/>
                    <a:pt x="1259372" y="187699"/>
                    <a:pt x="1234482" y="187699"/>
                  </a:cubicBezTo>
                  <a:lnTo>
                    <a:pt x="93849" y="187699"/>
                  </a:lnTo>
                  <a:cubicBezTo>
                    <a:pt x="68959" y="187699"/>
                    <a:pt x="45088" y="177811"/>
                    <a:pt x="27488" y="160211"/>
                  </a:cubicBezTo>
                  <a:cubicBezTo>
                    <a:pt x="9888" y="142611"/>
                    <a:pt x="0" y="118740"/>
                    <a:pt x="0" y="93849"/>
                  </a:cubicBezTo>
                  <a:lnTo>
                    <a:pt x="0" y="93849"/>
                  </a:lnTo>
                  <a:cubicBezTo>
                    <a:pt x="0" y="68959"/>
                    <a:pt x="9888" y="45088"/>
                    <a:pt x="27488" y="27488"/>
                  </a:cubicBezTo>
                  <a:cubicBezTo>
                    <a:pt x="45088" y="9888"/>
                    <a:pt x="68959" y="0"/>
                    <a:pt x="93849" y="0"/>
                  </a:cubicBezTo>
                  <a:close/>
                </a:path>
              </a:pathLst>
            </a:custGeom>
            <a:ln w="19050" cap="rnd">
              <a:solidFill>
                <a:srgbClr val="000000"/>
              </a:solidFill>
              <a:prstDash val="solid"/>
              <a:round/>
            </a:ln>
          </p:spPr>
          <p:txBody>
            <a:bodyPr/>
            <a:lstStyle/>
            <a:p>
              <a:endParaRPr lang="en-US"/>
            </a:p>
          </p:txBody>
        </p:sp>
        <p:sp>
          <p:nvSpPr>
            <p:cNvPr id="32" name="TextBox 32">
              <a:extLst>
                <a:ext uri="{FF2B5EF4-FFF2-40B4-BE49-F238E27FC236}">
                  <a16:creationId xmlns:a16="http://schemas.microsoft.com/office/drawing/2014/main" id="{67AF8C7F-34E3-FEBB-E837-88928612ED92}"/>
                </a:ext>
              </a:extLst>
            </p:cNvPr>
            <p:cNvSpPr txBox="1"/>
            <p:nvPr/>
          </p:nvSpPr>
          <p:spPr>
            <a:xfrm>
              <a:off x="0" y="-57150"/>
              <a:ext cx="1328331" cy="244849"/>
            </a:xfrm>
            <a:prstGeom prst="rect">
              <a:avLst/>
            </a:prstGeom>
          </p:spPr>
          <p:txBody>
            <a:bodyPr lIns="50800" tIns="50800" rIns="50800" bIns="50800" rtlCol="0" anchor="ctr"/>
            <a:lstStyle/>
            <a:p>
              <a:pPr algn="ctr">
                <a:lnSpc>
                  <a:spcPts val="2799"/>
                </a:lnSpc>
              </a:pPr>
              <a:endParaRPr/>
            </a:p>
          </p:txBody>
        </p:sp>
      </p:grpSp>
      <p:sp>
        <p:nvSpPr>
          <p:cNvPr id="38" name="TextBox 38">
            <a:extLst>
              <a:ext uri="{FF2B5EF4-FFF2-40B4-BE49-F238E27FC236}">
                <a16:creationId xmlns:a16="http://schemas.microsoft.com/office/drawing/2014/main" id="{387406A0-6FF9-673C-9879-950C12407013}"/>
              </a:ext>
            </a:extLst>
          </p:cNvPr>
          <p:cNvSpPr txBox="1"/>
          <p:nvPr/>
        </p:nvSpPr>
        <p:spPr>
          <a:xfrm>
            <a:off x="1515837" y="395499"/>
            <a:ext cx="4691649" cy="1243995"/>
          </a:xfrm>
          <a:prstGeom prst="rect">
            <a:avLst/>
          </a:prstGeom>
        </p:spPr>
        <p:txBody>
          <a:bodyPr wrap="square" lIns="0" tIns="0" rIns="0" bIns="0" rtlCol="0" anchor="t">
            <a:spAutoFit/>
          </a:bodyPr>
          <a:lstStyle/>
          <a:p>
            <a:pPr algn="l">
              <a:lnSpc>
                <a:spcPct val="200000"/>
              </a:lnSpc>
              <a:spcBef>
                <a:spcPct val="0"/>
              </a:spcBef>
            </a:pPr>
            <a:r>
              <a:rPr lang="en-US" sz="4800" b="1">
                <a:solidFill>
                  <a:srgbClr val="002060"/>
                </a:solidFill>
                <a:latin typeface="Arial Narrow" panose="020B0606020202030204" pitchFamily="34" charset="0"/>
                <a:ea typeface="TT Lakes Neue Compressed"/>
                <a:cs typeface="TT Lakes Neue Compressed"/>
                <a:sym typeface="TT Lakes Neue Compressed"/>
              </a:rPr>
              <a:t>Reference List</a:t>
            </a:r>
          </a:p>
        </p:txBody>
      </p:sp>
      <p:sp>
        <p:nvSpPr>
          <p:cNvPr id="2" name="TextBox 43">
            <a:extLst>
              <a:ext uri="{FF2B5EF4-FFF2-40B4-BE49-F238E27FC236}">
                <a16:creationId xmlns:a16="http://schemas.microsoft.com/office/drawing/2014/main" id="{781AD432-A8F5-54C0-6FB5-F5B54C444EC7}"/>
              </a:ext>
            </a:extLst>
          </p:cNvPr>
          <p:cNvSpPr txBox="1"/>
          <p:nvPr/>
        </p:nvSpPr>
        <p:spPr>
          <a:xfrm>
            <a:off x="381000" y="2052486"/>
            <a:ext cx="16992600" cy="7979044"/>
          </a:xfrm>
          <a:prstGeom prst="rect">
            <a:avLst/>
          </a:prstGeom>
        </p:spPr>
        <p:txBody>
          <a:bodyPr wrap="square" lIns="0" tIns="0" rIns="0" bIns="0" rtlCol="0" anchor="t">
            <a:spAutoFit/>
          </a:bodyPr>
          <a:lstStyle/>
          <a:p>
            <a:pPr marL="342900" indent="-342900">
              <a:lnSpc>
                <a:spcPct val="130000"/>
              </a:lnSpc>
              <a:spcBef>
                <a:spcPct val="0"/>
              </a:spcBef>
              <a:buFont typeface="Wingdings" panose="05000000000000000000" pitchFamily="2" charset="2"/>
              <a:buChar char="q"/>
            </a:pPr>
            <a:r>
              <a:rPr lang="en-US" sz="1600" dirty="0">
                <a:latin typeface="Aptos Narrow" panose="020B0004020202020204" pitchFamily="34" charset="0"/>
                <a:ea typeface="Poppins"/>
                <a:cs typeface="Poppins"/>
                <a:sym typeface="Poppins"/>
              </a:rPr>
              <a:t>Barton, C., Sturge, G. and Harker, R. (2024). The UK’s changing population. [online] House of Commons Library. Available at: https://commonslibrary.parliament.uk/the-uks-changing-population/. </a:t>
            </a:r>
          </a:p>
          <a:p>
            <a:pPr marL="342900" indent="-342900">
              <a:lnSpc>
                <a:spcPct val="130000"/>
              </a:lnSpc>
              <a:spcBef>
                <a:spcPct val="0"/>
              </a:spcBef>
              <a:buFont typeface="Wingdings" panose="05000000000000000000" pitchFamily="2" charset="2"/>
              <a:buChar char="q"/>
            </a:pPr>
            <a:r>
              <a:rPr lang="en-US" sz="1600" dirty="0">
                <a:latin typeface="Aptos Narrow" panose="020B0004020202020204" pitchFamily="34" charset="0"/>
                <a:ea typeface="Poppins"/>
                <a:cs typeface="Poppins"/>
                <a:sym typeface="Poppins"/>
              </a:rPr>
              <a:t>Department of Health and Social Care (2019). NHS Long Term Plan Launched. [online] GOV.UK. Available at: https://www.gov.uk/government/news/nhs-long-term-plan-launched. </a:t>
            </a:r>
          </a:p>
          <a:p>
            <a:pPr marL="342900" indent="-342900">
              <a:lnSpc>
                <a:spcPct val="130000"/>
              </a:lnSpc>
              <a:spcBef>
                <a:spcPct val="0"/>
              </a:spcBef>
              <a:buFont typeface="Wingdings" panose="05000000000000000000" pitchFamily="2" charset="2"/>
              <a:buChar char="q"/>
            </a:pPr>
            <a:r>
              <a:rPr lang="en-US" sz="1600" dirty="0">
                <a:latin typeface="Aptos Narrow" panose="020B0004020202020204" pitchFamily="34" charset="0"/>
                <a:ea typeface="Poppins"/>
                <a:cs typeface="Poppins"/>
                <a:sym typeface="Poppins"/>
              </a:rPr>
              <a:t>Equality and Human Rights Commission (2018). The Human Rights Act | EHRC. [online] Equalityhumanrights.com. Available at: https://www.equalityhumanrights.com/human-rights/human-rights-act. </a:t>
            </a:r>
          </a:p>
          <a:p>
            <a:pPr marL="342900" indent="-342900">
              <a:lnSpc>
                <a:spcPct val="130000"/>
              </a:lnSpc>
              <a:spcBef>
                <a:spcPct val="0"/>
              </a:spcBef>
              <a:buFont typeface="Wingdings" panose="05000000000000000000" pitchFamily="2" charset="2"/>
              <a:buChar char="q"/>
            </a:pPr>
            <a:r>
              <a:rPr lang="en-US" sz="1600" dirty="0">
                <a:latin typeface="Aptos Narrow" panose="020B0004020202020204" pitchFamily="34" charset="0"/>
                <a:ea typeface="Poppins"/>
                <a:cs typeface="Poppins"/>
                <a:sym typeface="Poppins"/>
              </a:rPr>
              <a:t>Foster, L. and Walker, A. (2021). Active Ageing across the Life Course: Towards a Comprehensive Approach to Prevention. BioMed Research International, 2021(1), pp.1–11. Doi: https://doi.org/10.1155/2021/6650414. </a:t>
            </a:r>
          </a:p>
          <a:p>
            <a:pPr marL="342900" indent="-342900">
              <a:lnSpc>
                <a:spcPct val="130000"/>
              </a:lnSpc>
              <a:spcBef>
                <a:spcPct val="0"/>
              </a:spcBef>
              <a:buFont typeface="Wingdings" panose="05000000000000000000" pitchFamily="2" charset="2"/>
              <a:buChar char="q"/>
            </a:pPr>
            <a:r>
              <a:rPr lang="en-US" sz="1600" dirty="0">
                <a:latin typeface="Aptos Narrow" panose="020B0004020202020204" pitchFamily="34" charset="0"/>
                <a:ea typeface="Poppins"/>
                <a:cs typeface="Poppins"/>
                <a:sym typeface="Poppins"/>
              </a:rPr>
              <a:t>Government Equalities Office (2013). Equality Act 2010: guidance. [online] GOV.UK. Available at: https://www.gov.uk/guidance/equality-act-2010-guidance. </a:t>
            </a:r>
          </a:p>
          <a:p>
            <a:pPr marL="342900" indent="-342900">
              <a:lnSpc>
                <a:spcPct val="130000"/>
              </a:lnSpc>
              <a:spcBef>
                <a:spcPct val="0"/>
              </a:spcBef>
              <a:buFont typeface="Wingdings" panose="05000000000000000000" pitchFamily="2" charset="2"/>
              <a:buChar char="q"/>
            </a:pPr>
            <a:r>
              <a:rPr lang="en-US" sz="1600" dirty="0" err="1">
                <a:latin typeface="Aptos Narrow" panose="020B0004020202020204" pitchFamily="34" charset="0"/>
                <a:ea typeface="Poppins"/>
                <a:cs typeface="Poppins"/>
                <a:sym typeface="Poppins"/>
              </a:rPr>
              <a:t>Jøranson</a:t>
            </a:r>
            <a:r>
              <a:rPr lang="en-US" sz="1600" dirty="0">
                <a:latin typeface="Aptos Narrow" panose="020B0004020202020204" pitchFamily="34" charset="0"/>
                <a:ea typeface="Poppins"/>
                <a:cs typeface="Poppins"/>
                <a:sym typeface="Poppins"/>
              </a:rPr>
              <a:t>, N., </a:t>
            </a:r>
            <a:r>
              <a:rPr lang="en-US" sz="1600" dirty="0" err="1">
                <a:latin typeface="Aptos Narrow" panose="020B0004020202020204" pitchFamily="34" charset="0"/>
                <a:ea typeface="Poppins"/>
                <a:cs typeface="Poppins"/>
                <a:sym typeface="Poppins"/>
              </a:rPr>
              <a:t>Zechner</a:t>
            </a:r>
            <a:r>
              <a:rPr lang="en-US" sz="1600" dirty="0">
                <a:latin typeface="Aptos Narrow" panose="020B0004020202020204" pitchFamily="34" charset="0"/>
                <a:ea typeface="Poppins"/>
                <a:cs typeface="Poppins"/>
                <a:sym typeface="Poppins"/>
              </a:rPr>
              <a:t>, M., Silva, R., </a:t>
            </a:r>
            <a:r>
              <a:rPr lang="en-US" sz="1600" dirty="0" err="1">
                <a:latin typeface="Aptos Narrow" panose="020B0004020202020204" pitchFamily="34" charset="0"/>
                <a:ea typeface="Poppins"/>
                <a:cs typeface="Poppins"/>
                <a:sym typeface="Poppins"/>
              </a:rPr>
              <a:t>Yaylagul</a:t>
            </a:r>
            <a:r>
              <a:rPr lang="en-US" sz="1600" dirty="0">
                <a:latin typeface="Aptos Narrow" panose="020B0004020202020204" pitchFamily="34" charset="0"/>
                <a:ea typeface="Poppins"/>
                <a:cs typeface="Poppins"/>
                <a:sym typeface="Poppins"/>
              </a:rPr>
              <a:t>, N.K. and Thygesen, H. (2025). A case study on experiences with integrated technologies in a care home for older adults. Geriatric Nursing, [online] 61, pp.121–128. Doi: https://doi.org/10.1016/j.gerinurse.2024.10.059. </a:t>
            </a:r>
          </a:p>
          <a:p>
            <a:pPr marL="342900" indent="-342900">
              <a:lnSpc>
                <a:spcPct val="130000"/>
              </a:lnSpc>
              <a:spcBef>
                <a:spcPct val="0"/>
              </a:spcBef>
              <a:buFont typeface="Wingdings" panose="05000000000000000000" pitchFamily="2" charset="2"/>
              <a:buChar char="q"/>
            </a:pPr>
            <a:r>
              <a:rPr lang="en-US" sz="1600" dirty="0">
                <a:latin typeface="Aptos Narrow" panose="020B0004020202020204" pitchFamily="34" charset="0"/>
                <a:ea typeface="Poppins"/>
                <a:cs typeface="Poppins"/>
                <a:sym typeface="Poppins"/>
              </a:rPr>
              <a:t>Júnior, I., Abdulazeem, H.M., Weerasekara, I., </a:t>
            </a:r>
            <a:r>
              <a:rPr lang="en-US" sz="1600" dirty="0" err="1">
                <a:latin typeface="Aptos Narrow" panose="020B0004020202020204" pitchFamily="34" charset="0"/>
                <a:ea typeface="Poppins"/>
                <a:cs typeface="Poppins"/>
                <a:sym typeface="Poppins"/>
              </a:rPr>
              <a:t>Sharifan</a:t>
            </a:r>
            <a:r>
              <a:rPr lang="en-US" sz="1600" dirty="0">
                <a:latin typeface="Aptos Narrow" panose="020B0004020202020204" pitchFamily="34" charset="0"/>
                <a:ea typeface="Poppins"/>
                <a:cs typeface="Poppins"/>
                <a:sym typeface="Poppins"/>
              </a:rPr>
              <a:t>, A., Bianco, V.G., Cunningham, C., Deeken, G., Frederique-Djurdjevic, R., Hoof, J. van, Redlich, C., Marston, H.R., Barros, J. de, Alistar, R., Azzopardi-Muscat, N., Yon, Y. and Novillo-Ortiz, D. (2025). An Overview of Reviews on Telemedicine and Telehealth in Dementia Care: Mixed Methods Synthesis. JMIR Mental Health, 12, pp e75266 </a:t>
            </a:r>
            <a:r>
              <a:rPr lang="en-US" sz="1600" dirty="0" err="1">
                <a:latin typeface="Aptos Narrow" panose="020B0004020202020204" pitchFamily="34" charset="0"/>
                <a:ea typeface="Poppins"/>
                <a:cs typeface="Poppins"/>
                <a:sym typeface="Poppins"/>
              </a:rPr>
              <a:t>e75266</a:t>
            </a:r>
            <a:r>
              <a:rPr lang="en-US" sz="1600" dirty="0">
                <a:latin typeface="Aptos Narrow" panose="020B0004020202020204" pitchFamily="34" charset="0"/>
                <a:ea typeface="Poppins"/>
                <a:cs typeface="Poppins"/>
                <a:sym typeface="Poppins"/>
              </a:rPr>
              <a:t>. Doi: https://doi.org/10.2196/75266. </a:t>
            </a:r>
          </a:p>
          <a:p>
            <a:pPr marL="342900" indent="-342900">
              <a:lnSpc>
                <a:spcPct val="130000"/>
              </a:lnSpc>
              <a:spcBef>
                <a:spcPct val="0"/>
              </a:spcBef>
              <a:buFont typeface="Wingdings" panose="05000000000000000000" pitchFamily="2" charset="2"/>
              <a:buChar char="q"/>
            </a:pPr>
            <a:r>
              <a:rPr lang="en-US" sz="1600" dirty="0">
                <a:latin typeface="Aptos Narrow" panose="020B0004020202020204" pitchFamily="34" charset="0"/>
                <a:ea typeface="Poppins"/>
                <a:cs typeface="Poppins"/>
                <a:sym typeface="Poppins"/>
              </a:rPr>
              <a:t>Khan, H.T.A., Addo, K.M. and Findlay, H. (2024). Public Health Challenges and Responses to the Growing Ageing Populations. Public Health Challenges, 3(3), pp.1–9. Doi: https://doi.org/10.1002/puh2.213. </a:t>
            </a:r>
          </a:p>
          <a:p>
            <a:pPr marL="342900" indent="-342900">
              <a:lnSpc>
                <a:spcPct val="130000"/>
              </a:lnSpc>
              <a:spcBef>
                <a:spcPct val="0"/>
              </a:spcBef>
              <a:buFont typeface="Wingdings" panose="05000000000000000000" pitchFamily="2" charset="2"/>
              <a:buChar char="q"/>
            </a:pPr>
            <a:r>
              <a:rPr lang="en-US" sz="1600" dirty="0">
                <a:latin typeface="Aptos Narrow" panose="020B0004020202020204" pitchFamily="34" charset="0"/>
                <a:ea typeface="Poppins"/>
                <a:cs typeface="Poppins"/>
                <a:sym typeface="Poppins"/>
              </a:rPr>
              <a:t>Lawless, M.T., Tieu, M., Golley, R.K. and Kitson, A.L. (2026). Defining Life Stages and Mapping Care Trajectories: A Narrative Review of Life‐Course Theories, Models and Frameworks. Journal of Advanced Nursing. Doi: https://doi.org/10.1111/jan.70471. </a:t>
            </a:r>
          </a:p>
          <a:p>
            <a:pPr marL="342900" indent="-342900">
              <a:lnSpc>
                <a:spcPct val="130000"/>
              </a:lnSpc>
              <a:spcBef>
                <a:spcPct val="0"/>
              </a:spcBef>
              <a:buFont typeface="Wingdings" panose="05000000000000000000" pitchFamily="2" charset="2"/>
              <a:buChar char="q"/>
            </a:pPr>
            <a:r>
              <a:rPr lang="en-US" sz="1600" dirty="0">
                <a:latin typeface="Aptos Narrow" panose="020B0004020202020204" pitchFamily="34" charset="0"/>
                <a:ea typeface="Poppins"/>
                <a:cs typeface="Poppins"/>
                <a:sym typeface="Poppins"/>
              </a:rPr>
              <a:t>Ochieng, B.M., Chaudhry, I., Chamley, C., Ochieng, R., Rogerson, L., Wong, R. and Prasad, R. (2023). A Case Study of a Pilot Smart Home Monitoring System with Older Adults Living Alone in the East Midlands. ATHENS JOURNAL OF HEALTH &amp; MEDICAL SCIENCES, 10(3), pp.157–170. Doi: https://doi.org/10.30958/ajhms.10-3-2. </a:t>
            </a:r>
          </a:p>
          <a:p>
            <a:pPr marL="342900" indent="-342900">
              <a:lnSpc>
                <a:spcPct val="130000"/>
              </a:lnSpc>
              <a:spcBef>
                <a:spcPct val="0"/>
              </a:spcBef>
              <a:buFont typeface="Wingdings" panose="05000000000000000000" pitchFamily="2" charset="2"/>
              <a:buChar char="q"/>
            </a:pPr>
            <a:r>
              <a:rPr lang="en-US" sz="1600" dirty="0" err="1">
                <a:latin typeface="Aptos Narrow" panose="020B0004020202020204" pitchFamily="34" charset="0"/>
                <a:ea typeface="Poppins"/>
                <a:cs typeface="Poppins"/>
                <a:sym typeface="Poppins"/>
              </a:rPr>
              <a:t>Storey</a:t>
            </a:r>
            <a:r>
              <a:rPr lang="en-US" sz="1600" dirty="0">
                <a:latin typeface="Aptos Narrow" panose="020B0004020202020204" pitchFamily="34" charset="0"/>
                <a:ea typeface="Poppins"/>
                <a:cs typeface="Poppins"/>
                <a:sym typeface="Poppins"/>
              </a:rPr>
              <a:t>, A. (2023). Older people living in care homes in 2021 and changes since 2011. [online] Ons.gov.uk. Available at: https://www.ons.gov.uk/peoplepopulationandcommunity/birthsdeathsandmarriages/ageing/articles/olderpeoplelivingincarehomesin2021andchangessince2011/2023-10-09. </a:t>
            </a:r>
          </a:p>
          <a:p>
            <a:pPr marL="342900" indent="-342900">
              <a:lnSpc>
                <a:spcPct val="130000"/>
              </a:lnSpc>
              <a:spcBef>
                <a:spcPct val="0"/>
              </a:spcBef>
              <a:buFont typeface="Wingdings" panose="05000000000000000000" pitchFamily="2" charset="2"/>
              <a:buChar char="q"/>
            </a:pPr>
            <a:r>
              <a:rPr lang="en-US" sz="1600" dirty="0">
                <a:latin typeface="Aptos Narrow" panose="020B0004020202020204" pitchFamily="34" charset="0"/>
                <a:ea typeface="Poppins"/>
                <a:cs typeface="Poppins"/>
                <a:sym typeface="Poppins"/>
              </a:rPr>
              <a:t>The King's Fund (2024). Adult Social Care: Key facts and figures | The King’s Fund. [online] The King’s Fund. Available at: https://www.kingsfund.org.uk/insight-and-analysis/data-and-charts/key-facts-figures-adult-social-care. </a:t>
            </a:r>
          </a:p>
          <a:p>
            <a:pPr marL="342900" indent="-342900">
              <a:lnSpc>
                <a:spcPct val="130000"/>
              </a:lnSpc>
              <a:spcBef>
                <a:spcPct val="0"/>
              </a:spcBef>
              <a:buFont typeface="Wingdings" panose="05000000000000000000" pitchFamily="2" charset="2"/>
              <a:buChar char="q"/>
            </a:pPr>
            <a:r>
              <a:rPr lang="en-US" sz="1600" dirty="0">
                <a:latin typeface="Aptos Narrow" panose="020B0004020202020204" pitchFamily="34" charset="0"/>
                <a:ea typeface="Poppins"/>
                <a:cs typeface="Poppins"/>
                <a:sym typeface="Poppins"/>
              </a:rPr>
              <a:t>UK Legislation (2015). Care Act 2014. [online] Legislation.gov.uk. Available at: https://www.legislation.gov.uk/ukpga/2014/23/contents. </a:t>
            </a:r>
          </a:p>
          <a:p>
            <a:pPr marL="342900" indent="-342900">
              <a:lnSpc>
                <a:spcPct val="130000"/>
              </a:lnSpc>
              <a:spcBef>
                <a:spcPct val="0"/>
              </a:spcBef>
              <a:buFont typeface="Wingdings" panose="05000000000000000000" pitchFamily="2" charset="2"/>
              <a:buChar char="q"/>
            </a:pPr>
            <a:r>
              <a:rPr lang="en-US" sz="1600" dirty="0">
                <a:latin typeface="Aptos Narrow" panose="020B0004020202020204" pitchFamily="34" charset="0"/>
                <a:ea typeface="Poppins"/>
                <a:cs typeface="Poppins"/>
                <a:sym typeface="Poppins"/>
              </a:rPr>
              <a:t>Vrančić, A., Zadravec, H. and </a:t>
            </a:r>
            <a:r>
              <a:rPr lang="en-US" sz="1600" dirty="0" err="1">
                <a:latin typeface="Aptos Narrow" panose="020B0004020202020204" pitchFamily="34" charset="0"/>
                <a:ea typeface="Poppins"/>
                <a:cs typeface="Poppins"/>
                <a:sym typeface="Poppins"/>
              </a:rPr>
              <a:t>Orehovački</a:t>
            </a:r>
            <a:r>
              <a:rPr lang="en-US" sz="1600" dirty="0">
                <a:latin typeface="Aptos Narrow" panose="020B0004020202020204" pitchFamily="34" charset="0"/>
                <a:ea typeface="Poppins"/>
                <a:cs typeface="Poppins"/>
                <a:sym typeface="Poppins"/>
              </a:rPr>
              <a:t>, T. (2024). The Role of Smart Homes in Providing Care for Older Adults: A Systematic Literature Review from 2010 to 2023. Smart Cities, 7(4), pp.1502–1550. Doi: https://doi.org/10.3390/smartcities7040062. </a:t>
            </a:r>
          </a:p>
          <a:p>
            <a:pPr marL="342900" indent="-342900">
              <a:lnSpc>
                <a:spcPct val="130000"/>
              </a:lnSpc>
              <a:spcBef>
                <a:spcPct val="0"/>
              </a:spcBef>
              <a:buFont typeface="Wingdings" panose="05000000000000000000" pitchFamily="2" charset="2"/>
              <a:buChar char="q"/>
            </a:pPr>
            <a:r>
              <a:rPr lang="en-US" sz="1600" dirty="0">
                <a:latin typeface="Aptos Narrow" panose="020B0004020202020204" pitchFamily="34" charset="0"/>
                <a:ea typeface="Poppins"/>
                <a:cs typeface="Poppins"/>
                <a:sym typeface="Poppins"/>
              </a:rPr>
              <a:t>Wang, Y., Shao, Z., Tian, Z. and Chen, J. (2025). Advancements and Innovation Trends of Information Technology Empowering Elderly Care Community Services Based on </a:t>
            </a:r>
            <a:r>
              <a:rPr lang="en-US" sz="1600" dirty="0" err="1">
                <a:latin typeface="Aptos Narrow" panose="020B0004020202020204" pitchFamily="34" charset="0"/>
                <a:ea typeface="Poppins"/>
                <a:cs typeface="Poppins"/>
                <a:sym typeface="Poppins"/>
              </a:rPr>
              <a:t>CiteSpace</a:t>
            </a:r>
            <a:r>
              <a:rPr lang="en-US" sz="1600" dirty="0">
                <a:latin typeface="Aptos Narrow" panose="020B0004020202020204" pitchFamily="34" charset="0"/>
                <a:ea typeface="Poppins"/>
                <a:cs typeface="Poppins"/>
                <a:sym typeface="Poppins"/>
              </a:rPr>
              <a:t> and </a:t>
            </a:r>
            <a:r>
              <a:rPr lang="en-US" sz="1600" dirty="0" err="1">
                <a:latin typeface="Aptos Narrow" panose="020B0004020202020204" pitchFamily="34" charset="0"/>
                <a:ea typeface="Poppins"/>
                <a:cs typeface="Poppins"/>
                <a:sym typeface="Poppins"/>
              </a:rPr>
              <a:t>VOSViewer</a:t>
            </a:r>
            <a:r>
              <a:rPr lang="en-US" sz="1600" dirty="0">
                <a:latin typeface="Aptos Narrow" panose="020B0004020202020204" pitchFamily="34" charset="0"/>
                <a:ea typeface="Poppins"/>
                <a:cs typeface="Poppins"/>
                <a:sym typeface="Poppins"/>
              </a:rPr>
              <a:t>. Healthcare, [online] 13(13), pp.1628–1628. Doi: https://doi.org/10.3390/healthcare13131628. </a:t>
            </a:r>
          </a:p>
        </p:txBody>
      </p:sp>
    </p:spTree>
    <p:extLst>
      <p:ext uri="{BB962C8B-B14F-4D97-AF65-F5344CB8AC3E}">
        <p14:creationId xmlns:p14="http://schemas.microsoft.com/office/powerpoint/2010/main" val="3679769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TotalTime>
  <Words>5290</Words>
  <Application>Microsoft Office PowerPoint</Application>
  <PresentationFormat>Custom</PresentationFormat>
  <Paragraphs>216</Paragraphs>
  <Slides>15</Slides>
  <Notes>12</Notes>
  <HiddenSlides>0</HiddenSlides>
  <MMClips>14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Calibri</vt:lpstr>
      <vt:lpstr>Aptos Narrow</vt:lpstr>
      <vt:lpstr>Arial</vt:lpstr>
      <vt:lpstr>Wingdings</vt:lpstr>
      <vt:lpstr>Arial Narrow</vt:lpstr>
      <vt:lpstr>Poppins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 Summary of Key Points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adrian costescu</dc:creator>
  <cp:lastModifiedBy>adrian costescu</cp:lastModifiedBy>
  <cp:revision>2</cp:revision>
  <dcterms:created xsi:type="dcterms:W3CDTF">2026-02-27T18:31:47Z</dcterms:created>
  <dcterms:modified xsi:type="dcterms:W3CDTF">2026-02-28T02:55:19Z</dcterms:modified>
  <dc:identifier>DAHCdBFdocA</dc:identifier>
</cp:coreProperties>
</file>