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5000"/>
              </a:lnSpc>
              <a:defRPr sz="7200" b="1" cap="none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EE129-833C-40CE-A89A-292D5272B8A5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 b="1"/>
            </a:lvl1pPr>
          </a:lstStyle>
          <a:p>
            <a:fld id="{C75F149B-54EF-4A5E-9E5A-D71DA27E3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472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EE129-833C-40CE-A89A-292D5272B8A5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F149B-54EF-4A5E-9E5A-D71DA27E3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4051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5000"/>
              </a:lnSpc>
              <a:defRPr sz="7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B23EE129-833C-40CE-A89A-292D5272B8A5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C75F149B-54EF-4A5E-9E5A-D71DA27E3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2545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EE129-833C-40CE-A89A-292D5272B8A5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F149B-54EF-4A5E-9E5A-D71DA27E3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6328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EE129-833C-40CE-A89A-292D5272B8A5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F149B-54EF-4A5E-9E5A-D71DA27E3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641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EE129-833C-40CE-A89A-292D5272B8A5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F149B-54EF-4A5E-9E5A-D71DA27E3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759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EE129-833C-40CE-A89A-292D5272B8A5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F149B-54EF-4A5E-9E5A-D71DA27E3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078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EE129-833C-40CE-A89A-292D5272B8A5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F149B-54EF-4A5E-9E5A-D71DA27E3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971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EE129-833C-40CE-A89A-292D5272B8A5}" type="datetimeFigureOut">
              <a:rPr lang="en-GB" smtClean="0"/>
              <a:t>14/03/2025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F149B-54EF-4A5E-9E5A-D71DA27E3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4889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EE129-833C-40CE-A89A-292D5272B8A5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F149B-54EF-4A5E-9E5A-D71DA27E3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185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EE129-833C-40CE-A89A-292D5272B8A5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F149B-54EF-4A5E-9E5A-D71DA27E3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444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B23EE129-833C-40CE-A89A-292D5272B8A5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n-lt"/>
              </a:defRPr>
            </a:lvl1pPr>
          </a:lstStyle>
          <a:p>
            <a:fld id="{C75F149B-54EF-4A5E-9E5A-D71DA27E3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6964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cap="none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openxmlformats.org/officeDocument/2006/relationships/image" Target="../media/image6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9.png"/><Relationship Id="rId4" Type="http://schemas.openxmlformats.org/officeDocument/2006/relationships/image" Target="../media/image4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openxmlformats.org/officeDocument/2006/relationships/image" Target="../media/image11.png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4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13.png"/><Relationship Id="rId4" Type="http://schemas.openxmlformats.org/officeDocument/2006/relationships/image" Target="../media/image4.png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6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openxmlformats.org/officeDocument/2006/relationships/image" Target="../media/image15.png"/><Relationship Id="rId9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jclepro.2017.11.067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doi.org/10.2307/259204" TargetMode="External"/><Relationship Id="rId12" Type="http://schemas.openxmlformats.org/officeDocument/2006/relationships/image" Target="../media/image8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11" Type="http://schemas.openxmlformats.org/officeDocument/2006/relationships/hyperlink" Target="https://doi.org/10.1016/j.jbusvent.2008.04.007" TargetMode="External"/><Relationship Id="rId5" Type="http://schemas.microsoft.com/office/2007/relationships/hdphoto" Target="../media/hdphoto2.wdp"/><Relationship Id="rId10" Type="http://schemas.openxmlformats.org/officeDocument/2006/relationships/hyperlink" Target="https://doi.org/10.5465/AMR.2011.59330958" TargetMode="External"/><Relationship Id="rId4" Type="http://schemas.openxmlformats.org/officeDocument/2006/relationships/image" Target="../media/image4.png"/><Relationship Id="rId9" Type="http://schemas.openxmlformats.org/officeDocument/2006/relationships/hyperlink" Target="https://doi.org/10.1525/cmr.2011.53.2.8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06EAF46-2058-42AE-9B15-4A796F215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6FF3930-8C31-4336-B80A-42642AFA80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928117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1449F38-16C4-44F9-88AF-8A6F8A47C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85470" y="1110053"/>
            <a:ext cx="3386371" cy="458030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BFD52E-F948-0A24-B828-2E70AD796E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1495" y="1422370"/>
            <a:ext cx="3034633" cy="3357976"/>
          </a:xfrm>
        </p:spPr>
        <p:txBody>
          <a:bodyPr>
            <a:norm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r>
              <a:rPr lang="en-US" sz="280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</a:rPr>
              <a:t>Sustainable Enterprise </a:t>
            </a:r>
            <a:br>
              <a:rPr lang="en-US" sz="280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</a:rPr>
            </a:br>
            <a:r>
              <a:rPr lang="en-US" sz="280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</a:rPr>
              <a:t>SUSTAINABLE ENTERPRISE START-UP</a:t>
            </a:r>
            <a:br>
              <a:rPr lang="en-US" sz="280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</a:rPr>
            </a:br>
            <a:endParaRPr lang="en-GB" sz="280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A3A3FE-B2BA-472A-276D-DB8D8F3FCF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1046" y="4790198"/>
            <a:ext cx="3263688" cy="687058"/>
          </a:xfrm>
        </p:spPr>
        <p:txBody>
          <a:bodyPr>
            <a:norm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r>
              <a:rPr lang="en-US" sz="1600" b="1" dirty="0">
                <a:ln/>
                <a:solidFill>
                  <a:schemeClr val="accent3"/>
                </a:solidFill>
                <a:latin typeface="Arial Black" panose="020B0A04020102020204" pitchFamily="34" charset="0"/>
              </a:rPr>
              <a:t>Presented by: Viorica Voicu </a:t>
            </a:r>
            <a:endParaRPr lang="en-GB" sz="1600" b="1" dirty="0">
              <a:ln/>
              <a:solidFill>
                <a:schemeClr val="accent3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A414A0-F91A-0310-F069-ECF72B1380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0834" y="1537794"/>
            <a:ext cx="6631744" cy="3713776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6EF2B872-B9D7-4C0A-A63F-60629F15D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5780565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7420396-5761-4EC6-AF03-978EE2077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6920" y="5257800"/>
            <a:ext cx="1080904" cy="1080902"/>
            <a:chOff x="9685338" y="4460675"/>
            <a:chExt cx="1080904" cy="1080902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F8C656C5-0C25-4122-9E88-1BFA8EAF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BD05DC5E-E85B-424C-8C26-757EC0F55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907024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BDCC281-A0F5-E4C1-1E0F-6F9AF97C65B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299" r="-2" b="-2"/>
          <a:stretch/>
        </p:blipFill>
        <p:spPr>
          <a:xfrm>
            <a:off x="3344" y="3509433"/>
            <a:ext cx="4475150" cy="334856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C70C9C1-4C26-457E-A529-B8091CAC1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0070" y="0"/>
            <a:ext cx="7541930" cy="6857999"/>
          </a:xfrm>
          <a:prstGeom prst="rect">
            <a:avLst/>
          </a:prstGeom>
          <a:blipFill dpi="0" rotWithShape="1">
            <a:blip r:embed="rId5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9ACE21-79D9-7D64-2F75-90431C672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109" y="484632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00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</a:rPr>
              <a:t> Introduction </a:t>
            </a:r>
            <a:endParaRPr lang="en-GB" sz="400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75301C-0BAD-D821-CEB2-B44E08290CD5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5725" r="5340" b="-1"/>
          <a:stretch/>
        </p:blipFill>
        <p:spPr>
          <a:xfrm>
            <a:off x="3344" y="10"/>
            <a:ext cx="4475150" cy="33485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F7898D-7596-F2FC-1230-EE76748544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109" y="2121408"/>
            <a:ext cx="6730276" cy="4050792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Introduce Sustainova Solutions as a pioneering sustainable enterprise integrating innovation, environmental responsibility, and social impact.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Mission focused on delivering renewable energy solutions, waste reduction, and circular economy practices.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Combines innovative products with strategic consultancy services to drive market transformation.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Emphasizes continuous research and development to remain competitive and sustainable.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Supported by academic frameworks and industry best practices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Edgeman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Eskildsen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2014; Thompson, 2010).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Aims to achieve market leadership through a balanced approach to profitability and sustainability.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9FE2EA-9E5E-4C8E-A341-C1D5842A2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6974EC8-68EF-4705-928A-14A203F25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8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F8E3E59-4600-4A0E-AFE3-8B8CC1D27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6" name="Pelham Ct 7 (1)">
            <a:hlinkClick r:id="" action="ppaction://media"/>
            <a:extLst>
              <a:ext uri="{FF2B5EF4-FFF2-40B4-BE49-F238E27FC236}">
                <a16:creationId xmlns:a16="http://schemas.microsoft.com/office/drawing/2014/main" id="{6F480B60-67EC-18B9-457A-83D2D9DAFB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764338" y="62214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155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71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BC79432-29A8-4C2D-9776-7389D10F1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3" y="321733"/>
            <a:ext cx="5774268" cy="5780684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5FEA22-568B-E4A7-A702-4198B809E4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893" y="484632"/>
            <a:ext cx="5168168" cy="1609344"/>
          </a:xfrm>
        </p:spPr>
        <p:txBody>
          <a:bodyPr>
            <a:noAutofit/>
          </a:bodyPr>
          <a:lstStyle/>
          <a:p>
            <a:r>
              <a:rPr lang="en-US" sz="400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</a:rPr>
              <a:t>Key Features of Our Sustainable Enterprise</a:t>
            </a:r>
            <a:endParaRPr lang="en-GB" sz="400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B3F84-8758-C6DD-4BCD-C6D78AA20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252" y="2509870"/>
            <a:ext cx="5524158" cy="3371166"/>
          </a:xfrm>
        </p:spPr>
        <p:txBody>
          <a:bodyPr>
            <a:no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Offers a diversified product portfolio including renewable energy technologies and green construction materials.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Integrates sustainable enterprise resource planning systems for efficient operations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Chofreh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2018).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Commits to ethical sourcing, waste minimization, and a robust circular economy model.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Prioritizes stakeholder engagement and community development initiatives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Anbarasan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2018).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Invests in continuous R&amp;D to keep pace with emerging sustainability trends.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Maintains transparency and accountability across all business practices.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03BE03-5FF2-6A75-1C17-7E4C73578CD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1217" y="552335"/>
            <a:ext cx="2380871" cy="238087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66AF816-6B19-4B18-A9EE-95E8DA0EC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776089" y="321733"/>
            <a:ext cx="3091859" cy="1844147"/>
          </a:xfrm>
          <a:prstGeom prst="rect">
            <a:avLst/>
          </a:prstGeom>
          <a:blipFill dpi="0" rotWithShape="1">
            <a:blip r:embed="rId6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0" ty="0" sx="92000" sy="89000" flip="xy" algn="ctr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512778B-0F64-4374-BBC8-16A53F995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250000" y="3324678"/>
            <a:ext cx="2361497" cy="2777740"/>
          </a:xfrm>
          <a:prstGeom prst="rect">
            <a:avLst/>
          </a:prstGeom>
          <a:blipFill dpi="0" rotWithShape="1"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2000" sy="89000" flip="xy" algn="ctr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812C29-20A7-3924-F344-792AAA2AD8A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76087" y="2663216"/>
            <a:ext cx="3106457" cy="3106457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7765571D-4425-4136-AA17-5877C5F07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DAC26F22-7825-42FF-BCEE-052BA3EEB1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8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9B25D8D5-0A37-41E9-9C3D-77BBD957C1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6" name="Pelham Ct 8 (1)">
            <a:hlinkClick r:id="" action="ppaction://media"/>
            <a:extLst>
              <a:ext uri="{FF2B5EF4-FFF2-40B4-BE49-F238E27FC236}">
                <a16:creationId xmlns:a16="http://schemas.microsoft.com/office/drawing/2014/main" id="{58D15E78-E118-278A-76A3-A9E63BABCD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229605" y="582328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7149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41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50AD908-9BA0-3591-4B2C-A6F0F4B27FD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4" r="6238" b="3"/>
          <a:stretch/>
        </p:blipFill>
        <p:spPr>
          <a:xfrm>
            <a:off x="3344" y="3509433"/>
            <a:ext cx="4475150" cy="334856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C70C9C1-4C26-457E-A529-B8091CAC1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0070" y="0"/>
            <a:ext cx="7541930" cy="6857999"/>
          </a:xfrm>
          <a:prstGeom prst="rect">
            <a:avLst/>
          </a:prstGeom>
          <a:blipFill dpi="0" rotWithShape="1">
            <a:blip r:embed="rId5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34056E-AAE7-7D04-5F9A-BB255F14F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109" y="484632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</a:rPr>
              <a:t>Market Strategy &amp; Goals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8947B9-8490-E543-4EE9-DB44A9374D8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2454" r="27453"/>
          <a:stretch/>
        </p:blipFill>
        <p:spPr>
          <a:xfrm>
            <a:off x="3344" y="10"/>
            <a:ext cx="4475150" cy="33485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AF311-3DDE-BEE7-6367-5FC1A24758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109" y="2121408"/>
            <a:ext cx="6730276" cy="4050792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Targets corporate, governmental, and eco-conscious consumer segments with tailored solutions.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Builds a strong brand identity through digital marketing, public relations, and strategic alliances.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Focuses on long-term customer relationships and shared value creation (Thompson, 2010).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Sets measurable growth objectives, including market penetration and regional expansion.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Uses market analytics to adapt strategies and maintain competitive advantage.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Plans to reach break-even by Year 3 with sustained revenue growth thereafter.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9FE2EA-9E5E-4C8E-A341-C1D5842A2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6974EC8-68EF-4705-928A-14A203F25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8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F8E3E59-4600-4A0E-AFE3-8B8CC1D27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6" name="Pelham Ct 9 (1)">
            <a:hlinkClick r:id="" action="ppaction://media"/>
            <a:extLst>
              <a:ext uri="{FF2B5EF4-FFF2-40B4-BE49-F238E27FC236}">
                <a16:creationId xmlns:a16="http://schemas.microsoft.com/office/drawing/2014/main" id="{E5CB11AD-56C5-A3E3-01EB-D646E6E366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464425" y="60833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434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54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BC79432-29A8-4C2D-9776-7389D10F1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3" y="321733"/>
            <a:ext cx="5774268" cy="5780684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04C928-4B9D-F4DC-18E9-EAF3F2416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7559" y="484632"/>
            <a:ext cx="5851602" cy="1609344"/>
          </a:xfrm>
        </p:spPr>
        <p:txBody>
          <a:bodyPr>
            <a:noAutofit/>
          </a:bodyPr>
          <a:lstStyle/>
          <a:p>
            <a:r>
              <a:rPr lang="en-GB" sz="400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</a:rPr>
              <a:t>Sustainability &amp; Resource Integration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DC5143-DE8D-FCB4-2315-E618804EA3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679" y="2326990"/>
            <a:ext cx="5428382" cy="3554046"/>
          </a:xfrm>
        </p:spPr>
        <p:txBody>
          <a:bodyPr>
            <a:no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Utilizes renewable energy installations and eco-friendly production facilities to minimize environmental impact.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Allocates significant resources to R&amp;D and advanced IT infrastructure for innovation.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Builds a skilled workforce with expertise in sustainability and technological innovation.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Implements ethical labour practices and transparent supply chain management.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Adopts a robust financial strategy with contingency reserves to manage market volatility 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Rahmana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Bawono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Ensures long-term operational sustainability through integrated resource management.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996262-D2E4-B02D-9F59-7B16258F2F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1217" y="1076127"/>
            <a:ext cx="2380871" cy="1333287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66AF816-6B19-4B18-A9EE-95E8DA0EC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776089" y="321733"/>
            <a:ext cx="3091859" cy="1844147"/>
          </a:xfrm>
          <a:prstGeom prst="rect">
            <a:avLst/>
          </a:prstGeom>
          <a:blipFill dpi="0" rotWithShape="1">
            <a:blip r:embed="rId6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0" ty="0" sx="92000" sy="89000" flip="xy" algn="ctr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512778B-0F64-4374-BBC8-16A53F995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250000" y="3324678"/>
            <a:ext cx="2361497" cy="2777740"/>
          </a:xfrm>
          <a:prstGeom prst="rect">
            <a:avLst/>
          </a:prstGeom>
          <a:blipFill dpi="0" rotWithShape="1"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2000" sy="89000" flip="xy" algn="ctr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2E8E3E-1E5A-1483-A3F4-2466E60DAB6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76087" y="3327391"/>
            <a:ext cx="3106457" cy="1778106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7765571D-4425-4136-AA17-5877C5F07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DAC26F22-7825-42FF-BCEE-052BA3EEB1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8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9B25D8D5-0A37-41E9-9C3D-77BBD957C1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6" name="Pelham Ct 10 (1)">
            <a:hlinkClick r:id="" action="ppaction://media"/>
            <a:extLst>
              <a:ext uri="{FF2B5EF4-FFF2-40B4-BE49-F238E27FC236}">
                <a16:creationId xmlns:a16="http://schemas.microsoft.com/office/drawing/2014/main" id="{615E44C7-F85E-26BB-2ACB-D42C8F2767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299575" y="57419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265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95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01F0429-4AB5-1EA1-6FA1-F3EEC5EA081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3502" b="-2"/>
          <a:stretch/>
        </p:blipFill>
        <p:spPr>
          <a:xfrm>
            <a:off x="3344" y="3509433"/>
            <a:ext cx="4475150" cy="334856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C70C9C1-4C26-457E-A529-B8091CAC1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0070" y="0"/>
            <a:ext cx="7541930" cy="6857999"/>
          </a:xfrm>
          <a:prstGeom prst="rect">
            <a:avLst/>
          </a:prstGeom>
          <a:blipFill dpi="0" rotWithShape="1">
            <a:blip r:embed="rId5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04F72B-821B-182A-CF3C-594079B33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109" y="484632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400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</a:rPr>
              <a:t>Financials &amp; Future Prospects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FD77FC-7AD6-34B5-8AEC-A2C23980F30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5795" r="7706" b="-2"/>
          <a:stretch/>
        </p:blipFill>
        <p:spPr>
          <a:xfrm>
            <a:off x="3344" y="10"/>
            <a:ext cx="4475150" cy="33485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65C77-C234-95B3-A34A-6BCD537BE3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109" y="2121408"/>
            <a:ext cx="6730276" cy="4050792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Secures initial capital through a mix of angel investors, venture capital, and government grants.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Develops a detailed financial plan with projected revenue streams from product sales and consultancy services.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Implements strict cost management strategies to control operational expenses.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Prepares for market uncertainties with a comprehensive contingency plan.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Expects to achieve break-even by the end of Year 3, leading to long-term profitability.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Positions the enterprise for sustained success through continuous improvement and agile market adaptation.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9FE2EA-9E5E-4C8E-A341-C1D5842A2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6974EC8-68EF-4705-928A-14A203F25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8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F8E3E59-4600-4A0E-AFE3-8B8CC1D27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6" name="Pelham Ct 11 (1)">
            <a:hlinkClick r:id="" action="ppaction://media"/>
            <a:extLst>
              <a:ext uri="{FF2B5EF4-FFF2-40B4-BE49-F238E27FC236}">
                <a16:creationId xmlns:a16="http://schemas.microsoft.com/office/drawing/2014/main" id="{550092F5-EBDE-7A75-7A8A-01D1F8912B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461125" y="60071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901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41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C4C5769-E723-4A1E-B4F6-F6BB27AE7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4" y="0"/>
            <a:ext cx="12188656" cy="6857999"/>
          </a:xfrm>
          <a:prstGeom prst="rect">
            <a:avLst/>
          </a:prstGeom>
          <a:blipFill dpi="0" rotWithShape="1">
            <a:blip r:embed="rId4">
              <a:alphaModFix amt="4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878380D-0E99-4278-9939-702074B8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4" y="0"/>
            <a:ext cx="464816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57044D-4957-E8F7-917E-1CAC12113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643466"/>
            <a:ext cx="3682727" cy="5571067"/>
          </a:xfrm>
        </p:spPr>
        <p:txBody>
          <a:bodyPr>
            <a:normAutofit/>
          </a:bodyPr>
          <a:lstStyle/>
          <a:p>
            <a:pPr algn="r"/>
            <a:r>
              <a:rPr lang="en-US" sz="400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</a:rPr>
              <a:t>References</a:t>
            </a:r>
            <a:r>
              <a:rPr lang="en-US" dirty="0">
                <a:solidFill>
                  <a:srgbClr val="FFFFFF"/>
                </a:solidFill>
              </a:rPr>
              <a:t> 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5A92D53-A461-451B-87E6-8746F6FCE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6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BC1774-3E21-BC5F-5627-F6C0970ADE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0706" y="100899"/>
            <a:ext cx="7507950" cy="6757100"/>
          </a:xfrm>
        </p:spPr>
        <p:txBody>
          <a:bodyPr anchor="ctr">
            <a:normAutofit fontScale="92500" lnSpcReduction="20000"/>
          </a:bodyPr>
          <a:lstStyle/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Edgeman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R., &amp;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Eskildsen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J. (2014). Modelling and assessing sustainable enterprise excellence.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Business Strategy and the Environment, 23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(3), 173–187.</a:t>
            </a: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Lehni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M. (2000). Measuring corporate eco-efficiency: A guide for companies to measure their economic and environmental excellence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. Corporate Environmental Strategy, 7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(3), 256–266.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Lewis, M. W. (2000). Exploring paradox: Toward a more comprehensive guide.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The Academy of Management Review, 25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(4), 760.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https://doi.org/10.2307/259204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Long, T. B.,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Looijen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A., &amp; Blok, V. (2018). Critical success factors for the transition to business models for sustainability in the food and beverage industry in the Netherlands.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175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82–95.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https://doi.org/10.1016/j.jclepro.2017.11.067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MacArthur, E. (2013).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Towards a circular economy—Economic and business rationale for an accelerated transition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Ellen MacArthur Foundation.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Michaelis, L. (2003). The role of business in sustainable consumption.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11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(8), 915–921.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Murray, A., Skene, K., &amp; Haynes, K. (2017). The circular economy: An interdisciplinary exploration of the concept and application in a global context.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Ethics, 140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(3), 369–380.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Naess, A. (2011).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The deep ecological movement: Some philosophical aspects. In Eco philosophy in a world of crisis (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pp. 96–110). Routledge.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Porter, M. E., &amp; Kramer, M. R. (2011). The big idea: Creating shared value.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Harvard Business Review, 89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(1–2), 62–77.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Rasmussen, B. (2007).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Business models and the theory of the firm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Rahmana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F., &amp;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Bawono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A. (2020). Sustainable development toward sustainable enterprise.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Management Science Letters, 11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(2), 657–668.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Rivoli, P., &amp; Waddock, S. (2011). ‘First they ignore you…’: The time-context dynamic and corporate responsibility.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California Management Review, 5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3(2), 87–104.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https://doi.org/10.1525/cmr.2011.53.2.87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Schaltegger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S., &amp; Wagner, M. (2011). Sustainable entrepreneurship and sustainability innovation: Categories and interactions.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Business Strategy and the Environment, 20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(4), 222–237.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Smith, W. K., &amp; Lewis, M. W. (2011). Toward a theory of paradox: A dynamic equilibrium model of organizing.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Academy of Management Review, 36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(2), 381–403.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https://doi.org/10.5465/AMR.2011.59330958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Teece, D. J. (2010). Business models, business strategy and innovation.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Long Range Planning, 43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(2–3), 172–194.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Thompson, F. M. M. (2010).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Social enterprise: Developing sustainable enterprises.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New York, NY: Palgrave Macmillan.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Zahra, S. A.,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Gedajlovic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E.,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Neubaum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D. O., &amp; Shulman, J. M. (2009). A typology of social entrepreneurs: Motives, search processes and ethical challenges.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Venturing, 24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(5), 519–532.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https://doi.org/10.1016/j.jbusvent.2008.04.007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700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003ABC2-0D2A-42E5-9778-D9E8DBB54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elham Ct 12 (1)">
            <a:hlinkClick r:id="" action="ppaction://media"/>
            <a:extLst>
              <a:ext uri="{FF2B5EF4-FFF2-40B4-BE49-F238E27FC236}">
                <a16:creationId xmlns:a16="http://schemas.microsoft.com/office/drawing/2014/main" id="{1C855795-3B3B-3AB4-9034-450F575010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3718265" y="6129866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118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6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Wood Type">
      <a:majorFont>
        <a:latin typeface="Georgia" panose="020405020504050203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C6AE0645-98FF-411B-B0E9-59ABD78A0CC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29</TotalTime>
  <Words>1030</Words>
  <Application>Microsoft Office PowerPoint</Application>
  <PresentationFormat>Widescreen</PresentationFormat>
  <Paragraphs>55</Paragraphs>
  <Slides>7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Arial</vt:lpstr>
      <vt:lpstr>Arial Black</vt:lpstr>
      <vt:lpstr>Calibri</vt:lpstr>
      <vt:lpstr>Georgia</vt:lpstr>
      <vt:lpstr>Rockwell Extra Bold</vt:lpstr>
      <vt:lpstr>Trebuchet MS</vt:lpstr>
      <vt:lpstr>Wingdings</vt:lpstr>
      <vt:lpstr>Wood Type</vt:lpstr>
      <vt:lpstr>Sustainable Enterprise  SUSTAINABLE ENTERPRISE START-UP </vt:lpstr>
      <vt:lpstr> Introduction </vt:lpstr>
      <vt:lpstr>Key Features of Our Sustainable Enterprise</vt:lpstr>
      <vt:lpstr>Market Strategy &amp; Goals</vt:lpstr>
      <vt:lpstr>Sustainability &amp; Resource Integration</vt:lpstr>
      <vt:lpstr>Financials &amp; Future Prospects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2025-03-06T20:32:03Z</dcterms:created>
  <dcterms:modified xsi:type="dcterms:W3CDTF">2025-03-14T17:19:03Z</dcterms:modified>
</cp:coreProperties>
</file>