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4"/>
  </p:sldMasterIdLst>
  <p:notesMasterIdLst>
    <p:notesMasterId r:id="rId52"/>
  </p:notesMasterIdLst>
  <p:sldIdLst>
    <p:sldId id="257" r:id="rId5"/>
    <p:sldId id="391" r:id="rId6"/>
    <p:sldId id="306" r:id="rId7"/>
    <p:sldId id="259" r:id="rId8"/>
    <p:sldId id="308" r:id="rId9"/>
    <p:sldId id="262" r:id="rId10"/>
    <p:sldId id="261" r:id="rId11"/>
    <p:sldId id="263" r:id="rId12"/>
    <p:sldId id="264" r:id="rId13"/>
    <p:sldId id="307" r:id="rId14"/>
    <p:sldId id="266" r:id="rId15"/>
    <p:sldId id="267" r:id="rId16"/>
    <p:sldId id="268" r:id="rId17"/>
    <p:sldId id="270" r:id="rId18"/>
    <p:sldId id="271" r:id="rId19"/>
    <p:sldId id="269" r:id="rId20"/>
    <p:sldId id="392" r:id="rId21"/>
    <p:sldId id="272" r:id="rId22"/>
    <p:sldId id="273" r:id="rId23"/>
    <p:sldId id="278" r:id="rId24"/>
    <p:sldId id="275" r:id="rId25"/>
    <p:sldId id="274" r:id="rId26"/>
    <p:sldId id="276" r:id="rId27"/>
    <p:sldId id="279" r:id="rId28"/>
    <p:sldId id="287" r:id="rId29"/>
    <p:sldId id="280" r:id="rId30"/>
    <p:sldId id="281" r:id="rId31"/>
    <p:sldId id="283" r:id="rId32"/>
    <p:sldId id="301" r:id="rId33"/>
    <p:sldId id="282" r:id="rId34"/>
    <p:sldId id="284" r:id="rId35"/>
    <p:sldId id="393" r:id="rId36"/>
    <p:sldId id="285" r:id="rId37"/>
    <p:sldId id="286" r:id="rId38"/>
    <p:sldId id="291" r:id="rId39"/>
    <p:sldId id="292" r:id="rId40"/>
    <p:sldId id="293" r:id="rId41"/>
    <p:sldId id="294" r:id="rId42"/>
    <p:sldId id="394" r:id="rId43"/>
    <p:sldId id="295" r:id="rId44"/>
    <p:sldId id="296" r:id="rId45"/>
    <p:sldId id="297" r:id="rId46"/>
    <p:sldId id="395" r:id="rId47"/>
    <p:sldId id="299" r:id="rId48"/>
    <p:sldId id="298" r:id="rId49"/>
    <p:sldId id="300" r:id="rId50"/>
    <p:sldId id="277" r:id="rId51"/>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9149" autoAdjust="0"/>
    <p:restoredTop sz="85804" autoAdjust="0"/>
  </p:normalViewPr>
  <p:slideViewPr>
    <p:cSldViewPr snapToGrid="0">
      <p:cViewPr varScale="1">
        <p:scale>
          <a:sx n="73" d="100"/>
          <a:sy n="73" d="100"/>
        </p:scale>
        <p:origin x="198" y="66"/>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microsoft.com/office/2016/11/relationships/changesInfo" Target="changesInfos/changesInfo1.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Scott" userId="60900361-c968-457a-be84-5b7d7c948694" providerId="ADAL" clId="{E2622EE9-ECE7-42C0-91C7-F015B0CCCAE5}"/>
    <pc:docChg chg="delSld">
      <pc:chgData name="Alexander Scott" userId="60900361-c968-457a-be84-5b7d7c948694" providerId="ADAL" clId="{E2622EE9-ECE7-42C0-91C7-F015B0CCCAE5}" dt="2022-01-18T18:09:05.506" v="0" actId="47"/>
      <pc:docMkLst>
        <pc:docMk/>
      </pc:docMkLst>
      <pc:sldChg chg="del">
        <pc:chgData name="Alexander Scott" userId="60900361-c968-457a-be84-5b7d7c948694" providerId="ADAL" clId="{E2622EE9-ECE7-42C0-91C7-F015B0CCCAE5}" dt="2022-01-18T18:09:05.506" v="0" actId="47"/>
        <pc:sldMkLst>
          <pc:docMk/>
          <pc:sldMk cId="1955741447" sldId="258"/>
        </pc:sldMkLst>
      </pc:sldChg>
      <pc:sldChg chg="del">
        <pc:chgData name="Alexander Scott" userId="60900361-c968-457a-be84-5b7d7c948694" providerId="ADAL" clId="{E2622EE9-ECE7-42C0-91C7-F015B0CCCAE5}" dt="2022-01-18T18:09:05.506" v="0" actId="47"/>
        <pc:sldMkLst>
          <pc:docMk/>
          <pc:sldMk cId="686328042" sldId="260"/>
        </pc:sldMkLst>
      </pc:sldChg>
      <pc:sldChg chg="del">
        <pc:chgData name="Alexander Scott" userId="60900361-c968-457a-be84-5b7d7c948694" providerId="ADAL" clId="{E2622EE9-ECE7-42C0-91C7-F015B0CCCAE5}" dt="2022-01-18T18:09:05.506" v="0" actId="47"/>
        <pc:sldMkLst>
          <pc:docMk/>
          <pc:sldMk cId="1387222985" sldId="302"/>
        </pc:sldMkLst>
      </pc:sldChg>
      <pc:sldChg chg="del">
        <pc:chgData name="Alexander Scott" userId="60900361-c968-457a-be84-5b7d7c948694" providerId="ADAL" clId="{E2622EE9-ECE7-42C0-91C7-F015B0CCCAE5}" dt="2022-01-18T18:09:05.506" v="0" actId="47"/>
        <pc:sldMkLst>
          <pc:docMk/>
          <pc:sldMk cId="1593983502" sldId="303"/>
        </pc:sldMkLst>
      </pc:sldChg>
      <pc:sldChg chg="del">
        <pc:chgData name="Alexander Scott" userId="60900361-c968-457a-be84-5b7d7c948694" providerId="ADAL" clId="{E2622EE9-ECE7-42C0-91C7-F015B0CCCAE5}" dt="2022-01-18T18:09:05.506" v="0" actId="47"/>
        <pc:sldMkLst>
          <pc:docMk/>
          <pc:sldMk cId="1353101125" sldId="316"/>
        </pc:sldMkLst>
      </pc:sldChg>
      <pc:sldChg chg="del">
        <pc:chgData name="Alexander Scott" userId="60900361-c968-457a-be84-5b7d7c948694" providerId="ADAL" clId="{E2622EE9-ECE7-42C0-91C7-F015B0CCCAE5}" dt="2022-01-18T18:09:05.506" v="0" actId="47"/>
        <pc:sldMkLst>
          <pc:docMk/>
          <pc:sldMk cId="106049881" sldId="317"/>
        </pc:sldMkLst>
      </pc:sldChg>
      <pc:sldChg chg="del">
        <pc:chgData name="Alexander Scott" userId="60900361-c968-457a-be84-5b7d7c948694" providerId="ADAL" clId="{E2622EE9-ECE7-42C0-91C7-F015B0CCCAE5}" dt="2022-01-18T18:09:05.506" v="0" actId="47"/>
        <pc:sldMkLst>
          <pc:docMk/>
          <pc:sldMk cId="292549962" sldId="318"/>
        </pc:sldMkLst>
      </pc:sldChg>
      <pc:sldChg chg="del">
        <pc:chgData name="Alexander Scott" userId="60900361-c968-457a-be84-5b7d7c948694" providerId="ADAL" clId="{E2622EE9-ECE7-42C0-91C7-F015B0CCCAE5}" dt="2022-01-18T18:09:05.506" v="0" actId="47"/>
        <pc:sldMkLst>
          <pc:docMk/>
          <pc:sldMk cId="1596122460" sldId="319"/>
        </pc:sldMkLst>
      </pc:sldChg>
      <pc:sldChg chg="del">
        <pc:chgData name="Alexander Scott" userId="60900361-c968-457a-be84-5b7d7c948694" providerId="ADAL" clId="{E2622EE9-ECE7-42C0-91C7-F015B0CCCAE5}" dt="2022-01-18T18:09:05.506" v="0" actId="47"/>
        <pc:sldMkLst>
          <pc:docMk/>
          <pc:sldMk cId="813126813" sldId="320"/>
        </pc:sldMkLst>
      </pc:sldChg>
      <pc:sldChg chg="del">
        <pc:chgData name="Alexander Scott" userId="60900361-c968-457a-be84-5b7d7c948694" providerId="ADAL" clId="{E2622EE9-ECE7-42C0-91C7-F015B0CCCAE5}" dt="2022-01-18T18:09:05.506" v="0" actId="47"/>
        <pc:sldMkLst>
          <pc:docMk/>
          <pc:sldMk cId="349329480" sldId="321"/>
        </pc:sldMkLst>
      </pc:sldChg>
      <pc:sldChg chg="del">
        <pc:chgData name="Alexander Scott" userId="60900361-c968-457a-be84-5b7d7c948694" providerId="ADAL" clId="{E2622EE9-ECE7-42C0-91C7-F015B0CCCAE5}" dt="2022-01-18T18:09:05.506" v="0" actId="47"/>
        <pc:sldMkLst>
          <pc:docMk/>
          <pc:sldMk cId="3697329441" sldId="322"/>
        </pc:sldMkLst>
      </pc:sldChg>
      <pc:sldChg chg="del">
        <pc:chgData name="Alexander Scott" userId="60900361-c968-457a-be84-5b7d7c948694" providerId="ADAL" clId="{E2622EE9-ECE7-42C0-91C7-F015B0CCCAE5}" dt="2022-01-18T18:09:05.506" v="0" actId="47"/>
        <pc:sldMkLst>
          <pc:docMk/>
          <pc:sldMk cId="827199402" sldId="359"/>
        </pc:sldMkLst>
      </pc:sldChg>
      <pc:sldChg chg="del">
        <pc:chgData name="Alexander Scott" userId="60900361-c968-457a-be84-5b7d7c948694" providerId="ADAL" clId="{E2622EE9-ECE7-42C0-91C7-F015B0CCCAE5}" dt="2022-01-18T18:09:05.506" v="0" actId="47"/>
        <pc:sldMkLst>
          <pc:docMk/>
          <pc:sldMk cId="2126033670" sldId="360"/>
        </pc:sldMkLst>
      </pc:sldChg>
      <pc:sldChg chg="del">
        <pc:chgData name="Alexander Scott" userId="60900361-c968-457a-be84-5b7d7c948694" providerId="ADAL" clId="{E2622EE9-ECE7-42C0-91C7-F015B0CCCAE5}" dt="2022-01-18T18:09:05.506" v="0" actId="47"/>
        <pc:sldMkLst>
          <pc:docMk/>
          <pc:sldMk cId="3457763291" sldId="361"/>
        </pc:sldMkLst>
      </pc:sldChg>
      <pc:sldChg chg="del">
        <pc:chgData name="Alexander Scott" userId="60900361-c968-457a-be84-5b7d7c948694" providerId="ADAL" clId="{E2622EE9-ECE7-42C0-91C7-F015B0CCCAE5}" dt="2022-01-18T18:09:05.506" v="0" actId="47"/>
        <pc:sldMkLst>
          <pc:docMk/>
          <pc:sldMk cId="2229108548" sldId="363"/>
        </pc:sldMkLst>
      </pc:sldChg>
      <pc:sldChg chg="del">
        <pc:chgData name="Alexander Scott" userId="60900361-c968-457a-be84-5b7d7c948694" providerId="ADAL" clId="{E2622EE9-ECE7-42C0-91C7-F015B0CCCAE5}" dt="2022-01-18T18:09:05.506" v="0" actId="47"/>
        <pc:sldMkLst>
          <pc:docMk/>
          <pc:sldMk cId="3225734874" sldId="364"/>
        </pc:sldMkLst>
      </pc:sldChg>
      <pc:sldChg chg="del">
        <pc:chgData name="Alexander Scott" userId="60900361-c968-457a-be84-5b7d7c948694" providerId="ADAL" clId="{E2622EE9-ECE7-42C0-91C7-F015B0CCCAE5}" dt="2022-01-18T18:09:05.506" v="0" actId="47"/>
        <pc:sldMkLst>
          <pc:docMk/>
          <pc:sldMk cId="278308341" sldId="370"/>
        </pc:sldMkLst>
      </pc:sldChg>
      <pc:sldChg chg="del">
        <pc:chgData name="Alexander Scott" userId="60900361-c968-457a-be84-5b7d7c948694" providerId="ADAL" clId="{E2622EE9-ECE7-42C0-91C7-F015B0CCCAE5}" dt="2022-01-18T18:09:05.506" v="0" actId="47"/>
        <pc:sldMkLst>
          <pc:docMk/>
          <pc:sldMk cId="3077954905" sldId="371"/>
        </pc:sldMkLst>
      </pc:sldChg>
      <pc:sldChg chg="del">
        <pc:chgData name="Alexander Scott" userId="60900361-c968-457a-be84-5b7d7c948694" providerId="ADAL" clId="{E2622EE9-ECE7-42C0-91C7-F015B0CCCAE5}" dt="2022-01-18T18:09:05.506" v="0" actId="47"/>
        <pc:sldMkLst>
          <pc:docMk/>
          <pc:sldMk cId="184808965" sldId="372"/>
        </pc:sldMkLst>
      </pc:sldChg>
      <pc:sldChg chg="del">
        <pc:chgData name="Alexander Scott" userId="60900361-c968-457a-be84-5b7d7c948694" providerId="ADAL" clId="{E2622EE9-ECE7-42C0-91C7-F015B0CCCAE5}" dt="2022-01-18T18:09:05.506" v="0" actId="47"/>
        <pc:sldMkLst>
          <pc:docMk/>
          <pc:sldMk cId="3784413008" sldId="373"/>
        </pc:sldMkLst>
      </pc:sldChg>
      <pc:sldChg chg="del">
        <pc:chgData name="Alexander Scott" userId="60900361-c968-457a-be84-5b7d7c948694" providerId="ADAL" clId="{E2622EE9-ECE7-42C0-91C7-F015B0CCCAE5}" dt="2022-01-18T18:09:05.506" v="0" actId="47"/>
        <pc:sldMkLst>
          <pc:docMk/>
          <pc:sldMk cId="1412780882" sldId="374"/>
        </pc:sldMkLst>
      </pc:sldChg>
      <pc:sldChg chg="del">
        <pc:chgData name="Alexander Scott" userId="60900361-c968-457a-be84-5b7d7c948694" providerId="ADAL" clId="{E2622EE9-ECE7-42C0-91C7-F015B0CCCAE5}" dt="2022-01-18T18:09:05.506" v="0" actId="47"/>
        <pc:sldMkLst>
          <pc:docMk/>
          <pc:sldMk cId="1139551906" sldId="375"/>
        </pc:sldMkLst>
      </pc:sldChg>
      <pc:sldChg chg="del">
        <pc:chgData name="Alexander Scott" userId="60900361-c968-457a-be84-5b7d7c948694" providerId="ADAL" clId="{E2622EE9-ECE7-42C0-91C7-F015B0CCCAE5}" dt="2022-01-18T18:09:05.506" v="0" actId="47"/>
        <pc:sldMkLst>
          <pc:docMk/>
          <pc:sldMk cId="562294906" sldId="376"/>
        </pc:sldMkLst>
      </pc:sldChg>
      <pc:sldChg chg="del">
        <pc:chgData name="Alexander Scott" userId="60900361-c968-457a-be84-5b7d7c948694" providerId="ADAL" clId="{E2622EE9-ECE7-42C0-91C7-F015B0CCCAE5}" dt="2022-01-18T18:09:05.506" v="0" actId="47"/>
        <pc:sldMkLst>
          <pc:docMk/>
          <pc:sldMk cId="231129591" sldId="377"/>
        </pc:sldMkLst>
      </pc:sldChg>
      <pc:sldChg chg="del">
        <pc:chgData name="Alexander Scott" userId="60900361-c968-457a-be84-5b7d7c948694" providerId="ADAL" clId="{E2622EE9-ECE7-42C0-91C7-F015B0CCCAE5}" dt="2022-01-18T18:09:05.506" v="0" actId="47"/>
        <pc:sldMkLst>
          <pc:docMk/>
          <pc:sldMk cId="1819253530" sldId="378"/>
        </pc:sldMkLst>
      </pc:sldChg>
      <pc:sldChg chg="del">
        <pc:chgData name="Alexander Scott" userId="60900361-c968-457a-be84-5b7d7c948694" providerId="ADAL" clId="{E2622EE9-ECE7-42C0-91C7-F015B0CCCAE5}" dt="2022-01-18T18:09:05.506" v="0" actId="47"/>
        <pc:sldMkLst>
          <pc:docMk/>
          <pc:sldMk cId="4264025069" sldId="380"/>
        </pc:sldMkLst>
      </pc:sldChg>
      <pc:sldChg chg="del">
        <pc:chgData name="Alexander Scott" userId="60900361-c968-457a-be84-5b7d7c948694" providerId="ADAL" clId="{E2622EE9-ECE7-42C0-91C7-F015B0CCCAE5}" dt="2022-01-18T18:09:05.506" v="0" actId="47"/>
        <pc:sldMkLst>
          <pc:docMk/>
          <pc:sldMk cId="1936230685" sldId="381"/>
        </pc:sldMkLst>
      </pc:sldChg>
      <pc:sldChg chg="del">
        <pc:chgData name="Alexander Scott" userId="60900361-c968-457a-be84-5b7d7c948694" providerId="ADAL" clId="{E2622EE9-ECE7-42C0-91C7-F015B0CCCAE5}" dt="2022-01-18T18:09:05.506" v="0" actId="47"/>
        <pc:sldMkLst>
          <pc:docMk/>
          <pc:sldMk cId="1834012658" sldId="382"/>
        </pc:sldMkLst>
      </pc:sldChg>
      <pc:sldChg chg="del">
        <pc:chgData name="Alexander Scott" userId="60900361-c968-457a-be84-5b7d7c948694" providerId="ADAL" clId="{E2622EE9-ECE7-42C0-91C7-F015B0CCCAE5}" dt="2022-01-18T18:09:05.506" v="0" actId="47"/>
        <pc:sldMkLst>
          <pc:docMk/>
          <pc:sldMk cId="2168703249" sldId="385"/>
        </pc:sldMkLst>
      </pc:sldChg>
      <pc:sldChg chg="del">
        <pc:chgData name="Alexander Scott" userId="60900361-c968-457a-be84-5b7d7c948694" providerId="ADAL" clId="{E2622EE9-ECE7-42C0-91C7-F015B0CCCAE5}" dt="2022-01-18T18:09:05.506" v="0" actId="47"/>
        <pc:sldMkLst>
          <pc:docMk/>
          <pc:sldMk cId="1473231009" sldId="386"/>
        </pc:sldMkLst>
      </pc:sldChg>
      <pc:sldChg chg="del">
        <pc:chgData name="Alexander Scott" userId="60900361-c968-457a-be84-5b7d7c948694" providerId="ADAL" clId="{E2622EE9-ECE7-42C0-91C7-F015B0CCCAE5}" dt="2022-01-18T18:09:05.506" v="0" actId="47"/>
        <pc:sldMkLst>
          <pc:docMk/>
          <pc:sldMk cId="897311645" sldId="388"/>
        </pc:sldMkLst>
      </pc:sldChg>
      <pc:sldChg chg="del">
        <pc:chgData name="Alexander Scott" userId="60900361-c968-457a-be84-5b7d7c948694" providerId="ADAL" clId="{E2622EE9-ECE7-42C0-91C7-F015B0CCCAE5}" dt="2022-01-18T18:09:05.506" v="0" actId="47"/>
        <pc:sldMkLst>
          <pc:docMk/>
          <pc:sldMk cId="432001547" sldId="389"/>
        </pc:sldMkLst>
      </pc:sldChg>
      <pc:sldChg chg="del">
        <pc:chgData name="Alexander Scott" userId="60900361-c968-457a-be84-5b7d7c948694" providerId="ADAL" clId="{E2622EE9-ECE7-42C0-91C7-F015B0CCCAE5}" dt="2022-01-18T18:09:05.506" v="0" actId="47"/>
        <pc:sldMkLst>
          <pc:docMk/>
          <pc:sldMk cId="2060889291" sldId="390"/>
        </pc:sldMkLst>
      </pc:sldChg>
      <pc:sldChg chg="del">
        <pc:chgData name="Alexander Scott" userId="60900361-c968-457a-be84-5b7d7c948694" providerId="ADAL" clId="{E2622EE9-ECE7-42C0-91C7-F015B0CCCAE5}" dt="2022-01-18T18:09:05.506" v="0" actId="47"/>
        <pc:sldMkLst>
          <pc:docMk/>
          <pc:sldMk cId="3181957429" sldId="39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9A4CB0D6-3F73-4039-9860-9D652A2E79AD}" type="datetimeFigureOut">
              <a:rPr lang="en-GB" smtClean="0"/>
              <a:t>18/01/2022</a:t>
            </a:fld>
            <a:endParaRPr lang="en-GB" dirty="0"/>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C24008C4-B93C-4135-B550-AF341AF452DF}" type="slidenum">
              <a:rPr lang="en-GB" smtClean="0"/>
              <a:t>‹#›</a:t>
            </a:fld>
            <a:endParaRPr lang="en-GB" dirty="0"/>
          </a:p>
        </p:txBody>
      </p:sp>
    </p:spTree>
    <p:extLst>
      <p:ext uri="{BB962C8B-B14F-4D97-AF65-F5344CB8AC3E}">
        <p14:creationId xmlns:p14="http://schemas.microsoft.com/office/powerpoint/2010/main" val="39795259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261F4836-F42A-4D62-BAEC-5F36FEF7322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489928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2</a:t>
            </a:fld>
            <a:endParaRPr lang="en-GB"/>
          </a:p>
        </p:txBody>
      </p:sp>
    </p:spTree>
    <p:extLst>
      <p:ext uri="{BB962C8B-B14F-4D97-AF65-F5344CB8AC3E}">
        <p14:creationId xmlns:p14="http://schemas.microsoft.com/office/powerpoint/2010/main" val="15684654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Notice also how there is not longer any sense of </a:t>
            </a:r>
            <a:r>
              <a:rPr lang="en-US" dirty="0" err="1"/>
              <a:t>syncreticism</a:t>
            </a:r>
            <a:r>
              <a:rPr lang="en-US" dirty="0"/>
              <a:t> or creolization – it’s about Britain imposing itself on India</a:t>
            </a:r>
            <a:endParaRPr lang="en-GB" dirty="0"/>
          </a:p>
        </p:txBody>
      </p:sp>
      <p:sp>
        <p:nvSpPr>
          <p:cNvPr id="4" name="Slide Number Placeholder 3"/>
          <p:cNvSpPr>
            <a:spLocks noGrp="1"/>
          </p:cNvSpPr>
          <p:nvPr>
            <p:ph type="sldNum" sz="quarter" idx="10"/>
          </p:nvPr>
        </p:nvSpPr>
        <p:spPr/>
        <p:txBody>
          <a:bodyPr/>
          <a:lstStyle/>
          <a:p>
            <a:fld id="{27F8C1B0-4AEB-4EBB-B97D-962E52C5DBC5}" type="slidenum">
              <a:rPr lang="en-GB" smtClean="0"/>
              <a:t>3</a:t>
            </a:fld>
            <a:endParaRPr lang="en-GB"/>
          </a:p>
        </p:txBody>
      </p:sp>
    </p:spTree>
    <p:extLst>
      <p:ext uri="{BB962C8B-B14F-4D97-AF65-F5344CB8AC3E}">
        <p14:creationId xmlns:p14="http://schemas.microsoft.com/office/powerpoint/2010/main" val="5160236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Mirror of British Merchandise and Hindustani Pictorial News was a Hindustani weekly magazine published in India with a specific focus on news and photo stories complimentary to British rule in India</a:t>
            </a:r>
          </a:p>
          <a:p>
            <a:endParaRPr lang="en-GB" dirty="0"/>
          </a:p>
          <a:p>
            <a:r>
              <a:rPr lang="en-GB" dirty="0"/>
              <a:t>Its cover, in its representation of Britain’s colonial relationship with India, is reflective of the attitudes of the 1890s. The cover features in the foreground the figure of Britannia, the female embodiment of the British nation, surveying the scene, flanked by a lion. In the background the Mughal splendour of the Taj Mahal invokes India’s Islamic rulers, who were displaced by the British. In the foreground an elephant laden with goods is steered by a rider while in the background, goods are loaded onto steamships, setting sail for Britain. This scene unfolds against the backdrop of the sun, shimmering with golden light across the sea. Indeed, the British empire was known at the time as ‘the Empire on which the sun never sets’.</a:t>
            </a:r>
          </a:p>
          <a:p>
            <a:endParaRPr lang="en-GB" dirty="0"/>
          </a:p>
          <a:p>
            <a:r>
              <a:rPr lang="en-GB" dirty="0"/>
              <a:t>The magazine featured articles on notable Indian figures and photographic reports on their visits, pursuits and activities, often in Britain. Its main focus was on the promotion of trade between Britain and India, highlighting consumer goods, often at the higher end of the market. Very much a propaganda organ, it extoled the virtues of Britain’s colonial involvement in India.</a:t>
            </a:r>
          </a:p>
        </p:txBody>
      </p:sp>
      <p:sp>
        <p:nvSpPr>
          <p:cNvPr id="4" name="Slide Number Placeholder 3"/>
          <p:cNvSpPr>
            <a:spLocks noGrp="1"/>
          </p:cNvSpPr>
          <p:nvPr>
            <p:ph type="sldNum" sz="quarter" idx="10"/>
          </p:nvPr>
        </p:nvSpPr>
        <p:spPr/>
        <p:txBody>
          <a:bodyPr/>
          <a:lstStyle/>
          <a:p>
            <a:fld id="{C24008C4-B93C-4135-B550-AF341AF452DF}" type="slidenum">
              <a:rPr lang="en-GB" smtClean="0"/>
              <a:t>4</a:t>
            </a:fld>
            <a:endParaRPr lang="en-GB" dirty="0"/>
          </a:p>
        </p:txBody>
      </p:sp>
    </p:spTree>
    <p:extLst>
      <p:ext uri="{BB962C8B-B14F-4D97-AF65-F5344CB8AC3E}">
        <p14:creationId xmlns:p14="http://schemas.microsoft.com/office/powerpoint/2010/main" val="1728497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US" dirty="0"/>
              <a:t>Used in coinage of Roman empire</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6</a:t>
            </a:fld>
            <a:endParaRPr lang="en-GB" dirty="0"/>
          </a:p>
        </p:txBody>
      </p:sp>
    </p:spTree>
    <p:extLst>
      <p:ext uri="{BB962C8B-B14F-4D97-AF65-F5344CB8AC3E}">
        <p14:creationId xmlns:p14="http://schemas.microsoft.com/office/powerpoint/2010/main" val="15466155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Less benignly, we have this remarkable image</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err="1">
                <a:solidFill>
                  <a:schemeClr val="tx1"/>
                </a:solidFill>
                <a:effectLst/>
                <a:latin typeface="+mn-lt"/>
                <a:ea typeface="+mn-ea"/>
                <a:cs typeface="+mn-cs"/>
              </a:rPr>
              <a:t>Aphrodisias</a:t>
            </a:r>
            <a:r>
              <a:rPr lang="en-GB" sz="1200" b="0" i="0" kern="1200" dirty="0">
                <a:solidFill>
                  <a:schemeClr val="tx1"/>
                </a:solidFill>
                <a:effectLst/>
                <a:latin typeface="+mn-lt"/>
                <a:ea typeface="+mn-ea"/>
                <a:cs typeface="+mn-cs"/>
              </a:rPr>
              <a:t> - A Roman city in modern Turkey</a:t>
            </a:r>
          </a:p>
          <a:p>
            <a:endParaRPr lang="en-GB" dirty="0"/>
          </a:p>
          <a:p>
            <a:endParaRPr lang="en-GB" dirty="0"/>
          </a:p>
          <a:p>
            <a:r>
              <a:rPr lang="en-GB" dirty="0"/>
              <a:t>The naked warrior Claudius is about to deliver a death blow to a slumped figure of Britannia. He wears helmet, cloak, and sword belt with scabbard. Britannia wears a tunic with one breast bare -- like the Amazon figures on which she was modelled. The subject of the relief is identified by the inscribed base and the imperial portrait. The inscription reads: </a:t>
            </a:r>
            <a:r>
              <a:rPr lang="en-GB" dirty="0" err="1"/>
              <a:t>Tiberios</a:t>
            </a:r>
            <a:r>
              <a:rPr lang="en-GB" dirty="0"/>
              <a:t> </a:t>
            </a:r>
            <a:r>
              <a:rPr lang="en-GB" dirty="0" err="1"/>
              <a:t>Klaudios</a:t>
            </a:r>
            <a:r>
              <a:rPr lang="en-GB" dirty="0"/>
              <a:t> </a:t>
            </a:r>
            <a:r>
              <a:rPr lang="en-GB" dirty="0" err="1"/>
              <a:t>Kaisar</a:t>
            </a:r>
            <a:r>
              <a:rPr lang="en-GB" dirty="0"/>
              <a:t> -- </a:t>
            </a:r>
            <a:r>
              <a:rPr lang="en-GB" dirty="0" err="1"/>
              <a:t>Bretannia</a:t>
            </a:r>
            <a:r>
              <a:rPr lang="en-GB" dirty="0"/>
              <a:t>. The invasion of Britain in AD 43 was the ‘signature’ conquest of Claudius’ regime.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Reverse of Armitage </a:t>
            </a:r>
          </a:p>
          <a:p>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7</a:t>
            </a:fld>
            <a:endParaRPr lang="en-GB"/>
          </a:p>
        </p:txBody>
      </p:sp>
    </p:spTree>
    <p:extLst>
      <p:ext uri="{BB962C8B-B14F-4D97-AF65-F5344CB8AC3E}">
        <p14:creationId xmlns:p14="http://schemas.microsoft.com/office/powerpoint/2010/main" val="360260016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Renaissance saw resuscitation of Britannia imagery – and as a metonym for entire Britain (i.e. not just Celtic Britons)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House of Stuart ascendency to English crown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r>
              <a:rPr lang="en-US" dirty="0"/>
              <a:t>On 20 October 1604, James VI and I proclaimed himself as "King of Great </a:t>
            </a:r>
            <a:r>
              <a:rPr lang="en-US" dirty="0" err="1"/>
              <a:t>Brittaine</a:t>
            </a:r>
            <a:r>
              <a:rPr lang="en-US" dirty="0"/>
              <a:t>, France and Ireland", a title that continued to be used by many of his successors</a:t>
            </a:r>
          </a:p>
          <a:p>
            <a:endParaRPr lang="en-US" dirty="0"/>
          </a:p>
          <a:p>
            <a:r>
              <a:rPr lang="en-US" dirty="0"/>
              <a:t>Britannia – linking different kingdoms</a:t>
            </a:r>
          </a:p>
          <a:p>
            <a:endParaRPr lang="en-US" dirty="0"/>
          </a:p>
          <a:p>
            <a:r>
              <a:rPr lang="en-US" dirty="0"/>
              <a:t>Poly-</a:t>
            </a:r>
            <a:r>
              <a:rPr lang="en-US" dirty="0" err="1"/>
              <a:t>Olbion</a:t>
            </a:r>
            <a:r>
              <a:rPr lang="en-US" dirty="0"/>
              <a:t> is a topographical poem describing England and Wales. Written by Michael Drayton (1563–1631) and published in 1612, it was reprinted with a second part in 1622. Drayton had been working on the project since at least 1598.</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8</a:t>
            </a:fld>
            <a:endParaRPr lang="en-GB" dirty="0"/>
          </a:p>
        </p:txBody>
      </p:sp>
    </p:spTree>
    <p:extLst>
      <p:ext uri="{BB962C8B-B14F-4D97-AF65-F5344CB8AC3E}">
        <p14:creationId xmlns:p14="http://schemas.microsoft.com/office/powerpoint/2010/main" val="4978460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But Britannia already used during QEI reign</a:t>
            </a:r>
          </a:p>
          <a:p>
            <a:endParaRPr lang="en-US" dirty="0"/>
          </a:p>
          <a:p>
            <a:r>
              <a:rPr lang="en-US" dirty="0"/>
              <a:t>General and Rare Memorials </a:t>
            </a:r>
            <a:r>
              <a:rPr lang="en-US" dirty="0" err="1"/>
              <a:t>pertayning</a:t>
            </a:r>
            <a:r>
              <a:rPr lang="en-US" dirty="0"/>
              <a:t> to the Perfect </a:t>
            </a:r>
            <a:r>
              <a:rPr lang="en-US" dirty="0" err="1"/>
              <a:t>Arte</a:t>
            </a:r>
            <a:r>
              <a:rPr lang="en-US" dirty="0"/>
              <a:t> of Navigation, a work setting out his vision of a maritime empire and asserting English territorial claims on the New World</a:t>
            </a:r>
          </a:p>
          <a:p>
            <a:endParaRPr lang="en-US" dirty="0"/>
          </a:p>
          <a:p>
            <a:r>
              <a:rPr lang="en-US" dirty="0"/>
              <a:t>Proposal written for Elizabeth's Privy Council in 1577 John Dee stressed the potential power and supremacy of England, as well as her ability to achieve a great and lasting empire.</a:t>
            </a:r>
          </a:p>
          <a:p>
            <a:endParaRPr lang="en-US" dirty="0"/>
          </a:p>
          <a:p>
            <a:r>
              <a:rPr lang="en-US" dirty="0"/>
              <a:t>John Dee = polymath - mathematician, astronomer, astrologer, teacher, occultist, and alchemist. Scientific advisor to QEI</a:t>
            </a:r>
          </a:p>
          <a:p>
            <a:endParaRPr lang="en-US" dirty="0"/>
          </a:p>
          <a:p>
            <a:r>
              <a:rPr lang="en-US" dirty="0"/>
              <a:t>One of first to use the phrase ‘British Empire’</a:t>
            </a:r>
          </a:p>
          <a:p>
            <a:r>
              <a:rPr lang="en-US" dirty="0"/>
              <a:t>No King, nor Kingdome, hath, by Nature and </a:t>
            </a:r>
            <a:r>
              <a:rPr lang="en-US" dirty="0" err="1"/>
              <a:t>Humayn</a:t>
            </a:r>
            <a:r>
              <a:rPr lang="en-US" dirty="0"/>
              <a:t> Industry (to be used) any, more LAWFULL, and more Peaceable Means (made evident) </a:t>
            </a:r>
            <a:r>
              <a:rPr lang="en-US" dirty="0" err="1"/>
              <a:t>wherby</a:t>
            </a:r>
            <a:r>
              <a:rPr lang="en-US" dirty="0"/>
              <a:t>, to become In wealth, far passing all other: In Strength, and Force, INVINCIBLE: and in Honorable estimation, Triumphantly Famous, over all, and above all other.[2]</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9</a:t>
            </a:fld>
            <a:endParaRPr lang="en-GB" dirty="0"/>
          </a:p>
        </p:txBody>
      </p:sp>
    </p:spTree>
    <p:extLst>
      <p:ext uri="{BB962C8B-B14F-4D97-AF65-F5344CB8AC3E}">
        <p14:creationId xmlns:p14="http://schemas.microsoft.com/office/powerpoint/2010/main" val="38655486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So as early as 1577, an association with empire</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10</a:t>
            </a:fld>
            <a:endParaRPr lang="en-GB" dirty="0"/>
          </a:p>
        </p:txBody>
      </p:sp>
    </p:spTree>
    <p:extLst>
      <p:ext uri="{BB962C8B-B14F-4D97-AF65-F5344CB8AC3E}">
        <p14:creationId xmlns:p14="http://schemas.microsoft.com/office/powerpoint/2010/main" val="27309299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Britannia's first appearance on British coinage was on the farthing in 1672, though earlier pattern versions had appeared in 1665, followed by the halfpenny later the same year.</a:t>
            </a:r>
          </a:p>
          <a:p>
            <a:endParaRPr lang="en-US" dirty="0"/>
          </a:p>
          <a:p>
            <a:r>
              <a:rPr lang="en-US" dirty="0"/>
              <a:t>Perhaps another sense of reunification post-Restoration?</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11</a:t>
            </a:fld>
            <a:endParaRPr lang="en-GB"/>
          </a:p>
        </p:txBody>
      </p:sp>
    </p:spTree>
    <p:extLst>
      <p:ext uri="{BB962C8B-B14F-4D97-AF65-F5344CB8AC3E}">
        <p14:creationId xmlns:p14="http://schemas.microsoft.com/office/powerpoint/2010/main" val="285561668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12</a:t>
            </a:fld>
            <a:endParaRPr lang="en-GB" dirty="0"/>
          </a:p>
        </p:txBody>
      </p:sp>
    </p:spTree>
    <p:extLst>
      <p:ext uri="{BB962C8B-B14F-4D97-AF65-F5344CB8AC3E}">
        <p14:creationId xmlns:p14="http://schemas.microsoft.com/office/powerpoint/2010/main" val="35964712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13</a:t>
            </a:fld>
            <a:endParaRPr lang="en-GB"/>
          </a:p>
        </p:txBody>
      </p:sp>
    </p:spTree>
    <p:extLst>
      <p:ext uri="{BB962C8B-B14F-4D97-AF65-F5344CB8AC3E}">
        <p14:creationId xmlns:p14="http://schemas.microsoft.com/office/powerpoint/2010/main" val="10539464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14</a:t>
            </a:fld>
            <a:endParaRPr lang="en-GB" dirty="0"/>
          </a:p>
        </p:txBody>
      </p:sp>
    </p:spTree>
    <p:extLst>
      <p:ext uri="{BB962C8B-B14F-4D97-AF65-F5344CB8AC3E}">
        <p14:creationId xmlns:p14="http://schemas.microsoft.com/office/powerpoint/2010/main" val="325743271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Became ubiquitous on 19</a:t>
            </a:r>
            <a:r>
              <a:rPr lang="en-US" baseline="30000" dirty="0"/>
              <a:t>th</a:t>
            </a:r>
            <a:r>
              <a:rPr lang="en-US" dirty="0"/>
              <a:t> century</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15</a:t>
            </a:fld>
            <a:endParaRPr lang="en-GB" dirty="0"/>
          </a:p>
        </p:txBody>
      </p:sp>
    </p:spTree>
    <p:extLst>
      <p:ext uri="{BB962C8B-B14F-4D97-AF65-F5344CB8AC3E}">
        <p14:creationId xmlns:p14="http://schemas.microsoft.com/office/powerpoint/2010/main" val="104788446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16</a:t>
            </a:fld>
            <a:endParaRPr lang="en-GB" dirty="0"/>
          </a:p>
        </p:txBody>
      </p:sp>
    </p:spTree>
    <p:extLst>
      <p:ext uri="{BB962C8B-B14F-4D97-AF65-F5344CB8AC3E}">
        <p14:creationId xmlns:p14="http://schemas.microsoft.com/office/powerpoint/2010/main" val="334470660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1EAE05F-F2EB-4971-A6BD-5917417CC4C8}" type="slidenum">
              <a:rPr lang="en-GB" smtClean="0"/>
              <a:t>17</a:t>
            </a:fld>
            <a:endParaRPr lang="en-GB"/>
          </a:p>
        </p:txBody>
      </p:sp>
    </p:spTree>
    <p:extLst>
      <p:ext uri="{BB962C8B-B14F-4D97-AF65-F5344CB8AC3E}">
        <p14:creationId xmlns:p14="http://schemas.microsoft.com/office/powerpoint/2010/main" val="96501398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Not only Roman precedents were mobilized …</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18</a:t>
            </a:fld>
            <a:endParaRPr lang="en-GB"/>
          </a:p>
        </p:txBody>
      </p:sp>
    </p:spTree>
    <p:extLst>
      <p:ext uri="{BB962C8B-B14F-4D97-AF65-F5344CB8AC3E}">
        <p14:creationId xmlns:p14="http://schemas.microsoft.com/office/powerpoint/2010/main" val="15703794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19</a:t>
            </a:fld>
            <a:endParaRPr lang="en-GB" dirty="0"/>
          </a:p>
        </p:txBody>
      </p:sp>
    </p:spTree>
    <p:extLst>
      <p:ext uri="{BB962C8B-B14F-4D97-AF65-F5344CB8AC3E}">
        <p14:creationId xmlns:p14="http://schemas.microsoft.com/office/powerpoint/2010/main" val="5026018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Strategic importance of Egypt for trading with India …</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20</a:t>
            </a:fld>
            <a:endParaRPr lang="en-GB" dirty="0"/>
          </a:p>
        </p:txBody>
      </p:sp>
    </p:spTree>
    <p:extLst>
      <p:ext uri="{BB962C8B-B14F-4D97-AF65-F5344CB8AC3E}">
        <p14:creationId xmlns:p14="http://schemas.microsoft.com/office/powerpoint/2010/main" val="58483338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Links to East India </a:t>
            </a:r>
            <a:r>
              <a:rPr lang="en-US" dirty="0" err="1"/>
              <a:t>Compant</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21</a:t>
            </a:fld>
            <a:endParaRPr lang="en-GB" dirty="0"/>
          </a:p>
        </p:txBody>
      </p:sp>
    </p:spTree>
    <p:extLst>
      <p:ext uri="{BB962C8B-B14F-4D97-AF65-F5344CB8AC3E}">
        <p14:creationId xmlns:p14="http://schemas.microsoft.com/office/powerpoint/2010/main" val="234371882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Mixture of historical account and ethnographic detail</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22</a:t>
            </a:fld>
            <a:endParaRPr lang="en-GB" dirty="0"/>
          </a:p>
        </p:txBody>
      </p:sp>
    </p:spTree>
    <p:extLst>
      <p:ext uri="{BB962C8B-B14F-4D97-AF65-F5344CB8AC3E}">
        <p14:creationId xmlns:p14="http://schemas.microsoft.com/office/powerpoint/2010/main" val="2439179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23</a:t>
            </a:fld>
            <a:endParaRPr lang="en-GB" dirty="0"/>
          </a:p>
        </p:txBody>
      </p:sp>
    </p:spTree>
    <p:extLst>
      <p:ext uri="{BB962C8B-B14F-4D97-AF65-F5344CB8AC3E}">
        <p14:creationId xmlns:p14="http://schemas.microsoft.com/office/powerpoint/2010/main" val="283225608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Fascination about Alexandrian past</a:t>
            </a:r>
          </a:p>
          <a:p>
            <a:endParaRPr lang="en-US" dirty="0"/>
          </a:p>
          <a:p>
            <a:r>
              <a:rPr lang="en-US" dirty="0"/>
              <a:t>Charles Masson </a:t>
            </a:r>
          </a:p>
          <a:p>
            <a:endParaRPr lang="en-US" dirty="0"/>
          </a:p>
          <a:p>
            <a:r>
              <a:rPr lang="en-US" dirty="0"/>
              <a:t>Pursuit of historical knowledge; ownership of the past</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24</a:t>
            </a:fld>
            <a:endParaRPr lang="en-GB" dirty="0"/>
          </a:p>
        </p:txBody>
      </p:sp>
    </p:spTree>
    <p:extLst>
      <p:ext uri="{BB962C8B-B14F-4D97-AF65-F5344CB8AC3E}">
        <p14:creationId xmlns:p14="http://schemas.microsoft.com/office/powerpoint/2010/main" val="57235932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endParaRPr lang="en-GB" dirty="0"/>
          </a:p>
          <a:p>
            <a:r>
              <a:rPr lang="en-GB" dirty="0"/>
              <a:t>Another classical allusion</a:t>
            </a:r>
          </a:p>
          <a:p>
            <a:endParaRPr lang="en-GB" dirty="0"/>
          </a:p>
          <a:p>
            <a:r>
              <a:rPr lang="en-GB" dirty="0"/>
              <a:t>One flattering to Rhodes …</a:t>
            </a:r>
          </a:p>
        </p:txBody>
      </p:sp>
      <p:sp>
        <p:nvSpPr>
          <p:cNvPr id="4" name="Slide Number Placeholder 3"/>
          <p:cNvSpPr>
            <a:spLocks noGrp="1"/>
          </p:cNvSpPr>
          <p:nvPr>
            <p:ph type="sldNum" sz="quarter" idx="10"/>
          </p:nvPr>
        </p:nvSpPr>
        <p:spPr/>
        <p:txBody>
          <a:bodyPr/>
          <a:lstStyle/>
          <a:p>
            <a:fld id="{C24008C4-B93C-4135-B550-AF341AF452DF}" type="slidenum">
              <a:rPr lang="en-GB" smtClean="0"/>
              <a:t>25</a:t>
            </a:fld>
            <a:endParaRPr lang="en-GB" dirty="0"/>
          </a:p>
        </p:txBody>
      </p:sp>
    </p:spTree>
    <p:extLst>
      <p:ext uri="{BB962C8B-B14F-4D97-AF65-F5344CB8AC3E}">
        <p14:creationId xmlns:p14="http://schemas.microsoft.com/office/powerpoint/2010/main" val="161057828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Increased sense of Britain as an empire in late 19</a:t>
            </a:r>
            <a:r>
              <a:rPr lang="en-US" baseline="30000" dirty="0"/>
              <a:t>th</a:t>
            </a:r>
            <a:r>
              <a:rPr lang="en-US" dirty="0"/>
              <a:t> century/early 20</a:t>
            </a:r>
            <a:r>
              <a:rPr lang="en-US" baseline="30000" dirty="0"/>
              <a:t>th</a:t>
            </a:r>
            <a:r>
              <a:rPr lang="en-US" dirty="0"/>
              <a:t> century</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26</a:t>
            </a:fld>
            <a:endParaRPr lang="en-GB" dirty="0"/>
          </a:p>
        </p:txBody>
      </p:sp>
    </p:spTree>
    <p:extLst>
      <p:ext uri="{BB962C8B-B14F-4D97-AF65-F5344CB8AC3E}">
        <p14:creationId xmlns:p14="http://schemas.microsoft.com/office/powerpoint/2010/main" val="292296679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27</a:t>
            </a:fld>
            <a:endParaRPr lang="en-GB" dirty="0"/>
          </a:p>
        </p:txBody>
      </p:sp>
    </p:spTree>
    <p:extLst>
      <p:ext uri="{BB962C8B-B14F-4D97-AF65-F5344CB8AC3E}">
        <p14:creationId xmlns:p14="http://schemas.microsoft.com/office/powerpoint/2010/main" val="1877684538"/>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28</a:t>
            </a:fld>
            <a:endParaRPr lang="en-GB" dirty="0"/>
          </a:p>
        </p:txBody>
      </p:sp>
    </p:spTree>
    <p:extLst>
      <p:ext uri="{BB962C8B-B14F-4D97-AF65-F5344CB8AC3E}">
        <p14:creationId xmlns:p14="http://schemas.microsoft.com/office/powerpoint/2010/main" val="35468764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Such neoclassical affectation hardly novel </a:t>
            </a:r>
          </a:p>
          <a:p>
            <a:endParaRPr lang="en-US" dirty="0"/>
          </a:p>
          <a:p>
            <a:pPr marL="171450" indent="-171450">
              <a:buFontTx/>
              <a:buChar char="-"/>
            </a:pPr>
            <a:r>
              <a:rPr lang="en-US" dirty="0"/>
              <a:t>Commonplace in Renaissance, Enlightenment … and Victorian Britain.</a:t>
            </a:r>
          </a:p>
          <a:p>
            <a:pPr marL="171450" indent="-171450">
              <a:buFontTx/>
              <a:buChar char="-"/>
            </a:pPr>
            <a:endParaRPr lang="en-US" dirty="0"/>
          </a:p>
          <a:p>
            <a:pPr marL="171450" indent="-171450">
              <a:buFontTx/>
              <a:buChar char="-"/>
            </a:pPr>
            <a:r>
              <a:rPr lang="en-US" dirty="0"/>
              <a:t>Sign of taste, power opulence</a:t>
            </a:r>
          </a:p>
          <a:p>
            <a:pPr marL="171450" indent="-171450">
              <a:buFontTx/>
              <a:buChar char="-"/>
            </a:pPr>
            <a:endParaRPr lang="en-US" dirty="0"/>
          </a:p>
          <a:p>
            <a:pPr marL="171450" indent="-171450">
              <a:buFontTx/>
              <a:buChar char="-"/>
            </a:pPr>
            <a:r>
              <a:rPr lang="en-US" dirty="0"/>
              <a:t>Conflation of Ancient History with modernity</a:t>
            </a:r>
            <a:endParaRPr lang="en-GB" dirty="0"/>
          </a:p>
        </p:txBody>
      </p:sp>
      <p:sp>
        <p:nvSpPr>
          <p:cNvPr id="4" name="Slide Number Placeholder 3"/>
          <p:cNvSpPr>
            <a:spLocks noGrp="1"/>
          </p:cNvSpPr>
          <p:nvPr>
            <p:ph type="sldNum" sz="quarter" idx="5"/>
          </p:nvPr>
        </p:nvSpPr>
        <p:spPr/>
        <p:txBody>
          <a:bodyPr/>
          <a:lstStyle/>
          <a:p>
            <a:fld id="{C24008C4-B93C-4135-B550-AF341AF452DF}" type="slidenum">
              <a:rPr lang="en-GB" smtClean="0"/>
              <a:t>29</a:t>
            </a:fld>
            <a:endParaRPr lang="en-GB" dirty="0"/>
          </a:p>
        </p:txBody>
      </p:sp>
    </p:spTree>
    <p:extLst>
      <p:ext uri="{BB962C8B-B14F-4D97-AF65-F5344CB8AC3E}">
        <p14:creationId xmlns:p14="http://schemas.microsoft.com/office/powerpoint/2010/main" val="16843321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Still, New Imperialism placed increased emphasis on Ancient World as a part of idealized schooling.</a:t>
            </a:r>
          </a:p>
          <a:p>
            <a:endParaRPr lang="en-US" dirty="0"/>
          </a:p>
          <a:p>
            <a:r>
              <a:rPr lang="en-US" dirty="0"/>
              <a:t>Class dynamics</a:t>
            </a:r>
          </a:p>
          <a:p>
            <a:endParaRPr lang="en-US" dirty="0"/>
          </a:p>
          <a:p>
            <a:r>
              <a:rPr lang="en-US" dirty="0"/>
              <a:t>Ask for interpretation</a:t>
            </a:r>
          </a:p>
          <a:p>
            <a:endParaRPr lang="en-US" dirty="0"/>
          </a:p>
          <a:p>
            <a:r>
              <a:rPr lang="en-US" dirty="0"/>
              <a:t>What to learn?</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30</a:t>
            </a:fld>
            <a:endParaRPr lang="en-GB" dirty="0"/>
          </a:p>
        </p:txBody>
      </p:sp>
    </p:spTree>
    <p:extLst>
      <p:ext uri="{BB962C8B-B14F-4D97-AF65-F5344CB8AC3E}">
        <p14:creationId xmlns:p14="http://schemas.microsoft.com/office/powerpoint/2010/main" val="1574672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Importance of </a:t>
            </a:r>
            <a:r>
              <a:rPr lang="en-US" dirty="0" err="1"/>
              <a:t>INdia</a:t>
            </a:r>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31</a:t>
            </a:fld>
            <a:endParaRPr lang="en-GB" dirty="0"/>
          </a:p>
        </p:txBody>
      </p:sp>
    </p:spTree>
    <p:extLst>
      <p:ext uri="{BB962C8B-B14F-4D97-AF65-F5344CB8AC3E}">
        <p14:creationId xmlns:p14="http://schemas.microsoft.com/office/powerpoint/2010/main" val="647171209"/>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32</a:t>
            </a:fld>
            <a:endParaRPr lang="en-GB" dirty="0"/>
          </a:p>
        </p:txBody>
      </p:sp>
    </p:spTree>
    <p:extLst>
      <p:ext uri="{BB962C8B-B14F-4D97-AF65-F5344CB8AC3E}">
        <p14:creationId xmlns:p14="http://schemas.microsoft.com/office/powerpoint/2010/main" val="200284443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24008C4-B93C-4135-B550-AF341AF452DF}" type="slidenum">
              <a:rPr lang="en-GB" smtClean="0"/>
              <a:t>33</a:t>
            </a:fld>
            <a:endParaRPr lang="en-GB" dirty="0"/>
          </a:p>
        </p:txBody>
      </p:sp>
    </p:spTree>
    <p:extLst>
      <p:ext uri="{BB962C8B-B14F-4D97-AF65-F5344CB8AC3E}">
        <p14:creationId xmlns:p14="http://schemas.microsoft.com/office/powerpoint/2010/main" val="407976707"/>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34</a:t>
            </a:fld>
            <a:endParaRPr lang="en-GB" dirty="0"/>
          </a:p>
        </p:txBody>
      </p:sp>
    </p:spTree>
    <p:extLst>
      <p:ext uri="{BB962C8B-B14F-4D97-AF65-F5344CB8AC3E}">
        <p14:creationId xmlns:p14="http://schemas.microsoft.com/office/powerpoint/2010/main" val="4284961745"/>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C24008C4-B93C-4135-B550-AF341AF452DF}" type="slidenum">
              <a:rPr lang="en-GB" smtClean="0"/>
              <a:t>35</a:t>
            </a:fld>
            <a:endParaRPr lang="en-GB" dirty="0"/>
          </a:p>
        </p:txBody>
      </p:sp>
    </p:spTree>
    <p:extLst>
      <p:ext uri="{BB962C8B-B14F-4D97-AF65-F5344CB8AC3E}">
        <p14:creationId xmlns:p14="http://schemas.microsoft.com/office/powerpoint/2010/main" val="3992771920"/>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4008C4-B93C-4135-B550-AF341AF452DF}" type="slidenum">
              <a:rPr lang="en-GB" smtClean="0"/>
              <a:t>39</a:t>
            </a:fld>
            <a:endParaRPr lang="en-GB" dirty="0"/>
          </a:p>
        </p:txBody>
      </p:sp>
    </p:spTree>
    <p:extLst>
      <p:ext uri="{BB962C8B-B14F-4D97-AF65-F5344CB8AC3E}">
        <p14:creationId xmlns:p14="http://schemas.microsoft.com/office/powerpoint/2010/main" val="327960038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4008C4-B93C-4135-B550-AF341AF452DF}" type="slidenum">
              <a:rPr lang="en-GB" smtClean="0"/>
              <a:t>40</a:t>
            </a:fld>
            <a:endParaRPr lang="en-GB" dirty="0"/>
          </a:p>
        </p:txBody>
      </p:sp>
    </p:spTree>
    <p:extLst>
      <p:ext uri="{BB962C8B-B14F-4D97-AF65-F5344CB8AC3E}">
        <p14:creationId xmlns:p14="http://schemas.microsoft.com/office/powerpoint/2010/main" val="290665093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Still, Bryce was not naive</a:t>
            </a:r>
            <a:endParaRPr lang="en-GB" dirty="0"/>
          </a:p>
        </p:txBody>
      </p:sp>
      <p:sp>
        <p:nvSpPr>
          <p:cNvPr id="4" name="Slide Number Placeholder 3"/>
          <p:cNvSpPr>
            <a:spLocks noGrp="1"/>
          </p:cNvSpPr>
          <p:nvPr>
            <p:ph type="sldNum" sz="quarter" idx="5"/>
          </p:nvPr>
        </p:nvSpPr>
        <p:spPr/>
        <p:txBody>
          <a:bodyPr/>
          <a:lstStyle/>
          <a:p>
            <a:fld id="{C24008C4-B93C-4135-B550-AF341AF452DF}" type="slidenum">
              <a:rPr lang="en-GB" smtClean="0"/>
              <a:t>41</a:t>
            </a:fld>
            <a:endParaRPr lang="en-GB" dirty="0"/>
          </a:p>
        </p:txBody>
      </p:sp>
    </p:spTree>
    <p:extLst>
      <p:ext uri="{BB962C8B-B14F-4D97-AF65-F5344CB8AC3E}">
        <p14:creationId xmlns:p14="http://schemas.microsoft.com/office/powerpoint/2010/main" val="1921098584"/>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24008C4-B93C-4135-B550-AF341AF452DF}" type="slidenum">
              <a:rPr lang="en-GB" smtClean="0"/>
              <a:t>45</a:t>
            </a:fld>
            <a:endParaRPr lang="en-GB" dirty="0"/>
          </a:p>
        </p:txBody>
      </p:sp>
    </p:spTree>
    <p:extLst>
      <p:ext uri="{BB962C8B-B14F-4D97-AF65-F5344CB8AC3E}">
        <p14:creationId xmlns:p14="http://schemas.microsoft.com/office/powerpoint/2010/main" val="1977746490"/>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Rome long had been a salutary lesson for Britain</a:t>
            </a:r>
          </a:p>
          <a:p>
            <a:endParaRPr lang="en-US" dirty="0"/>
          </a:p>
          <a:p>
            <a:r>
              <a:rPr lang="en-US" dirty="0"/>
              <a:t>One aspect of the book which did most to popularize ancient Rome and Classics </a:t>
            </a:r>
          </a:p>
        </p:txBody>
      </p:sp>
      <p:sp>
        <p:nvSpPr>
          <p:cNvPr id="4" name="Slide Number Placeholder 3"/>
          <p:cNvSpPr>
            <a:spLocks noGrp="1"/>
          </p:cNvSpPr>
          <p:nvPr>
            <p:ph type="sldNum" sz="quarter" idx="10"/>
          </p:nvPr>
        </p:nvSpPr>
        <p:spPr/>
        <p:txBody>
          <a:bodyPr/>
          <a:lstStyle/>
          <a:p>
            <a:fld id="{3B48E429-67FD-415F-ABD8-AD4ADA09E34C}" type="slidenum">
              <a:rPr lang="en-GB" smtClean="0"/>
              <a:t>47</a:t>
            </a:fld>
            <a:endParaRPr lang="en-GB" dirty="0"/>
          </a:p>
        </p:txBody>
      </p:sp>
    </p:spTree>
    <p:extLst>
      <p:ext uri="{BB962C8B-B14F-4D97-AF65-F5344CB8AC3E}">
        <p14:creationId xmlns:p14="http://schemas.microsoft.com/office/powerpoint/2010/main" val="38498235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4251087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36563896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718521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3166217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33748818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22452736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750012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7280817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84100515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4432838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740CC1B-4A26-4392-A574-C5476E1D9471}" type="datetimeFigureOut">
              <a:rPr lang="en-GB" smtClean="0"/>
              <a:t>18/01/2022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1DCF2B99-4E9C-4D88-9E3B-9F8CDF7236DE}" type="slidenum">
              <a:rPr lang="en-GB" smtClean="0"/>
              <a:t>‹#›</a:t>
            </a:fld>
            <a:endParaRPr lang="en-GB" dirty="0"/>
          </a:p>
        </p:txBody>
      </p:sp>
    </p:spTree>
    <p:extLst>
      <p:ext uri="{BB962C8B-B14F-4D97-AF65-F5344CB8AC3E}">
        <p14:creationId xmlns:p14="http://schemas.microsoft.com/office/powerpoint/2010/main" val="1165373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740CC1B-4A26-4392-A574-C5476E1D9471}" type="datetimeFigureOut">
              <a:rPr lang="en-GB" smtClean="0"/>
              <a:t>18/01/2022</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DCF2B99-4E9C-4D88-9E3B-9F8CDF7236DE}" type="slidenum">
              <a:rPr lang="en-GB" smtClean="0"/>
              <a:t>‹#›</a:t>
            </a:fld>
            <a:endParaRPr lang="en-GB" dirty="0"/>
          </a:p>
        </p:txBody>
      </p:sp>
    </p:spTree>
    <p:extLst>
      <p:ext uri="{BB962C8B-B14F-4D97-AF65-F5344CB8AC3E}">
        <p14:creationId xmlns:p14="http://schemas.microsoft.com/office/powerpoint/2010/main" val="2195852472"/>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25.png"/><Relationship Id="rId4" Type="http://schemas.openxmlformats.org/officeDocument/2006/relationships/image" Target="../media/image24.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28.png"/><Relationship Id="rId4" Type="http://schemas.openxmlformats.org/officeDocument/2006/relationships/image" Target="../media/image27.png"/></Relationships>
</file>

<file path=ppt/slides/_rels/slide20.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1.xml"/><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png"/></Relationships>
</file>

<file path=ppt/slides/_rels/slide23.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39.pn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28.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27.xml"/><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29.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32.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9.xml"/><Relationship Id="rId1" Type="http://schemas.openxmlformats.org/officeDocument/2006/relationships/slideLayout" Target="../slideLayouts/slideLayout2.xml"/><Relationship Id="rId4" Type="http://schemas.openxmlformats.org/officeDocument/2006/relationships/image" Target="../media/image5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12900" y="2311400"/>
            <a:ext cx="9144000" cy="1341438"/>
          </a:xfrm>
        </p:spPr>
        <p:txBody>
          <a:bodyPr>
            <a:normAutofit fontScale="90000"/>
          </a:bodyPr>
          <a:lstStyle/>
          <a:p>
            <a:r>
              <a:rPr lang="en-GB" dirty="0">
                <a:solidFill>
                  <a:srgbClr val="FFFF00"/>
                </a:solidFill>
                <a:latin typeface="Elephant" panose="02020904090505020303" pitchFamily="18" charset="0"/>
              </a:rPr>
              <a:t>Archaeology, Classics and Empire</a:t>
            </a:r>
          </a:p>
        </p:txBody>
      </p:sp>
    </p:spTree>
    <p:extLst>
      <p:ext uri="{BB962C8B-B14F-4D97-AF65-F5344CB8AC3E}">
        <p14:creationId xmlns:p14="http://schemas.microsoft.com/office/powerpoint/2010/main" val="24927483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A47AC61-D1D7-4427-BA51-2F1DBBA183A0}"/>
              </a:ext>
            </a:extLst>
          </p:cNvPr>
          <p:cNvSpPr>
            <a:spLocks noGrp="1"/>
          </p:cNvSpPr>
          <p:nvPr>
            <p:ph type="title"/>
          </p:nvPr>
        </p:nvSpPr>
        <p:spPr/>
        <p:txBody>
          <a:bodyPr/>
          <a:lstStyle/>
          <a:p>
            <a:endParaRPr lang="en-GB" dirty="0"/>
          </a:p>
        </p:txBody>
      </p:sp>
      <p:sp>
        <p:nvSpPr>
          <p:cNvPr id="4" name="Content Placeholder 3">
            <a:extLst>
              <a:ext uri="{FF2B5EF4-FFF2-40B4-BE49-F238E27FC236}">
                <a16:creationId xmlns:a16="http://schemas.microsoft.com/office/drawing/2014/main" id="{FCE213BB-E2C3-47E4-9E85-B2BC36655DC1}"/>
              </a:ext>
            </a:extLst>
          </p:cNvPr>
          <p:cNvSpPr>
            <a:spLocks noGrp="1"/>
          </p:cNvSpPr>
          <p:nvPr>
            <p:ph idx="1"/>
          </p:nvPr>
        </p:nvSpPr>
        <p:spPr/>
        <p:txBody>
          <a:bodyPr>
            <a:normAutofit/>
          </a:bodyPr>
          <a:lstStyle/>
          <a:p>
            <a:r>
              <a:rPr lang="en-GB" dirty="0">
                <a:solidFill>
                  <a:srgbClr val="FFFF00"/>
                </a:solidFill>
                <a:latin typeface="Elephant" panose="02020904090505020303" pitchFamily="18" charset="0"/>
              </a:rPr>
              <a:t>Part Two: Greece and Rome as Models for British Empire</a:t>
            </a:r>
          </a:p>
          <a:p>
            <a:pPr marL="0" indent="0">
              <a:buNone/>
            </a:pPr>
            <a:endParaRPr lang="en-GB" dirty="0">
              <a:latin typeface="Elephant" panose="02020904090505020303" pitchFamily="18" charset="0"/>
            </a:endParaRPr>
          </a:p>
        </p:txBody>
      </p:sp>
    </p:spTree>
    <p:extLst>
      <p:ext uri="{BB962C8B-B14F-4D97-AF65-F5344CB8AC3E}">
        <p14:creationId xmlns:p14="http://schemas.microsoft.com/office/powerpoint/2010/main" val="27181109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2152650" y="0"/>
            <a:ext cx="7277100" cy="6837699"/>
          </a:xfrm>
          <a:prstGeom prst="rect">
            <a:avLst/>
          </a:prstGeom>
        </p:spPr>
      </p:pic>
      <p:sp>
        <p:nvSpPr>
          <p:cNvPr id="3" name="Rectangle 2"/>
          <p:cNvSpPr/>
          <p:nvPr/>
        </p:nvSpPr>
        <p:spPr>
          <a:xfrm>
            <a:off x="9620931" y="2850634"/>
            <a:ext cx="2361519" cy="1815882"/>
          </a:xfrm>
          <a:prstGeom prst="rect">
            <a:avLst/>
          </a:prstGeom>
        </p:spPr>
        <p:txBody>
          <a:bodyPr wrap="square">
            <a:spAutoFit/>
          </a:bodyPr>
          <a:lstStyle/>
          <a:p>
            <a:r>
              <a:rPr lang="en-GB" sz="2800" dirty="0"/>
              <a:t>Edward Armitage,</a:t>
            </a:r>
          </a:p>
          <a:p>
            <a:r>
              <a:rPr lang="en-GB" sz="2800" i="1" dirty="0"/>
              <a:t>Retribution </a:t>
            </a:r>
            <a:r>
              <a:rPr lang="en-GB" sz="2800" dirty="0"/>
              <a:t>(1858)</a:t>
            </a:r>
          </a:p>
        </p:txBody>
      </p:sp>
    </p:spTree>
    <p:extLst>
      <p:ext uri="{BB962C8B-B14F-4D97-AF65-F5344CB8AC3E}">
        <p14:creationId xmlns:p14="http://schemas.microsoft.com/office/powerpoint/2010/main" val="4439134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rotWithShape="1">
          <a:blip r:embed="rId3" cstate="print">
            <a:extLst>
              <a:ext uri="{28A0092B-C50C-407E-A947-70E740481C1C}">
                <a14:useLocalDpi xmlns:a14="http://schemas.microsoft.com/office/drawing/2010/main" val="0"/>
              </a:ext>
            </a:extLst>
          </a:blip>
          <a:srcRect l="5214" t="1574" r="534" b="1985"/>
          <a:stretch/>
        </p:blipFill>
        <p:spPr>
          <a:xfrm>
            <a:off x="80502" y="-147230"/>
            <a:ext cx="5124450" cy="7005230"/>
          </a:xfrm>
        </p:spPr>
      </p:pic>
      <p:pic>
        <p:nvPicPr>
          <p:cNvPr id="5" name="Picture 4"/>
          <p:cNvPicPr>
            <a:picLocks noChangeAspect="1"/>
          </p:cNvPicPr>
          <p:nvPr/>
        </p:nvPicPr>
        <p:blipFill>
          <a:blip r:embed="rId4"/>
          <a:stretch>
            <a:fillRect/>
          </a:stretch>
        </p:blipFill>
        <p:spPr>
          <a:xfrm>
            <a:off x="6454893" y="1466850"/>
            <a:ext cx="5737107" cy="5391150"/>
          </a:xfrm>
          <a:prstGeom prst="rect">
            <a:avLst/>
          </a:prstGeom>
        </p:spPr>
      </p:pic>
      <p:sp>
        <p:nvSpPr>
          <p:cNvPr id="8" name="Title 1"/>
          <p:cNvSpPr txBox="1">
            <a:spLocks/>
          </p:cNvSpPr>
          <p:nvPr/>
        </p:nvSpPr>
        <p:spPr>
          <a:xfrm>
            <a:off x="5442857" y="-420572"/>
            <a:ext cx="6749143" cy="2896955"/>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2000" i="1">
                <a:latin typeface="Elephant" panose="02020904090505020303" pitchFamily="18" charset="0"/>
              </a:rPr>
              <a:t>The Mirror of British Merchandise and Hindustani Pictorial News</a:t>
            </a:r>
            <a:r>
              <a:rPr lang="en-GB" sz="2000">
                <a:latin typeface="Elephant" panose="02020904090505020303" pitchFamily="18" charset="0"/>
              </a:rPr>
              <a:t>, January 1893;</a:t>
            </a:r>
            <a:br>
              <a:rPr lang="en-GB" sz="2000">
                <a:latin typeface="Elephant" panose="02020904090505020303" pitchFamily="18" charset="0"/>
              </a:rPr>
            </a:br>
            <a:br>
              <a:rPr lang="en-GB" sz="2000">
                <a:latin typeface="Elephant" panose="02020904090505020303" pitchFamily="18" charset="0"/>
              </a:rPr>
            </a:br>
            <a:r>
              <a:rPr lang="en-GB" sz="2000">
                <a:latin typeface="Elephant" panose="02020904090505020303" pitchFamily="18" charset="0"/>
              </a:rPr>
              <a:t>Edward Armitage, </a:t>
            </a:r>
            <a:r>
              <a:rPr lang="en-GB" sz="2000" i="1">
                <a:latin typeface="Elephant" panose="02020904090505020303" pitchFamily="18" charset="0"/>
              </a:rPr>
              <a:t>Retributio</a:t>
            </a:r>
            <a:r>
              <a:rPr lang="en-GB" sz="2000">
                <a:latin typeface="Elephant" panose="02020904090505020303" pitchFamily="18" charset="0"/>
              </a:rPr>
              <a:t>n (1858)</a:t>
            </a:r>
            <a:br>
              <a:rPr lang="en-GB" sz="2800">
                <a:latin typeface="Elephant" panose="02020904090505020303" pitchFamily="18" charset="0"/>
              </a:rPr>
            </a:br>
            <a:endParaRPr lang="en-GB" sz="2800" i="1" dirty="0">
              <a:latin typeface="Elephant" panose="02020904090505020303" pitchFamily="18" charset="0"/>
            </a:endParaRPr>
          </a:p>
        </p:txBody>
      </p:sp>
    </p:spTree>
    <p:extLst>
      <p:ext uri="{BB962C8B-B14F-4D97-AF65-F5344CB8AC3E}">
        <p14:creationId xmlns:p14="http://schemas.microsoft.com/office/powerpoint/2010/main" val="926628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ECE77-4E88-4BC7-8C30-BE2D500EB5C3}"/>
              </a:ext>
            </a:extLst>
          </p:cNvPr>
          <p:cNvSpPr>
            <a:spLocks noGrp="1"/>
          </p:cNvSpPr>
          <p:nvPr>
            <p:ph type="title"/>
          </p:nvPr>
        </p:nvSpPr>
        <p:spPr/>
        <p:txBody>
          <a:bodyPr/>
          <a:lstStyle/>
          <a:p>
            <a:pPr algn="ctr"/>
            <a:r>
              <a:rPr lang="en-US" dirty="0">
                <a:latin typeface="Elephant" panose="02020904090505020303" pitchFamily="18" charset="0"/>
              </a:rPr>
              <a:t>Britannia </a:t>
            </a:r>
            <a:endParaRPr lang="en-GB" dirty="0">
              <a:latin typeface="Elephant" panose="02020904090505020303" pitchFamily="18" charset="0"/>
            </a:endParaRPr>
          </a:p>
        </p:txBody>
      </p:sp>
      <p:sp>
        <p:nvSpPr>
          <p:cNvPr id="3" name="Content Placeholder 2">
            <a:extLst>
              <a:ext uri="{FF2B5EF4-FFF2-40B4-BE49-F238E27FC236}">
                <a16:creationId xmlns:a16="http://schemas.microsoft.com/office/drawing/2014/main" id="{086F5B5B-711F-49DB-9EE4-05E783828AA8}"/>
              </a:ext>
            </a:extLst>
          </p:cNvPr>
          <p:cNvSpPr>
            <a:spLocks noGrp="1"/>
          </p:cNvSpPr>
          <p:nvPr>
            <p:ph idx="1"/>
          </p:nvPr>
        </p:nvSpPr>
        <p:spPr/>
        <p:txBody>
          <a:bodyPr/>
          <a:lstStyle/>
          <a:p>
            <a:r>
              <a:rPr lang="en-US" dirty="0"/>
              <a:t>Latin name for (main) island of Britain – and, more specifically, Roman Britain</a:t>
            </a:r>
          </a:p>
          <a:p>
            <a:r>
              <a:rPr lang="en-US" dirty="0" err="1"/>
              <a:t>Latinisation</a:t>
            </a:r>
            <a:r>
              <a:rPr lang="en-US" dirty="0"/>
              <a:t> of Brittonic word </a:t>
            </a:r>
            <a:r>
              <a:rPr lang="en-US" i="1" dirty="0" err="1"/>
              <a:t>Pretanī</a:t>
            </a:r>
            <a:r>
              <a:rPr lang="en-US" i="1" dirty="0"/>
              <a:t> </a:t>
            </a:r>
            <a:r>
              <a:rPr lang="en-US" dirty="0"/>
              <a:t>–  antecedent of modern Welsh </a:t>
            </a:r>
            <a:r>
              <a:rPr lang="en-US" i="1" dirty="0"/>
              <a:t>Prydain – </a:t>
            </a:r>
            <a:r>
              <a:rPr lang="en-US" dirty="0"/>
              <a:t>and Ancient Greek </a:t>
            </a:r>
            <a:r>
              <a:rPr lang="en-US" i="1" dirty="0" err="1"/>
              <a:t>Prettanike</a:t>
            </a:r>
            <a:endParaRPr lang="en-US" i="1" dirty="0"/>
          </a:p>
          <a:p>
            <a:endParaRPr lang="en-US" dirty="0"/>
          </a:p>
          <a:p>
            <a:endParaRPr lang="en-GB" dirty="0"/>
          </a:p>
        </p:txBody>
      </p:sp>
    </p:spTree>
    <p:extLst>
      <p:ext uri="{BB962C8B-B14F-4D97-AF65-F5344CB8AC3E}">
        <p14:creationId xmlns:p14="http://schemas.microsoft.com/office/powerpoint/2010/main" val="35684774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stretch>
            <a:fillRect/>
          </a:stretch>
        </p:blipFill>
        <p:spPr>
          <a:xfrm>
            <a:off x="718457" y="-33143"/>
            <a:ext cx="6929974" cy="3447662"/>
          </a:xfrm>
          <a:prstGeom prst="rect">
            <a:avLst/>
          </a:prstGeom>
        </p:spPr>
      </p:pic>
      <p:pic>
        <p:nvPicPr>
          <p:cNvPr id="5" name="Picture 4"/>
          <p:cNvPicPr>
            <a:picLocks noChangeAspect="1"/>
          </p:cNvPicPr>
          <p:nvPr/>
        </p:nvPicPr>
        <p:blipFill>
          <a:blip r:embed="rId4"/>
          <a:stretch>
            <a:fillRect/>
          </a:stretch>
        </p:blipFill>
        <p:spPr>
          <a:xfrm>
            <a:off x="8082643" y="728117"/>
            <a:ext cx="3705369" cy="3778024"/>
          </a:xfrm>
          <a:prstGeom prst="rect">
            <a:avLst/>
          </a:prstGeom>
        </p:spPr>
      </p:pic>
      <p:pic>
        <p:nvPicPr>
          <p:cNvPr id="6" name="Picture 5"/>
          <p:cNvPicPr>
            <a:picLocks noChangeAspect="1"/>
          </p:cNvPicPr>
          <p:nvPr/>
        </p:nvPicPr>
        <p:blipFill>
          <a:blip r:embed="rId5"/>
          <a:stretch>
            <a:fillRect/>
          </a:stretch>
        </p:blipFill>
        <p:spPr>
          <a:xfrm>
            <a:off x="718457" y="3429000"/>
            <a:ext cx="6946710" cy="3323318"/>
          </a:xfrm>
          <a:prstGeom prst="rect">
            <a:avLst/>
          </a:prstGeom>
        </p:spPr>
      </p:pic>
      <p:sp>
        <p:nvSpPr>
          <p:cNvPr id="8" name="TextBox 7">
            <a:extLst>
              <a:ext uri="{FF2B5EF4-FFF2-40B4-BE49-F238E27FC236}">
                <a16:creationId xmlns:a16="http://schemas.microsoft.com/office/drawing/2014/main" id="{DED0210D-F4B5-420E-8E08-58F442A97FC8}"/>
              </a:ext>
            </a:extLst>
          </p:cNvPr>
          <p:cNvSpPr txBox="1"/>
          <p:nvPr/>
        </p:nvSpPr>
        <p:spPr>
          <a:xfrm>
            <a:off x="8082643" y="4997992"/>
            <a:ext cx="2874066" cy="1754326"/>
          </a:xfrm>
          <a:prstGeom prst="rect">
            <a:avLst/>
          </a:prstGeom>
          <a:noFill/>
        </p:spPr>
        <p:txBody>
          <a:bodyPr wrap="square">
            <a:spAutoFit/>
          </a:bodyPr>
          <a:lstStyle/>
          <a:p>
            <a:r>
              <a:rPr lang="en-US" dirty="0"/>
              <a:t>Coin showing Hadrian </a:t>
            </a:r>
            <a:r>
              <a:rPr lang="en-US" dirty="0" err="1"/>
              <a:t>aamd</a:t>
            </a:r>
            <a:r>
              <a:rPr lang="en-US" dirty="0"/>
              <a:t> Britannia, c. AD 134-138</a:t>
            </a:r>
          </a:p>
          <a:p>
            <a:r>
              <a:rPr lang="en-US" dirty="0"/>
              <a:t>Bronze medallion of Commodus commemorating the successful campaigns in Britain, c. AD 185)</a:t>
            </a:r>
            <a:endParaRPr lang="en-GB" dirty="0"/>
          </a:p>
        </p:txBody>
      </p:sp>
      <p:sp>
        <p:nvSpPr>
          <p:cNvPr id="10" name="TextBox 9">
            <a:extLst>
              <a:ext uri="{FF2B5EF4-FFF2-40B4-BE49-F238E27FC236}">
                <a16:creationId xmlns:a16="http://schemas.microsoft.com/office/drawing/2014/main" id="{AC69D321-1B9A-4D01-A3D8-C74D122E303C}"/>
              </a:ext>
            </a:extLst>
          </p:cNvPr>
          <p:cNvSpPr txBox="1"/>
          <p:nvPr/>
        </p:nvSpPr>
        <p:spPr>
          <a:xfrm>
            <a:off x="8082643" y="-15008"/>
            <a:ext cx="3705369" cy="646331"/>
          </a:xfrm>
          <a:prstGeom prst="rect">
            <a:avLst/>
          </a:prstGeom>
          <a:noFill/>
        </p:spPr>
        <p:txBody>
          <a:bodyPr wrap="square">
            <a:spAutoFit/>
          </a:bodyPr>
          <a:lstStyle/>
          <a:p>
            <a:r>
              <a:rPr lang="en-GB" dirty="0"/>
              <a:t>Britannia reclining on rock on </a:t>
            </a:r>
            <a:r>
              <a:rPr lang="en-GB" dirty="0" err="1"/>
              <a:t>Antoninus</a:t>
            </a:r>
            <a:r>
              <a:rPr lang="en-GB" dirty="0"/>
              <a:t> Pius’ coin, c. 138-161 AD</a:t>
            </a:r>
          </a:p>
        </p:txBody>
      </p:sp>
    </p:spTree>
    <p:extLst>
      <p:ext uri="{BB962C8B-B14F-4D97-AF65-F5344CB8AC3E}">
        <p14:creationId xmlns:p14="http://schemas.microsoft.com/office/powerpoint/2010/main" val="7390731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Picture 3"/>
          <p:cNvPicPr>
            <a:picLocks noChangeAspect="1"/>
          </p:cNvPicPr>
          <p:nvPr/>
        </p:nvPicPr>
        <p:blipFill>
          <a:blip r:embed="rId3"/>
          <a:stretch>
            <a:fillRect/>
          </a:stretch>
        </p:blipFill>
        <p:spPr>
          <a:xfrm>
            <a:off x="400051" y="0"/>
            <a:ext cx="4574232" cy="6858000"/>
          </a:xfrm>
          <a:prstGeom prst="rect">
            <a:avLst/>
          </a:prstGeom>
        </p:spPr>
      </p:pic>
      <p:sp>
        <p:nvSpPr>
          <p:cNvPr id="5" name="Rectangle 4"/>
          <p:cNvSpPr/>
          <p:nvPr/>
        </p:nvSpPr>
        <p:spPr>
          <a:xfrm>
            <a:off x="5427786" y="3501737"/>
            <a:ext cx="2028092" cy="1754326"/>
          </a:xfrm>
          <a:prstGeom prst="rect">
            <a:avLst/>
          </a:prstGeom>
        </p:spPr>
        <p:txBody>
          <a:bodyPr wrap="square">
            <a:spAutoFit/>
          </a:bodyPr>
          <a:lstStyle/>
          <a:p>
            <a:r>
              <a:rPr lang="en-GB" dirty="0"/>
              <a:t>Claudius and Britannia,</a:t>
            </a:r>
            <a:r>
              <a:rPr lang="en-US" dirty="0"/>
              <a:t> c. AD 20 to 60 frieze discovered at </a:t>
            </a:r>
            <a:r>
              <a:rPr lang="en-US" dirty="0" err="1"/>
              <a:t>Aphrodisias</a:t>
            </a:r>
            <a:r>
              <a:rPr lang="en-US" dirty="0"/>
              <a:t>, Turkey, 1980</a:t>
            </a:r>
            <a:endParaRPr lang="en-GB" dirty="0"/>
          </a:p>
        </p:txBody>
      </p:sp>
      <p:pic>
        <p:nvPicPr>
          <p:cNvPr id="10" name="Picture 9"/>
          <p:cNvPicPr>
            <a:picLocks noChangeAspect="1"/>
          </p:cNvPicPr>
          <p:nvPr/>
        </p:nvPicPr>
        <p:blipFill rotWithShape="1">
          <a:blip r:embed="rId4"/>
          <a:srcRect l="12500"/>
          <a:stretch/>
        </p:blipFill>
        <p:spPr>
          <a:xfrm>
            <a:off x="7677150" y="-102800"/>
            <a:ext cx="4514850" cy="7016503"/>
          </a:xfrm>
          <a:prstGeom prst="rect">
            <a:avLst/>
          </a:prstGeom>
        </p:spPr>
      </p:pic>
    </p:spTree>
    <p:extLst>
      <p:ext uri="{BB962C8B-B14F-4D97-AF65-F5344CB8AC3E}">
        <p14:creationId xmlns:p14="http://schemas.microsoft.com/office/powerpoint/2010/main" val="23071091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stretch>
            <a:fillRect/>
          </a:stretch>
        </p:blipFill>
        <p:spPr>
          <a:xfrm>
            <a:off x="7724610" y="-51881"/>
            <a:ext cx="4254247" cy="6824995"/>
          </a:xfrm>
          <a:prstGeom prst="rect">
            <a:avLst/>
          </a:prstGeom>
        </p:spPr>
      </p:pic>
      <p:sp>
        <p:nvSpPr>
          <p:cNvPr id="5" name="Rectangle 4"/>
          <p:cNvSpPr/>
          <p:nvPr/>
        </p:nvSpPr>
        <p:spPr>
          <a:xfrm>
            <a:off x="4897917" y="1415971"/>
            <a:ext cx="2062843" cy="5355312"/>
          </a:xfrm>
          <a:prstGeom prst="rect">
            <a:avLst/>
          </a:prstGeom>
        </p:spPr>
        <p:txBody>
          <a:bodyPr wrap="square">
            <a:spAutoFit/>
          </a:bodyPr>
          <a:lstStyle/>
          <a:p>
            <a:endParaRPr lang="en-GB" i="1" dirty="0"/>
          </a:p>
          <a:p>
            <a:endParaRPr lang="en-GB" i="1" dirty="0"/>
          </a:p>
          <a:p>
            <a:r>
              <a:rPr lang="en-GB" dirty="0"/>
              <a:t>Michael Drayton </a:t>
            </a:r>
            <a:r>
              <a:rPr lang="en-GB" i="1" dirty="0"/>
              <a:t>Poly-</a:t>
            </a:r>
          </a:p>
          <a:p>
            <a:r>
              <a:rPr lang="en-GB" i="1" dirty="0" err="1"/>
              <a:t>Olbion</a:t>
            </a:r>
            <a:r>
              <a:rPr lang="en-GB" i="1" dirty="0"/>
              <a:t> </a:t>
            </a:r>
            <a:r>
              <a:rPr lang="en-GB" dirty="0"/>
              <a:t>(1612)</a:t>
            </a:r>
          </a:p>
          <a:p>
            <a:endParaRPr lang="en-GB" dirty="0"/>
          </a:p>
          <a:p>
            <a:endParaRPr lang="en-GB" dirty="0"/>
          </a:p>
          <a:p>
            <a:endParaRPr lang="en-GB" dirty="0"/>
          </a:p>
          <a:p>
            <a:r>
              <a:rPr lang="en-GB" dirty="0"/>
              <a:t>William</a:t>
            </a:r>
          </a:p>
          <a:p>
            <a:r>
              <a:rPr lang="en-GB" dirty="0"/>
              <a:t>Camden, </a:t>
            </a:r>
            <a:r>
              <a:rPr lang="en-GB" i="1" dirty="0"/>
              <a:t>Britannia, or, A </a:t>
            </a:r>
            <a:r>
              <a:rPr lang="en-GB" i="1" dirty="0" err="1"/>
              <a:t>Chorographicall</a:t>
            </a:r>
            <a:r>
              <a:rPr lang="en-GB" i="1" dirty="0"/>
              <a:t> description of the Most</a:t>
            </a:r>
          </a:p>
          <a:p>
            <a:r>
              <a:rPr lang="en-GB" i="1" dirty="0"/>
              <a:t>Flourishing </a:t>
            </a:r>
            <a:r>
              <a:rPr lang="en-GB" i="1" dirty="0" err="1"/>
              <a:t>Kingdomes</a:t>
            </a:r>
            <a:r>
              <a:rPr lang="en-GB" i="1" dirty="0"/>
              <a:t>, England, Scotland and Ireland </a:t>
            </a:r>
            <a:r>
              <a:rPr lang="en-GB" dirty="0"/>
              <a:t>(1607)</a:t>
            </a:r>
          </a:p>
          <a:p>
            <a:endParaRPr lang="en-GB" dirty="0"/>
          </a:p>
        </p:txBody>
      </p:sp>
      <p:pic>
        <p:nvPicPr>
          <p:cNvPr id="7" name="Picture 6"/>
          <p:cNvPicPr>
            <a:picLocks noChangeAspect="1"/>
          </p:cNvPicPr>
          <p:nvPr/>
        </p:nvPicPr>
        <p:blipFill rotWithShape="1">
          <a:blip r:embed="rId4"/>
          <a:srcRect l="3847" t="1438" r="4037" b="4023"/>
          <a:stretch/>
        </p:blipFill>
        <p:spPr>
          <a:xfrm>
            <a:off x="213143" y="0"/>
            <a:ext cx="4282764" cy="6677865"/>
          </a:xfrm>
          <a:prstGeom prst="rect">
            <a:avLst/>
          </a:prstGeom>
        </p:spPr>
      </p:pic>
    </p:spTree>
    <p:extLst>
      <p:ext uri="{BB962C8B-B14F-4D97-AF65-F5344CB8AC3E}">
        <p14:creationId xmlns:p14="http://schemas.microsoft.com/office/powerpoint/2010/main" val="145716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6247" t="4622" r="7069" b="3369"/>
          <a:stretch/>
        </p:blipFill>
        <p:spPr>
          <a:xfrm>
            <a:off x="0" y="0"/>
            <a:ext cx="4395019" cy="6770702"/>
          </a:xfrm>
          <a:prstGeom prst="rect">
            <a:avLst/>
          </a:prstGeom>
        </p:spPr>
      </p:pic>
      <p:pic>
        <p:nvPicPr>
          <p:cNvPr id="5" name="Picture 4"/>
          <p:cNvPicPr>
            <a:picLocks noChangeAspect="1"/>
          </p:cNvPicPr>
          <p:nvPr/>
        </p:nvPicPr>
        <p:blipFill rotWithShape="1">
          <a:blip r:embed="rId3"/>
          <a:srcRect l="24638" t="41390" r="16765" b="21296"/>
          <a:stretch/>
        </p:blipFill>
        <p:spPr>
          <a:xfrm>
            <a:off x="4517949" y="0"/>
            <a:ext cx="7674051" cy="7092492"/>
          </a:xfrm>
          <a:prstGeom prst="rect">
            <a:avLst/>
          </a:prstGeom>
        </p:spPr>
      </p:pic>
      <p:sp>
        <p:nvSpPr>
          <p:cNvPr id="6" name="Oval 5"/>
          <p:cNvSpPr/>
          <p:nvPr/>
        </p:nvSpPr>
        <p:spPr>
          <a:xfrm>
            <a:off x="2197509" y="4395019"/>
            <a:ext cx="1519085" cy="1120878"/>
          </a:xfrm>
          <a:prstGeom prst="ellipse">
            <a:avLst/>
          </a:prstGeom>
          <a:noFill/>
          <a:ln w="349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4395019" y="4272677"/>
            <a:ext cx="1960306" cy="2585323"/>
          </a:xfrm>
          <a:prstGeom prst="rect">
            <a:avLst/>
          </a:prstGeom>
          <a:solidFill>
            <a:schemeClr val="bg1"/>
          </a:solidFill>
          <a:ln>
            <a:noFill/>
          </a:ln>
        </p:spPr>
        <p:txBody>
          <a:bodyPr wrap="square">
            <a:spAutoFit/>
          </a:bodyPr>
          <a:lstStyle/>
          <a:p>
            <a:r>
              <a:rPr lang="en-GB" dirty="0">
                <a:solidFill>
                  <a:srgbClr val="FF0000"/>
                </a:solidFill>
                <a:latin typeface="Elephant" panose="02020904090505020303" pitchFamily="18" charset="0"/>
              </a:rPr>
              <a:t>Frontispiece John Dee, </a:t>
            </a:r>
            <a:r>
              <a:rPr lang="en-GB" i="1" dirty="0">
                <a:solidFill>
                  <a:srgbClr val="FF0000"/>
                </a:solidFill>
                <a:latin typeface="Elephant" panose="02020904090505020303" pitchFamily="18" charset="0"/>
              </a:rPr>
              <a:t>General and Rare Memorials portraying the Perfect Art of Navigation </a:t>
            </a:r>
            <a:r>
              <a:rPr lang="en-GB" dirty="0">
                <a:solidFill>
                  <a:srgbClr val="FF0000"/>
                </a:solidFill>
                <a:latin typeface="Elephant" panose="02020904090505020303" pitchFamily="18" charset="0"/>
              </a:rPr>
              <a:t>(1577)</a:t>
            </a:r>
          </a:p>
        </p:txBody>
      </p:sp>
    </p:spTree>
    <p:extLst>
      <p:ext uri="{BB962C8B-B14F-4D97-AF65-F5344CB8AC3E}">
        <p14:creationId xmlns:p14="http://schemas.microsoft.com/office/powerpoint/2010/main" val="116230176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5" name="Picture 4"/>
          <p:cNvPicPr>
            <a:picLocks noChangeAspect="1"/>
          </p:cNvPicPr>
          <p:nvPr/>
        </p:nvPicPr>
        <p:blipFill rotWithShape="1">
          <a:blip r:embed="rId3"/>
          <a:srcRect l="24638" t="41390" r="16765" b="21296"/>
          <a:stretch/>
        </p:blipFill>
        <p:spPr>
          <a:xfrm>
            <a:off x="4517949" y="0"/>
            <a:ext cx="7674051" cy="7092492"/>
          </a:xfrm>
          <a:prstGeom prst="rect">
            <a:avLst/>
          </a:prstGeom>
        </p:spPr>
      </p:pic>
      <p:sp>
        <p:nvSpPr>
          <p:cNvPr id="6" name="Oval 5"/>
          <p:cNvSpPr/>
          <p:nvPr/>
        </p:nvSpPr>
        <p:spPr>
          <a:xfrm>
            <a:off x="2197509" y="4395019"/>
            <a:ext cx="1519085" cy="1120878"/>
          </a:xfrm>
          <a:prstGeom prst="ellipse">
            <a:avLst/>
          </a:prstGeom>
          <a:noFill/>
          <a:ln w="349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p:cNvSpPr/>
          <p:nvPr/>
        </p:nvSpPr>
        <p:spPr>
          <a:xfrm>
            <a:off x="98532" y="87298"/>
            <a:ext cx="4197954" cy="5847755"/>
          </a:xfrm>
          <a:prstGeom prst="rect">
            <a:avLst/>
          </a:prstGeom>
          <a:solidFill>
            <a:schemeClr val="bg1"/>
          </a:solidFill>
          <a:ln>
            <a:noFill/>
          </a:ln>
        </p:spPr>
        <p:txBody>
          <a:bodyPr wrap="square">
            <a:spAutoFit/>
          </a:bodyPr>
          <a:lstStyle/>
          <a:p>
            <a:r>
              <a:rPr lang="en-US" sz="2200" b="0" i="0" dirty="0">
                <a:effectLst/>
              </a:rPr>
              <a:t>Why should not we HOPE, that ,… BRYTANICA, on her knees, very Humbly, and </a:t>
            </a:r>
            <a:r>
              <a:rPr lang="en-US" sz="2200" b="0" i="0" dirty="0" err="1">
                <a:effectLst/>
              </a:rPr>
              <a:t>ernestly</a:t>
            </a:r>
            <a:r>
              <a:rPr lang="en-US" sz="2200" b="0" i="0" dirty="0">
                <a:effectLst/>
              </a:rPr>
              <a:t> Soliciting the most Excellent Royall </a:t>
            </a:r>
            <a:r>
              <a:rPr lang="en-US" sz="2200" b="0" i="0" dirty="0" err="1">
                <a:effectLst/>
              </a:rPr>
              <a:t>Maiesty</a:t>
            </a:r>
            <a:r>
              <a:rPr lang="en-US" sz="2200" b="0" i="0" dirty="0">
                <a:effectLst/>
              </a:rPr>
              <a:t>, of our ELIZABETH (Sitting at the HELM of this </a:t>
            </a:r>
            <a:r>
              <a:rPr lang="en-US" sz="2200" b="0" i="0" dirty="0" err="1">
                <a:effectLst/>
              </a:rPr>
              <a:t>Imperiall</a:t>
            </a:r>
            <a:r>
              <a:rPr lang="en-US" sz="2200" b="0" i="0" dirty="0">
                <a:effectLst/>
              </a:rPr>
              <a:t> Monarchy: or, rather, at the Helm of the IMPERIALL SHIP, of the most </a:t>
            </a:r>
            <a:r>
              <a:rPr lang="en-US" sz="2200" b="0" i="0" dirty="0" err="1">
                <a:effectLst/>
              </a:rPr>
              <a:t>parte</a:t>
            </a:r>
            <a:r>
              <a:rPr lang="en-US" sz="2200" b="0" i="0" dirty="0">
                <a:effectLst/>
              </a:rPr>
              <a:t> of </a:t>
            </a:r>
            <a:r>
              <a:rPr lang="en-US" sz="2200" b="0" i="0" dirty="0" err="1">
                <a:effectLst/>
              </a:rPr>
              <a:t>Christendome</a:t>
            </a:r>
            <a:r>
              <a:rPr lang="en-US" sz="2200" b="0" i="0" dirty="0">
                <a:effectLst/>
              </a:rPr>
              <a:t>) shall </a:t>
            </a:r>
            <a:r>
              <a:rPr lang="en-US" sz="2200" b="0" i="0" dirty="0" err="1">
                <a:effectLst/>
              </a:rPr>
              <a:t>obteyn</a:t>
            </a:r>
            <a:r>
              <a:rPr lang="en-US" sz="2200" b="0" i="0" dirty="0">
                <a:effectLst/>
              </a:rPr>
              <a:t>, (or Perfect </a:t>
            </a:r>
            <a:r>
              <a:rPr lang="en-US" sz="2200" b="0" i="0" dirty="0" err="1">
                <a:effectLst/>
              </a:rPr>
              <a:t>Policie</a:t>
            </a:r>
            <a:r>
              <a:rPr lang="en-US" sz="2200" b="0" i="0" dirty="0">
                <a:effectLst/>
              </a:rPr>
              <a:t>, may </a:t>
            </a:r>
            <a:r>
              <a:rPr lang="en-US" sz="2200" b="0" i="0" dirty="0" err="1">
                <a:effectLst/>
              </a:rPr>
              <a:t>perswade</a:t>
            </a:r>
            <a:r>
              <a:rPr lang="en-US" sz="2200" b="0" i="0" dirty="0">
                <a:effectLst/>
              </a:rPr>
              <a:t> her </a:t>
            </a:r>
            <a:r>
              <a:rPr lang="en-US" sz="2200" b="0" i="0" dirty="0" err="1">
                <a:effectLst/>
              </a:rPr>
              <a:t>Highnes</a:t>
            </a:r>
            <a:r>
              <a:rPr lang="en-US" sz="2200" b="0" i="0" dirty="0">
                <a:effectLst/>
              </a:rPr>
              <a:t>,) that, which is the </a:t>
            </a:r>
            <a:r>
              <a:rPr lang="en-US" sz="2200" b="0" i="0" dirty="0" err="1">
                <a:effectLst/>
              </a:rPr>
              <a:t>Pyth</a:t>
            </a:r>
            <a:r>
              <a:rPr lang="en-US" sz="2200" b="0" i="0" dirty="0">
                <a:effectLst/>
              </a:rPr>
              <a:t>, or Intent of BRYTANICA, Her Supplication? Which is, That [</a:t>
            </a:r>
            <a:r>
              <a:rPr lang="en-US" sz="2200" i="1" dirty="0"/>
              <a:t>a well-equipped navy</a:t>
            </a:r>
            <a:r>
              <a:rPr lang="en-US" sz="2200" b="0" i="0" dirty="0">
                <a:effectLst/>
              </a:rPr>
              <a:t>], may </a:t>
            </a:r>
            <a:r>
              <a:rPr lang="en-US" sz="2200" b="0" i="0" dirty="0" err="1">
                <a:effectLst/>
              </a:rPr>
              <a:t>helpe</a:t>
            </a:r>
            <a:r>
              <a:rPr lang="en-US" sz="2200" b="0" i="0" dirty="0">
                <a:effectLst/>
              </a:rPr>
              <a:t> vs, …  Partakers of </a:t>
            </a:r>
            <a:r>
              <a:rPr lang="en-US" sz="2200" b="0" i="0" dirty="0" err="1">
                <a:effectLst/>
              </a:rPr>
              <a:t>Publik</a:t>
            </a:r>
            <a:r>
              <a:rPr lang="en-US" sz="2200" b="0" i="0" dirty="0">
                <a:effectLst/>
              </a:rPr>
              <a:t> Commodities Innumerable, and (as yet) Incredible</a:t>
            </a:r>
            <a:endParaRPr lang="en-GB" sz="2200" dirty="0"/>
          </a:p>
        </p:txBody>
      </p:sp>
    </p:spTree>
    <p:extLst>
      <p:ext uri="{BB962C8B-B14F-4D97-AF65-F5344CB8AC3E}">
        <p14:creationId xmlns:p14="http://schemas.microsoft.com/office/powerpoint/2010/main" val="33193743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stretch>
            <a:fillRect/>
          </a:stretch>
        </p:blipFill>
        <p:spPr>
          <a:xfrm>
            <a:off x="339725" y="-74743"/>
            <a:ext cx="7143750" cy="3686175"/>
          </a:xfrm>
          <a:prstGeom prst="rect">
            <a:avLst/>
          </a:prstGeom>
        </p:spPr>
      </p:pic>
      <p:sp>
        <p:nvSpPr>
          <p:cNvPr id="5" name="Rectangle 4"/>
          <p:cNvSpPr/>
          <p:nvPr/>
        </p:nvSpPr>
        <p:spPr>
          <a:xfrm>
            <a:off x="3214522" y="2688102"/>
            <a:ext cx="1394155" cy="923330"/>
          </a:xfrm>
          <a:prstGeom prst="rect">
            <a:avLst/>
          </a:prstGeom>
        </p:spPr>
        <p:txBody>
          <a:bodyPr wrap="square">
            <a:spAutoFit/>
          </a:bodyPr>
          <a:lstStyle/>
          <a:p>
            <a:r>
              <a:rPr lang="en-GB" dirty="0">
                <a:solidFill>
                  <a:schemeClr val="bg1"/>
                </a:solidFill>
              </a:rPr>
              <a:t>Jan </a:t>
            </a:r>
            <a:r>
              <a:rPr lang="en-GB" dirty="0" err="1">
                <a:solidFill>
                  <a:schemeClr val="bg1"/>
                </a:solidFill>
              </a:rPr>
              <a:t>Roettier</a:t>
            </a:r>
            <a:r>
              <a:rPr lang="en-GB" dirty="0">
                <a:solidFill>
                  <a:schemeClr val="bg1"/>
                </a:solidFill>
              </a:rPr>
              <a:t> medal and coins 1667</a:t>
            </a:r>
          </a:p>
        </p:txBody>
      </p:sp>
      <p:pic>
        <p:nvPicPr>
          <p:cNvPr id="6" name="Picture 5"/>
          <p:cNvPicPr>
            <a:picLocks noChangeAspect="1"/>
          </p:cNvPicPr>
          <p:nvPr/>
        </p:nvPicPr>
        <p:blipFill>
          <a:blip r:embed="rId4"/>
          <a:stretch>
            <a:fillRect/>
          </a:stretch>
        </p:blipFill>
        <p:spPr>
          <a:xfrm>
            <a:off x="339725" y="3611432"/>
            <a:ext cx="6324600" cy="3129747"/>
          </a:xfrm>
          <a:prstGeom prst="rect">
            <a:avLst/>
          </a:prstGeom>
        </p:spPr>
      </p:pic>
      <p:pic>
        <p:nvPicPr>
          <p:cNvPr id="8" name="Picture 7"/>
          <p:cNvPicPr>
            <a:picLocks noChangeAspect="1"/>
          </p:cNvPicPr>
          <p:nvPr/>
        </p:nvPicPr>
        <p:blipFill>
          <a:blip r:embed="rId5"/>
          <a:stretch>
            <a:fillRect/>
          </a:stretch>
        </p:blipFill>
        <p:spPr>
          <a:xfrm>
            <a:off x="7088352" y="3665146"/>
            <a:ext cx="5103648" cy="3022317"/>
          </a:xfrm>
          <a:prstGeom prst="rect">
            <a:avLst/>
          </a:prstGeom>
        </p:spPr>
      </p:pic>
      <p:sp>
        <p:nvSpPr>
          <p:cNvPr id="9" name="Rectangle 8"/>
          <p:cNvSpPr/>
          <p:nvPr/>
        </p:nvSpPr>
        <p:spPr>
          <a:xfrm>
            <a:off x="8170175" y="1900818"/>
            <a:ext cx="2496924" cy="1477328"/>
          </a:xfrm>
          <a:prstGeom prst="rect">
            <a:avLst/>
          </a:prstGeom>
        </p:spPr>
        <p:txBody>
          <a:bodyPr wrap="square">
            <a:spAutoFit/>
          </a:bodyPr>
          <a:lstStyle/>
          <a:p>
            <a:r>
              <a:rPr lang="en-GB" dirty="0"/>
              <a:t>Charles II and Britannia on coins </a:t>
            </a:r>
          </a:p>
          <a:p>
            <a:endParaRPr lang="en-GB" dirty="0"/>
          </a:p>
          <a:p>
            <a:r>
              <a:rPr lang="en-GB" dirty="0"/>
              <a:t>Bank of England Cash note from 1700</a:t>
            </a:r>
          </a:p>
        </p:txBody>
      </p:sp>
    </p:spTree>
    <p:extLst>
      <p:ext uri="{BB962C8B-B14F-4D97-AF65-F5344CB8AC3E}">
        <p14:creationId xmlns:p14="http://schemas.microsoft.com/office/powerpoint/2010/main" val="38759795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a:blip r:embed="rId3"/>
          <a:stretch>
            <a:fillRect/>
          </a:stretch>
        </p:blipFill>
        <p:spPr>
          <a:xfrm>
            <a:off x="707978" y="0"/>
            <a:ext cx="5117910" cy="6858000"/>
          </a:xfrm>
          <a:prstGeom prst="rect">
            <a:avLst/>
          </a:prstGeom>
        </p:spPr>
      </p:pic>
      <p:sp>
        <p:nvSpPr>
          <p:cNvPr id="5" name="Rectangle 4"/>
          <p:cNvSpPr/>
          <p:nvPr/>
        </p:nvSpPr>
        <p:spPr>
          <a:xfrm>
            <a:off x="3037401" y="365124"/>
            <a:ext cx="3153849" cy="1200329"/>
          </a:xfrm>
          <a:prstGeom prst="rect">
            <a:avLst/>
          </a:prstGeom>
        </p:spPr>
        <p:txBody>
          <a:bodyPr wrap="square">
            <a:spAutoFit/>
          </a:bodyPr>
          <a:lstStyle/>
          <a:p>
            <a:r>
              <a:rPr lang="en-GB" dirty="0">
                <a:solidFill>
                  <a:schemeClr val="bg1"/>
                </a:solidFill>
              </a:rPr>
              <a:t>Thomas Augustine Arne</a:t>
            </a:r>
          </a:p>
          <a:p>
            <a:r>
              <a:rPr lang="en-GB" dirty="0">
                <a:solidFill>
                  <a:schemeClr val="bg1"/>
                </a:solidFill>
              </a:rPr>
              <a:t>(1710–1778) – composer of </a:t>
            </a:r>
            <a:r>
              <a:rPr lang="en-GB" i="1" dirty="0">
                <a:solidFill>
                  <a:schemeClr val="bg1"/>
                </a:solidFill>
              </a:rPr>
              <a:t>Rule Britannia! </a:t>
            </a:r>
            <a:r>
              <a:rPr lang="en-GB" dirty="0">
                <a:solidFill>
                  <a:schemeClr val="bg1"/>
                </a:solidFill>
              </a:rPr>
              <a:t>(1740)</a:t>
            </a:r>
          </a:p>
          <a:p>
            <a:endParaRPr lang="en-GB" dirty="0"/>
          </a:p>
        </p:txBody>
      </p:sp>
      <p:pic>
        <p:nvPicPr>
          <p:cNvPr id="6" name="Picture 5"/>
          <p:cNvPicPr>
            <a:picLocks noChangeAspect="1"/>
          </p:cNvPicPr>
          <p:nvPr/>
        </p:nvPicPr>
        <p:blipFill>
          <a:blip r:embed="rId4"/>
          <a:stretch>
            <a:fillRect/>
          </a:stretch>
        </p:blipFill>
        <p:spPr>
          <a:xfrm>
            <a:off x="6199893" y="0"/>
            <a:ext cx="4553029" cy="6858000"/>
          </a:xfrm>
          <a:prstGeom prst="rect">
            <a:avLst/>
          </a:prstGeom>
        </p:spPr>
      </p:pic>
    </p:spTree>
    <p:extLst>
      <p:ext uri="{BB962C8B-B14F-4D97-AF65-F5344CB8AC3E}">
        <p14:creationId xmlns:p14="http://schemas.microsoft.com/office/powerpoint/2010/main" val="39995846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endParaRPr lang="en-GB"/>
          </a:p>
        </p:txBody>
      </p:sp>
      <p:sp>
        <p:nvSpPr>
          <p:cNvPr id="3" name="Subtitle 2"/>
          <p:cNvSpPr>
            <a:spLocks noGrp="1"/>
          </p:cNvSpPr>
          <p:nvPr>
            <p:ph type="subTitle" idx="1"/>
          </p:nvPr>
        </p:nvSpPr>
        <p:spPr/>
        <p:txBody>
          <a:bodyPr/>
          <a:lstStyle/>
          <a:p>
            <a:endParaRPr lang="en-GB"/>
          </a:p>
        </p:txBody>
      </p:sp>
      <p:pic>
        <p:nvPicPr>
          <p:cNvPr id="4" name="Picture 3"/>
          <p:cNvPicPr>
            <a:picLocks noChangeAspect="1"/>
          </p:cNvPicPr>
          <p:nvPr/>
        </p:nvPicPr>
        <p:blipFill>
          <a:blip r:embed="rId3"/>
          <a:stretch>
            <a:fillRect/>
          </a:stretch>
        </p:blipFill>
        <p:spPr>
          <a:xfrm>
            <a:off x="0" y="-17070"/>
            <a:ext cx="4996417" cy="6875070"/>
          </a:xfrm>
          <a:prstGeom prst="rect">
            <a:avLst/>
          </a:prstGeom>
        </p:spPr>
      </p:pic>
      <p:sp>
        <p:nvSpPr>
          <p:cNvPr id="6" name="Rectangle 5"/>
          <p:cNvSpPr/>
          <p:nvPr/>
        </p:nvSpPr>
        <p:spPr>
          <a:xfrm>
            <a:off x="5492060" y="547113"/>
            <a:ext cx="1561413" cy="4247317"/>
          </a:xfrm>
          <a:prstGeom prst="rect">
            <a:avLst/>
          </a:prstGeom>
        </p:spPr>
        <p:txBody>
          <a:bodyPr wrap="square">
            <a:spAutoFit/>
          </a:bodyPr>
          <a:lstStyle/>
          <a:p>
            <a:r>
              <a:rPr lang="en-GB" dirty="0"/>
              <a:t>James </a:t>
            </a:r>
            <a:r>
              <a:rPr lang="en-GB" dirty="0" err="1"/>
              <a:t>Gillray</a:t>
            </a:r>
            <a:r>
              <a:rPr lang="en-GB" dirty="0"/>
              <a:t>, </a:t>
            </a:r>
            <a:r>
              <a:rPr lang="en-GB" i="1" dirty="0"/>
              <a:t>Death of Admiral-Lord-Nelson-in the moment of Victory! </a:t>
            </a:r>
            <a:r>
              <a:rPr lang="en-GB" dirty="0"/>
              <a:t>(1805)</a:t>
            </a:r>
          </a:p>
          <a:p>
            <a:endParaRPr lang="en-GB" i="1" dirty="0"/>
          </a:p>
          <a:p>
            <a:endParaRPr lang="en-GB" i="1" dirty="0"/>
          </a:p>
          <a:p>
            <a:r>
              <a:rPr lang="en-GB" i="1" dirty="0"/>
              <a:t>Britannia giving Freedom to Poor African Slaves </a:t>
            </a:r>
            <a:r>
              <a:rPr lang="en-GB" dirty="0"/>
              <a:t>(c. 1798)</a:t>
            </a:r>
            <a:endParaRPr lang="en-GB" i="1" dirty="0"/>
          </a:p>
        </p:txBody>
      </p:sp>
      <p:pic>
        <p:nvPicPr>
          <p:cNvPr id="7" name="Picture 6"/>
          <p:cNvPicPr>
            <a:picLocks noChangeAspect="1"/>
          </p:cNvPicPr>
          <p:nvPr/>
        </p:nvPicPr>
        <p:blipFill>
          <a:blip r:embed="rId4"/>
          <a:stretch>
            <a:fillRect/>
          </a:stretch>
        </p:blipFill>
        <p:spPr>
          <a:xfrm>
            <a:off x="7411322" y="-17070"/>
            <a:ext cx="4780678" cy="6875070"/>
          </a:xfrm>
          <a:prstGeom prst="rect">
            <a:avLst/>
          </a:prstGeom>
        </p:spPr>
      </p:pic>
    </p:spTree>
    <p:extLst>
      <p:ext uri="{BB962C8B-B14F-4D97-AF65-F5344CB8AC3E}">
        <p14:creationId xmlns:p14="http://schemas.microsoft.com/office/powerpoint/2010/main" val="25566201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6" name="Content Placeholder 5"/>
          <p:cNvPicPr>
            <a:picLocks noGrp="1" noChangeAspect="1"/>
          </p:cNvPicPr>
          <p:nvPr>
            <p:ph idx="1"/>
          </p:nvPr>
        </p:nvPicPr>
        <p:blipFill>
          <a:blip r:embed="rId3"/>
          <a:stretch>
            <a:fillRect/>
          </a:stretch>
        </p:blipFill>
        <p:spPr>
          <a:xfrm rot="5400000">
            <a:off x="2791256" y="1067162"/>
            <a:ext cx="6919912" cy="4661763"/>
          </a:xfrm>
          <a:prstGeom prst="rect">
            <a:avLst/>
          </a:prstGeom>
        </p:spPr>
      </p:pic>
      <p:sp>
        <p:nvSpPr>
          <p:cNvPr id="7" name="Rectangle 6"/>
          <p:cNvSpPr/>
          <p:nvPr/>
        </p:nvSpPr>
        <p:spPr>
          <a:xfrm>
            <a:off x="495300" y="4553635"/>
            <a:ext cx="6096000" cy="646331"/>
          </a:xfrm>
          <a:prstGeom prst="rect">
            <a:avLst/>
          </a:prstGeom>
        </p:spPr>
        <p:txBody>
          <a:bodyPr>
            <a:spAutoFit/>
          </a:bodyPr>
          <a:lstStyle/>
          <a:p>
            <a:r>
              <a:rPr lang="en-GB" dirty="0"/>
              <a:t>‘Britannia and her Boys,’</a:t>
            </a:r>
          </a:p>
          <a:p>
            <a:r>
              <a:rPr lang="en-GB" i="1" dirty="0"/>
              <a:t>The Graphic</a:t>
            </a:r>
            <a:r>
              <a:rPr lang="en-GB" dirty="0"/>
              <a:t>, 28 November 1885</a:t>
            </a:r>
          </a:p>
        </p:txBody>
      </p:sp>
    </p:spTree>
    <p:extLst>
      <p:ext uri="{BB962C8B-B14F-4D97-AF65-F5344CB8AC3E}">
        <p14:creationId xmlns:p14="http://schemas.microsoft.com/office/powerpoint/2010/main" val="1904371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795678" y="0"/>
            <a:ext cx="9202094" cy="6858000"/>
          </a:xfrm>
        </p:spPr>
      </p:pic>
      <p:sp>
        <p:nvSpPr>
          <p:cNvPr id="5" name="Rectangle 4"/>
          <p:cNvSpPr/>
          <p:nvPr/>
        </p:nvSpPr>
        <p:spPr>
          <a:xfrm flipH="1">
            <a:off x="133351" y="3429000"/>
            <a:ext cx="1957938" cy="2862322"/>
          </a:xfrm>
          <a:prstGeom prst="rect">
            <a:avLst/>
          </a:prstGeom>
        </p:spPr>
        <p:txBody>
          <a:bodyPr wrap="square">
            <a:spAutoFit/>
          </a:bodyPr>
          <a:lstStyle/>
          <a:p>
            <a:r>
              <a:rPr lang="en-GB" i="1" dirty="0"/>
              <a:t>Imperial Federation Map of the World </a:t>
            </a:r>
            <a:r>
              <a:rPr lang="en-GB" dirty="0"/>
              <a:t>By Walter Crane (1886)</a:t>
            </a:r>
            <a:endParaRPr lang="en-GB" i="1" dirty="0"/>
          </a:p>
          <a:p>
            <a:endParaRPr lang="en-GB" dirty="0"/>
          </a:p>
          <a:p>
            <a:endParaRPr lang="en-GB" dirty="0"/>
          </a:p>
          <a:p>
            <a:r>
              <a:rPr lang="en-GB" dirty="0"/>
              <a:t>https://digital.library.cornell.edu/catalog/ss:3293793</a:t>
            </a:r>
          </a:p>
        </p:txBody>
      </p:sp>
    </p:spTree>
    <p:extLst>
      <p:ext uri="{BB962C8B-B14F-4D97-AF65-F5344CB8AC3E}">
        <p14:creationId xmlns:p14="http://schemas.microsoft.com/office/powerpoint/2010/main" val="41934679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pic>
        <p:nvPicPr>
          <p:cNvPr id="4" name="Content Placeholder 3"/>
          <p:cNvPicPr>
            <a:picLocks noGrp="1" noChangeAspect="1"/>
          </p:cNvPicPr>
          <p:nvPr>
            <p:ph idx="1"/>
          </p:nvPr>
        </p:nvPicPr>
        <p:blipFill>
          <a:blip r:embed="rId3"/>
          <a:stretch>
            <a:fillRect/>
          </a:stretch>
        </p:blipFill>
        <p:spPr>
          <a:xfrm>
            <a:off x="0" y="0"/>
            <a:ext cx="6883181" cy="4351338"/>
          </a:xfrm>
          <a:prstGeom prst="rect">
            <a:avLst/>
          </a:prstGeom>
        </p:spPr>
      </p:pic>
      <p:sp>
        <p:nvSpPr>
          <p:cNvPr id="6" name="Rectangle 5"/>
          <p:cNvSpPr/>
          <p:nvPr/>
        </p:nvSpPr>
        <p:spPr>
          <a:xfrm>
            <a:off x="722209" y="5797034"/>
            <a:ext cx="4172168" cy="369332"/>
          </a:xfrm>
          <a:prstGeom prst="rect">
            <a:avLst/>
          </a:prstGeom>
        </p:spPr>
        <p:txBody>
          <a:bodyPr wrap="none">
            <a:spAutoFit/>
          </a:bodyPr>
          <a:lstStyle/>
          <a:p>
            <a:r>
              <a:rPr lang="en-GB" dirty="0"/>
              <a:t>William </a:t>
            </a:r>
            <a:r>
              <a:rPr lang="en-GB" dirty="0" err="1"/>
              <a:t>Mulready's</a:t>
            </a:r>
            <a:r>
              <a:rPr lang="en-GB" dirty="0"/>
              <a:t> postal stationery, 1849</a:t>
            </a:r>
          </a:p>
        </p:txBody>
      </p:sp>
      <p:sp>
        <p:nvSpPr>
          <p:cNvPr id="7" name="Rectangle 6">
            <a:extLst>
              <a:ext uri="{FF2B5EF4-FFF2-40B4-BE49-F238E27FC236}">
                <a16:creationId xmlns:a16="http://schemas.microsoft.com/office/drawing/2014/main" id="{E0845107-DC82-4FEB-A87D-5D84B60027E1}"/>
              </a:ext>
            </a:extLst>
          </p:cNvPr>
          <p:cNvSpPr/>
          <p:nvPr/>
        </p:nvSpPr>
        <p:spPr>
          <a:xfrm>
            <a:off x="6883181" y="843240"/>
            <a:ext cx="2061398" cy="369332"/>
          </a:xfrm>
          <a:prstGeom prst="rect">
            <a:avLst/>
          </a:prstGeom>
        </p:spPr>
        <p:txBody>
          <a:bodyPr wrap="none">
            <a:spAutoFit/>
          </a:bodyPr>
          <a:lstStyle/>
          <a:p>
            <a:r>
              <a:rPr lang="en-GB" dirty="0"/>
              <a:t>Bank of Bengal note</a:t>
            </a:r>
          </a:p>
        </p:txBody>
      </p:sp>
      <p:pic>
        <p:nvPicPr>
          <p:cNvPr id="8" name="Picture 7">
            <a:extLst>
              <a:ext uri="{FF2B5EF4-FFF2-40B4-BE49-F238E27FC236}">
                <a16:creationId xmlns:a16="http://schemas.microsoft.com/office/drawing/2014/main" id="{66D67AD4-59BF-4B00-9442-3AB5E11E182A}"/>
              </a:ext>
            </a:extLst>
          </p:cNvPr>
          <p:cNvPicPr>
            <a:picLocks noChangeAspect="1"/>
          </p:cNvPicPr>
          <p:nvPr/>
        </p:nvPicPr>
        <p:blipFill>
          <a:blip r:embed="rId4"/>
          <a:stretch>
            <a:fillRect/>
          </a:stretch>
        </p:blipFill>
        <p:spPr>
          <a:xfrm>
            <a:off x="6096000" y="2855045"/>
            <a:ext cx="6163855" cy="3948816"/>
          </a:xfrm>
          <a:prstGeom prst="rect">
            <a:avLst/>
          </a:prstGeom>
        </p:spPr>
      </p:pic>
    </p:spTree>
    <p:extLst>
      <p:ext uri="{BB962C8B-B14F-4D97-AF65-F5344CB8AC3E}">
        <p14:creationId xmlns:p14="http://schemas.microsoft.com/office/powerpoint/2010/main" val="18237854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A47AC61-D1D7-4427-BA51-2F1DBBA183A0}"/>
              </a:ext>
            </a:extLst>
          </p:cNvPr>
          <p:cNvSpPr>
            <a:spLocks noGrp="1"/>
          </p:cNvSpPr>
          <p:nvPr>
            <p:ph type="title"/>
          </p:nvPr>
        </p:nvSpPr>
        <p:spPr/>
        <p:txBody>
          <a:bodyPr/>
          <a:lstStyle/>
          <a:p>
            <a:r>
              <a:rPr lang="en-GB" dirty="0">
                <a:solidFill>
                  <a:srgbClr val="FFFF00"/>
                </a:solidFill>
                <a:latin typeface="Elephant" panose="02020904090505020303" pitchFamily="18" charset="0"/>
              </a:rPr>
              <a:t>Archaeology, Classics and Empire</a:t>
            </a:r>
            <a:endParaRPr lang="en-GB" dirty="0"/>
          </a:p>
        </p:txBody>
      </p:sp>
      <p:sp>
        <p:nvSpPr>
          <p:cNvPr id="4" name="Content Placeholder 3">
            <a:extLst>
              <a:ext uri="{FF2B5EF4-FFF2-40B4-BE49-F238E27FC236}">
                <a16:creationId xmlns:a16="http://schemas.microsoft.com/office/drawing/2014/main" id="{FCE213BB-E2C3-47E4-9E85-B2BC36655DC1}"/>
              </a:ext>
            </a:extLst>
          </p:cNvPr>
          <p:cNvSpPr>
            <a:spLocks noGrp="1"/>
          </p:cNvSpPr>
          <p:nvPr>
            <p:ph idx="1"/>
          </p:nvPr>
        </p:nvSpPr>
        <p:spPr/>
        <p:txBody>
          <a:bodyPr>
            <a:normAutofit/>
          </a:bodyPr>
          <a:lstStyle/>
          <a:p>
            <a:r>
              <a:rPr lang="en-GB" dirty="0">
                <a:solidFill>
                  <a:srgbClr val="FFFF00"/>
                </a:solidFill>
                <a:latin typeface="Elephant" panose="02020904090505020303" pitchFamily="18" charset="0"/>
              </a:rPr>
              <a:t>Part Three: James Bryce, </a:t>
            </a:r>
            <a:r>
              <a:rPr lang="en-GB" i="1" dirty="0">
                <a:solidFill>
                  <a:srgbClr val="FFFF00"/>
                </a:solidFill>
                <a:latin typeface="Elephant" panose="02020904090505020303" pitchFamily="18" charset="0"/>
              </a:rPr>
              <a:t>The Ancient Roman Empire and the British Empire in India</a:t>
            </a:r>
          </a:p>
          <a:p>
            <a:pPr marL="0" indent="0">
              <a:buNone/>
            </a:pPr>
            <a:endParaRPr lang="en-GB" dirty="0">
              <a:solidFill>
                <a:srgbClr val="FFFF00"/>
              </a:solidFill>
              <a:latin typeface="Elephant" panose="02020904090505020303" pitchFamily="18" charset="0"/>
            </a:endParaRPr>
          </a:p>
          <a:p>
            <a:endParaRPr lang="en-GB" dirty="0">
              <a:latin typeface="Elephant" panose="02020904090505020303" pitchFamily="18" charset="0"/>
            </a:endParaRPr>
          </a:p>
        </p:txBody>
      </p:sp>
    </p:spTree>
    <p:extLst>
      <p:ext uri="{BB962C8B-B14F-4D97-AF65-F5344CB8AC3E}">
        <p14:creationId xmlns:p14="http://schemas.microsoft.com/office/powerpoint/2010/main" val="41049642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6" name="Content Placeholder 5"/>
          <p:cNvSpPr>
            <a:spLocks noGrp="1"/>
          </p:cNvSpPr>
          <p:nvPr>
            <p:ph idx="1"/>
          </p:nvPr>
        </p:nvSpPr>
        <p:spPr/>
        <p:txBody>
          <a:bodyPr/>
          <a:lstStyle/>
          <a:p>
            <a:endParaRPr lang="en-GB" dirty="0"/>
          </a:p>
        </p:txBody>
      </p:sp>
      <p:pic>
        <p:nvPicPr>
          <p:cNvPr id="5" name="Picture 4"/>
          <p:cNvPicPr>
            <a:picLocks noChangeAspect="1"/>
          </p:cNvPicPr>
          <p:nvPr/>
        </p:nvPicPr>
        <p:blipFill>
          <a:blip r:embed="rId3"/>
          <a:stretch>
            <a:fillRect/>
          </a:stretch>
        </p:blipFill>
        <p:spPr>
          <a:xfrm>
            <a:off x="3390900" y="3035022"/>
            <a:ext cx="8801100" cy="3822978"/>
          </a:xfrm>
          <a:prstGeom prst="rect">
            <a:avLst/>
          </a:prstGeom>
        </p:spPr>
      </p:pic>
      <p:pic>
        <p:nvPicPr>
          <p:cNvPr id="7" name="Content Placeholder 3"/>
          <p:cNvPicPr>
            <a:picLocks noChangeAspect="1"/>
          </p:cNvPicPr>
          <p:nvPr/>
        </p:nvPicPr>
        <p:blipFill>
          <a:blip r:embed="rId4"/>
          <a:stretch>
            <a:fillRect/>
          </a:stretch>
        </p:blipFill>
        <p:spPr>
          <a:xfrm>
            <a:off x="0" y="87342"/>
            <a:ext cx="5180164" cy="4351338"/>
          </a:xfrm>
          <a:prstGeom prst="rect">
            <a:avLst/>
          </a:prstGeom>
        </p:spPr>
      </p:pic>
      <p:sp>
        <p:nvSpPr>
          <p:cNvPr id="8" name="Rectangle 7"/>
          <p:cNvSpPr/>
          <p:nvPr/>
        </p:nvSpPr>
        <p:spPr>
          <a:xfrm>
            <a:off x="5514417" y="809962"/>
            <a:ext cx="2989791" cy="2031325"/>
          </a:xfrm>
          <a:prstGeom prst="rect">
            <a:avLst/>
          </a:prstGeom>
        </p:spPr>
        <p:txBody>
          <a:bodyPr wrap="square">
            <a:spAutoFit/>
          </a:bodyPr>
          <a:lstStyle/>
          <a:p>
            <a:endParaRPr lang="en-GB" dirty="0"/>
          </a:p>
          <a:p>
            <a:r>
              <a:rPr lang="en-GB" dirty="0"/>
              <a:t>Victory coin of Alexander the Great, minted in Babylon c. 322 BC</a:t>
            </a:r>
          </a:p>
          <a:p>
            <a:endParaRPr lang="en-GB" dirty="0"/>
          </a:p>
          <a:p>
            <a:r>
              <a:rPr lang="en-GB" dirty="0"/>
              <a:t>Charles Le </a:t>
            </a:r>
            <a:r>
              <a:rPr lang="en-GB" dirty="0" err="1"/>
              <a:t>Brun</a:t>
            </a:r>
            <a:r>
              <a:rPr lang="en-GB" dirty="0"/>
              <a:t>, </a:t>
            </a:r>
            <a:r>
              <a:rPr lang="en-GB" i="1" dirty="0"/>
              <a:t>Alexander and </a:t>
            </a:r>
            <a:r>
              <a:rPr lang="en-GB" i="1" dirty="0" err="1"/>
              <a:t>Porus</a:t>
            </a:r>
            <a:r>
              <a:rPr lang="en-GB" i="1" dirty="0"/>
              <a:t> </a:t>
            </a:r>
            <a:r>
              <a:rPr lang="en-GB" dirty="0"/>
              <a:t>(1673)</a:t>
            </a:r>
          </a:p>
        </p:txBody>
      </p:sp>
      <p:pic>
        <p:nvPicPr>
          <p:cNvPr id="9" name="Picture 8"/>
          <p:cNvPicPr>
            <a:picLocks noChangeAspect="1"/>
          </p:cNvPicPr>
          <p:nvPr/>
        </p:nvPicPr>
        <p:blipFill rotWithShape="1">
          <a:blip r:embed="rId5"/>
          <a:srcRect t="49250"/>
          <a:stretch/>
        </p:blipFill>
        <p:spPr>
          <a:xfrm>
            <a:off x="9342408" y="-11271"/>
            <a:ext cx="3001274" cy="3046294"/>
          </a:xfrm>
          <a:prstGeom prst="rect">
            <a:avLst/>
          </a:prstGeom>
        </p:spPr>
      </p:pic>
      <p:sp>
        <p:nvSpPr>
          <p:cNvPr id="11" name="Title 1"/>
          <p:cNvSpPr txBox="1">
            <a:spLocks/>
          </p:cNvSpPr>
          <p:nvPr/>
        </p:nvSpPr>
        <p:spPr>
          <a:xfrm>
            <a:off x="80883" y="4087873"/>
            <a:ext cx="4067335" cy="296386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kumimoji="0" lang="en-GB" sz="4400" i="0" u="none" strike="noStrike" kern="1200" cap="none" spc="0" normalizeH="0" baseline="0" noProof="0" dirty="0">
                <a:ln>
                  <a:noFill/>
                </a:ln>
                <a:effectLst/>
                <a:uLnTx/>
                <a:uFillTx/>
                <a:latin typeface="Elephant" panose="02020904090505020303" pitchFamily="18" charset="0"/>
              </a:rPr>
              <a:t>In the Footsteps of Alexander …</a:t>
            </a:r>
          </a:p>
        </p:txBody>
      </p:sp>
    </p:spTree>
    <p:extLst>
      <p:ext uri="{BB962C8B-B14F-4D97-AF65-F5344CB8AC3E}">
        <p14:creationId xmlns:p14="http://schemas.microsoft.com/office/powerpoint/2010/main" val="28784122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3"/>
          <a:stretch>
            <a:fillRect/>
          </a:stretch>
        </p:blipFill>
        <p:spPr>
          <a:xfrm>
            <a:off x="4762500" y="-4762"/>
            <a:ext cx="2857500" cy="3657600"/>
          </a:xfrm>
          <a:prstGeom prst="rect">
            <a:avLst/>
          </a:prstGeom>
        </p:spPr>
      </p:pic>
      <p:pic>
        <p:nvPicPr>
          <p:cNvPr id="4" name="Picture 3"/>
          <p:cNvPicPr>
            <a:picLocks noChangeAspect="1"/>
          </p:cNvPicPr>
          <p:nvPr/>
        </p:nvPicPr>
        <p:blipFill>
          <a:blip r:embed="rId4"/>
          <a:stretch>
            <a:fillRect/>
          </a:stretch>
        </p:blipFill>
        <p:spPr>
          <a:xfrm>
            <a:off x="-1" y="1"/>
            <a:ext cx="4307551" cy="5897332"/>
          </a:xfrm>
          <a:prstGeom prst="rect">
            <a:avLst/>
          </a:prstGeom>
        </p:spPr>
      </p:pic>
      <p:sp>
        <p:nvSpPr>
          <p:cNvPr id="6" name="Rectangle 5"/>
          <p:cNvSpPr/>
          <p:nvPr/>
        </p:nvSpPr>
        <p:spPr>
          <a:xfrm>
            <a:off x="8172449" y="365126"/>
            <a:ext cx="3448050" cy="5355312"/>
          </a:xfrm>
          <a:prstGeom prst="rect">
            <a:avLst/>
          </a:prstGeom>
        </p:spPr>
        <p:txBody>
          <a:bodyPr wrap="square">
            <a:spAutoFit/>
          </a:bodyPr>
          <a:lstStyle/>
          <a:p>
            <a:r>
              <a:rPr lang="en-GB" dirty="0"/>
              <a:t>William Robertson (1721-1793)</a:t>
            </a:r>
          </a:p>
          <a:p>
            <a:r>
              <a:rPr lang="en-GB" dirty="0"/>
              <a:t>Historian at University of Edinburgh</a:t>
            </a:r>
          </a:p>
          <a:p>
            <a:endParaRPr lang="en-GB" i="1" dirty="0"/>
          </a:p>
          <a:p>
            <a:pPr marL="285750" indent="-285750">
              <a:buFont typeface="Arial" panose="020B0604020202020204" pitchFamily="34" charset="0"/>
              <a:buChar char="•"/>
            </a:pPr>
            <a:r>
              <a:rPr lang="en-GB" i="1" dirty="0"/>
              <a:t>The Situation of the World at the Time of Christ's Appearance </a:t>
            </a:r>
            <a:r>
              <a:rPr lang="en-GB" dirty="0"/>
              <a:t>(sermon) (1755)</a:t>
            </a:r>
          </a:p>
          <a:p>
            <a:pPr marL="285750" indent="-285750">
              <a:buFont typeface="Arial" panose="020B0604020202020204" pitchFamily="34" charset="0"/>
              <a:buChar char="•"/>
            </a:pPr>
            <a:r>
              <a:rPr lang="en-GB" i="1" dirty="0"/>
              <a:t>The History of Scotland 1542-1603</a:t>
            </a:r>
            <a:r>
              <a:rPr lang="en-GB" dirty="0"/>
              <a:t> (1759) (3 vols.)</a:t>
            </a:r>
          </a:p>
          <a:p>
            <a:pPr marL="285750" indent="-285750">
              <a:buFont typeface="Arial" panose="020B0604020202020204" pitchFamily="34" charset="0"/>
              <a:buChar char="•"/>
            </a:pPr>
            <a:r>
              <a:rPr lang="en-GB" i="1" dirty="0"/>
              <a:t>History of the Reign of the Emperor Charles V, with a View of the Progress of Society in Europe </a:t>
            </a:r>
            <a:r>
              <a:rPr lang="en-GB" dirty="0"/>
              <a:t>(1769) (4 vols.)</a:t>
            </a:r>
          </a:p>
          <a:p>
            <a:pPr marL="285750" indent="-285750">
              <a:buFont typeface="Arial" panose="020B0604020202020204" pitchFamily="34" charset="0"/>
              <a:buChar char="•"/>
            </a:pPr>
            <a:r>
              <a:rPr lang="en-GB" i="1" dirty="0"/>
              <a:t>The History of America</a:t>
            </a:r>
            <a:r>
              <a:rPr lang="en-GB" dirty="0"/>
              <a:t> (1777, 1796) (3 vols.)</a:t>
            </a:r>
          </a:p>
          <a:p>
            <a:pPr marL="285750" indent="-285750">
              <a:buFont typeface="Arial" panose="020B0604020202020204" pitchFamily="34" charset="0"/>
              <a:buChar char="•"/>
            </a:pPr>
            <a:r>
              <a:rPr lang="en-GB" i="1" dirty="0"/>
              <a:t>An Historical Disquisition Concerning the Knowledge Which the Ancients Had of India </a:t>
            </a:r>
            <a:r>
              <a:rPr lang="en-GB" dirty="0"/>
              <a:t>(1791)</a:t>
            </a:r>
          </a:p>
        </p:txBody>
      </p:sp>
      <p:pic>
        <p:nvPicPr>
          <p:cNvPr id="7" name="Picture 6"/>
          <p:cNvPicPr>
            <a:picLocks noChangeAspect="1"/>
          </p:cNvPicPr>
          <p:nvPr/>
        </p:nvPicPr>
        <p:blipFill>
          <a:blip r:embed="rId5"/>
          <a:stretch>
            <a:fillRect/>
          </a:stretch>
        </p:blipFill>
        <p:spPr>
          <a:xfrm>
            <a:off x="3636130" y="3922663"/>
            <a:ext cx="4536319" cy="2809875"/>
          </a:xfrm>
          <a:prstGeom prst="rect">
            <a:avLst/>
          </a:prstGeom>
        </p:spPr>
      </p:pic>
    </p:spTree>
    <p:extLst>
      <p:ext uri="{BB962C8B-B14F-4D97-AF65-F5344CB8AC3E}">
        <p14:creationId xmlns:p14="http://schemas.microsoft.com/office/powerpoint/2010/main" val="132176443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t="8628" b="83897"/>
          <a:stretch/>
        </p:blipFill>
        <p:spPr>
          <a:xfrm>
            <a:off x="1866900" y="971549"/>
            <a:ext cx="8562582" cy="876301"/>
          </a:xfrm>
          <a:prstGeom prst="rect">
            <a:avLst/>
          </a:prstGeom>
        </p:spPr>
      </p:pic>
      <p:pic>
        <p:nvPicPr>
          <p:cNvPr id="3" name="Picture 2"/>
          <p:cNvPicPr>
            <a:picLocks noChangeAspect="1"/>
          </p:cNvPicPr>
          <p:nvPr/>
        </p:nvPicPr>
        <p:blipFill rotWithShape="1">
          <a:blip r:embed="rId3"/>
          <a:srcRect l="21663" t="62434" r="12810" b="14723"/>
          <a:stretch/>
        </p:blipFill>
        <p:spPr>
          <a:xfrm>
            <a:off x="1866900" y="1847851"/>
            <a:ext cx="8486380" cy="4050317"/>
          </a:xfrm>
          <a:prstGeom prst="rect">
            <a:avLst/>
          </a:prstGeom>
        </p:spPr>
      </p:pic>
      <p:pic>
        <p:nvPicPr>
          <p:cNvPr id="4" name="Picture 3"/>
          <p:cNvPicPr>
            <a:picLocks noChangeAspect="1"/>
          </p:cNvPicPr>
          <p:nvPr/>
        </p:nvPicPr>
        <p:blipFill rotWithShape="1">
          <a:blip r:embed="rId4"/>
          <a:srcRect l="10078" t="16682" r="22610" b="78065"/>
          <a:stretch/>
        </p:blipFill>
        <p:spPr>
          <a:xfrm>
            <a:off x="1866900" y="5177729"/>
            <a:ext cx="8524481" cy="910941"/>
          </a:xfrm>
          <a:prstGeom prst="rect">
            <a:avLst/>
          </a:prstGeom>
        </p:spPr>
      </p:pic>
    </p:spTree>
    <p:extLst>
      <p:ext uri="{BB962C8B-B14F-4D97-AF65-F5344CB8AC3E}">
        <p14:creationId xmlns:p14="http://schemas.microsoft.com/office/powerpoint/2010/main" val="22448565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rotWithShape="1">
          <a:blip r:embed="rId3"/>
          <a:srcRect l="5360" t="10450" r="14499" b="36662"/>
          <a:stretch/>
        </p:blipFill>
        <p:spPr>
          <a:xfrm>
            <a:off x="2225243" y="-136525"/>
            <a:ext cx="7741513" cy="6994525"/>
          </a:xfrm>
          <a:prstGeom prst="rect">
            <a:avLst/>
          </a:prstGeom>
        </p:spPr>
      </p:pic>
    </p:spTree>
    <p:extLst>
      <p:ext uri="{BB962C8B-B14F-4D97-AF65-F5344CB8AC3E}">
        <p14:creationId xmlns:p14="http://schemas.microsoft.com/office/powerpoint/2010/main" val="36604272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dirty="0"/>
          </a:p>
        </p:txBody>
      </p:sp>
      <p:pic>
        <p:nvPicPr>
          <p:cNvPr id="4" name="Picture 3"/>
          <p:cNvPicPr>
            <a:picLocks noChangeAspect="1"/>
          </p:cNvPicPr>
          <p:nvPr/>
        </p:nvPicPr>
        <p:blipFill rotWithShape="1">
          <a:blip r:embed="rId3"/>
          <a:srcRect t="18999" r="10369" b="11425"/>
          <a:stretch/>
        </p:blipFill>
        <p:spPr>
          <a:xfrm>
            <a:off x="0" y="0"/>
            <a:ext cx="4948875" cy="5259395"/>
          </a:xfrm>
          <a:prstGeom prst="rect">
            <a:avLst/>
          </a:prstGeom>
        </p:spPr>
      </p:pic>
      <p:pic>
        <p:nvPicPr>
          <p:cNvPr id="5" name="Picture 4"/>
          <p:cNvPicPr>
            <a:picLocks noChangeAspect="1"/>
          </p:cNvPicPr>
          <p:nvPr/>
        </p:nvPicPr>
        <p:blipFill rotWithShape="1">
          <a:blip r:embed="rId4"/>
          <a:srcRect l="12549" t="21446" b="50770"/>
          <a:stretch/>
        </p:blipFill>
        <p:spPr>
          <a:xfrm>
            <a:off x="0" y="4705350"/>
            <a:ext cx="4948875" cy="2152650"/>
          </a:xfrm>
          <a:prstGeom prst="rect">
            <a:avLst/>
          </a:prstGeom>
        </p:spPr>
      </p:pic>
      <p:pic>
        <p:nvPicPr>
          <p:cNvPr id="6" name="Picture 5"/>
          <p:cNvPicPr>
            <a:picLocks noChangeAspect="1"/>
          </p:cNvPicPr>
          <p:nvPr/>
        </p:nvPicPr>
        <p:blipFill rotWithShape="1">
          <a:blip r:embed="rId5"/>
          <a:srcRect l="20863" t="38191" r="7431" b="19446"/>
          <a:stretch/>
        </p:blipFill>
        <p:spPr>
          <a:xfrm>
            <a:off x="5787075" y="1027906"/>
            <a:ext cx="5982804" cy="4839031"/>
          </a:xfrm>
          <a:prstGeom prst="rect">
            <a:avLst/>
          </a:prstGeom>
        </p:spPr>
      </p:pic>
      <p:pic>
        <p:nvPicPr>
          <p:cNvPr id="7" name="Picture 6"/>
          <p:cNvPicPr>
            <a:picLocks noChangeAspect="1"/>
          </p:cNvPicPr>
          <p:nvPr/>
        </p:nvPicPr>
        <p:blipFill rotWithShape="1">
          <a:blip r:embed="rId5"/>
          <a:srcRect l="-1" t="8032" r="1348" b="85816"/>
          <a:stretch/>
        </p:blipFill>
        <p:spPr>
          <a:xfrm>
            <a:off x="5787075" y="628651"/>
            <a:ext cx="6023926" cy="514350"/>
          </a:xfrm>
          <a:prstGeom prst="rect">
            <a:avLst/>
          </a:prstGeom>
        </p:spPr>
      </p:pic>
    </p:spTree>
    <p:extLst>
      <p:ext uri="{BB962C8B-B14F-4D97-AF65-F5344CB8AC3E}">
        <p14:creationId xmlns:p14="http://schemas.microsoft.com/office/powerpoint/2010/main" val="135625740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rotWithShape="1">
          <a:blip r:embed="rId3"/>
          <a:srcRect l="18581" t="40204" r="-96" b="13608"/>
          <a:stretch/>
        </p:blipFill>
        <p:spPr>
          <a:xfrm>
            <a:off x="333374" y="1027906"/>
            <a:ext cx="4838821" cy="3753644"/>
          </a:xfrm>
          <a:prstGeom prst="rect">
            <a:avLst/>
          </a:prstGeom>
        </p:spPr>
      </p:pic>
      <p:pic>
        <p:nvPicPr>
          <p:cNvPr id="4" name="Picture 3"/>
          <p:cNvPicPr>
            <a:picLocks noChangeAspect="1"/>
          </p:cNvPicPr>
          <p:nvPr/>
        </p:nvPicPr>
        <p:blipFill rotWithShape="1">
          <a:blip r:embed="rId4"/>
          <a:srcRect t="10794" b="47433"/>
          <a:stretch/>
        </p:blipFill>
        <p:spPr>
          <a:xfrm>
            <a:off x="5314950" y="1027905"/>
            <a:ext cx="6380147" cy="3648869"/>
          </a:xfrm>
          <a:prstGeom prst="rect">
            <a:avLst/>
          </a:prstGeom>
        </p:spPr>
      </p:pic>
    </p:spTree>
    <p:extLst>
      <p:ext uri="{BB962C8B-B14F-4D97-AF65-F5344CB8AC3E}">
        <p14:creationId xmlns:p14="http://schemas.microsoft.com/office/powerpoint/2010/main" val="33326869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393" y="344209"/>
            <a:ext cx="7719782" cy="1481416"/>
          </a:xfrm>
        </p:spPr>
        <p:txBody>
          <a:bodyPr/>
          <a:lstStyle/>
          <a:p>
            <a:r>
              <a:rPr lang="en-GB" dirty="0">
                <a:latin typeface="Elephant" panose="02020904090505020303" pitchFamily="18" charset="0"/>
              </a:rPr>
              <a:t>Charles Masson </a:t>
            </a:r>
            <a:r>
              <a:rPr lang="en-GB" sz="3200" dirty="0">
                <a:latin typeface="Elephant" panose="02020904090505020303" pitchFamily="18" charset="0"/>
              </a:rPr>
              <a:t>(1800–1853) </a:t>
            </a:r>
          </a:p>
        </p:txBody>
      </p:sp>
      <p:sp>
        <p:nvSpPr>
          <p:cNvPr id="3" name="Content Placeholder 2"/>
          <p:cNvSpPr>
            <a:spLocks noGrp="1"/>
          </p:cNvSpPr>
          <p:nvPr>
            <p:ph idx="1"/>
          </p:nvPr>
        </p:nvSpPr>
        <p:spPr>
          <a:xfrm>
            <a:off x="258393" y="1825625"/>
            <a:ext cx="6599607" cy="4232275"/>
          </a:xfrm>
        </p:spPr>
        <p:txBody>
          <a:bodyPr/>
          <a:lstStyle/>
          <a:p>
            <a:r>
              <a:rPr lang="en-GB" dirty="0"/>
              <a:t>East India Company soldier/explorer</a:t>
            </a:r>
          </a:p>
          <a:p>
            <a:r>
              <a:rPr lang="en-GB" dirty="0"/>
              <a:t>Excavated over 50 Buddhist sites around Kabul and Jalalabad in Afghanistan, amassing a large collection of small objects and many coins, principally from the site at Bagram</a:t>
            </a:r>
          </a:p>
          <a:p>
            <a:r>
              <a:rPr lang="en-GB" dirty="0"/>
              <a:t>Discovered thousands of Greco-Bactrian and Indo-Greek coins.</a:t>
            </a:r>
          </a:p>
        </p:txBody>
      </p:sp>
      <p:pic>
        <p:nvPicPr>
          <p:cNvPr id="5" name="Picture 4"/>
          <p:cNvPicPr>
            <a:picLocks noChangeAspect="1"/>
          </p:cNvPicPr>
          <p:nvPr/>
        </p:nvPicPr>
        <p:blipFill>
          <a:blip r:embed="rId3"/>
          <a:stretch>
            <a:fillRect/>
          </a:stretch>
        </p:blipFill>
        <p:spPr>
          <a:xfrm>
            <a:off x="7978175" y="1"/>
            <a:ext cx="4213825" cy="6858000"/>
          </a:xfrm>
          <a:prstGeom prst="rect">
            <a:avLst/>
          </a:prstGeom>
        </p:spPr>
      </p:pic>
      <p:sp>
        <p:nvSpPr>
          <p:cNvPr id="6" name="Rectangle 5"/>
          <p:cNvSpPr/>
          <p:nvPr/>
        </p:nvSpPr>
        <p:spPr>
          <a:xfrm>
            <a:off x="1659786" y="6332816"/>
            <a:ext cx="4436214" cy="369332"/>
          </a:xfrm>
          <a:prstGeom prst="rect">
            <a:avLst/>
          </a:prstGeom>
        </p:spPr>
        <p:txBody>
          <a:bodyPr wrap="none">
            <a:spAutoFit/>
          </a:bodyPr>
          <a:lstStyle/>
          <a:p>
            <a:r>
              <a:rPr lang="en-GB" i="1" dirty="0"/>
              <a:t>Journal of the Asiatic Society of Bengal</a:t>
            </a:r>
            <a:r>
              <a:rPr lang="en-GB" dirty="0"/>
              <a:t>, 1836</a:t>
            </a:r>
          </a:p>
        </p:txBody>
      </p:sp>
    </p:spTree>
    <p:extLst>
      <p:ext uri="{BB962C8B-B14F-4D97-AF65-F5344CB8AC3E}">
        <p14:creationId xmlns:p14="http://schemas.microsoft.com/office/powerpoint/2010/main" val="69113615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a:xfrm>
            <a:off x="2271668" y="-2682875"/>
            <a:ext cx="10515600" cy="1325563"/>
          </a:xfrm>
        </p:spPr>
        <p:txBody>
          <a:bodyPr/>
          <a:lstStyle/>
          <a:p>
            <a:endParaRPr lang="en-GB" dirty="0"/>
          </a:p>
        </p:txBody>
      </p:sp>
      <p:pic>
        <p:nvPicPr>
          <p:cNvPr id="4" name="Content Placeholder 3"/>
          <p:cNvPicPr>
            <a:picLocks noGrp="1" noChangeAspect="1"/>
          </p:cNvPicPr>
          <p:nvPr>
            <p:ph idx="1"/>
          </p:nvPr>
        </p:nvPicPr>
        <p:blipFill>
          <a:blip r:embed="rId3"/>
          <a:stretch>
            <a:fillRect/>
          </a:stretch>
        </p:blipFill>
        <p:spPr>
          <a:xfrm>
            <a:off x="218986" y="395288"/>
            <a:ext cx="4105364" cy="5319712"/>
          </a:xfrm>
          <a:prstGeom prst="rect">
            <a:avLst/>
          </a:prstGeom>
        </p:spPr>
      </p:pic>
      <p:sp>
        <p:nvSpPr>
          <p:cNvPr id="5" name="Rectangle 4"/>
          <p:cNvSpPr/>
          <p:nvPr/>
        </p:nvSpPr>
        <p:spPr>
          <a:xfrm>
            <a:off x="400050" y="5787121"/>
            <a:ext cx="3924300" cy="923330"/>
          </a:xfrm>
          <a:prstGeom prst="rect">
            <a:avLst/>
          </a:prstGeom>
        </p:spPr>
        <p:txBody>
          <a:bodyPr wrap="square">
            <a:spAutoFit/>
          </a:bodyPr>
          <a:lstStyle/>
          <a:p>
            <a:r>
              <a:rPr lang="en-GB" dirty="0"/>
              <a:t>‘The Rhodes Colossus Striding from Cape Town to Cairo,’ </a:t>
            </a:r>
            <a:r>
              <a:rPr lang="en-GB" i="1" dirty="0"/>
              <a:t>Punch</a:t>
            </a:r>
            <a:r>
              <a:rPr lang="en-GB" dirty="0"/>
              <a:t>, 10 December 1892</a:t>
            </a:r>
          </a:p>
        </p:txBody>
      </p:sp>
      <p:pic>
        <p:nvPicPr>
          <p:cNvPr id="6" name="Picture 5"/>
          <p:cNvPicPr>
            <a:picLocks noChangeAspect="1"/>
          </p:cNvPicPr>
          <p:nvPr/>
        </p:nvPicPr>
        <p:blipFill>
          <a:blip r:embed="rId4"/>
          <a:stretch>
            <a:fillRect/>
          </a:stretch>
        </p:blipFill>
        <p:spPr>
          <a:xfrm>
            <a:off x="7391400" y="376238"/>
            <a:ext cx="4586287" cy="5425077"/>
          </a:xfrm>
          <a:prstGeom prst="rect">
            <a:avLst/>
          </a:prstGeom>
        </p:spPr>
      </p:pic>
      <p:sp>
        <p:nvSpPr>
          <p:cNvPr id="8" name="Title 1"/>
          <p:cNvSpPr txBox="1">
            <a:spLocks/>
          </p:cNvSpPr>
          <p:nvPr/>
        </p:nvSpPr>
        <p:spPr>
          <a:xfrm>
            <a:off x="3746771" y="0"/>
            <a:ext cx="3974830" cy="2103120"/>
          </a:xfrm>
          <a:prstGeom prst="rect">
            <a:avLst/>
          </a:prstGeom>
          <a:solidFill>
            <a:schemeClr val="bg2"/>
          </a:solidFill>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latin typeface="Elephant" panose="02020904090505020303" pitchFamily="18" charset="0"/>
              </a:rPr>
              <a:t>‘New Imperialism’</a:t>
            </a:r>
            <a:endParaRPr lang="en-GB" dirty="0"/>
          </a:p>
        </p:txBody>
      </p:sp>
      <p:sp>
        <p:nvSpPr>
          <p:cNvPr id="9" name="Rectangle 8"/>
          <p:cNvSpPr/>
          <p:nvPr/>
        </p:nvSpPr>
        <p:spPr>
          <a:xfrm>
            <a:off x="7391400" y="5934670"/>
            <a:ext cx="4571844" cy="923330"/>
          </a:xfrm>
          <a:prstGeom prst="rect">
            <a:avLst/>
          </a:prstGeom>
        </p:spPr>
        <p:txBody>
          <a:bodyPr wrap="square">
            <a:spAutoFit/>
          </a:bodyPr>
          <a:lstStyle/>
          <a:p>
            <a:pPr algn="r"/>
            <a:r>
              <a:rPr lang="en-GB" dirty="0"/>
              <a:t>Uncle Sam standing over US Pacific possessions, </a:t>
            </a:r>
            <a:r>
              <a:rPr lang="en-GB" i="1" dirty="0"/>
              <a:t>Chicago Tribune</a:t>
            </a:r>
            <a:r>
              <a:rPr lang="en-GB" dirty="0"/>
              <a:t>,</a:t>
            </a:r>
          </a:p>
          <a:p>
            <a:pPr algn="r"/>
            <a:r>
              <a:rPr lang="en-GB" dirty="0"/>
              <a:t>24 August 1898</a:t>
            </a:r>
          </a:p>
        </p:txBody>
      </p:sp>
      <p:pic>
        <p:nvPicPr>
          <p:cNvPr id="10" name="Picture 9"/>
          <p:cNvPicPr>
            <a:picLocks noChangeAspect="1"/>
          </p:cNvPicPr>
          <p:nvPr/>
        </p:nvPicPr>
        <p:blipFill>
          <a:blip r:embed="rId5"/>
          <a:stretch>
            <a:fillRect/>
          </a:stretch>
        </p:blipFill>
        <p:spPr>
          <a:xfrm>
            <a:off x="3746771" y="1653266"/>
            <a:ext cx="4222208" cy="3245822"/>
          </a:xfrm>
          <a:prstGeom prst="rect">
            <a:avLst/>
          </a:prstGeom>
        </p:spPr>
      </p:pic>
      <p:sp>
        <p:nvSpPr>
          <p:cNvPr id="11" name="Rectangle 10"/>
          <p:cNvSpPr/>
          <p:nvPr/>
        </p:nvSpPr>
        <p:spPr>
          <a:xfrm>
            <a:off x="4542043" y="5075026"/>
            <a:ext cx="2635044" cy="1477328"/>
          </a:xfrm>
          <a:prstGeom prst="rect">
            <a:avLst/>
          </a:prstGeom>
        </p:spPr>
        <p:txBody>
          <a:bodyPr wrap="square">
            <a:spAutoFit/>
          </a:bodyPr>
          <a:lstStyle/>
          <a:p>
            <a:r>
              <a:rPr lang="en-GB" dirty="0"/>
              <a:t>The conference of Berlin, </a:t>
            </a:r>
            <a:r>
              <a:rPr lang="en-GB" i="1" dirty="0" err="1"/>
              <a:t>llustrierte</a:t>
            </a:r>
            <a:r>
              <a:rPr lang="en-GB" i="1" dirty="0"/>
              <a:t> </a:t>
            </a:r>
            <a:r>
              <a:rPr lang="en-GB" i="1" dirty="0" err="1"/>
              <a:t>Zeitung</a:t>
            </a:r>
            <a:r>
              <a:rPr lang="en-GB" dirty="0"/>
              <a:t>, The conference of Berlin, as illustrated in "</a:t>
            </a:r>
            <a:r>
              <a:rPr lang="en-GB" dirty="0" err="1"/>
              <a:t>Illustrierte</a:t>
            </a:r>
            <a:r>
              <a:rPr lang="en-GB" dirty="0"/>
              <a:t> </a:t>
            </a:r>
            <a:r>
              <a:rPr lang="en-GB" dirty="0" err="1"/>
              <a:t>Zeitung</a:t>
            </a:r>
            <a:endParaRPr lang="en-GB" i="1" dirty="0"/>
          </a:p>
        </p:txBody>
      </p:sp>
    </p:spTree>
    <p:extLst>
      <p:ext uri="{BB962C8B-B14F-4D97-AF65-F5344CB8AC3E}">
        <p14:creationId xmlns:p14="http://schemas.microsoft.com/office/powerpoint/2010/main" val="29444638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3975"/>
            <a:ext cx="11125200" cy="1325563"/>
          </a:xfrm>
        </p:spPr>
        <p:txBody>
          <a:bodyPr/>
          <a:lstStyle/>
          <a:p>
            <a:pPr algn="ctr"/>
            <a:r>
              <a:rPr lang="en-GB" dirty="0">
                <a:latin typeface="Elephant" panose="02020904090505020303" pitchFamily="18" charset="0"/>
              </a:rPr>
              <a:t>‘New Imperialism’</a:t>
            </a:r>
          </a:p>
        </p:txBody>
      </p:sp>
      <p:sp>
        <p:nvSpPr>
          <p:cNvPr id="3" name="Content Placeholder 2"/>
          <p:cNvSpPr>
            <a:spLocks noGrp="1"/>
          </p:cNvSpPr>
          <p:nvPr>
            <p:ph idx="1"/>
          </p:nvPr>
        </p:nvSpPr>
        <p:spPr>
          <a:xfrm>
            <a:off x="838200" y="1379538"/>
            <a:ext cx="10515600" cy="4797425"/>
          </a:xfrm>
          <a:solidFill>
            <a:schemeClr val="accent1">
              <a:lumMod val="20000"/>
              <a:lumOff val="80000"/>
            </a:schemeClr>
          </a:solidFill>
        </p:spPr>
        <p:txBody>
          <a:bodyPr>
            <a:normAutofit fontScale="92500" lnSpcReduction="20000"/>
          </a:bodyPr>
          <a:lstStyle/>
          <a:p>
            <a:pPr marL="0" indent="0" algn="just">
              <a:buNone/>
            </a:pPr>
            <a:r>
              <a:rPr lang="en-GB" sz="4300" dirty="0">
                <a:solidFill>
                  <a:srgbClr val="002060"/>
                </a:solidFill>
              </a:rPr>
              <a:t>Today the words ‘Empire’ and ‘Imperialism,’ fill the place in everyday speech that was once filled by ‘Nation’ and ‘Nationality’ … </a:t>
            </a:r>
            <a:r>
              <a:rPr lang="en-GB" sz="4300" b="1" dirty="0">
                <a:solidFill>
                  <a:srgbClr val="002060"/>
                </a:solidFill>
              </a:rPr>
              <a:t>power and dominion </a:t>
            </a:r>
            <a:r>
              <a:rPr lang="en-GB" sz="4300" dirty="0">
                <a:solidFill>
                  <a:srgbClr val="002060"/>
                </a:solidFill>
              </a:rPr>
              <a:t>rather than freedom and independence are the ideas that appeal to the imagination of the  masses; men’s thoughts are turned outward rather than inward; the national ideal  has given place to the Imperial.</a:t>
            </a:r>
          </a:p>
          <a:p>
            <a:pPr marL="0" indent="0" algn="r">
              <a:buNone/>
            </a:pPr>
            <a:r>
              <a:rPr lang="en-GB" sz="3600" dirty="0">
                <a:solidFill>
                  <a:srgbClr val="002060"/>
                </a:solidFill>
              </a:rPr>
              <a:t>- </a:t>
            </a:r>
            <a:r>
              <a:rPr lang="en-GB" sz="3000" dirty="0">
                <a:solidFill>
                  <a:srgbClr val="002060"/>
                </a:solidFill>
              </a:rPr>
              <a:t>W.F. </a:t>
            </a:r>
            <a:r>
              <a:rPr lang="en-GB" sz="3000" dirty="0" err="1">
                <a:solidFill>
                  <a:srgbClr val="002060"/>
                </a:solidFill>
              </a:rPr>
              <a:t>Monypenny</a:t>
            </a:r>
            <a:r>
              <a:rPr lang="en-GB" sz="3000" dirty="0">
                <a:solidFill>
                  <a:srgbClr val="002060"/>
                </a:solidFill>
              </a:rPr>
              <a:t>, "The Imperial Ideal," in </a:t>
            </a:r>
            <a:r>
              <a:rPr lang="en-GB" sz="3000" i="1" dirty="0">
                <a:solidFill>
                  <a:srgbClr val="002060"/>
                </a:solidFill>
              </a:rPr>
              <a:t>The Empire And The Century </a:t>
            </a:r>
            <a:r>
              <a:rPr lang="en-GB" sz="3000" dirty="0">
                <a:solidFill>
                  <a:srgbClr val="002060"/>
                </a:solidFill>
              </a:rPr>
              <a:t>(London: John Murray, 1905), p. 6</a:t>
            </a:r>
            <a:r>
              <a:rPr lang="en-GB" sz="3600" dirty="0">
                <a:solidFill>
                  <a:srgbClr val="002060"/>
                </a:solidFill>
              </a:rPr>
              <a:t>.</a:t>
            </a:r>
          </a:p>
        </p:txBody>
      </p:sp>
    </p:spTree>
    <p:extLst>
      <p:ext uri="{BB962C8B-B14F-4D97-AF65-F5344CB8AC3E}">
        <p14:creationId xmlns:p14="http://schemas.microsoft.com/office/powerpoint/2010/main" val="1447316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0" y="-14157"/>
            <a:ext cx="7414928" cy="6872157"/>
          </a:xfrm>
          <a:solidFill>
            <a:schemeClr val="bg1"/>
          </a:solidFill>
          <a:ln>
            <a:noFill/>
          </a:ln>
        </p:spPr>
        <p:txBody>
          <a:bodyPr lIns="360000" tIns="360000" rIns="360000" bIns="360000">
            <a:normAutofit fontScale="92500" lnSpcReduction="10000"/>
          </a:bodyPr>
          <a:lstStyle/>
          <a:p>
            <a:pPr marL="0" indent="0" algn="just">
              <a:buNone/>
            </a:pPr>
            <a:r>
              <a:rPr lang="en-GB" sz="4300" dirty="0">
                <a:solidFill>
                  <a:srgbClr val="FFFF00"/>
                </a:solidFill>
                <a:latin typeface="Elephant" panose="02020904090505020303" pitchFamily="18" charset="0"/>
              </a:rPr>
              <a:t>Rome and British Empire</a:t>
            </a:r>
          </a:p>
          <a:p>
            <a:pPr marL="0" indent="0" algn="just">
              <a:buNone/>
            </a:pPr>
            <a:endParaRPr lang="en-GB" dirty="0">
              <a:solidFill>
                <a:srgbClr val="FFFF00"/>
              </a:solidFill>
            </a:endParaRPr>
          </a:p>
          <a:p>
            <a:pPr marL="0" indent="0" algn="just">
              <a:buNone/>
            </a:pPr>
            <a:r>
              <a:rPr lang="en-GB" dirty="0"/>
              <a:t>" … The </a:t>
            </a:r>
            <a:r>
              <a:rPr lang="en-GB" b="1" dirty="0">
                <a:solidFill>
                  <a:srgbClr val="FFFF00"/>
                </a:solidFill>
              </a:rPr>
              <a:t>historical message </a:t>
            </a:r>
            <a:r>
              <a:rPr lang="en-GB" i="1" dirty="0">
                <a:solidFill>
                  <a:srgbClr val="FFFF00"/>
                </a:solidFill>
              </a:rPr>
              <a:t>communicated</a:t>
            </a:r>
            <a:r>
              <a:rPr lang="en-GB" dirty="0"/>
              <a:t> to the minds of the present and newer empire. Cecil Rhodes was inspired by Rome at </a:t>
            </a:r>
            <a:r>
              <a:rPr lang="en-GB" dirty="0">
                <a:solidFill>
                  <a:srgbClr val="FFFF00"/>
                </a:solidFill>
              </a:rPr>
              <a:t>Oxford</a:t>
            </a:r>
            <a:r>
              <a:rPr lang="en-GB" dirty="0"/>
              <a:t>, where he developed his devotion to the </a:t>
            </a:r>
            <a:r>
              <a:rPr lang="en-GB" i="1" dirty="0"/>
              <a:t>Meditations</a:t>
            </a:r>
            <a:r>
              <a:rPr lang="en-GB" dirty="0"/>
              <a:t> of Marcus Aurelius. ‘“</a:t>
            </a:r>
            <a:r>
              <a:rPr lang="en-GB" b="1" dirty="0">
                <a:solidFill>
                  <a:srgbClr val="FFFF00"/>
                </a:solidFill>
              </a:rPr>
              <a:t>Remember always that you are a Roman</a:t>
            </a:r>
            <a:r>
              <a:rPr lang="en-GB" b="1" dirty="0"/>
              <a:t>”</a:t>
            </a:r>
            <a:r>
              <a:rPr lang="en-GB" dirty="0"/>
              <a:t> was one of his favourite quotations, and Rhodes liked to be reminded of his facial resemblance to busts of certain Roman Emperors.’ Lord Curzon, gained Roman inspiration at </a:t>
            </a:r>
            <a:r>
              <a:rPr lang="en-GB" dirty="0">
                <a:solidFill>
                  <a:srgbClr val="FFFF00"/>
                </a:solidFill>
              </a:rPr>
              <a:t>Eton</a:t>
            </a:r>
            <a:r>
              <a:rPr lang="en-GB" dirty="0"/>
              <a:t>. ‘There we were perpetually invited by a body of assiduous and capable mentors ... to </a:t>
            </a:r>
            <a:r>
              <a:rPr lang="en-GB" b="1" dirty="0">
                <a:solidFill>
                  <a:srgbClr val="FFFF00"/>
                </a:solidFill>
              </a:rPr>
              <a:t>contemplate the majesty, the law and the living influence of the empire of Rome</a:t>
            </a:r>
            <a:r>
              <a:rPr lang="en-GB" dirty="0"/>
              <a:t>.’"</a:t>
            </a:r>
          </a:p>
          <a:p>
            <a:pPr>
              <a:buFontTx/>
              <a:buChar char="-"/>
            </a:pPr>
            <a:r>
              <a:rPr lang="en-GB" sz="1800" dirty="0"/>
              <a:t>Raymond F. Betts, ‘The Allusions to Rome in British Imperial Thought of the Late Nineteenth and Early Twentieth Centuries’, </a:t>
            </a:r>
            <a:r>
              <a:rPr lang="en-GB" sz="1800" i="1" dirty="0"/>
              <a:t>Victorian Studies </a:t>
            </a:r>
            <a:r>
              <a:rPr lang="en-GB" sz="1800" dirty="0"/>
              <a:t>15:2 (1971): 149-159 [pp. 151-152]. </a:t>
            </a:r>
            <a:endParaRPr lang="en-GB" dirty="0"/>
          </a:p>
        </p:txBody>
      </p:sp>
      <p:pic>
        <p:nvPicPr>
          <p:cNvPr id="4" name="Picture 3"/>
          <p:cNvPicPr>
            <a:picLocks noChangeAspect="1"/>
          </p:cNvPicPr>
          <p:nvPr/>
        </p:nvPicPr>
        <p:blipFill>
          <a:blip r:embed="rId3"/>
          <a:stretch>
            <a:fillRect/>
          </a:stretch>
        </p:blipFill>
        <p:spPr>
          <a:xfrm>
            <a:off x="7281579" y="27118"/>
            <a:ext cx="3792692" cy="4947781"/>
          </a:xfrm>
          <a:prstGeom prst="rect">
            <a:avLst/>
          </a:prstGeom>
        </p:spPr>
      </p:pic>
      <p:sp>
        <p:nvSpPr>
          <p:cNvPr id="5" name="Rectangle 4"/>
          <p:cNvSpPr/>
          <p:nvPr/>
        </p:nvSpPr>
        <p:spPr>
          <a:xfrm>
            <a:off x="10422260" y="27118"/>
            <a:ext cx="1769740" cy="1754326"/>
          </a:xfrm>
          <a:prstGeom prst="rect">
            <a:avLst/>
          </a:prstGeom>
          <a:solidFill>
            <a:schemeClr val="accent1">
              <a:lumMod val="20000"/>
              <a:lumOff val="80000"/>
            </a:schemeClr>
          </a:solidFill>
        </p:spPr>
        <p:txBody>
          <a:bodyPr wrap="square">
            <a:spAutoFit/>
          </a:bodyPr>
          <a:lstStyle/>
          <a:p>
            <a:r>
              <a:rPr lang="en-GB" dirty="0">
                <a:solidFill>
                  <a:srgbClr val="002060"/>
                </a:solidFill>
              </a:rPr>
              <a:t>Lord Curzon (1859–1925), Viceroy and Governor-General of India (1899–1905)</a:t>
            </a:r>
          </a:p>
        </p:txBody>
      </p:sp>
      <p:sp>
        <p:nvSpPr>
          <p:cNvPr id="7" name="Rectangle 6"/>
          <p:cNvSpPr/>
          <p:nvPr/>
        </p:nvSpPr>
        <p:spPr>
          <a:xfrm>
            <a:off x="10287000" y="3657217"/>
            <a:ext cx="1905001" cy="646331"/>
          </a:xfrm>
          <a:prstGeom prst="rect">
            <a:avLst/>
          </a:prstGeom>
          <a:solidFill>
            <a:schemeClr val="accent1">
              <a:lumMod val="20000"/>
              <a:lumOff val="80000"/>
            </a:schemeClr>
          </a:solidFill>
        </p:spPr>
        <p:txBody>
          <a:bodyPr wrap="square">
            <a:spAutoFit/>
          </a:bodyPr>
          <a:lstStyle/>
          <a:p>
            <a:r>
              <a:rPr lang="en-GB" dirty="0">
                <a:solidFill>
                  <a:srgbClr val="002060"/>
                </a:solidFill>
              </a:rPr>
              <a:t>Cecil Rhodes (1853–1902. </a:t>
            </a:r>
          </a:p>
        </p:txBody>
      </p:sp>
      <p:pic>
        <p:nvPicPr>
          <p:cNvPr id="8" name="Picture 7"/>
          <p:cNvPicPr>
            <a:picLocks noChangeAspect="1"/>
          </p:cNvPicPr>
          <p:nvPr/>
        </p:nvPicPr>
        <p:blipFill>
          <a:blip r:embed="rId4"/>
          <a:stretch>
            <a:fillRect/>
          </a:stretch>
        </p:blipFill>
        <p:spPr>
          <a:xfrm>
            <a:off x="10287000" y="4303548"/>
            <a:ext cx="1905000" cy="2543175"/>
          </a:xfrm>
          <a:prstGeom prst="rect">
            <a:avLst/>
          </a:prstGeom>
        </p:spPr>
      </p:pic>
    </p:spTree>
    <p:extLst>
      <p:ext uri="{BB962C8B-B14F-4D97-AF65-F5344CB8AC3E}">
        <p14:creationId xmlns:p14="http://schemas.microsoft.com/office/powerpoint/2010/main" val="246514910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3003" y="716756"/>
            <a:ext cx="10515600" cy="1325563"/>
          </a:xfrm>
        </p:spPr>
        <p:txBody>
          <a:bodyPr/>
          <a:lstStyle/>
          <a:p>
            <a:r>
              <a:rPr lang="en-GB" dirty="0"/>
              <a:t>Rhodes Memorial, Cape Town</a:t>
            </a:r>
          </a:p>
        </p:txBody>
      </p:sp>
      <p:pic>
        <p:nvPicPr>
          <p:cNvPr id="4" name="Content Placeholder 3"/>
          <p:cNvPicPr>
            <a:picLocks noGrp="1" noChangeAspect="1"/>
          </p:cNvPicPr>
          <p:nvPr>
            <p:ph idx="1"/>
          </p:nvPr>
        </p:nvPicPr>
        <p:blipFill>
          <a:blip r:embed="rId3"/>
          <a:stretch>
            <a:fillRect/>
          </a:stretch>
        </p:blipFill>
        <p:spPr>
          <a:xfrm>
            <a:off x="4381500" y="1690688"/>
            <a:ext cx="7733194" cy="4351338"/>
          </a:xfrm>
          <a:prstGeom prst="rect">
            <a:avLst/>
          </a:prstGeom>
        </p:spPr>
      </p:pic>
      <p:pic>
        <p:nvPicPr>
          <p:cNvPr id="5" name="Picture 4"/>
          <p:cNvPicPr>
            <a:picLocks noChangeAspect="1"/>
          </p:cNvPicPr>
          <p:nvPr/>
        </p:nvPicPr>
        <p:blipFill>
          <a:blip r:embed="rId4"/>
          <a:stretch>
            <a:fillRect/>
          </a:stretch>
        </p:blipFill>
        <p:spPr>
          <a:xfrm>
            <a:off x="553003" y="1690688"/>
            <a:ext cx="3543300" cy="4765739"/>
          </a:xfrm>
          <a:prstGeom prst="rect">
            <a:avLst/>
          </a:prstGeom>
        </p:spPr>
      </p:pic>
      <p:sp>
        <p:nvSpPr>
          <p:cNvPr id="6" name="Title 1"/>
          <p:cNvSpPr txBox="1">
            <a:spLocks/>
          </p:cNvSpPr>
          <p:nvPr/>
        </p:nvSpPr>
        <p:spPr>
          <a:xfrm>
            <a:off x="0" y="53975"/>
            <a:ext cx="119634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latin typeface="Elephant" panose="02020904090505020303" pitchFamily="18" charset="0"/>
              </a:rPr>
              <a:t>Ancient Rome and ‘New Imperialism’</a:t>
            </a:r>
          </a:p>
        </p:txBody>
      </p:sp>
    </p:spTree>
    <p:extLst>
      <p:ext uri="{BB962C8B-B14F-4D97-AF65-F5344CB8AC3E}">
        <p14:creationId xmlns:p14="http://schemas.microsoft.com/office/powerpoint/2010/main" val="427800877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0"/>
            <a:ext cx="10390909" cy="6858000"/>
          </a:xfrm>
          <a:prstGeom prst="rect">
            <a:avLst/>
          </a:prstGeom>
        </p:spPr>
      </p:pic>
      <p:sp>
        <p:nvSpPr>
          <p:cNvPr id="3" name="Rectangle 2"/>
          <p:cNvSpPr/>
          <p:nvPr/>
        </p:nvSpPr>
        <p:spPr>
          <a:xfrm>
            <a:off x="10502507" y="3597475"/>
            <a:ext cx="1689493" cy="2446824"/>
          </a:xfrm>
          <a:prstGeom prst="rect">
            <a:avLst/>
          </a:prstGeom>
        </p:spPr>
        <p:txBody>
          <a:bodyPr wrap="square">
            <a:spAutoFit/>
          </a:bodyPr>
          <a:lstStyle/>
          <a:p>
            <a:r>
              <a:rPr lang="en-GB" sz="1700" dirty="0"/>
              <a:t>William </a:t>
            </a:r>
            <a:r>
              <a:rPr lang="en-GB" sz="1700" dirty="0" err="1"/>
              <a:t>Wyld</a:t>
            </a:r>
            <a:r>
              <a:rPr lang="en-GB" sz="1700" dirty="0"/>
              <a:t>, </a:t>
            </a:r>
            <a:r>
              <a:rPr lang="en-GB" sz="1700" i="1" dirty="0"/>
              <a:t>St George's Hall, Liverpool </a:t>
            </a:r>
            <a:r>
              <a:rPr lang="en-GB" sz="1700" dirty="0"/>
              <a:t>(1852), built 1841–1854. Commissioned after royal visit to Liverpool and Manchester, October 1851</a:t>
            </a:r>
            <a:endParaRPr lang="en-GB" sz="1700" i="1" dirty="0"/>
          </a:p>
        </p:txBody>
      </p:sp>
      <p:sp>
        <p:nvSpPr>
          <p:cNvPr id="4" name="Rectangle 3"/>
          <p:cNvSpPr/>
          <p:nvPr/>
        </p:nvSpPr>
        <p:spPr>
          <a:xfrm>
            <a:off x="3181369" y="0"/>
            <a:ext cx="9010631" cy="1631216"/>
          </a:xfrm>
          <a:prstGeom prst="rect">
            <a:avLst/>
          </a:prstGeom>
          <a:solidFill>
            <a:schemeClr val="bg2"/>
          </a:solidFill>
        </p:spPr>
        <p:txBody>
          <a:bodyPr wrap="square">
            <a:spAutoFit/>
          </a:bodyPr>
          <a:lstStyle/>
          <a:p>
            <a:pPr algn="r"/>
            <a:r>
              <a:rPr lang="en-GB" sz="2800" dirty="0">
                <a:solidFill>
                  <a:srgbClr val="FFFF00"/>
                </a:solidFill>
                <a:latin typeface="Elephant" panose="02020904090505020303" pitchFamily="18" charset="0"/>
              </a:rPr>
              <a:t>NEOCLASSICISM AND EMPIRE</a:t>
            </a:r>
          </a:p>
          <a:p>
            <a:r>
              <a:rPr lang="en-GB" dirty="0"/>
              <a:t>“ … one of the finest </a:t>
            </a:r>
            <a:r>
              <a:rPr lang="en-GB" dirty="0">
                <a:solidFill>
                  <a:srgbClr val="FFFF00"/>
                </a:solidFill>
              </a:rPr>
              <a:t>modern</a:t>
            </a:r>
            <a:r>
              <a:rPr lang="en-GB" dirty="0"/>
              <a:t> buildings imaginable, </a:t>
            </a:r>
            <a:r>
              <a:rPr lang="en-GB" dirty="0">
                <a:solidFill>
                  <a:srgbClr val="FFFF00"/>
                </a:solidFill>
              </a:rPr>
              <a:t>quite worthy of ancient </a:t>
            </a:r>
            <a:r>
              <a:rPr lang="en-GB" dirty="0"/>
              <a:t>Athens ... The taste is so good &amp; the style so pure ... Albert, whose great mind is always so ready to admire &amp; approve all that is vast, great &amp; grand, was delighted. ”</a:t>
            </a:r>
          </a:p>
          <a:p>
            <a:pPr algn="r"/>
            <a:r>
              <a:rPr lang="en-GB" dirty="0"/>
              <a:t>- Queen Victoria on St George’s Hall</a:t>
            </a:r>
          </a:p>
        </p:txBody>
      </p:sp>
    </p:spTree>
    <p:extLst>
      <p:ext uri="{BB962C8B-B14F-4D97-AF65-F5344CB8AC3E}">
        <p14:creationId xmlns:p14="http://schemas.microsoft.com/office/powerpoint/2010/main" val="31530890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1500" y="1690688"/>
            <a:ext cx="10782300" cy="4710112"/>
          </a:xfrm>
          <a:solidFill>
            <a:schemeClr val="bg1"/>
          </a:solidFill>
        </p:spPr>
        <p:txBody>
          <a:bodyPr>
            <a:normAutofit lnSpcReduction="10000"/>
          </a:bodyPr>
          <a:lstStyle/>
          <a:p>
            <a:pPr marL="0" indent="0" algn="just">
              <a:buNone/>
            </a:pPr>
            <a:r>
              <a:rPr lang="en-GB" sz="3900" dirty="0"/>
              <a:t>.. we should teach Classics, </a:t>
            </a:r>
            <a:r>
              <a:rPr lang="en-GB" sz="3900" i="1" dirty="0"/>
              <a:t>not for drill and discipline, </a:t>
            </a:r>
            <a:r>
              <a:rPr lang="en-GB" sz="3900" dirty="0"/>
              <a:t>but to bring our boys, in far greater numbers than we now succeed in doing </a:t>
            </a:r>
            <a:r>
              <a:rPr lang="en-GB" sz="3900" b="1" dirty="0">
                <a:solidFill>
                  <a:srgbClr val="FFFF00"/>
                </a:solidFill>
              </a:rPr>
              <a:t>into living touch with Classical thought and teaching.</a:t>
            </a:r>
            <a:r>
              <a:rPr lang="en-GB" sz="3900" dirty="0"/>
              <a:t> If we can do this, we shall do no mean </a:t>
            </a:r>
            <a:r>
              <a:rPr lang="en-GB" sz="3900" b="1" dirty="0"/>
              <a:t>service to our country</a:t>
            </a:r>
            <a:r>
              <a:rPr lang="en-GB" sz="3900" dirty="0"/>
              <a:t>. There is no nation burdened with empire that has </a:t>
            </a:r>
            <a:r>
              <a:rPr lang="en-GB" sz="3900" b="1" dirty="0"/>
              <a:t>so much to learn from Imperial Rome</a:t>
            </a:r>
            <a:r>
              <a:rPr lang="en-GB" sz="3900" dirty="0"/>
              <a:t> as we do. .. </a:t>
            </a:r>
          </a:p>
          <a:p>
            <a:pPr algn="r">
              <a:buFontTx/>
              <a:buChar char="-"/>
            </a:pPr>
            <a:r>
              <a:rPr lang="en-GB" sz="2000" dirty="0"/>
              <a:t>Cyril Norwood (Headmaster of Bristol Grammar School) in Cyril Norwood and Arthur H. Hope, ed., The Higher Education Of Boys In England (London: John Murray, 1909), p. 351. Cited by Betts, ‘Allusions to Rome in British Imperial Thought,’ p. 152.</a:t>
            </a:r>
          </a:p>
          <a:p>
            <a:pPr>
              <a:buFontTx/>
              <a:buChar char="-"/>
            </a:pPr>
            <a:endParaRPr lang="en-GB" dirty="0">
              <a:solidFill>
                <a:srgbClr val="002060"/>
              </a:solidFill>
            </a:endParaRPr>
          </a:p>
          <a:p>
            <a:pPr marL="0" indent="0">
              <a:buNone/>
            </a:pPr>
            <a:endParaRPr lang="en-GB" dirty="0"/>
          </a:p>
        </p:txBody>
      </p:sp>
      <p:sp>
        <p:nvSpPr>
          <p:cNvPr id="4" name="Title 1"/>
          <p:cNvSpPr txBox="1">
            <a:spLocks/>
          </p:cNvSpPr>
          <p:nvPr/>
        </p:nvSpPr>
        <p:spPr>
          <a:xfrm>
            <a:off x="838200" y="53975"/>
            <a:ext cx="111252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dirty="0">
                <a:solidFill>
                  <a:srgbClr val="FFFF00"/>
                </a:solidFill>
                <a:latin typeface="Elephant" panose="02020904090505020303" pitchFamily="18" charset="0"/>
              </a:rPr>
              <a:t>Classics and ‘New Imperialism’</a:t>
            </a:r>
            <a:endParaRPr lang="en-GB" dirty="0">
              <a:latin typeface="Elephant" panose="02020904090505020303" pitchFamily="18" charset="0"/>
            </a:endParaRPr>
          </a:p>
        </p:txBody>
      </p:sp>
    </p:spTree>
    <p:extLst>
      <p:ext uri="{BB962C8B-B14F-4D97-AF65-F5344CB8AC3E}">
        <p14:creationId xmlns:p14="http://schemas.microsoft.com/office/powerpoint/2010/main" val="39315562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0"/>
            <a:ext cx="10515600" cy="1325563"/>
          </a:xfrm>
        </p:spPr>
        <p:txBody>
          <a:bodyPr/>
          <a:lstStyle/>
          <a:p>
            <a:pPr algn="ctr"/>
            <a:r>
              <a:rPr lang="en-GB" dirty="0">
                <a:solidFill>
                  <a:srgbClr val="FFFF00"/>
                </a:solidFill>
                <a:latin typeface="Elephant" panose="02020904090505020303" pitchFamily="18" charset="0"/>
              </a:rPr>
              <a:t>India and Rome</a:t>
            </a:r>
          </a:p>
        </p:txBody>
      </p:sp>
      <p:sp>
        <p:nvSpPr>
          <p:cNvPr id="3" name="Content Placeholder 2"/>
          <p:cNvSpPr>
            <a:spLocks noGrp="1"/>
          </p:cNvSpPr>
          <p:nvPr>
            <p:ph idx="1"/>
          </p:nvPr>
        </p:nvSpPr>
        <p:spPr>
          <a:xfrm>
            <a:off x="0" y="1058862"/>
            <a:ext cx="12192000" cy="5799138"/>
          </a:xfrm>
          <a:solidFill>
            <a:schemeClr val="bg1"/>
          </a:solidFill>
        </p:spPr>
        <p:txBody>
          <a:bodyPr lIns="360000" tIns="360000" rIns="360000" bIns="360000">
            <a:normAutofit fontScale="85000" lnSpcReduction="20000"/>
          </a:bodyPr>
          <a:lstStyle/>
          <a:p>
            <a:pPr marL="0" indent="0" algn="just">
              <a:buNone/>
            </a:pPr>
            <a:r>
              <a:rPr lang="en-GB" dirty="0"/>
              <a:t>Within </a:t>
            </a:r>
            <a:r>
              <a:rPr lang="en-GB" dirty="0" err="1"/>
              <a:t>th</a:t>
            </a:r>
            <a:r>
              <a:rPr lang="en-GB" dirty="0"/>
              <a:t>[e] analogue to Rom[e]. India obviously stood out … Lord Curzon, described his introduction to such comparison in a reminiscent fashion as he spoke to an ‘</a:t>
            </a:r>
            <a:r>
              <a:rPr lang="en-GB" b="1" dirty="0"/>
              <a:t>Old Boys’ banquet of former Etonians</a:t>
            </a:r>
            <a:r>
              <a:rPr lang="en-GB" dirty="0"/>
              <a:t>:</a:t>
            </a:r>
          </a:p>
          <a:p>
            <a:pPr marL="457200" lvl="1" indent="0" algn="just">
              <a:buNone/>
            </a:pPr>
            <a:endParaRPr lang="en-GB" sz="900" dirty="0"/>
          </a:p>
          <a:p>
            <a:pPr marL="457200" lvl="1" indent="0">
              <a:buNone/>
            </a:pPr>
            <a:r>
              <a:rPr lang="en-GB" sz="3500" dirty="0"/>
              <a:t>Sir James Stephen [</a:t>
            </a:r>
            <a:r>
              <a:rPr lang="en-GB" sz="2600" i="1" dirty="0"/>
              <a:t>1829–94, lawyer and son of James Stephen, British under-secretary of state for the colonies from 1836 to 1847</a:t>
            </a:r>
            <a:r>
              <a:rPr lang="en-GB" sz="3500" dirty="0"/>
              <a:t>] come down to Eton and old the boys that listened to him, </a:t>
            </a:r>
            <a:r>
              <a:rPr lang="en-GB" sz="3500" b="1" dirty="0"/>
              <a:t>of whom I was one, that </a:t>
            </a:r>
            <a:r>
              <a:rPr lang="en-GB" sz="3500" b="1" dirty="0">
                <a:solidFill>
                  <a:srgbClr val="FFFF00"/>
                </a:solidFill>
              </a:rPr>
              <a:t>there was in the Asian continent an empire more populous, more amazing and more beneficent than that of Rome </a:t>
            </a:r>
            <a:r>
              <a:rPr lang="en-GB" sz="3500" dirty="0">
                <a:solidFill>
                  <a:srgbClr val="FFFF00"/>
                </a:solidFill>
              </a:rPr>
              <a:t>… Ever  since  that  day ...  the  fascination  and the sacredness of India have grown upon me</a:t>
            </a:r>
            <a:r>
              <a:rPr lang="en-GB" sz="3500" dirty="0"/>
              <a:t>.</a:t>
            </a:r>
          </a:p>
          <a:p>
            <a:pPr marL="0" indent="0">
              <a:buNone/>
            </a:pPr>
            <a:endParaRPr lang="en-GB" sz="900" dirty="0"/>
          </a:p>
          <a:p>
            <a:pPr marL="0" indent="0" algn="just">
              <a:buNone/>
            </a:pPr>
            <a:r>
              <a:rPr lang="en-GB" dirty="0"/>
              <a:t>From that day, too, he envisaged India in truly imperial terms. ‘</a:t>
            </a:r>
            <a:r>
              <a:rPr lang="en-GB" dirty="0">
                <a:solidFill>
                  <a:srgbClr val="FFFF00"/>
                </a:solidFill>
              </a:rPr>
              <a:t>India is indeed the only part of the British Empire which is an empire</a:t>
            </a:r>
            <a:r>
              <a:rPr lang="en-GB" dirty="0"/>
              <a:t>’ and where the king ‘</a:t>
            </a:r>
            <a:r>
              <a:rPr lang="en-GB" dirty="0">
                <a:solidFill>
                  <a:srgbClr val="FFFF00"/>
                </a:solidFill>
              </a:rPr>
              <a:t>is rightly termed the Emperor, or King-Emperor, because there his power is that of the Roman Imperator</a:t>
            </a:r>
            <a:r>
              <a:rPr lang="en-GB" dirty="0"/>
              <a:t>...’</a:t>
            </a:r>
          </a:p>
          <a:p>
            <a:pPr marL="0" indent="0" algn="r">
              <a:buNone/>
            </a:pPr>
            <a:r>
              <a:rPr lang="en-GB" dirty="0"/>
              <a:t>-  </a:t>
            </a:r>
            <a:r>
              <a:rPr lang="en-GB" sz="2200" dirty="0"/>
              <a:t>Curzon, Speech of October 28, 1898, pp. iv-v; Curzon, </a:t>
            </a:r>
            <a:r>
              <a:rPr lang="en-GB" sz="2200" i="1" dirty="0"/>
              <a:t>The Place Of India In The Empire </a:t>
            </a:r>
            <a:r>
              <a:rPr lang="en-GB" sz="2200" dirty="0"/>
              <a:t>(London: John Murray, 1909), p. 10. Cited by Betts, ‘Allusions to Rome in British Imperial Thought,’ p. 155.</a:t>
            </a:r>
          </a:p>
          <a:p>
            <a:pPr marL="0" indent="0">
              <a:buNone/>
            </a:pPr>
            <a:endParaRPr lang="en-GB" sz="2200" dirty="0"/>
          </a:p>
        </p:txBody>
      </p:sp>
    </p:spTree>
    <p:extLst>
      <p:ext uri="{BB962C8B-B14F-4D97-AF65-F5344CB8AC3E}">
        <p14:creationId xmlns:p14="http://schemas.microsoft.com/office/powerpoint/2010/main" val="6324503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a:spLocks noGrp="1"/>
          </p:cNvSpPr>
          <p:nvPr>
            <p:ph type="title"/>
          </p:nvPr>
        </p:nvSpPr>
        <p:spPr>
          <a:xfrm>
            <a:off x="503237" y="681037"/>
            <a:ext cx="5592763" cy="4789034"/>
          </a:xfrm>
        </p:spPr>
        <p:txBody>
          <a:bodyPr>
            <a:noAutofit/>
          </a:bodyPr>
          <a:lstStyle/>
          <a:p>
            <a:r>
              <a:rPr lang="en-GB" sz="3600" dirty="0">
                <a:solidFill>
                  <a:srgbClr val="FFFF00"/>
                </a:solidFill>
                <a:latin typeface="Elephant" panose="02020904090505020303" pitchFamily="18" charset="0"/>
              </a:rPr>
              <a:t>James Bryce, </a:t>
            </a:r>
            <a:r>
              <a:rPr lang="en-GB" sz="3600" i="1" dirty="0">
                <a:solidFill>
                  <a:srgbClr val="FFFF00"/>
                </a:solidFill>
                <a:latin typeface="Elephant" panose="02020904090505020303" pitchFamily="18" charset="0"/>
              </a:rPr>
              <a:t>The Ancient Roman Empire and the British Empire in India</a:t>
            </a:r>
            <a:br>
              <a:rPr lang="en-GB" sz="3600" i="1" dirty="0">
                <a:latin typeface="Elephant" panose="02020904090505020303" pitchFamily="18" charset="0"/>
              </a:rPr>
            </a:br>
            <a:r>
              <a:rPr lang="en-GB" sz="1800" dirty="0">
                <a:latin typeface="Elephant" panose="02020904090505020303" pitchFamily="18" charset="0"/>
              </a:rPr>
              <a:t>(London: Oxford University Press, 1914), pp. 1–78 – first published in </a:t>
            </a:r>
            <a:r>
              <a:rPr lang="en-GB" sz="1800" i="1" dirty="0">
                <a:latin typeface="Elephant" panose="02020904090505020303" pitchFamily="18" charset="0"/>
              </a:rPr>
              <a:t>Studies in History and Jurisprudence</a:t>
            </a:r>
            <a:r>
              <a:rPr lang="en-GB" sz="1800" dirty="0">
                <a:latin typeface="Elephant" panose="02020904090505020303" pitchFamily="18" charset="0"/>
              </a:rPr>
              <a:t> (1901)</a:t>
            </a:r>
          </a:p>
        </p:txBody>
      </p:sp>
      <p:sp>
        <p:nvSpPr>
          <p:cNvPr id="5" name="Content Placeholder 4"/>
          <p:cNvSpPr>
            <a:spLocks noGrp="1"/>
          </p:cNvSpPr>
          <p:nvPr>
            <p:ph idx="1"/>
          </p:nvPr>
        </p:nvSpPr>
        <p:spPr/>
        <p:txBody>
          <a:bodyPr/>
          <a:lstStyle/>
          <a:p>
            <a:endParaRPr lang="en-GB" dirty="0"/>
          </a:p>
          <a:p>
            <a:endParaRPr lang="en-GB" dirty="0"/>
          </a:p>
          <a:p>
            <a:endParaRPr lang="en-GB" dirty="0"/>
          </a:p>
          <a:p>
            <a:endParaRPr lang="en-GB" dirty="0"/>
          </a:p>
        </p:txBody>
      </p:sp>
      <p:pic>
        <p:nvPicPr>
          <p:cNvPr id="3" name="Picture 2">
            <a:extLst>
              <a:ext uri="{FF2B5EF4-FFF2-40B4-BE49-F238E27FC236}">
                <a16:creationId xmlns:a16="http://schemas.microsoft.com/office/drawing/2014/main" id="{33D94E4A-C7AF-4504-A27B-E95693EDF0EB}"/>
              </a:ext>
            </a:extLst>
          </p:cNvPr>
          <p:cNvPicPr>
            <a:picLocks noChangeAspect="1"/>
          </p:cNvPicPr>
          <p:nvPr/>
        </p:nvPicPr>
        <p:blipFill>
          <a:blip r:embed="rId3"/>
          <a:stretch>
            <a:fillRect/>
          </a:stretch>
        </p:blipFill>
        <p:spPr>
          <a:xfrm>
            <a:off x="7863840" y="0"/>
            <a:ext cx="4328160" cy="6879941"/>
          </a:xfrm>
          <a:prstGeom prst="rect">
            <a:avLst/>
          </a:prstGeom>
        </p:spPr>
      </p:pic>
    </p:spTree>
    <p:extLst>
      <p:ext uri="{BB962C8B-B14F-4D97-AF65-F5344CB8AC3E}">
        <p14:creationId xmlns:p14="http://schemas.microsoft.com/office/powerpoint/2010/main" val="13843140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12725"/>
            <a:ext cx="11353800" cy="1325563"/>
          </a:xfrm>
        </p:spPr>
        <p:txBody>
          <a:bodyPr>
            <a:normAutofit fontScale="90000"/>
          </a:bodyPr>
          <a:lstStyle/>
          <a:p>
            <a:pPr algn="ctr"/>
            <a:r>
              <a:rPr lang="en-GB" dirty="0">
                <a:latin typeface="Elephant" panose="02020904090505020303" pitchFamily="18" charset="0"/>
              </a:rPr>
              <a:t>James Bryce, 1st Viscount Bryce </a:t>
            </a:r>
            <a:r>
              <a:rPr lang="en-GB" sz="2700" dirty="0">
                <a:latin typeface="Elephant" panose="02020904090505020303" pitchFamily="18" charset="0"/>
              </a:rPr>
              <a:t>(1838–1922)</a:t>
            </a:r>
            <a:br>
              <a:rPr lang="en-GB" sz="2700" dirty="0">
                <a:latin typeface="Elephant" panose="02020904090505020303" pitchFamily="18" charset="0"/>
              </a:rPr>
            </a:br>
            <a:endParaRPr lang="en-GB" dirty="0">
              <a:latin typeface="Elephant" panose="02020904090505020303" pitchFamily="18" charset="0"/>
            </a:endParaRPr>
          </a:p>
        </p:txBody>
      </p:sp>
      <p:pic>
        <p:nvPicPr>
          <p:cNvPr id="4" name="Content Placeholder 3"/>
          <p:cNvPicPr>
            <a:picLocks noGrp="1" noChangeAspect="1"/>
          </p:cNvPicPr>
          <p:nvPr>
            <p:ph idx="1"/>
          </p:nvPr>
        </p:nvPicPr>
        <p:blipFill>
          <a:blip r:embed="rId3"/>
          <a:stretch>
            <a:fillRect/>
          </a:stretch>
        </p:blipFill>
        <p:spPr>
          <a:xfrm>
            <a:off x="6955959" y="1142067"/>
            <a:ext cx="6154378" cy="4351338"/>
          </a:xfrm>
          <a:prstGeom prst="rect">
            <a:avLst/>
          </a:prstGeom>
        </p:spPr>
      </p:pic>
      <p:sp>
        <p:nvSpPr>
          <p:cNvPr id="5" name="Rectangle 4"/>
          <p:cNvSpPr/>
          <p:nvPr/>
        </p:nvSpPr>
        <p:spPr>
          <a:xfrm>
            <a:off x="5486400" y="5715000"/>
            <a:ext cx="6181111" cy="646331"/>
          </a:xfrm>
          <a:prstGeom prst="rect">
            <a:avLst/>
          </a:prstGeom>
        </p:spPr>
        <p:txBody>
          <a:bodyPr wrap="square">
            <a:spAutoFit/>
          </a:bodyPr>
          <a:lstStyle/>
          <a:p>
            <a:r>
              <a:rPr lang="en-GB" dirty="0"/>
              <a:t>Robert Baden-Powell, President William Taft and James Bryce at the White House in 1912</a:t>
            </a:r>
          </a:p>
        </p:txBody>
      </p:sp>
      <p:sp>
        <p:nvSpPr>
          <p:cNvPr id="7" name="Content Placeholder 2"/>
          <p:cNvSpPr txBox="1">
            <a:spLocks/>
          </p:cNvSpPr>
          <p:nvPr/>
        </p:nvSpPr>
        <p:spPr>
          <a:xfrm>
            <a:off x="0" y="1096682"/>
            <a:ext cx="5086350" cy="5761318"/>
          </a:xfrm>
          <a:prstGeom prst="rect">
            <a:avLst/>
          </a:prstGeom>
          <a:solidFill>
            <a:schemeClr val="accent1">
              <a:lumMod val="20000"/>
              <a:lumOff val="80000"/>
            </a:schemeClr>
          </a:solidFill>
        </p:spPr>
        <p:txBody>
          <a:bodyPr vert="horz" lIns="360000" tIns="180000" rIns="360000" bIns="180000" rtlCol="0">
            <a:normAutofit fontScale="700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endParaRPr lang="en-GB" dirty="0"/>
          </a:p>
          <a:p>
            <a:r>
              <a:rPr lang="en-GB" dirty="0">
                <a:solidFill>
                  <a:srgbClr val="002060"/>
                </a:solidFill>
              </a:rPr>
              <a:t>Liberal MP and Lord; lawyer and scholar </a:t>
            </a:r>
          </a:p>
          <a:p>
            <a:r>
              <a:rPr lang="en-GB" dirty="0">
                <a:solidFill>
                  <a:srgbClr val="002060"/>
                </a:solidFill>
              </a:rPr>
              <a:t>Educated at Belfast Academy,  Glasgow High School, the University of Glasgow, the University of Heidelberg and Trinity College, Oxford. </a:t>
            </a:r>
          </a:p>
          <a:p>
            <a:r>
              <a:rPr lang="en-GB" dirty="0">
                <a:solidFill>
                  <a:srgbClr val="002060"/>
                </a:solidFill>
              </a:rPr>
              <a:t>Under-Secretary of State for Foreign Affairs, 1886</a:t>
            </a:r>
          </a:p>
          <a:p>
            <a:r>
              <a:rPr lang="en-GB" dirty="0">
                <a:solidFill>
                  <a:srgbClr val="002060"/>
                </a:solidFill>
              </a:rPr>
              <a:t>British Ambassador to the United States, 1907–1913</a:t>
            </a:r>
          </a:p>
          <a:p>
            <a:r>
              <a:rPr lang="en-GB" dirty="0">
                <a:solidFill>
                  <a:srgbClr val="002060"/>
                </a:solidFill>
              </a:rPr>
              <a:t>Fellow of </a:t>
            </a:r>
            <a:r>
              <a:rPr lang="en-GB" dirty="0" err="1">
                <a:solidFill>
                  <a:srgbClr val="002060"/>
                </a:solidFill>
              </a:rPr>
              <a:t>Oriel</a:t>
            </a:r>
            <a:r>
              <a:rPr lang="en-GB" dirty="0">
                <a:solidFill>
                  <a:srgbClr val="002060"/>
                </a:solidFill>
              </a:rPr>
              <a:t> College, Oxford; </a:t>
            </a:r>
            <a:r>
              <a:rPr lang="en-GB" dirty="0" err="1">
                <a:solidFill>
                  <a:srgbClr val="002060"/>
                </a:solidFill>
              </a:rPr>
              <a:t>Regius</a:t>
            </a:r>
            <a:r>
              <a:rPr lang="en-GB" dirty="0">
                <a:solidFill>
                  <a:srgbClr val="002060"/>
                </a:solidFill>
              </a:rPr>
              <a:t> Professor of Civil Law, 1870–1893; Professor of Jurisprudence at Owens College, Manchester, 1870–1875</a:t>
            </a:r>
          </a:p>
          <a:p>
            <a:r>
              <a:rPr lang="en-GB" dirty="0">
                <a:solidFill>
                  <a:srgbClr val="002060"/>
                </a:solidFill>
              </a:rPr>
              <a:t>History books </a:t>
            </a:r>
            <a:r>
              <a:rPr lang="en-GB" dirty="0" err="1">
                <a:solidFill>
                  <a:srgbClr val="002060"/>
                </a:solidFill>
              </a:rPr>
              <a:t>inc.</a:t>
            </a:r>
            <a:r>
              <a:rPr lang="en-GB" dirty="0">
                <a:solidFill>
                  <a:srgbClr val="002060"/>
                </a:solidFill>
              </a:rPr>
              <a:t>  </a:t>
            </a:r>
            <a:r>
              <a:rPr lang="en-GB" i="1" dirty="0">
                <a:solidFill>
                  <a:srgbClr val="002060"/>
                </a:solidFill>
              </a:rPr>
              <a:t>The Holy Roman Empire</a:t>
            </a:r>
            <a:r>
              <a:rPr lang="en-GB" dirty="0">
                <a:solidFill>
                  <a:srgbClr val="002060"/>
                </a:solidFill>
              </a:rPr>
              <a:t>, 1864; </a:t>
            </a:r>
            <a:r>
              <a:rPr lang="en-GB" i="1" dirty="0">
                <a:solidFill>
                  <a:srgbClr val="002060"/>
                </a:solidFill>
              </a:rPr>
              <a:t>Studies in History and Jurisprudence</a:t>
            </a:r>
            <a:r>
              <a:rPr lang="en-GB" dirty="0">
                <a:solidFill>
                  <a:srgbClr val="002060"/>
                </a:solidFill>
              </a:rPr>
              <a:t>, 1901; ‘The Migrations of the Races of Men Considered Historically,’ 1892</a:t>
            </a:r>
          </a:p>
        </p:txBody>
      </p:sp>
      <p:pic>
        <p:nvPicPr>
          <p:cNvPr id="8" name="Picture 7"/>
          <p:cNvPicPr>
            <a:picLocks noChangeAspect="1"/>
          </p:cNvPicPr>
          <p:nvPr/>
        </p:nvPicPr>
        <p:blipFill>
          <a:blip r:embed="rId4"/>
          <a:stretch>
            <a:fillRect/>
          </a:stretch>
        </p:blipFill>
        <p:spPr>
          <a:xfrm>
            <a:off x="5086350" y="1096681"/>
            <a:ext cx="3022747" cy="4396724"/>
          </a:xfrm>
          <a:prstGeom prst="rect">
            <a:avLst/>
          </a:prstGeom>
        </p:spPr>
      </p:pic>
    </p:spTree>
    <p:extLst>
      <p:ext uri="{BB962C8B-B14F-4D97-AF65-F5344CB8AC3E}">
        <p14:creationId xmlns:p14="http://schemas.microsoft.com/office/powerpoint/2010/main" val="373808816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p:cNvSpPr>
            <a:spLocks noGrp="1"/>
          </p:cNvSpPr>
          <p:nvPr>
            <p:ph type="title"/>
          </p:nvPr>
        </p:nvSpPr>
        <p:spPr>
          <a:xfrm>
            <a:off x="503237" y="681037"/>
            <a:ext cx="10847387" cy="1325563"/>
          </a:xfrm>
        </p:spPr>
        <p:txBody>
          <a:bodyPr>
            <a:noAutofit/>
          </a:bodyPr>
          <a:lstStyle/>
          <a:p>
            <a:pPr algn="ctr"/>
            <a:r>
              <a:rPr lang="en-GB" sz="3600" dirty="0">
                <a:solidFill>
                  <a:srgbClr val="FFFF00"/>
                </a:solidFill>
                <a:latin typeface="Elephant" panose="02020904090505020303" pitchFamily="18" charset="0"/>
              </a:rPr>
              <a:t>Bryce, </a:t>
            </a:r>
            <a:r>
              <a:rPr lang="en-GB" sz="3600" i="1" dirty="0">
                <a:solidFill>
                  <a:srgbClr val="FFFF00"/>
                </a:solidFill>
                <a:latin typeface="Elephant" panose="02020904090505020303" pitchFamily="18" charset="0"/>
              </a:rPr>
              <a:t>The Ancient Roman Empire and the British Empire in India</a:t>
            </a:r>
            <a:endParaRPr lang="en-GB" sz="1800" dirty="0">
              <a:latin typeface="Elephant" panose="02020904090505020303" pitchFamily="18" charset="0"/>
            </a:endParaRPr>
          </a:p>
        </p:txBody>
      </p:sp>
      <p:sp>
        <p:nvSpPr>
          <p:cNvPr id="5" name="Content Placeholder 4"/>
          <p:cNvSpPr>
            <a:spLocks noGrp="1"/>
          </p:cNvSpPr>
          <p:nvPr>
            <p:ph idx="1"/>
          </p:nvPr>
        </p:nvSpPr>
        <p:spPr/>
        <p:txBody>
          <a:bodyPr/>
          <a:lstStyle/>
          <a:p>
            <a:endParaRPr lang="en-GB" dirty="0"/>
          </a:p>
          <a:p>
            <a:endParaRPr lang="en-GB" dirty="0"/>
          </a:p>
          <a:p>
            <a:endParaRPr lang="en-GB" dirty="0"/>
          </a:p>
          <a:p>
            <a:endParaRPr lang="en-GB" dirty="0"/>
          </a:p>
        </p:txBody>
      </p:sp>
      <p:sp>
        <p:nvSpPr>
          <p:cNvPr id="10" name="Rectangle 9"/>
          <p:cNvSpPr/>
          <p:nvPr/>
        </p:nvSpPr>
        <p:spPr>
          <a:xfrm>
            <a:off x="506413" y="1957735"/>
            <a:ext cx="11182350" cy="4031873"/>
          </a:xfrm>
          <a:prstGeom prst="rect">
            <a:avLst/>
          </a:prstGeom>
        </p:spPr>
        <p:txBody>
          <a:bodyPr wrap="square">
            <a:spAutoFit/>
          </a:bodyPr>
          <a:lstStyle/>
          <a:p>
            <a:pPr algn="just"/>
            <a:endParaRPr lang="en-US" sz="3200" dirty="0"/>
          </a:p>
          <a:p>
            <a:pPr algn="just"/>
            <a:r>
              <a:rPr lang="en-US" sz="3200" dirty="0"/>
              <a:t>THERE is nothing in history more remarkable than the way in which </a:t>
            </a:r>
            <a:r>
              <a:rPr lang="en-US" sz="3200" b="1" dirty="0">
                <a:solidFill>
                  <a:srgbClr val="FFFF00"/>
                </a:solidFill>
              </a:rPr>
              <a:t>two small nations created and learnt how to administer two vast dominions: </a:t>
            </a:r>
            <a:r>
              <a:rPr lang="en-US" sz="3200" dirty="0">
                <a:solidFill>
                  <a:srgbClr val="FFFF00"/>
                </a:solidFill>
              </a:rPr>
              <a:t>the Romans their world-empire, into which all the streams of the political and social life of antiquity flowed and were </a:t>
            </a:r>
            <a:r>
              <a:rPr lang="en-US" sz="3200" dirty="0" err="1">
                <a:solidFill>
                  <a:srgbClr val="FFFF00"/>
                </a:solidFill>
              </a:rPr>
              <a:t>blent</a:t>
            </a:r>
            <a:r>
              <a:rPr lang="en-US" sz="3200" dirty="0">
                <a:solidFill>
                  <a:srgbClr val="FFFF00"/>
                </a:solidFill>
              </a:rPr>
              <a:t>; and the English their Indian Empire, to which are now committed the fortunes of more than three hundred millions of men</a:t>
            </a:r>
            <a:r>
              <a:rPr lang="en-US" sz="3200" dirty="0"/>
              <a:t>.</a:t>
            </a:r>
            <a:endParaRPr lang="en-GB" sz="3200" dirty="0"/>
          </a:p>
        </p:txBody>
      </p:sp>
    </p:spTree>
    <p:extLst>
      <p:ext uri="{BB962C8B-B14F-4D97-AF65-F5344CB8AC3E}">
        <p14:creationId xmlns:p14="http://schemas.microsoft.com/office/powerpoint/2010/main" val="95036496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BF9BCED-55D7-46B8-A42B-D615A3A445E4}"/>
              </a:ext>
            </a:extLst>
          </p:cNvPr>
          <p:cNvSpPr>
            <a:spLocks noGrp="1"/>
          </p:cNvSpPr>
          <p:nvPr>
            <p:ph type="title"/>
          </p:nvPr>
        </p:nvSpPr>
        <p:spPr>
          <a:xfrm>
            <a:off x="622589" y="365125"/>
            <a:ext cx="10731211" cy="1325563"/>
          </a:xfrm>
        </p:spPr>
        <p:txBody>
          <a:bodyPr/>
          <a:lstStyle/>
          <a:p>
            <a:pPr algn="ctr"/>
            <a:r>
              <a:rPr lang="en-US" dirty="0">
                <a:solidFill>
                  <a:srgbClr val="FFFF00"/>
                </a:solidFill>
                <a:latin typeface="Elephant" panose="02020904090505020303" pitchFamily="18" charset="0"/>
              </a:rPr>
              <a:t>Bryce and ‘New Imperialism’</a:t>
            </a:r>
            <a:endParaRPr lang="en-GB" dirty="0">
              <a:solidFill>
                <a:srgbClr val="FFFF00"/>
              </a:solidFill>
              <a:latin typeface="Elephant" panose="02020904090505020303" pitchFamily="18" charset="0"/>
            </a:endParaRPr>
          </a:p>
        </p:txBody>
      </p:sp>
      <p:sp>
        <p:nvSpPr>
          <p:cNvPr id="4" name="Content Placeholder 3"/>
          <p:cNvSpPr>
            <a:spLocks noGrp="1"/>
          </p:cNvSpPr>
          <p:nvPr>
            <p:ph idx="1"/>
          </p:nvPr>
        </p:nvSpPr>
        <p:spPr/>
        <p:txBody>
          <a:bodyPr/>
          <a:lstStyle/>
          <a:p>
            <a:endParaRPr lang="en-GB" dirty="0"/>
          </a:p>
          <a:p>
            <a:endParaRPr lang="en-GB" dirty="0"/>
          </a:p>
        </p:txBody>
      </p:sp>
      <p:sp>
        <p:nvSpPr>
          <p:cNvPr id="10" name="Rectangle 9"/>
          <p:cNvSpPr/>
          <p:nvPr/>
        </p:nvSpPr>
        <p:spPr>
          <a:xfrm>
            <a:off x="622589" y="1690688"/>
            <a:ext cx="11182350" cy="4832092"/>
          </a:xfrm>
          <a:prstGeom prst="rect">
            <a:avLst/>
          </a:prstGeom>
        </p:spPr>
        <p:txBody>
          <a:bodyPr wrap="square">
            <a:spAutoFit/>
          </a:bodyPr>
          <a:lstStyle/>
          <a:p>
            <a:pPr algn="just"/>
            <a:r>
              <a:rPr lang="en-US" sz="2800" dirty="0"/>
              <a:t>The </a:t>
            </a:r>
            <a:r>
              <a:rPr lang="en-US" sz="2800" dirty="0">
                <a:solidFill>
                  <a:srgbClr val="FFFF00"/>
                </a:solidFill>
              </a:rPr>
              <a:t>great </a:t>
            </a:r>
            <a:r>
              <a:rPr lang="en-US" sz="2800" u="sng" dirty="0">
                <a:solidFill>
                  <a:srgbClr val="FFFF00"/>
                </a:solidFill>
              </a:rPr>
              <a:t>civilized</a:t>
            </a:r>
            <a:r>
              <a:rPr lang="en-US" sz="2800" dirty="0">
                <a:solidFill>
                  <a:srgbClr val="FFFF00"/>
                </a:solidFill>
              </a:rPr>
              <a:t> nations</a:t>
            </a:r>
            <a:r>
              <a:rPr lang="en-US" sz="2800" dirty="0"/>
              <a:t> have spread themselves out so widely… as to have brought under their dominion or control nearly all the </a:t>
            </a:r>
            <a:r>
              <a:rPr lang="en-US" sz="2800" u="sng" dirty="0">
                <a:solidFill>
                  <a:srgbClr val="FFFF00"/>
                </a:solidFill>
              </a:rPr>
              <a:t>barbarous or semi-civilized races</a:t>
            </a:r>
            <a:r>
              <a:rPr lang="en-US" sz="2800" dirty="0"/>
              <a:t>. Europe - </a:t>
            </a:r>
            <a:r>
              <a:rPr lang="en-US" sz="2800" i="1" dirty="0"/>
              <a:t>that is to say the five or six races which we call the European branch of mankind</a:t>
            </a:r>
            <a:r>
              <a:rPr lang="en-US" sz="2800" dirty="0"/>
              <a:t> - has </a:t>
            </a:r>
            <a:r>
              <a:rPr lang="en-US" sz="2800" dirty="0">
                <a:solidFill>
                  <a:srgbClr val="FFFF00"/>
                </a:solidFill>
              </a:rPr>
              <a:t>annexed the rest of the earth</a:t>
            </a:r>
            <a:r>
              <a:rPr lang="en-US" sz="2800" dirty="0"/>
              <a:t>, extinguishing some races, absorbing others, ruling others as subjects, and spreading over their native customs and beliefs a layer of European ideas which will sink deeper and deeper till the old native life dies out. Thus, while </a:t>
            </a:r>
            <a:r>
              <a:rPr lang="en-US" sz="2800" dirty="0">
                <a:solidFill>
                  <a:srgbClr val="FFFF00"/>
                </a:solidFill>
              </a:rPr>
              <a:t>the face of the earth is being changed in a material sense by the application of European science</a:t>
            </a:r>
            <a:r>
              <a:rPr lang="en-US" sz="2800" dirty="0"/>
              <a:t>, so it seems likely that within a measurable time European forms of thought and ways of life will come to prevail everywhere.</a:t>
            </a:r>
            <a:endParaRPr lang="en-GB" sz="2800" dirty="0"/>
          </a:p>
        </p:txBody>
      </p:sp>
    </p:spTree>
    <p:extLst>
      <p:ext uri="{BB962C8B-B14F-4D97-AF65-F5344CB8AC3E}">
        <p14:creationId xmlns:p14="http://schemas.microsoft.com/office/powerpoint/2010/main" val="225979052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359CC7-8AB1-4FC3-8D34-D3090BB72C59}"/>
              </a:ext>
            </a:extLst>
          </p:cNvPr>
          <p:cNvSpPr>
            <a:spLocks noGrp="1"/>
          </p:cNvSpPr>
          <p:nvPr>
            <p:ph type="title"/>
          </p:nvPr>
        </p:nvSpPr>
        <p:spPr/>
        <p:txBody>
          <a:bodyPr/>
          <a:lstStyle/>
          <a:p>
            <a:pPr algn="ctr"/>
            <a:r>
              <a:rPr lang="en-US" dirty="0">
                <a:solidFill>
                  <a:srgbClr val="FFFF00"/>
                </a:solidFill>
                <a:latin typeface="Elephant" panose="02020904090505020303" pitchFamily="18" charset="0"/>
              </a:rPr>
              <a:t>Bryce and ‘New Imperialism’</a:t>
            </a:r>
            <a:endParaRPr lang="en-GB" dirty="0">
              <a:solidFill>
                <a:srgbClr val="FFFF00"/>
              </a:solidFill>
            </a:endParaRPr>
          </a:p>
        </p:txBody>
      </p:sp>
      <p:sp>
        <p:nvSpPr>
          <p:cNvPr id="3" name="Content Placeholder 2">
            <a:extLst>
              <a:ext uri="{FF2B5EF4-FFF2-40B4-BE49-F238E27FC236}">
                <a16:creationId xmlns:a16="http://schemas.microsoft.com/office/drawing/2014/main" id="{CFB88A06-F60F-4346-B06B-025766D81AFB}"/>
              </a:ext>
            </a:extLst>
          </p:cNvPr>
          <p:cNvSpPr>
            <a:spLocks noGrp="1"/>
          </p:cNvSpPr>
          <p:nvPr>
            <p:ph idx="1"/>
          </p:nvPr>
        </p:nvSpPr>
        <p:spPr/>
        <p:txBody>
          <a:bodyPr>
            <a:normAutofit/>
          </a:bodyPr>
          <a:lstStyle/>
          <a:p>
            <a:pPr marL="0" indent="0" algn="just">
              <a:buNone/>
            </a:pPr>
            <a:r>
              <a:rPr lang="en-US" sz="3600" dirty="0"/>
              <a:t>Even the United States has, by occupying the Hawaiian and the Philippine Islands, entered, somewhat to her own surprise, on the same path. Thus a new sort of unity is being created among mankind. This </a:t>
            </a:r>
            <a:r>
              <a:rPr lang="en-US" sz="3600" dirty="0">
                <a:solidFill>
                  <a:srgbClr val="FFFF00"/>
                </a:solidFill>
              </a:rPr>
              <a:t>unity is seen in the bringing of every part of the globe into close relations, both commercial and political, with every other part</a:t>
            </a:r>
            <a:r>
              <a:rPr lang="en-US" sz="3600" dirty="0"/>
              <a:t>.</a:t>
            </a:r>
            <a:endParaRPr lang="en-GB" sz="3600" dirty="0"/>
          </a:p>
        </p:txBody>
      </p:sp>
    </p:spTree>
    <p:extLst>
      <p:ext uri="{BB962C8B-B14F-4D97-AF65-F5344CB8AC3E}">
        <p14:creationId xmlns:p14="http://schemas.microsoft.com/office/powerpoint/2010/main" val="181973963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A3D412-86E2-4275-A908-D2CE4339A9E7}"/>
              </a:ext>
            </a:extLst>
          </p:cNvPr>
          <p:cNvSpPr>
            <a:spLocks noGrp="1"/>
          </p:cNvSpPr>
          <p:nvPr>
            <p:ph type="title"/>
          </p:nvPr>
        </p:nvSpPr>
        <p:spPr>
          <a:xfrm>
            <a:off x="838200" y="109695"/>
            <a:ext cx="10515600" cy="1325563"/>
          </a:xfrm>
        </p:spPr>
        <p:txBody>
          <a:bodyPr>
            <a:normAutofit/>
          </a:bodyPr>
          <a:lstStyle/>
          <a:p>
            <a:pPr algn="ctr"/>
            <a:r>
              <a:rPr lang="en-US" sz="4000" dirty="0">
                <a:solidFill>
                  <a:srgbClr val="FFFF00"/>
                </a:solidFill>
                <a:latin typeface="Elephant" panose="02020904090505020303" pitchFamily="18" charset="0"/>
              </a:rPr>
              <a:t>Precedents for European Imperialism</a:t>
            </a:r>
            <a:endParaRPr lang="en-GB" sz="4000" dirty="0">
              <a:solidFill>
                <a:srgbClr val="FFFF00"/>
              </a:solidFill>
              <a:latin typeface="Elephant" panose="02020904090505020303" pitchFamily="18" charset="0"/>
            </a:endParaRPr>
          </a:p>
        </p:txBody>
      </p:sp>
      <p:sp>
        <p:nvSpPr>
          <p:cNvPr id="3" name="Content Placeholder 2">
            <a:extLst>
              <a:ext uri="{FF2B5EF4-FFF2-40B4-BE49-F238E27FC236}">
                <a16:creationId xmlns:a16="http://schemas.microsoft.com/office/drawing/2014/main" id="{B254D77B-64A4-4959-87D6-58AAEFC6B31A}"/>
              </a:ext>
            </a:extLst>
          </p:cNvPr>
          <p:cNvSpPr>
            <a:spLocks noGrp="1"/>
          </p:cNvSpPr>
          <p:nvPr>
            <p:ph idx="1"/>
          </p:nvPr>
        </p:nvSpPr>
        <p:spPr>
          <a:xfrm>
            <a:off x="838200" y="1541144"/>
            <a:ext cx="10515600" cy="4977221"/>
          </a:xfrm>
        </p:spPr>
        <p:txBody>
          <a:bodyPr>
            <a:normAutofit/>
          </a:bodyPr>
          <a:lstStyle/>
          <a:p>
            <a:pPr marL="0" indent="0" algn="just">
              <a:buNone/>
            </a:pPr>
            <a:r>
              <a:rPr lang="en-GB" dirty="0">
                <a:effectLst/>
                <a:latin typeface="Calibri" panose="020F0502020204030204" pitchFamily="34" charset="0"/>
                <a:ea typeface="Calibri" panose="020F0502020204030204" pitchFamily="34" charset="0"/>
                <a:cs typeface="Times New Roman" panose="02020603050405020304" pitchFamily="18" charset="0"/>
              </a:rPr>
              <a:t>The process [of European colonisatio</a:t>
            </a:r>
            <a:r>
              <a:rPr lang="en-GB" dirty="0">
                <a:latin typeface="Calibri" panose="020F0502020204030204" pitchFamily="34" charset="0"/>
                <a:ea typeface="Calibri" panose="020F0502020204030204" pitchFamily="34" charset="0"/>
                <a:cs typeface="Times New Roman" panose="02020603050405020304" pitchFamily="18" charset="0"/>
              </a:rPr>
              <a:t>n] </a:t>
            </a:r>
            <a:r>
              <a:rPr lang="en-GB" dirty="0">
                <a:effectLst/>
                <a:latin typeface="Calibri" panose="020F0502020204030204" pitchFamily="34" charset="0"/>
                <a:ea typeface="Calibri" panose="020F0502020204030204" pitchFamily="34" charset="0"/>
                <a:cs typeface="Times New Roman" panose="02020603050405020304" pitchFamily="18" charset="0"/>
              </a:rPr>
              <a:t>has been going on for some centuries</a:t>
            </a:r>
            <a:r>
              <a:rPr lang="en-GB" dirty="0">
                <a:latin typeface="Calibri" panose="020F0502020204030204" pitchFamily="34" charset="0"/>
                <a:ea typeface="Calibri" panose="020F0502020204030204" pitchFamily="34" charset="0"/>
                <a:cs typeface="Times New Roman" panose="02020603050405020304" pitchFamily="18" charset="0"/>
              </a:rPr>
              <a:t> … </a:t>
            </a:r>
            <a:r>
              <a:rPr lang="en-GB" dirty="0">
                <a:effectLst/>
                <a:latin typeface="Calibri" panose="020F0502020204030204" pitchFamily="34" charset="0"/>
                <a:ea typeface="Calibri" panose="020F0502020204030204" pitchFamily="34" charset="0"/>
                <a:cs typeface="Times New Roman" panose="02020603050405020304" pitchFamily="18" charset="0"/>
              </a:rPr>
              <a:t>	Yet it is not altogether a new thing. </a:t>
            </a:r>
            <a:r>
              <a:rPr lang="en-GB"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A similar process went on in the ancient world from the time of Alexander the Macedonian to that of Alaric the Visigoth</a:t>
            </a:r>
            <a:r>
              <a:rPr lang="en-GB" dirty="0">
                <a:effectLst/>
                <a:latin typeface="Calibri" panose="020F0502020204030204" pitchFamily="34" charset="0"/>
                <a:ea typeface="Calibri" panose="020F0502020204030204" pitchFamily="34" charset="0"/>
                <a:cs typeface="Times New Roman" panose="02020603050405020304" pitchFamily="18" charset="0"/>
              </a:rPr>
              <a:t>. The </a:t>
            </a:r>
            <a:r>
              <a:rPr lang="en-GB"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Greek type of civilization, and to some extent the Greek popu­lation also, spread out over the regions around the eastern Mediterranean</a:t>
            </a:r>
            <a:r>
              <a:rPr lang="en-GB" dirty="0">
                <a:effectLst/>
                <a:latin typeface="Calibri" panose="020F0502020204030204" pitchFamily="34" charset="0"/>
                <a:ea typeface="Calibri" panose="020F0502020204030204" pitchFamily="34" charset="0"/>
                <a:cs typeface="Times New Roman" panose="02020603050405020304" pitchFamily="18" charset="0"/>
              </a:rPr>
              <a:t>. Presently </a:t>
            </a:r>
            <a:r>
              <a:rPr lang="en-GB"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the conquests of Rome brought all these regions, as well as the western countries as far as Caledonia, under one government</a:t>
            </a:r>
            <a:r>
              <a:rPr lang="en-GB" dirty="0">
                <a:effectLst/>
                <a:latin typeface="Calibri" panose="020F0502020204030204" pitchFamily="34" charset="0"/>
                <a:ea typeface="Calibri" panose="020F0502020204030204" pitchFamily="34" charset="0"/>
                <a:cs typeface="Times New Roman" panose="02020603050405020304" pitchFamily="18" charset="0"/>
              </a:rPr>
              <a:t>. This produced a uniform type of civilization which was Greek on the side of thought, of literature, and of art, Roman on the side of law and institutions. </a:t>
            </a:r>
            <a:r>
              <a:rPr lang="en-GB"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Then came Christianity which, in giving to all these countries one religion and one standard of morality,</a:t>
            </a:r>
            <a:r>
              <a:rPr lang="en-GB" dirty="0">
                <a:effectLst/>
                <a:latin typeface="Calibri" panose="020F0502020204030204" pitchFamily="34" charset="0"/>
                <a:ea typeface="Calibri" panose="020F0502020204030204" pitchFamily="34" charset="0"/>
                <a:cs typeface="Times New Roman" panose="02020603050405020304" pitchFamily="18" charset="0"/>
              </a:rPr>
              <a:t> created a still deeper sense of unity among them. </a:t>
            </a:r>
            <a:endParaRPr lang="en-GB" sz="4000" dirty="0">
              <a:solidFill>
                <a:srgbClr val="FFFF00"/>
              </a:solidFill>
            </a:endParaRPr>
          </a:p>
        </p:txBody>
      </p:sp>
    </p:spTree>
    <p:extLst>
      <p:ext uri="{BB962C8B-B14F-4D97-AF65-F5344CB8AC3E}">
        <p14:creationId xmlns:p14="http://schemas.microsoft.com/office/powerpoint/2010/main" val="281297590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C6643B6E-3ACA-4013-9239-7FA2016B7522}"/>
              </a:ext>
            </a:extLst>
          </p:cNvPr>
          <p:cNvSpPr>
            <a:spLocks noGrp="1"/>
          </p:cNvSpPr>
          <p:nvPr>
            <p:ph type="title"/>
          </p:nvPr>
        </p:nvSpPr>
        <p:spPr/>
        <p:txBody>
          <a:bodyPr>
            <a:normAutofit/>
          </a:bodyPr>
          <a:lstStyle/>
          <a:p>
            <a:pPr algn="ctr"/>
            <a:r>
              <a:rPr lang="en-US" sz="4000" dirty="0">
                <a:solidFill>
                  <a:srgbClr val="FFFF00"/>
                </a:solidFill>
                <a:latin typeface="Elephant" panose="02020904090505020303" pitchFamily="18" charset="0"/>
              </a:rPr>
              <a:t>Precedents for European Imperialism</a:t>
            </a:r>
            <a:endParaRPr lang="en-GB" sz="4000" dirty="0">
              <a:solidFill>
                <a:srgbClr val="FFFF00"/>
              </a:solidFill>
              <a:latin typeface="Elephant" panose="02020904090505020303" pitchFamily="18" charset="0"/>
            </a:endParaRPr>
          </a:p>
        </p:txBody>
      </p:sp>
      <p:sp>
        <p:nvSpPr>
          <p:cNvPr id="3" name="Content Placeholder 2">
            <a:extLst>
              <a:ext uri="{FF2B5EF4-FFF2-40B4-BE49-F238E27FC236}">
                <a16:creationId xmlns:a16="http://schemas.microsoft.com/office/drawing/2014/main" id="{95F265B4-6188-4B80-A899-071923E4F24C}"/>
              </a:ext>
            </a:extLst>
          </p:cNvPr>
          <p:cNvSpPr>
            <a:spLocks noGrp="1"/>
          </p:cNvSpPr>
          <p:nvPr>
            <p:ph idx="1"/>
          </p:nvPr>
        </p:nvSpPr>
        <p:spPr>
          <a:xfrm>
            <a:off x="838200" y="1690688"/>
            <a:ext cx="10515600" cy="4927872"/>
          </a:xfrm>
        </p:spPr>
        <p:txBody>
          <a:bodyPr>
            <a:normAutofit lnSpcReduction="10000"/>
          </a:bodyPr>
          <a:lstStyle/>
          <a:p>
            <a:pPr marL="0" indent="0" algn="just">
              <a:buNone/>
            </a:pPr>
            <a:r>
              <a:rPr lang="en-GB" dirty="0">
                <a:effectLst/>
                <a:latin typeface="Calibri" panose="020F0502020204030204" pitchFamily="34" charset="0"/>
                <a:ea typeface="Calibri" panose="020F0502020204030204" pitchFamily="34" charset="0"/>
                <a:cs typeface="Times New Roman" panose="02020603050405020304" pitchFamily="18" charset="0"/>
              </a:rPr>
              <a:t>The process was … </a:t>
            </a:r>
            <a:r>
              <a:rPr lang="en-GB"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inter­rupted by the political dissolution of the Roman do­minion</a:t>
            </a:r>
            <a:r>
              <a:rPr lang="en-GB" dirty="0">
                <a:effectLst/>
                <a:latin typeface="Calibri" panose="020F0502020204030204" pitchFamily="34" charset="0"/>
                <a:ea typeface="Calibri" panose="020F0502020204030204" pitchFamily="34" charset="0"/>
                <a:cs typeface="Times New Roman" panose="02020603050405020304" pitchFamily="18" charset="0"/>
              </a:rPr>
              <a:t>, first through the immigrations of the Teutonic peoples from the north, and afterwards by the </a:t>
            </a:r>
            <a:r>
              <a:rPr lang="en-GB"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terrible strokes which Arab conquerors from the south-east dealt at the already weakened empire</a:t>
            </a:r>
            <a:r>
              <a:rPr lang="en-GB" dirty="0">
                <a:effectLst/>
                <a:latin typeface="Calibri" panose="020F0502020204030204" pitchFamily="34" charset="0"/>
                <a:ea typeface="Calibri" panose="020F0502020204030204" pitchFamily="34" charset="0"/>
                <a:cs typeface="Times New Roman" panose="02020603050405020304" pitchFamily="18" charset="0"/>
              </a:rPr>
              <a:t>. The results that had been attained were not wholly lost, for </a:t>
            </a:r>
            <a:r>
              <a:rPr lang="en-GB"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Europe clung to the Greco-Romano-Christian civilization</a:t>
            </a:r>
            <a:r>
              <a:rPr lang="en-GB" dirty="0">
                <a:effectLst/>
                <a:latin typeface="Calibri" panose="020F0502020204030204" pitchFamily="34" charset="0"/>
                <a:ea typeface="Calibri" panose="020F0502020204030204" pitchFamily="34" charset="0"/>
                <a:cs typeface="Times New Roman" panose="02020603050405020304" pitchFamily="18" charset="0"/>
              </a:rPr>
              <a:t>, though in a lowered form and with a diminished sense of intellectual as well as of political unity. Several centuries passed. Then, at first faintly from the twelfth century onwards, afterwards more swiftly from the middle of the fifteenth century, when the intellectual impulse given by the Renaissance began to be followed by the rapid </a:t>
            </a:r>
            <a:r>
              <a:rPr lang="en-GB"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march of geographical discovery </a:t>
            </a:r>
            <a:r>
              <a:rPr lang="en-GB" dirty="0">
                <a:effectLst/>
                <a:latin typeface="Calibri" panose="020F0502020204030204" pitchFamily="34" charset="0"/>
                <a:ea typeface="Calibri" panose="020F0502020204030204" pitchFamily="34" charset="0"/>
                <a:cs typeface="Times New Roman" panose="02020603050405020304" pitchFamily="18" charset="0"/>
              </a:rPr>
              <a:t>along the coasts of Africa, in America, and in the further east, the process was re­sumed. </a:t>
            </a:r>
            <a:r>
              <a:rPr lang="en-GB"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We have watched its later stages with our own eyes</a:t>
            </a:r>
            <a:r>
              <a:rPr lang="en-GB" sz="24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a:t>
            </a:r>
            <a:endParaRPr lang="en-GB" sz="3600" dirty="0">
              <a:solidFill>
                <a:srgbClr val="FFFF00"/>
              </a:solidFill>
            </a:endParaRPr>
          </a:p>
        </p:txBody>
      </p:sp>
    </p:spTree>
    <p:extLst>
      <p:ext uri="{BB962C8B-B14F-4D97-AF65-F5344CB8AC3E}">
        <p14:creationId xmlns:p14="http://schemas.microsoft.com/office/powerpoint/2010/main" val="42119194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50B90-463F-4F43-B6C5-E0B71528C8B5}"/>
              </a:ext>
            </a:extLst>
          </p:cNvPr>
          <p:cNvSpPr>
            <a:spLocks noGrp="1"/>
          </p:cNvSpPr>
          <p:nvPr>
            <p:ph type="title"/>
          </p:nvPr>
        </p:nvSpPr>
        <p:spPr>
          <a:xfrm>
            <a:off x="838200" y="141605"/>
            <a:ext cx="10515600" cy="1325563"/>
          </a:xfrm>
        </p:spPr>
        <p:txBody>
          <a:bodyPr>
            <a:normAutofit/>
          </a:bodyPr>
          <a:lstStyle/>
          <a:p>
            <a:pPr algn="ctr"/>
            <a:r>
              <a:rPr lang="en-US" sz="3600" dirty="0">
                <a:solidFill>
                  <a:srgbClr val="FFFF00"/>
                </a:solidFill>
                <a:latin typeface="Elephant" panose="02020904090505020303" pitchFamily="18" charset="0"/>
              </a:rPr>
              <a:t>Rome and Britain as ‘Accidental Conquerors’</a:t>
            </a:r>
            <a:endParaRPr lang="en-GB" sz="3600" dirty="0">
              <a:latin typeface="Elephant" panose="02020904090505020303" pitchFamily="18" charset="0"/>
            </a:endParaRPr>
          </a:p>
        </p:txBody>
      </p:sp>
      <p:sp>
        <p:nvSpPr>
          <p:cNvPr id="3" name="Content Placeholder 2">
            <a:extLst>
              <a:ext uri="{FF2B5EF4-FFF2-40B4-BE49-F238E27FC236}">
                <a16:creationId xmlns:a16="http://schemas.microsoft.com/office/drawing/2014/main" id="{741A1D0B-B16B-4876-AECF-AEB0DCD4FE21}"/>
              </a:ext>
            </a:extLst>
          </p:cNvPr>
          <p:cNvSpPr>
            <a:spLocks noGrp="1"/>
          </p:cNvSpPr>
          <p:nvPr>
            <p:ph idx="1"/>
          </p:nvPr>
        </p:nvSpPr>
        <p:spPr>
          <a:xfrm>
            <a:off x="838200" y="1188720"/>
            <a:ext cx="10515600" cy="5277394"/>
          </a:xfrm>
        </p:spPr>
        <p:txBody>
          <a:bodyPr>
            <a:normAutofit/>
          </a:bodyPr>
          <a:lstStyle/>
          <a:p>
            <a:pPr marL="0" indent="0" algn="just">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The Romans however, though they did not start out with the notion of conquering even Italy, much less the Mediterranean world, came to enjoy fighting for its own sake, and were content with slight pretexts for it. For several centuries they were always more or less at war somewhere. </a:t>
            </a:r>
            <a:r>
              <a:rPr lang="en-GB"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The English went to India as traders</a:t>
            </a:r>
            <a:r>
              <a:rPr lang="en-GB" dirty="0">
                <a:effectLst/>
                <a:latin typeface="Calibri" panose="020F0502020204030204" pitchFamily="34" charset="0"/>
                <a:ea typeface="Calibri" panose="020F0502020204030204" pitchFamily="34" charset="0"/>
                <a:cs typeface="Times New Roman" panose="02020603050405020304" pitchFamily="18" charset="0"/>
              </a:rPr>
              <a:t>, with no intention of fighting anybody, and were led into the acquisition of territory partly in order to recoup them­ selves for the expensive efforts they had made to support their first allies, partly that they might get revenue for the East India Company's shareholders, partly in order to counterwork the schemes of the French, who were at once their enemies in Europe and their rivals in the East.</a:t>
            </a:r>
            <a:endParaRPr lang="en-GB" sz="3200" dirty="0"/>
          </a:p>
        </p:txBody>
      </p:sp>
    </p:spTree>
    <p:extLst>
      <p:ext uri="{BB962C8B-B14F-4D97-AF65-F5344CB8AC3E}">
        <p14:creationId xmlns:p14="http://schemas.microsoft.com/office/powerpoint/2010/main" val="273030243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50B90-463F-4F43-B6C5-E0B71528C8B5}"/>
              </a:ext>
            </a:extLst>
          </p:cNvPr>
          <p:cNvSpPr>
            <a:spLocks noGrp="1"/>
          </p:cNvSpPr>
          <p:nvPr>
            <p:ph type="title"/>
          </p:nvPr>
        </p:nvSpPr>
        <p:spPr>
          <a:xfrm>
            <a:off x="838200" y="141605"/>
            <a:ext cx="10515600" cy="1325563"/>
          </a:xfrm>
        </p:spPr>
        <p:txBody>
          <a:bodyPr>
            <a:normAutofit/>
          </a:bodyPr>
          <a:lstStyle/>
          <a:p>
            <a:pPr algn="ctr"/>
            <a:r>
              <a:rPr lang="en-US" sz="3600" dirty="0">
                <a:solidFill>
                  <a:srgbClr val="FFFF00"/>
                </a:solidFill>
                <a:latin typeface="Elephant" panose="02020904090505020303" pitchFamily="18" charset="0"/>
              </a:rPr>
              <a:t>Rome and Britain as ‘Accidental Conquerors’</a:t>
            </a:r>
            <a:endParaRPr lang="en-GB" sz="3600" dirty="0">
              <a:latin typeface="Elephant" panose="02020904090505020303" pitchFamily="18" charset="0"/>
            </a:endParaRPr>
          </a:p>
        </p:txBody>
      </p:sp>
      <p:sp>
        <p:nvSpPr>
          <p:cNvPr id="3" name="Content Placeholder 2">
            <a:extLst>
              <a:ext uri="{FF2B5EF4-FFF2-40B4-BE49-F238E27FC236}">
                <a16:creationId xmlns:a16="http://schemas.microsoft.com/office/drawing/2014/main" id="{741A1D0B-B16B-4876-AECF-AEB0DCD4FE21}"/>
              </a:ext>
            </a:extLst>
          </p:cNvPr>
          <p:cNvSpPr>
            <a:spLocks noGrp="1"/>
          </p:cNvSpPr>
          <p:nvPr>
            <p:ph idx="1"/>
          </p:nvPr>
        </p:nvSpPr>
        <p:spPr>
          <a:xfrm>
            <a:off x="838200" y="1188720"/>
            <a:ext cx="10515600" cy="5277394"/>
          </a:xfrm>
        </p:spPr>
        <p:txBody>
          <a:bodyPr>
            <a:normAutofit/>
          </a:bodyPr>
          <a:lstStyle/>
          <a:p>
            <a:pPr marL="0" indent="0" algn="just">
              <a:lnSpc>
                <a:spcPct val="107000"/>
              </a:lnSpc>
              <a:spcAft>
                <a:spcPts val="800"/>
              </a:spcAft>
              <a:buNone/>
            </a:pPr>
            <a:r>
              <a:rPr lang="en-GB" dirty="0">
                <a:effectLst/>
                <a:latin typeface="Calibri" panose="020F0502020204030204" pitchFamily="34" charset="0"/>
                <a:ea typeface="Calibri" panose="020F0502020204030204" pitchFamily="34" charset="0"/>
                <a:cs typeface="Times New Roman" panose="02020603050405020304" pitchFamily="18" charset="0"/>
              </a:rPr>
              <a:t>One may find a not too fanciful analogy to the policy of the English in the days of Clive, when they were drawn further and further into Indian conflicts by their efforts to check the enterprises of </a:t>
            </a:r>
            <a:r>
              <a:rPr lang="en-GB" i="1" dirty="0">
                <a:effectLst/>
                <a:latin typeface="Calibri" panose="020F0502020204030204" pitchFamily="34" charset="0"/>
                <a:ea typeface="Calibri" panose="020F0502020204030204" pitchFamily="34" charset="0"/>
                <a:cs typeface="Times New Roman" panose="02020603050405020304" pitchFamily="18" charset="0"/>
              </a:rPr>
              <a:t>[Joseph François]</a:t>
            </a:r>
            <a:r>
              <a:rPr lang="en-GB" dirty="0">
                <a:effectLst/>
                <a:latin typeface="Calibri" panose="020F0502020204030204" pitchFamily="34" charset="0"/>
                <a:ea typeface="Calibri" panose="020F0502020204030204" pitchFamily="34" charset="0"/>
                <a:cs typeface="Times New Roman" panose="02020603050405020304" pitchFamily="18" charset="0"/>
              </a:rPr>
              <a:t> Dupleix [</a:t>
            </a:r>
            <a:r>
              <a:rPr lang="en-GB" i="1" dirty="0">
                <a:effectLst/>
                <a:latin typeface="Calibri" panose="020F0502020204030204" pitchFamily="34" charset="0"/>
                <a:ea typeface="Calibri" panose="020F0502020204030204" pitchFamily="34" charset="0"/>
                <a:cs typeface="Times New Roman" panose="02020603050405020304" pitchFamily="18" charset="0"/>
              </a:rPr>
              <a:t>1697–1763, Governor-General of French India and rival of Robert Clive</a:t>
            </a:r>
            <a:r>
              <a:rPr lang="en-GB" dirty="0">
                <a:effectLst/>
                <a:latin typeface="Calibri" panose="020F0502020204030204" pitchFamily="34" charset="0"/>
                <a:ea typeface="Calibri" panose="020F0502020204030204" pitchFamily="34" charset="0"/>
                <a:cs typeface="Times New Roman" panose="02020603050405020304" pitchFamily="18" charset="0"/>
              </a:rPr>
              <a:t>] and [</a:t>
            </a:r>
            <a:r>
              <a:rPr lang="en-GB" i="1" dirty="0">
                <a:effectLst/>
                <a:latin typeface="Calibri" panose="020F0502020204030204" pitchFamily="34" charset="0"/>
                <a:ea typeface="Calibri" panose="020F0502020204030204" pitchFamily="34" charset="0"/>
                <a:cs typeface="Times New Roman" panose="02020603050405020304" pitchFamily="18" charset="0"/>
              </a:rPr>
              <a:t>Thomas Arthur, </a:t>
            </a:r>
            <a:r>
              <a:rPr lang="en-GB" i="1" dirty="0" err="1">
                <a:effectLst/>
                <a:latin typeface="Calibri" panose="020F0502020204030204" pitchFamily="34" charset="0"/>
                <a:ea typeface="Calibri" panose="020F0502020204030204" pitchFamily="34" charset="0"/>
                <a:cs typeface="Times New Roman" panose="02020603050405020304" pitchFamily="18" charset="0"/>
              </a:rPr>
              <a:t>comte</a:t>
            </a:r>
            <a:r>
              <a:rPr lang="en-GB" i="1" dirty="0">
                <a:effectLst/>
                <a:latin typeface="Calibri" panose="020F0502020204030204" pitchFamily="34" charset="0"/>
                <a:ea typeface="Calibri" panose="020F0502020204030204" pitchFamily="34" charset="0"/>
                <a:cs typeface="Times New Roman" panose="02020603050405020304" pitchFamily="18" charset="0"/>
              </a:rPr>
              <a:t> de] </a:t>
            </a:r>
            <a:r>
              <a:rPr lang="en-GB" dirty="0">
                <a:effectLst/>
                <a:latin typeface="Calibri" panose="020F0502020204030204" pitchFamily="34" charset="0"/>
                <a:ea typeface="Calibri" panose="020F0502020204030204" pitchFamily="34" charset="0"/>
                <a:cs typeface="Times New Roman" panose="02020603050405020304" pitchFamily="18" charset="0"/>
              </a:rPr>
              <a:t>Lally</a:t>
            </a:r>
            <a:r>
              <a:rPr lang="en-GB" i="1" dirty="0">
                <a:effectLst/>
                <a:latin typeface="Calibri" panose="020F0502020204030204" pitchFamily="34" charset="0"/>
                <a:ea typeface="Calibri" panose="020F0502020204030204" pitchFamily="34" charset="0"/>
                <a:cs typeface="Times New Roman" panose="02020603050405020304" pitchFamily="18" charset="0"/>
              </a:rPr>
              <a:t> [1702 –1766, French general of Irish Jacobite ancestry who served in India</a:t>
            </a:r>
            <a:r>
              <a:rPr lang="en-GB" dirty="0">
                <a:effectLst/>
                <a:latin typeface="Calibri" panose="020F0502020204030204" pitchFamily="34" charset="0"/>
                <a:ea typeface="Calibri" panose="020F0502020204030204" pitchFamily="34" charset="0"/>
                <a:cs typeface="Times New Roman" panose="02020603050405020304" pitchFamily="18" charset="0"/>
              </a:rPr>
              <a:t>], in the policy of the Romans when they entered Sicily to prevent Carthage from establishing her control over it. In both cases an effort which was advocated as </a:t>
            </a:r>
            <a:r>
              <a:rPr lang="en-GB"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t>self-protective led to a long series of wars and annexations</a:t>
            </a:r>
            <a:r>
              <a:rPr lang="en-GB"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61337862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C9E9B-A86F-4748-89C0-87AC9D5AD56B}"/>
              </a:ext>
            </a:extLst>
          </p:cNvPr>
          <p:cNvSpPr>
            <a:spLocks noGrp="1"/>
          </p:cNvSpPr>
          <p:nvPr>
            <p:ph type="title"/>
          </p:nvPr>
        </p:nvSpPr>
        <p:spPr/>
        <p:txBody>
          <a:bodyPr>
            <a:normAutofit/>
          </a:bodyPr>
          <a:lstStyle/>
          <a:p>
            <a:pPr algn="ctr"/>
            <a:r>
              <a:rPr lang="en-US" sz="4000" dirty="0">
                <a:solidFill>
                  <a:srgbClr val="FFFF00"/>
                </a:solidFill>
                <a:latin typeface="Elephant" panose="02020904090505020303" pitchFamily="18" charset="0"/>
              </a:rPr>
              <a:t>Rome and Britain as Military Powers</a:t>
            </a:r>
            <a:endParaRPr lang="en-GB" sz="4000" dirty="0">
              <a:solidFill>
                <a:srgbClr val="FFFF00"/>
              </a:solidFill>
              <a:latin typeface="Elephant" panose="02020904090505020303" pitchFamily="18" charset="0"/>
            </a:endParaRPr>
          </a:p>
        </p:txBody>
      </p:sp>
      <p:sp>
        <p:nvSpPr>
          <p:cNvPr id="3" name="Content Placeholder 2">
            <a:extLst>
              <a:ext uri="{FF2B5EF4-FFF2-40B4-BE49-F238E27FC236}">
                <a16:creationId xmlns:a16="http://schemas.microsoft.com/office/drawing/2014/main" id="{AFE265AE-CBC8-428D-8750-4F664ED79DEE}"/>
              </a:ext>
            </a:extLst>
          </p:cNvPr>
          <p:cNvSpPr>
            <a:spLocks noGrp="1"/>
          </p:cNvSpPr>
          <p:nvPr>
            <p:ph idx="1"/>
          </p:nvPr>
        </p:nvSpPr>
        <p:spPr>
          <a:xfrm>
            <a:off x="838200" y="1774824"/>
            <a:ext cx="10515600" cy="4595495"/>
          </a:xfrm>
        </p:spPr>
        <p:txBody>
          <a:bodyPr>
            <a:normAutofit fontScale="92500" lnSpcReduction="20000"/>
          </a:bodyPr>
          <a:lstStyle/>
          <a:p>
            <a:pPr marL="0" indent="0" algn="just">
              <a:buNone/>
            </a:pPr>
            <a:r>
              <a:rPr lang="en-US" dirty="0"/>
              <a:t>A [Roman] governor's first duty was to command the troops stationed in the province … One of the most efficient means of unifying the Empire was found in the bringing of soldiers born in one part of it to be quartered for many years together in another. Military distinction was open to every subject, and military distinction might lead to the imperial throne. </a:t>
            </a:r>
            <a:r>
              <a:rPr lang="en-US" dirty="0">
                <a:solidFill>
                  <a:srgbClr val="FFFF00"/>
                </a:solidFill>
              </a:rPr>
              <a:t>So the English in India are primarily soldiers</a:t>
            </a:r>
            <a:r>
              <a:rPr lang="en-US" dirty="0"/>
              <a:t>. True it is that they went to India three centuries ago as traders, that it was out of a trading company that their power arose, and that this trading company did not disappear till 1858. The covenanted civil service, to which Clive for instance belonged, began as a body of commercial clerks. </a:t>
            </a:r>
            <a:r>
              <a:rPr lang="en-US" dirty="0">
                <a:solidFill>
                  <a:srgbClr val="FFFF00"/>
                </a:solidFill>
              </a:rPr>
              <a:t>Nothing sounds more pacific. But the men of the sword very soon began to eclipse the men of the quill and account book</a:t>
            </a:r>
            <a:r>
              <a:rPr lang="en-US" dirty="0"/>
              <a:t>. Being in the majority, they do so still, although for forty years there have been none but petty frontier wars. Society is not in India, as it is in England, an ordinary civil society occupied with the works and arts of peace, with an extremely small military element. </a:t>
            </a:r>
            <a:r>
              <a:rPr lang="en-US" dirty="0">
                <a:solidFill>
                  <a:srgbClr val="FFFF00"/>
                </a:solidFill>
              </a:rPr>
              <a:t>It is military society, military first and foremost</a:t>
            </a:r>
            <a:r>
              <a:rPr lang="en-US" dirty="0"/>
              <a:t>.</a:t>
            </a:r>
            <a:endParaRPr lang="en-GB" dirty="0"/>
          </a:p>
        </p:txBody>
      </p:sp>
    </p:spTree>
    <p:extLst>
      <p:ext uri="{BB962C8B-B14F-4D97-AF65-F5344CB8AC3E}">
        <p14:creationId xmlns:p14="http://schemas.microsoft.com/office/powerpoint/2010/main" val="312898822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9ADDD11-8EC5-41C2-86A7-EEDFC6AFB8F8}"/>
              </a:ext>
            </a:extLst>
          </p:cNvPr>
          <p:cNvSpPr>
            <a:spLocks noGrp="1"/>
          </p:cNvSpPr>
          <p:nvPr>
            <p:ph idx="1"/>
          </p:nvPr>
        </p:nvSpPr>
        <p:spPr>
          <a:xfrm>
            <a:off x="838200" y="1384663"/>
            <a:ext cx="10515600" cy="5282384"/>
          </a:xfrm>
        </p:spPr>
        <p:txBody>
          <a:bodyPr>
            <a:normAutofit fontScale="92500" lnSpcReduction="10000"/>
          </a:bodyPr>
          <a:lstStyle/>
          <a:p>
            <a:pPr marL="0" indent="0" algn="just">
              <a:buNone/>
            </a:pPr>
            <a:r>
              <a:rPr lang="en-US" dirty="0"/>
              <a:t>To make forces so small as those on which Rome relied and those which now defend British India adequate for the work they have to do, </a:t>
            </a:r>
            <a:r>
              <a:rPr lang="en-US" dirty="0">
                <a:solidFill>
                  <a:srgbClr val="FFFF00"/>
                </a:solidFill>
              </a:rPr>
              <a:t>good means of communi­cation are indispensable</a:t>
            </a:r>
            <a:r>
              <a:rPr lang="en-US" dirty="0"/>
              <a:t>. It was one of the first tasks of the Romans to establish such means. They were the </a:t>
            </a:r>
            <a:r>
              <a:rPr lang="en-US" dirty="0" err="1"/>
              <a:t>grear</a:t>
            </a:r>
            <a:r>
              <a:rPr lang="en-US" dirty="0"/>
              <a:t> road builders of antiquity. They began this policy before they had com­pleted the conquest of Italy … followed it out in Gaul, Spain, Africa, Britain, and the East, doing their work so thoroughly that in Britain some of the Roman roads continued to be the chief avenues of travel down till the eighteenth century. </a:t>
            </a:r>
            <a:r>
              <a:rPr lang="en-US" dirty="0">
                <a:solidFill>
                  <a:srgbClr val="FFFF00"/>
                </a:solidFill>
              </a:rPr>
              <a:t>So the English have been in India a great engineering people, constructing lines of communication, first roads and afterwards railways, on a scale of expenditure unknown to earlier ages.</a:t>
            </a:r>
            <a:r>
              <a:rPr lang="en-US" dirty="0"/>
              <a:t> The potentates of elder days, Hindu rajahs, and subsequently Pathans and Moguls, with other less famous </a:t>
            </a:r>
            <a:r>
              <a:rPr lang="en-US" dirty="0" err="1"/>
              <a:t>Musulman</a:t>
            </a:r>
            <a:r>
              <a:rPr lang="en-US" dirty="0"/>
              <a:t> dynasties, have left their memorials in temples and mosques, in palaces and tombs. </a:t>
            </a:r>
            <a:r>
              <a:rPr lang="en-US" dirty="0">
                <a:solidFill>
                  <a:srgbClr val="FFFF00"/>
                </a:solidFill>
              </a:rPr>
              <a:t>The English are commemorating their sway by railway works, by tunnels and cuttings, by embankments and bridges</a:t>
            </a:r>
            <a:r>
              <a:rPr lang="en-US" dirty="0"/>
              <a:t>.</a:t>
            </a:r>
            <a:endParaRPr lang="en-GB" dirty="0"/>
          </a:p>
        </p:txBody>
      </p:sp>
      <p:sp>
        <p:nvSpPr>
          <p:cNvPr id="4" name="Title 1">
            <a:extLst>
              <a:ext uri="{FF2B5EF4-FFF2-40B4-BE49-F238E27FC236}">
                <a16:creationId xmlns:a16="http://schemas.microsoft.com/office/drawing/2014/main" id="{4829B69B-0BB9-4A2D-A741-291CB9A65F93}"/>
              </a:ext>
            </a:extLst>
          </p:cNvPr>
          <p:cNvSpPr txBox="1">
            <a:spLocks/>
          </p:cNvSpPr>
          <p:nvPr/>
        </p:nvSpPr>
        <p:spPr>
          <a:xfrm>
            <a:off x="964474" y="190953"/>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dirty="0">
                <a:solidFill>
                  <a:srgbClr val="FFFF00"/>
                </a:solidFill>
                <a:latin typeface="Elephant" panose="02020904090505020303" pitchFamily="18" charset="0"/>
              </a:rPr>
              <a:t>Transport and Communication</a:t>
            </a:r>
            <a:endParaRPr lang="en-GB" sz="4000" dirty="0">
              <a:solidFill>
                <a:srgbClr val="FFFF00"/>
              </a:solidFill>
              <a:latin typeface="Elephant" panose="02020904090505020303" pitchFamily="18" charset="0"/>
            </a:endParaRPr>
          </a:p>
        </p:txBody>
      </p:sp>
    </p:spTree>
    <p:extLst>
      <p:ext uri="{BB962C8B-B14F-4D97-AF65-F5344CB8AC3E}">
        <p14:creationId xmlns:p14="http://schemas.microsoft.com/office/powerpoint/2010/main" val="187013969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947207-71AA-47C7-9013-465DF73834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5DEC45B-AA28-42C2-B6C8-1F3FA4A4769A}"/>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0AB6AD06-57E9-4092-A96D-A007FD06EB87}"/>
              </a:ext>
            </a:extLst>
          </p:cNvPr>
          <p:cNvPicPr>
            <a:picLocks noChangeAspect="1"/>
          </p:cNvPicPr>
          <p:nvPr/>
        </p:nvPicPr>
        <p:blipFill rotWithShape="1">
          <a:blip r:embed="rId2"/>
          <a:srcRect l="27201" t="15953" r="28292" b="13571"/>
          <a:stretch/>
        </p:blipFill>
        <p:spPr>
          <a:xfrm>
            <a:off x="2726871" y="0"/>
            <a:ext cx="7131008" cy="6743700"/>
          </a:xfrm>
          <a:prstGeom prst="rect">
            <a:avLst/>
          </a:prstGeom>
        </p:spPr>
      </p:pic>
    </p:spTree>
    <p:extLst>
      <p:ext uri="{BB962C8B-B14F-4D97-AF65-F5344CB8AC3E}">
        <p14:creationId xmlns:p14="http://schemas.microsoft.com/office/powerpoint/2010/main" val="3300623330"/>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8ECD7-691C-4179-8D6F-793A11C5BB74}"/>
              </a:ext>
            </a:extLst>
          </p:cNvPr>
          <p:cNvSpPr>
            <a:spLocks noGrp="1"/>
          </p:cNvSpPr>
          <p:nvPr>
            <p:ph type="title"/>
          </p:nvPr>
        </p:nvSpPr>
        <p:spPr/>
        <p:txBody>
          <a:bodyPr>
            <a:normAutofit/>
          </a:bodyPr>
          <a:lstStyle/>
          <a:p>
            <a:pPr algn="ctr"/>
            <a:r>
              <a:rPr lang="en-US" sz="4000" dirty="0">
                <a:solidFill>
                  <a:srgbClr val="FFFF00"/>
                </a:solidFill>
                <a:latin typeface="Elephant" panose="02020904090505020303" pitchFamily="18" charset="0"/>
              </a:rPr>
              <a:t>Cooperation, Cooption of Colonies’ Inhabitants</a:t>
            </a:r>
            <a:endParaRPr lang="en-GB" sz="4000" dirty="0">
              <a:solidFill>
                <a:srgbClr val="FFFF00"/>
              </a:solidFill>
              <a:latin typeface="Elephant" panose="02020904090505020303" pitchFamily="18" charset="0"/>
            </a:endParaRPr>
          </a:p>
        </p:txBody>
      </p:sp>
      <p:sp>
        <p:nvSpPr>
          <p:cNvPr id="3" name="Content Placeholder 2">
            <a:extLst>
              <a:ext uri="{FF2B5EF4-FFF2-40B4-BE49-F238E27FC236}">
                <a16:creationId xmlns:a16="http://schemas.microsoft.com/office/drawing/2014/main" id="{E720882A-79BA-4C06-9419-76F530C3AB1F}"/>
              </a:ext>
            </a:extLst>
          </p:cNvPr>
          <p:cNvSpPr>
            <a:spLocks noGrp="1"/>
          </p:cNvSpPr>
          <p:nvPr>
            <p:ph idx="1"/>
          </p:nvPr>
        </p:nvSpPr>
        <p:spPr/>
        <p:txBody>
          <a:bodyPr>
            <a:normAutofit/>
          </a:bodyPr>
          <a:lstStyle/>
          <a:p>
            <a:pPr marL="0" indent="0" algn="just">
              <a:buNone/>
            </a:pPr>
            <a:r>
              <a:rPr lang="en-US" sz="4000" dirty="0">
                <a:solidFill>
                  <a:srgbClr val="FFFF00"/>
                </a:solidFill>
              </a:rPr>
              <a:t>The English in India have, as did the Romans, always employed the natives in subordinate posts</a:t>
            </a:r>
            <a:r>
              <a:rPr lang="en-US" sz="4000" dirty="0"/>
              <a:t>. The enormous majority of persons who carry on the civil administration there at this moment are </a:t>
            </a:r>
            <a:r>
              <a:rPr lang="en-US" sz="4000" dirty="0" err="1"/>
              <a:t>Asiatics</a:t>
            </a:r>
            <a:r>
              <a:rPr lang="en-US" sz="4000" dirty="0"/>
              <a:t>. </a:t>
            </a:r>
            <a:r>
              <a:rPr lang="en-US" sz="4000" i="1" dirty="0">
                <a:solidFill>
                  <a:srgbClr val="FFFF00"/>
                </a:solidFill>
              </a:rPr>
              <a:t>But the English, unlike the Romans, have continued to re­serve the higher posts for men of European stock </a:t>
            </a:r>
            <a:r>
              <a:rPr lang="en-US" sz="4000" dirty="0"/>
              <a:t>…</a:t>
            </a:r>
            <a:endParaRPr lang="en-GB" sz="4000" dirty="0"/>
          </a:p>
        </p:txBody>
      </p:sp>
    </p:spTree>
    <p:extLst>
      <p:ext uri="{BB962C8B-B14F-4D97-AF65-F5344CB8AC3E}">
        <p14:creationId xmlns:p14="http://schemas.microsoft.com/office/powerpoint/2010/main" val="404733673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CC98E8-8C2E-479F-993E-648155071EED}"/>
              </a:ext>
            </a:extLst>
          </p:cNvPr>
          <p:cNvSpPr>
            <a:spLocks noGrp="1"/>
          </p:cNvSpPr>
          <p:nvPr>
            <p:ph type="title"/>
          </p:nvPr>
        </p:nvSpPr>
        <p:spPr/>
        <p:txBody>
          <a:bodyPr/>
          <a:lstStyle/>
          <a:p>
            <a:pPr algn="ctr"/>
            <a:r>
              <a:rPr lang="en-US" dirty="0">
                <a:solidFill>
                  <a:srgbClr val="FFFF00"/>
                </a:solidFill>
                <a:latin typeface="Elephant" panose="02020904090505020303" pitchFamily="18" charset="0"/>
              </a:rPr>
              <a:t>Coercive, Undemocratic Rule</a:t>
            </a:r>
            <a:endParaRPr lang="en-GB" dirty="0">
              <a:solidFill>
                <a:srgbClr val="FFFF00"/>
              </a:solidFill>
              <a:latin typeface="Elephant" panose="02020904090505020303" pitchFamily="18" charset="0"/>
            </a:endParaRPr>
          </a:p>
        </p:txBody>
      </p:sp>
      <p:sp>
        <p:nvSpPr>
          <p:cNvPr id="3" name="Content Placeholder 2">
            <a:extLst>
              <a:ext uri="{FF2B5EF4-FFF2-40B4-BE49-F238E27FC236}">
                <a16:creationId xmlns:a16="http://schemas.microsoft.com/office/drawing/2014/main" id="{F85304CF-2022-4A2E-9F80-D1373434FF13}"/>
              </a:ext>
            </a:extLst>
          </p:cNvPr>
          <p:cNvSpPr>
            <a:spLocks noGrp="1"/>
          </p:cNvSpPr>
          <p:nvPr>
            <p:ph idx="1"/>
          </p:nvPr>
        </p:nvSpPr>
        <p:spPr/>
        <p:txBody>
          <a:bodyPr>
            <a:normAutofit/>
          </a:bodyPr>
          <a:lstStyle/>
          <a:p>
            <a:pPr marL="0" indent="0" algn="just">
              <a:buNone/>
            </a:pPr>
            <a:r>
              <a:rPr lang="en-US" dirty="0"/>
              <a:t>The government of India by the English resembles that of her provinces by Rome in being </a:t>
            </a:r>
            <a:r>
              <a:rPr lang="en-US" dirty="0">
                <a:solidFill>
                  <a:srgbClr val="FFFF00"/>
                </a:solidFill>
              </a:rPr>
              <a:t>virtually despotic</a:t>
            </a:r>
            <a:r>
              <a:rPr lang="en-US" dirty="0"/>
              <a:t>. In both cases, whatever may have been done for the people, nothing was or is done by the people. There was under Rome, and there is in British India, no room for popular initiative, or for popular interference with the acts of the rulers, from the Viceroy down to a district official.</a:t>
            </a:r>
          </a:p>
          <a:p>
            <a:pPr marL="0" indent="0" algn="just">
              <a:buNone/>
            </a:pPr>
            <a:r>
              <a:rPr lang="en-US" dirty="0"/>
              <a:t>	 … Here let an interesting contrast be noted. The Roman Emperors were despots at home in Italy, almost as much, and ultimately quite as much, as in the provinces. </a:t>
            </a:r>
            <a:r>
              <a:rPr lang="en-US" dirty="0">
                <a:solidFill>
                  <a:srgbClr val="FFFF00"/>
                </a:solidFill>
              </a:rPr>
              <a:t>The English govern their own country on democratic, India on absolutist principles.</a:t>
            </a:r>
            <a:endParaRPr lang="en-GB" dirty="0">
              <a:solidFill>
                <a:srgbClr val="FFFF00"/>
              </a:solidFill>
            </a:endParaRPr>
          </a:p>
        </p:txBody>
      </p:sp>
    </p:spTree>
    <p:extLst>
      <p:ext uri="{BB962C8B-B14F-4D97-AF65-F5344CB8AC3E}">
        <p14:creationId xmlns:p14="http://schemas.microsoft.com/office/powerpoint/2010/main" val="349450666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DAB81B-0517-4555-BF66-74AA28B4F8C0}"/>
              </a:ext>
            </a:extLst>
          </p:cNvPr>
          <p:cNvSpPr>
            <a:spLocks noGrp="1"/>
          </p:cNvSpPr>
          <p:nvPr>
            <p:ph type="title"/>
          </p:nvPr>
        </p:nvSpPr>
        <p:spPr/>
        <p:txBody>
          <a:bodyPr/>
          <a:lstStyle/>
          <a:p>
            <a:pPr algn="ctr"/>
            <a:r>
              <a:rPr lang="en-US" dirty="0">
                <a:solidFill>
                  <a:srgbClr val="FFFF00"/>
                </a:solidFill>
                <a:latin typeface="Elephant" panose="02020904090505020303" pitchFamily="18" charset="0"/>
              </a:rPr>
              <a:t>Rome as Salutary Warning </a:t>
            </a:r>
            <a:endParaRPr lang="en-GB" dirty="0">
              <a:solidFill>
                <a:srgbClr val="FFFF00"/>
              </a:solidFill>
              <a:latin typeface="Elephant" panose="02020904090505020303" pitchFamily="18" charset="0"/>
            </a:endParaRPr>
          </a:p>
        </p:txBody>
      </p:sp>
      <p:sp>
        <p:nvSpPr>
          <p:cNvPr id="3" name="Content Placeholder 2">
            <a:extLst>
              <a:ext uri="{FF2B5EF4-FFF2-40B4-BE49-F238E27FC236}">
                <a16:creationId xmlns:a16="http://schemas.microsoft.com/office/drawing/2014/main" id="{5934BF4A-5B47-434F-8979-0B60F97749DE}"/>
              </a:ext>
            </a:extLst>
          </p:cNvPr>
          <p:cNvSpPr>
            <a:spLocks noGrp="1"/>
          </p:cNvSpPr>
          <p:nvPr>
            <p:ph idx="1"/>
          </p:nvPr>
        </p:nvSpPr>
        <p:spPr/>
        <p:txBody>
          <a:bodyPr>
            <a:normAutofit fontScale="70000" lnSpcReduction="20000"/>
          </a:bodyPr>
          <a:lstStyle/>
          <a:p>
            <a:pPr marL="0" indent="0" algn="just">
              <a:lnSpc>
                <a:spcPct val="107000"/>
              </a:lnSpc>
              <a:spcAft>
                <a:spcPts val="800"/>
              </a:spcAft>
              <a:buNone/>
            </a:pPr>
            <a:r>
              <a:rPr lang="en-US" sz="4000" dirty="0"/>
              <a:t>We may say that it was really from </a:t>
            </a:r>
            <a:r>
              <a:rPr lang="en-US" sz="4000" dirty="0">
                <a:solidFill>
                  <a:srgbClr val="FFFF00"/>
                </a:solidFill>
              </a:rPr>
              <a:t>internal maladies, from </a:t>
            </a:r>
            <a:r>
              <a:rPr lang="en-US" sz="4000" dirty="0" err="1">
                <a:solidFill>
                  <a:srgbClr val="FFFF00"/>
                </a:solidFill>
              </a:rPr>
              <a:t>anaemia</a:t>
            </a:r>
            <a:r>
              <a:rPr lang="en-US" sz="4000" dirty="0">
                <a:solidFill>
                  <a:srgbClr val="FFFF00"/>
                </a:solidFill>
              </a:rPr>
              <a:t> or atrophy</a:t>
            </a:r>
            <a:r>
              <a:rPr lang="en-US" sz="4000" dirty="0"/>
              <a:t>, from the want of men and the want of money, perhaps also from the want of wisdom, rather than from the appearance of more formidable foes, that the Roman dominion perished in the West.</a:t>
            </a:r>
          </a:p>
          <a:p>
            <a:pPr marL="0" indent="0" algn="just">
              <a:lnSpc>
                <a:spcPct val="107000"/>
              </a:lnSpc>
              <a:spcAft>
                <a:spcPts val="800"/>
              </a:spcAft>
              <a:buNone/>
            </a:pPr>
            <a:r>
              <a:rPr lang="en-US" sz="4000" dirty="0"/>
              <a:t>British power in India shows no similar signs of weakness, for though the establishment of internal peace is beginning to make it less easy to recruit the native army with first-class fighting-men, such as the Punjab used to furnish, it has been hitherto found possible to keep that army up to its old standard of numbers and efficiency. </a:t>
            </a:r>
            <a:r>
              <a:rPr lang="en-US" sz="4000" dirty="0">
                <a:solidFill>
                  <a:srgbClr val="FFFF00"/>
                </a:solidFill>
              </a:rPr>
              <a:t>Still the warning Rome has bequeathed is a warning not to be neglected.</a:t>
            </a:r>
          </a:p>
          <a:p>
            <a:pPr marL="0" indent="0" algn="just">
              <a:lnSpc>
                <a:spcPct val="107000"/>
              </a:lnSpc>
              <a:spcAft>
                <a:spcPts val="800"/>
              </a:spcAft>
              <a:buNone/>
            </a:pPr>
            <a:endParaRPr lang="en-GB" sz="4000" dirty="0"/>
          </a:p>
        </p:txBody>
      </p:sp>
    </p:spTree>
    <p:extLst>
      <p:ext uri="{BB962C8B-B14F-4D97-AF65-F5344CB8AC3E}">
        <p14:creationId xmlns:p14="http://schemas.microsoft.com/office/powerpoint/2010/main" val="62434764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stretch>
            <a:fillRect/>
          </a:stretch>
        </p:blipFill>
        <p:spPr>
          <a:xfrm>
            <a:off x="8423994" y="-31967"/>
            <a:ext cx="3768005" cy="6917389"/>
          </a:xfrm>
          <a:prstGeom prst="rect">
            <a:avLst/>
          </a:prstGeom>
        </p:spPr>
      </p:pic>
      <p:pic>
        <p:nvPicPr>
          <p:cNvPr id="10" name="Picture 9"/>
          <p:cNvPicPr>
            <a:picLocks noChangeAspect="1"/>
          </p:cNvPicPr>
          <p:nvPr/>
        </p:nvPicPr>
        <p:blipFill>
          <a:blip r:embed="rId4"/>
          <a:stretch>
            <a:fillRect/>
          </a:stretch>
        </p:blipFill>
        <p:spPr>
          <a:xfrm>
            <a:off x="4838700" y="2183170"/>
            <a:ext cx="3910174" cy="4674830"/>
          </a:xfrm>
          <a:prstGeom prst="rect">
            <a:avLst/>
          </a:prstGeom>
        </p:spPr>
      </p:pic>
      <p:sp>
        <p:nvSpPr>
          <p:cNvPr id="6" name="Title 5"/>
          <p:cNvSpPr>
            <a:spLocks noGrp="1"/>
          </p:cNvSpPr>
          <p:nvPr>
            <p:ph type="title"/>
          </p:nvPr>
        </p:nvSpPr>
        <p:spPr/>
        <p:txBody>
          <a:bodyPr/>
          <a:lstStyle/>
          <a:p>
            <a:endParaRPr lang="en-GB"/>
          </a:p>
        </p:txBody>
      </p:sp>
      <p:sp>
        <p:nvSpPr>
          <p:cNvPr id="7" name="Content Placeholder 6"/>
          <p:cNvSpPr>
            <a:spLocks noGrp="1"/>
          </p:cNvSpPr>
          <p:nvPr>
            <p:ph idx="1"/>
          </p:nvPr>
        </p:nvSpPr>
        <p:spPr/>
        <p:txBody>
          <a:bodyPr/>
          <a:lstStyle/>
          <a:p>
            <a:endParaRPr lang="en-GB" dirty="0"/>
          </a:p>
        </p:txBody>
      </p:sp>
      <p:sp>
        <p:nvSpPr>
          <p:cNvPr id="11" name="Title 8"/>
          <p:cNvSpPr txBox="1">
            <a:spLocks/>
          </p:cNvSpPr>
          <p:nvPr/>
        </p:nvSpPr>
        <p:spPr>
          <a:xfrm>
            <a:off x="609600" y="547673"/>
            <a:ext cx="7096258" cy="1980035"/>
          </a:xfrm>
          <a:prstGeom prst="rect">
            <a:avLst/>
          </a:prstGeom>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dirty="0">
                <a:latin typeface="Elephant" panose="02020904090505020303" pitchFamily="18" charset="0"/>
              </a:rPr>
              <a:t>Edward Gibbon, </a:t>
            </a:r>
            <a:r>
              <a:rPr lang="en-GB" i="1" dirty="0">
                <a:latin typeface="Elephant" panose="02020904090505020303" pitchFamily="18" charset="0"/>
              </a:rPr>
              <a:t>The History of the Decline and Fall of the Roman Empire </a:t>
            </a:r>
            <a:r>
              <a:rPr lang="en-GB" sz="2700" dirty="0">
                <a:latin typeface="Elephant" panose="02020904090505020303" pitchFamily="18" charset="0"/>
              </a:rPr>
              <a:t>(6 vols., 1776–1789)</a:t>
            </a:r>
            <a:endParaRPr lang="en-US" sz="2700" dirty="0">
              <a:latin typeface="Elephant" panose="02020904090505020303" pitchFamily="18" charset="0"/>
            </a:endParaRPr>
          </a:p>
        </p:txBody>
      </p:sp>
    </p:spTree>
    <p:extLst>
      <p:ext uri="{BB962C8B-B14F-4D97-AF65-F5344CB8AC3E}">
        <p14:creationId xmlns:p14="http://schemas.microsoft.com/office/powerpoint/2010/main" val="197240313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29AF8C"/>
      </a:accent1>
      <a:accent2>
        <a:srgbClr val="97BE49"/>
      </a:accent2>
      <a:accent3>
        <a:srgbClr val="3D9CCC"/>
      </a:accent3>
      <a:accent4>
        <a:srgbClr val="7C60C6"/>
      </a:accent4>
      <a:accent5>
        <a:srgbClr val="C9492C"/>
      </a:accent5>
      <a:accent6>
        <a:srgbClr val="D58C2E"/>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3E4F19A7-A959-40BB-972C-4880BAF8EB0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F7A323828CAF9489EB735D269CCCC9E" ma:contentTypeVersion="13" ma:contentTypeDescription="Create a new document." ma:contentTypeScope="" ma:versionID="7f11b34a410671f2f6a5ab58227bc3f0">
  <xsd:schema xmlns:xsd="http://www.w3.org/2001/XMLSchema" xmlns:xs="http://www.w3.org/2001/XMLSchema" xmlns:p="http://schemas.microsoft.com/office/2006/metadata/properties" xmlns:ns3="18e00798-69c8-4d73-a841-5247a1895ee0" xmlns:ns4="53eb33a0-f383-4069-9f53-0e79fd56955c" targetNamespace="http://schemas.microsoft.com/office/2006/metadata/properties" ma:root="true" ma:fieldsID="c27b843f18229e56049d961bc9af308b" ns3:_="" ns4:_="">
    <xsd:import namespace="18e00798-69c8-4d73-a841-5247a1895ee0"/>
    <xsd:import namespace="53eb33a0-f383-4069-9f53-0e79fd56955c"/>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Location" minOccurs="0"/>
                <xsd:element ref="ns4:MediaServiceOCR" minOccurs="0"/>
                <xsd:element ref="ns4:MediaServiceGenerationTime" minOccurs="0"/>
                <xsd:element ref="ns4:MediaServiceEventHashCode"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8e00798-69c8-4d73-a841-5247a1895ee0"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53eb33a0-f383-4069-9f53-0e79fd56955c"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2EB3D755-ED60-4760-8825-6359F8423D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8e00798-69c8-4d73-a841-5247a1895ee0"/>
    <ds:schemaRef ds:uri="53eb33a0-f383-4069-9f53-0e79fd56955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082366C-0BDD-43E1-9473-BC693995D563}">
  <ds:schemaRefs>
    <ds:schemaRef ds:uri="http://schemas.microsoft.com/sharepoint/v3/contenttype/forms"/>
  </ds:schemaRefs>
</ds:datastoreItem>
</file>

<file path=customXml/itemProps3.xml><?xml version="1.0" encoding="utf-8"?>
<ds:datastoreItem xmlns:ds="http://schemas.openxmlformats.org/officeDocument/2006/customXml" ds:itemID="{AA1FD83C-AF5D-49C7-B8A1-7E7353C04D43}">
  <ds:schemaRefs>
    <ds:schemaRef ds:uri="http://purl.org/dc/elements/1.1/"/>
    <ds:schemaRef ds:uri="http://purl.org/dc/dcmitype/"/>
    <ds:schemaRef ds:uri="18e00798-69c8-4d73-a841-5247a1895ee0"/>
    <ds:schemaRef ds:uri="http://schemas.microsoft.com/office/2006/documentManagement/types"/>
    <ds:schemaRef ds:uri="http://purl.org/dc/terms/"/>
    <ds:schemaRef ds:uri="http://schemas.microsoft.com/office/infopath/2007/PartnerControls"/>
    <ds:schemaRef ds:uri="http://www.w3.org/XML/1998/namespace"/>
    <ds:schemaRef ds:uri="http://schemas.openxmlformats.org/package/2006/metadata/core-properties"/>
    <ds:schemaRef ds:uri="53eb33a0-f383-4069-9f53-0e79fd56955c"/>
    <ds:schemaRef ds:uri="http://schemas.microsoft.com/office/2006/metadata/properties"/>
  </ds:schemaRefs>
</ds:datastoreItem>
</file>

<file path=docProps/app.xml><?xml version="1.0" encoding="utf-8"?>
<Properties xmlns="http://schemas.openxmlformats.org/officeDocument/2006/extended-properties" xmlns:vt="http://schemas.openxmlformats.org/officeDocument/2006/docPropsVTypes">
  <Template>Office Theme</Template>
  <TotalTime>2515</TotalTime>
  <Words>4184</Words>
  <Application>Microsoft Office PowerPoint</Application>
  <PresentationFormat>Widescreen</PresentationFormat>
  <Paragraphs>247</Paragraphs>
  <Slides>47</Slides>
  <Notes>39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47</vt:i4>
      </vt:variant>
    </vt:vector>
  </HeadingPairs>
  <TitlesOfParts>
    <vt:vector size="52" baseType="lpstr">
      <vt:lpstr>Arial</vt:lpstr>
      <vt:lpstr>Calibri</vt:lpstr>
      <vt:lpstr>Calibri Light</vt:lpstr>
      <vt:lpstr>Elephant</vt:lpstr>
      <vt:lpstr>Office Theme</vt:lpstr>
      <vt:lpstr>Archaeology, Classics and Empire</vt:lpstr>
      <vt:lpstr>PowerPoint Presentation</vt:lpstr>
      <vt:lpstr>PowerPoint Presentation</vt:lpstr>
      <vt:lpstr>PowerPoint Presentation</vt:lpstr>
      <vt:lpstr>Britannia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Archaeology, Classics and Empire</vt:lpstr>
      <vt:lpstr>PowerPoint Presentation</vt:lpstr>
      <vt:lpstr>PowerPoint Presentation</vt:lpstr>
      <vt:lpstr>PowerPoint Presentation</vt:lpstr>
      <vt:lpstr>PowerPoint Presentation</vt:lpstr>
      <vt:lpstr>PowerPoint Presentation</vt:lpstr>
      <vt:lpstr>PowerPoint Presentation</vt:lpstr>
      <vt:lpstr>Charles Masson (1800–1853) </vt:lpstr>
      <vt:lpstr>PowerPoint Presentation</vt:lpstr>
      <vt:lpstr>‘New Imperialism’</vt:lpstr>
      <vt:lpstr>PowerPoint Presentation</vt:lpstr>
      <vt:lpstr>Rhodes Memorial, Cape Town</vt:lpstr>
      <vt:lpstr>PowerPoint Presentation</vt:lpstr>
      <vt:lpstr>PowerPoint Presentation</vt:lpstr>
      <vt:lpstr>India and Rome</vt:lpstr>
      <vt:lpstr>James Bryce, The Ancient Roman Empire and the British Empire in India (London: Oxford University Press, 1914), pp. 1–78 – first published in Studies in History and Jurisprudence (1901)</vt:lpstr>
      <vt:lpstr>James Bryce, 1st Viscount Bryce (1838–1922) </vt:lpstr>
      <vt:lpstr>Bryce, The Ancient Roman Empire and the British Empire in India</vt:lpstr>
      <vt:lpstr>Bryce and ‘New Imperialism’</vt:lpstr>
      <vt:lpstr>Bryce and ‘New Imperialism’</vt:lpstr>
      <vt:lpstr>Precedents for European Imperialism</vt:lpstr>
      <vt:lpstr>Precedents for European Imperialism</vt:lpstr>
      <vt:lpstr>Rome and Britain as ‘Accidental Conquerors’</vt:lpstr>
      <vt:lpstr>Rome and Britain as ‘Accidental Conquerors’</vt:lpstr>
      <vt:lpstr>Rome and Britain as Military Powers</vt:lpstr>
      <vt:lpstr>PowerPoint Presentation</vt:lpstr>
      <vt:lpstr>PowerPoint Presentation</vt:lpstr>
      <vt:lpstr>Cooperation, Cooption of Colonies’ Inhabitants</vt:lpstr>
      <vt:lpstr>Coercive, Undemocratic Rule</vt:lpstr>
      <vt:lpstr>Rome as Salutary Warning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Classics and Empire</dc:title>
  <dc:creator>Alexander Scott</dc:creator>
  <cp:lastModifiedBy>Alexander Scott</cp:lastModifiedBy>
  <cp:revision>34</cp:revision>
  <cp:lastPrinted>2019-05-21T12:33:37Z</cp:lastPrinted>
  <dcterms:created xsi:type="dcterms:W3CDTF">2019-05-21T08:05:32Z</dcterms:created>
  <dcterms:modified xsi:type="dcterms:W3CDTF">2022-01-18T18:09:09Z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0x0101000F7A323828CAF9489EB735D269CCCC9E</vt:lpwstr>
  </property>
</Properties>
</file>