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theme/theme18.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9.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20.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21.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 id="2147483744" r:id="rId21"/>
    <p:sldMasterId id="2147483746" r:id="rId22"/>
    <p:sldMasterId id="2147483750" r:id="rId23"/>
    <p:sldMasterId id="2147483762" r:id="rId24"/>
    <p:sldMasterId id="2147483765" r:id="rId25"/>
  </p:sldMasterIdLst>
  <p:notesMasterIdLst>
    <p:notesMasterId r:id="rId66"/>
  </p:notesMasterIdLst>
  <p:handoutMasterIdLst>
    <p:handoutMasterId r:id="rId67"/>
  </p:handoutMasterIdLst>
  <p:sldIdLst>
    <p:sldId id="468" r:id="rId26"/>
    <p:sldId id="988" r:id="rId27"/>
    <p:sldId id="486" r:id="rId28"/>
    <p:sldId id="989" r:id="rId29"/>
    <p:sldId id="351" r:id="rId30"/>
    <p:sldId id="990" r:id="rId31"/>
    <p:sldId id="273" r:id="rId32"/>
    <p:sldId id="374" r:id="rId33"/>
    <p:sldId id="472" r:id="rId34"/>
    <p:sldId id="455" r:id="rId35"/>
    <p:sldId id="410" r:id="rId36"/>
    <p:sldId id="460" r:id="rId37"/>
    <p:sldId id="447" r:id="rId38"/>
    <p:sldId id="476" r:id="rId39"/>
    <p:sldId id="378" r:id="rId40"/>
    <p:sldId id="412" r:id="rId41"/>
    <p:sldId id="343" r:id="rId42"/>
    <p:sldId id="478" r:id="rId43"/>
    <p:sldId id="480" r:id="rId44"/>
    <p:sldId id="481" r:id="rId45"/>
    <p:sldId id="477" r:id="rId46"/>
    <p:sldId id="482" r:id="rId47"/>
    <p:sldId id="421" r:id="rId48"/>
    <p:sldId id="311" r:id="rId49"/>
    <p:sldId id="473" r:id="rId50"/>
    <p:sldId id="313" r:id="rId51"/>
    <p:sldId id="987" r:id="rId52"/>
    <p:sldId id="428" r:id="rId53"/>
    <p:sldId id="315" r:id="rId54"/>
    <p:sldId id="462" r:id="rId55"/>
    <p:sldId id="289" r:id="rId56"/>
    <p:sldId id="596" r:id="rId57"/>
    <p:sldId id="603" r:id="rId58"/>
    <p:sldId id="607" r:id="rId59"/>
    <p:sldId id="600" r:id="rId60"/>
    <p:sldId id="598" r:id="rId61"/>
    <p:sldId id="599" r:id="rId62"/>
    <p:sldId id="601" r:id="rId63"/>
    <p:sldId id="471" r:id="rId64"/>
    <p:sldId id="470" r:id="rId6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069" autoAdjust="0"/>
    <p:restoredTop sz="80280" autoAdjust="0"/>
  </p:normalViewPr>
  <p:slideViewPr>
    <p:cSldViewPr>
      <p:cViewPr varScale="1">
        <p:scale>
          <a:sx n="84" d="100"/>
          <a:sy n="84" d="100"/>
        </p:scale>
        <p:origin x="2598"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handoutMaster" Target="handoutMasters/handoutMaster1.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 Type="http://schemas.openxmlformats.org/officeDocument/2006/relationships/slideMaster" Target="slideMasters/slideMaster4.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AF5EBD1C-33AE-44AF-80BB-65BADAC5AC5A}"/>
    <pc:docChg chg="custSel modSld">
      <pc:chgData name="Christopher Wilkin" userId="10363294-769d-46d1-9962-1839b2820248" providerId="ADAL" clId="{AF5EBD1C-33AE-44AF-80BB-65BADAC5AC5A}" dt="2023-02-12T20:49:30.975" v="12" actId="20577"/>
      <pc:docMkLst>
        <pc:docMk/>
      </pc:docMkLst>
      <pc:sldChg chg="modSp mod">
        <pc:chgData name="Christopher Wilkin" userId="10363294-769d-46d1-9962-1839b2820248" providerId="ADAL" clId="{AF5EBD1C-33AE-44AF-80BB-65BADAC5AC5A}" dt="2023-02-12T20:49:30.975" v="12" actId="20577"/>
        <pc:sldMkLst>
          <pc:docMk/>
          <pc:sldMk cId="2625509375" sldId="289"/>
        </pc:sldMkLst>
        <pc:spChg chg="mod">
          <ac:chgData name="Christopher Wilkin" userId="10363294-769d-46d1-9962-1839b2820248" providerId="ADAL" clId="{AF5EBD1C-33AE-44AF-80BB-65BADAC5AC5A}" dt="2023-02-12T20:49:30.975" v="12" actId="20577"/>
          <ac:spMkLst>
            <pc:docMk/>
            <pc:sldMk cId="2625509375" sldId="289"/>
            <ac:spMk id="2" creationId="{A0DB5E9C-E914-4487-8ACE-8DBA30DD6B72}"/>
          </ac:spMkLst>
        </pc:spChg>
      </pc:sldChg>
      <pc:sldChg chg="modSp mod">
        <pc:chgData name="Christopher Wilkin" userId="10363294-769d-46d1-9962-1839b2820248" providerId="ADAL" clId="{AF5EBD1C-33AE-44AF-80BB-65BADAC5AC5A}" dt="2023-02-12T20:46:42.849" v="0" actId="313"/>
        <pc:sldMkLst>
          <pc:docMk/>
          <pc:sldMk cId="767872193" sldId="600"/>
        </pc:sldMkLst>
        <pc:spChg chg="mod">
          <ac:chgData name="Christopher Wilkin" userId="10363294-769d-46d1-9962-1839b2820248" providerId="ADAL" clId="{AF5EBD1C-33AE-44AF-80BB-65BADAC5AC5A}" dt="2023-02-12T20:46:42.849" v="0" actId="313"/>
          <ac:spMkLst>
            <pc:docMk/>
            <pc:sldMk cId="767872193" sldId="600"/>
            <ac:spMk id="2" creationId="{3EFBD549-E080-BC4D-873B-97CD536AA684}"/>
          </ac:spMkLst>
        </pc:spChg>
      </pc:sldChg>
      <pc:sldChg chg="modSp mod">
        <pc:chgData name="Christopher Wilkin" userId="10363294-769d-46d1-9962-1839b2820248" providerId="ADAL" clId="{AF5EBD1C-33AE-44AF-80BB-65BADAC5AC5A}" dt="2023-02-12T20:47:32.259" v="4" actId="1076"/>
        <pc:sldMkLst>
          <pc:docMk/>
          <pc:sldMk cId="3205642383" sldId="601"/>
        </pc:sldMkLst>
        <pc:spChg chg="mod">
          <ac:chgData name="Christopher Wilkin" userId="10363294-769d-46d1-9962-1839b2820248" providerId="ADAL" clId="{AF5EBD1C-33AE-44AF-80BB-65BADAC5AC5A}" dt="2023-02-12T20:47:28.077" v="3" actId="14100"/>
          <ac:spMkLst>
            <pc:docMk/>
            <pc:sldMk cId="3205642383" sldId="601"/>
            <ac:spMk id="10" creationId="{7AEC2A81-35F1-2F49-B8FE-A2CDCC734BF1}"/>
          </ac:spMkLst>
        </pc:spChg>
        <pc:picChg chg="mod">
          <ac:chgData name="Christopher Wilkin" userId="10363294-769d-46d1-9962-1839b2820248" providerId="ADAL" clId="{AF5EBD1C-33AE-44AF-80BB-65BADAC5AC5A}" dt="2023-02-12T20:47:32.259" v="4" actId="1076"/>
          <ac:picMkLst>
            <pc:docMk/>
            <pc:sldMk cId="3205642383" sldId="601"/>
            <ac:picMk id="3" creationId="{6A0C640C-0E6F-4AC1-B054-9FAABCBA70B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813EE6-B56B-4E67-AEE5-41CF0EE3EA21}" type="datetimeFigureOut">
              <a:rPr lang="en-GB" smtClean="0"/>
              <a:t>12/02/2023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58A7A-2F28-4122-82DE-A9C27F33DB3C}" type="slidenum">
              <a:rPr lang="en-GB" smtClean="0"/>
              <a:t>‹#›</a:t>
            </a:fld>
            <a:endParaRPr lang="en-GB"/>
          </a:p>
        </p:txBody>
      </p:sp>
    </p:spTree>
    <p:extLst>
      <p:ext uri="{BB962C8B-B14F-4D97-AF65-F5344CB8AC3E}">
        <p14:creationId xmlns:p14="http://schemas.microsoft.com/office/powerpoint/2010/main" val="1698207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entrepreneur.com/article/427568"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livescience.com/4299-eyes-alluring.html" TargetMode="External"/><Relationship Id="rId2" Type="http://schemas.openxmlformats.org/officeDocument/2006/relationships/slide" Target="../slides/slide36.xml"/><Relationship Id="rId1" Type="http://schemas.openxmlformats.org/officeDocument/2006/relationships/notesMaster" Target="../notesMasters/notesMaster1.xml"/><Relationship Id="rId4" Type="http://schemas.openxmlformats.org/officeDocument/2006/relationships/hyperlink" Target="https://www.ncbi.nlm.nih.gov/pmc/articles/PMC1351351/"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54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98CD88-6CC6-4FCE-AAD4-3DFA75E26F7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3214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Communications Mix defines the ways you communicate with your customers,</a:t>
            </a:r>
          </a:p>
          <a:p>
            <a:r>
              <a:rPr lang="en-GB" dirty="0"/>
              <a:t> i.e. the tools you use.</a:t>
            </a:r>
          </a:p>
          <a:p>
            <a:endParaRPr lang="en-GB" dirty="0"/>
          </a:p>
          <a:p>
            <a:pPr algn="l" fontAlgn="base">
              <a:buFont typeface="+mj-lt"/>
              <a:buNone/>
            </a:pPr>
            <a:r>
              <a:rPr lang="en-GB" b="0" i="0" u="sng" dirty="0">
                <a:solidFill>
                  <a:srgbClr val="3A3A3A"/>
                </a:solidFill>
                <a:effectLst/>
                <a:latin typeface="Helvetica" panose="020B0604020202020204" pitchFamily="34" charset="0"/>
              </a:rPr>
              <a:t>Advertising:</a:t>
            </a:r>
            <a:r>
              <a:rPr lang="en-GB" b="0" i="0" dirty="0">
                <a:solidFill>
                  <a:srgbClr val="3A3A3A"/>
                </a:solidFill>
                <a:effectLst/>
                <a:latin typeface="Helvetica" panose="020B0604020202020204" pitchFamily="34" charset="0"/>
              </a:rPr>
              <a:t> This tool of IMC refers to any paid form of non personal promotions of products and services by a public figure and identified sponsor. The various forms of media used are print, broadcast, network, electronic and display. Advertising form of communication reached geographically dispersed consumers.</a:t>
            </a:r>
          </a:p>
          <a:p>
            <a:pPr algn="l" fontAlgn="base">
              <a:buFont typeface="+mj-lt"/>
              <a:buNone/>
            </a:pPr>
            <a:endParaRPr lang="en-GB" b="0" i="0" u="none"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Sales Promotions: </a:t>
            </a:r>
            <a:r>
              <a:rPr lang="en-GB" b="0" i="0" dirty="0">
                <a:solidFill>
                  <a:srgbClr val="3A3A3A"/>
                </a:solidFill>
                <a:effectLst/>
                <a:latin typeface="Helvetica" panose="020B0604020202020204" pitchFamily="34" charset="0"/>
              </a:rPr>
              <a:t>Sales promotions are a variety of short-term incentive to encourage trial or purchase of product or service. This usually includes consumer promotions- such as distribution of free samples, coupons on purchase of higher quantity, discounts and premiums or trade promotions, focusing on retailers, such as display and merchandising allowances, volume discounts, pay for performance incentives and incentives on salespersons.</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Personal Selling: </a:t>
            </a:r>
            <a:r>
              <a:rPr lang="en-GB" b="0" i="0" dirty="0">
                <a:solidFill>
                  <a:srgbClr val="3A3A3A"/>
                </a:solidFill>
                <a:effectLst/>
                <a:latin typeface="Helvetica" panose="020B0604020202020204" pitchFamily="34" charset="0"/>
              </a:rPr>
              <a:t>This tool of marketing is done through face-to-face interaction with consumers. The whole purpose of personal selling is making presentations, answering questions and taking orders. Personal selling helps in maintaining long term relations with the customer. The main advantage is that the message can be customized as per the needs of the customer.</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Public Relations: </a:t>
            </a:r>
            <a:r>
              <a:rPr lang="en-GB" b="0" i="0" dirty="0">
                <a:solidFill>
                  <a:srgbClr val="3A3A3A"/>
                </a:solidFill>
                <a:effectLst/>
                <a:latin typeface="Helvetica" panose="020B0604020202020204" pitchFamily="34" charset="0"/>
              </a:rPr>
              <a:t>PR is a two way communication process which is directed towards improving the relationship between the organization and the public. This method of communication monitors the feedback of the customers and adjusts its message for providing maximum benefits to them.</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solidFill>
                  <a:srgbClr val="3A3A3A"/>
                </a:solidFill>
                <a:effectLst/>
                <a:latin typeface="Helvetica" panose="020B0604020202020204" pitchFamily="34" charset="0"/>
              </a:rPr>
              <a:t>Direct Marketing: </a:t>
            </a:r>
            <a:r>
              <a:rPr lang="en-GB" b="0" i="0" dirty="0">
                <a:solidFill>
                  <a:srgbClr val="3A3A3A"/>
                </a:solidFill>
                <a:effectLst/>
                <a:latin typeface="Helvetica" panose="020B0604020202020204" pitchFamily="34" charset="0"/>
              </a:rPr>
              <a:t>This method of communication includes the usage of mail, telephones, fax or internet to communicate with or respond back to the customers or prospects. Companies usually have a database of contact details of consumer through which they directly contact the customers to send catalogues and other marketing material making it easier for the consumer to purchase online.</a:t>
            </a:r>
          </a:p>
          <a:p>
            <a:pPr marL="228600" indent="-228600">
              <a:buAutoNum type="arabicPeriod"/>
            </a:pPr>
            <a:endParaRPr lang="en-GB" dirty="0"/>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9</a:t>
            </a:fld>
            <a:endParaRPr lang="en-GB"/>
          </a:p>
        </p:txBody>
      </p:sp>
    </p:spTree>
    <p:extLst>
      <p:ext uri="{BB962C8B-B14F-4D97-AF65-F5344CB8AC3E}">
        <p14:creationId xmlns:p14="http://schemas.microsoft.com/office/powerpoint/2010/main" val="3006577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Checked your mobile?</a:t>
            </a:r>
          </a:p>
          <a:p>
            <a:pPr marL="0" indent="0">
              <a:buNone/>
            </a:pPr>
            <a:endParaRPr lang="en-GB" sz="1200" dirty="0"/>
          </a:p>
          <a:p>
            <a:pPr marL="0" indent="0">
              <a:buNone/>
            </a:pPr>
            <a:r>
              <a:rPr lang="en-GB" sz="1200" dirty="0"/>
              <a:t>Maybe set up a snapchat story?</a:t>
            </a:r>
          </a:p>
          <a:p>
            <a:pPr marL="0" indent="0">
              <a:buNone/>
            </a:pPr>
            <a:endParaRPr lang="en-GB" sz="1200" dirty="0"/>
          </a:p>
          <a:p>
            <a:pPr marL="0" indent="0">
              <a:buNone/>
            </a:pPr>
            <a:r>
              <a:rPr lang="en-GB" sz="1200" dirty="0"/>
              <a:t>Scrolled through a few Tweets </a:t>
            </a:r>
          </a:p>
          <a:p>
            <a:pPr marL="0" indent="0">
              <a:buNone/>
            </a:pPr>
            <a:endParaRPr lang="en-GB" sz="1200" dirty="0"/>
          </a:p>
          <a:p>
            <a:pPr marL="0" indent="0">
              <a:buNone/>
            </a:pPr>
            <a:r>
              <a:rPr lang="en-GB" sz="1200" dirty="0"/>
              <a:t>or checked out WhatsApp</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11</a:t>
            </a:fld>
            <a:endParaRPr lang="en-GB"/>
          </a:p>
        </p:txBody>
      </p:sp>
    </p:spTree>
    <p:extLst>
      <p:ext uri="{BB962C8B-B14F-4D97-AF65-F5344CB8AC3E}">
        <p14:creationId xmlns:p14="http://schemas.microsoft.com/office/powerpoint/2010/main" val="2251605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None/>
            </a:pP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C058A7A-2F28-4122-82DE-A9C27F33DB3C}" type="slidenum">
              <a:rPr lang="en-GB" smtClean="0"/>
              <a:t>16</a:t>
            </a:fld>
            <a:endParaRPr lang="en-GB"/>
          </a:p>
        </p:txBody>
      </p:sp>
    </p:spTree>
    <p:extLst>
      <p:ext uri="{BB962C8B-B14F-4D97-AF65-F5344CB8AC3E}">
        <p14:creationId xmlns:p14="http://schemas.microsoft.com/office/powerpoint/2010/main" val="2618704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17</a:t>
            </a:fld>
            <a:endParaRPr lang="en-GB"/>
          </a:p>
        </p:txBody>
      </p:sp>
    </p:spTree>
    <p:extLst>
      <p:ext uri="{BB962C8B-B14F-4D97-AF65-F5344CB8AC3E}">
        <p14:creationId xmlns:p14="http://schemas.microsoft.com/office/powerpoint/2010/main" val="5511439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should define these actions as top-level goals of the funnel in analytics. Goals can include “Viewed product”, “Added to Basket”, “Registered as member” or “Signed up for an e-newsletter. Act is also about encouraging participation. This can be sharing of content via social media or customer reviews (Can also be an element of “Engage”).</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18</a:t>
            </a:fld>
            <a:endParaRPr lang="en-GB"/>
          </a:p>
        </p:txBody>
      </p:sp>
    </p:spTree>
    <p:extLst>
      <p:ext uri="{BB962C8B-B14F-4D97-AF65-F5344CB8AC3E}">
        <p14:creationId xmlns:p14="http://schemas.microsoft.com/office/powerpoint/2010/main" val="2328015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058A7A-2F28-4122-82DE-A9C27F33DB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5434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can be measured by repeat actions such as repeat sale and sharing content through social media. We also need to measure percentage of active customers (subscribers), customer satisfaction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058A7A-2F28-4122-82DE-A9C27F33DB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23136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PGC &amp; UGC</a:t>
            </a:r>
          </a:p>
          <a:p>
            <a:r>
              <a:rPr lang="en-GB" dirty="0"/>
              <a:t>Professionally Generated content / User Generated Content </a:t>
            </a:r>
          </a:p>
          <a:p>
            <a:endParaRPr lang="en-GB" dirty="0"/>
          </a:p>
          <a:p>
            <a:pPr algn="l"/>
            <a:r>
              <a:rPr lang="en-GB" b="1" i="0" dirty="0">
                <a:solidFill>
                  <a:srgbClr val="323232"/>
                </a:solidFill>
                <a:effectLst/>
                <a:latin typeface="Source Sans Pro" panose="020B0503030403020204" pitchFamily="34" charset="0"/>
              </a:rPr>
              <a:t>1. What is paid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Defining paid media is the most simple. Paid or bought media are media where there is investment to pay for visitors, reach or conversions through search, display ad networks or affiliate marketing.</a:t>
            </a:r>
          </a:p>
          <a:p>
            <a:pPr algn="l">
              <a:buFont typeface="Arial" panose="020B0604020202020204" pitchFamily="34" charset="0"/>
              <a:buChar char="•"/>
            </a:pPr>
            <a:r>
              <a:rPr lang="en-GB" b="0" i="0" dirty="0">
                <a:solidFill>
                  <a:srgbClr val="595959"/>
                </a:solidFill>
                <a:effectLst/>
                <a:latin typeface="Helvetica" panose="020B0604020202020204" pitchFamily="34" charset="0"/>
              </a:rPr>
              <a:t>Offline traditional paid media like print and TV advertising and direct mail remain important accounting for a large share of paid media spend.</a:t>
            </a:r>
          </a:p>
          <a:p>
            <a:pPr algn="l">
              <a:buFont typeface="Arial" panose="020B0604020202020204" pitchFamily="34" charset="0"/>
              <a:buChar char="•"/>
            </a:pPr>
            <a:r>
              <a:rPr lang="en-GB" b="0" i="0" dirty="0">
                <a:solidFill>
                  <a:srgbClr val="595959"/>
                </a:solidFill>
                <a:effectLst/>
                <a:latin typeface="Helvetica" panose="020B0604020202020204" pitchFamily="34" charset="0"/>
              </a:rPr>
              <a:t>Digital diffusion means we are seeing more and more opportunities for targeted digital paid media such as online streaming and in-app ads.</a:t>
            </a:r>
          </a:p>
          <a:p>
            <a:endParaRPr lang="en-GB" dirty="0"/>
          </a:p>
          <a:p>
            <a:pPr algn="l"/>
            <a:r>
              <a:rPr lang="en-GB" b="1" i="0" dirty="0">
                <a:solidFill>
                  <a:srgbClr val="323232"/>
                </a:solidFill>
                <a:effectLst/>
                <a:latin typeface="Source Sans Pro" panose="020B0503030403020204" pitchFamily="34" charset="0"/>
              </a:rPr>
              <a:t>What is earned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Traditionally, earned media has been the name given to publicity generated through PR invested in targeting influencers to increase awareness about a brand.</a:t>
            </a:r>
          </a:p>
          <a:p>
            <a:pPr algn="l">
              <a:buFont typeface="Arial" panose="020B0604020202020204" pitchFamily="34" charset="0"/>
              <a:buChar char="•"/>
            </a:pPr>
            <a:r>
              <a:rPr lang="en-GB" b="0" i="0" dirty="0">
                <a:solidFill>
                  <a:srgbClr val="595959"/>
                </a:solidFill>
                <a:effectLst/>
                <a:latin typeface="Helvetica" panose="020B0604020202020204" pitchFamily="34" charset="0"/>
              </a:rPr>
              <a:t>Of course, it’s still an investment - whether time or money, or both. But this type of investment, when done well, has the most potential to </a:t>
            </a:r>
            <a:r>
              <a:rPr lang="en-GB" b="0" i="0" u="sng" dirty="0" err="1">
                <a:solidFill>
                  <a:srgbClr val="026BAC"/>
                </a:solidFill>
                <a:effectLst/>
                <a:latin typeface="Helvetica" panose="020B0604020202020204" pitchFamily="34" charset="0"/>
                <a:hlinkClick r:id="rId3"/>
              </a:rPr>
              <a:t>instill</a:t>
            </a:r>
            <a:r>
              <a:rPr lang="en-GB" b="0" i="0" u="sng" dirty="0">
                <a:solidFill>
                  <a:srgbClr val="026BAC"/>
                </a:solidFill>
                <a:effectLst/>
                <a:latin typeface="Helvetica" panose="020B0604020202020204" pitchFamily="34" charset="0"/>
                <a:hlinkClick r:id="rId3"/>
              </a:rPr>
              <a:t> customer trust</a:t>
            </a:r>
            <a:r>
              <a:rPr lang="en-GB" b="0" i="0" dirty="0">
                <a:solidFill>
                  <a:srgbClr val="595959"/>
                </a:solidFill>
                <a:effectLst/>
                <a:latin typeface="Helvetica" panose="020B0604020202020204" pitchFamily="34" charset="0"/>
              </a:rPr>
              <a:t> through recommendations/advocacy.</a:t>
            </a:r>
          </a:p>
          <a:p>
            <a:pPr algn="l">
              <a:buFont typeface="Arial" panose="020B0604020202020204" pitchFamily="34" charset="0"/>
              <a:buChar char="•"/>
            </a:pPr>
            <a:r>
              <a:rPr lang="en-GB" b="0" i="0" dirty="0">
                <a:solidFill>
                  <a:srgbClr val="595959"/>
                </a:solidFill>
                <a:effectLst/>
                <a:latin typeface="Helvetica" panose="020B0604020202020204" pitchFamily="34" charset="0"/>
              </a:rPr>
              <a:t>Earned media also includes word-of-mouth that can be stimulated through viral and social media marketing and includes conversations in social networks, blogs and other communities.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earned media as developed through different types of partners such as publishers, bloggers and other influencers including customer advocates. Think of earned media as different forms of conversations occurring both online and offline.</a:t>
            </a:r>
          </a:p>
          <a:p>
            <a:pPr algn="l">
              <a:buFont typeface="Arial" panose="020B0604020202020204" pitchFamily="34" charset="0"/>
              <a:buChar char="•"/>
            </a:pPr>
            <a:endParaRPr lang="en-GB" b="0" i="0" dirty="0">
              <a:solidFill>
                <a:srgbClr val="595959"/>
              </a:solidFill>
              <a:effectLst/>
              <a:latin typeface="Helvetica" panose="020B0604020202020204" pitchFamily="34" charset="0"/>
            </a:endParaRPr>
          </a:p>
          <a:p>
            <a:pPr algn="l">
              <a:buFont typeface="Arial" panose="020B0604020202020204" pitchFamily="34" charset="0"/>
              <a:buNone/>
            </a:pPr>
            <a:r>
              <a:rPr lang="en-GB" b="0" i="0" dirty="0">
                <a:solidFill>
                  <a:srgbClr val="595959"/>
                </a:solidFill>
                <a:effectLst/>
                <a:latin typeface="Helvetica" panose="020B0604020202020204" pitchFamily="34" charset="0"/>
              </a:rPr>
              <a:t>API’s = Application programming interfaces </a:t>
            </a:r>
          </a:p>
          <a:p>
            <a:pPr algn="l">
              <a:buFont typeface="Arial" panose="020B0604020202020204" pitchFamily="34" charset="0"/>
              <a:buNone/>
            </a:pPr>
            <a:r>
              <a:rPr lang="en-GB" b="0" i="0" dirty="0">
                <a:solidFill>
                  <a:srgbClr val="595959"/>
                </a:solidFill>
                <a:effectLst/>
                <a:latin typeface="Helvetica" panose="020B0604020202020204" pitchFamily="34" charset="0"/>
              </a:rPr>
              <a:t>Widget = media/social plugins for use on personal sites </a:t>
            </a:r>
          </a:p>
          <a:p>
            <a:endParaRPr lang="en-GB" dirty="0"/>
          </a:p>
          <a:p>
            <a:pPr algn="l"/>
            <a:r>
              <a:rPr lang="en-GB" b="1" i="0" dirty="0">
                <a:solidFill>
                  <a:srgbClr val="323232"/>
                </a:solidFill>
                <a:effectLst/>
                <a:latin typeface="Source Sans Pro" panose="020B0503030403020204" pitchFamily="34" charset="0"/>
              </a:rPr>
              <a:t>3. What is owned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This is media owned by the brand. Online this includes a company’s own websites, blogs, mobile apps or their social presence on Facebook, Linked In or Twitter. Offline owned media may include brochures or retails stores.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a company’s own presence as media in the sense that they are an alternative investment to other media and they offer opportunities to promote products using similar ad or editorial formats to other media. It emphasizes the need for all organizations to become multi-channel publishers.</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21</a:t>
            </a:fld>
            <a:endParaRPr lang="en-GB"/>
          </a:p>
        </p:txBody>
      </p:sp>
    </p:spTree>
    <p:extLst>
      <p:ext uri="{BB962C8B-B14F-4D97-AF65-F5344CB8AC3E}">
        <p14:creationId xmlns:p14="http://schemas.microsoft.com/office/powerpoint/2010/main" val="32865441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Distribution of Media types across the customer lifecycle </a:t>
            </a:r>
          </a:p>
        </p:txBody>
      </p:sp>
      <p:sp>
        <p:nvSpPr>
          <p:cNvPr id="4" name="Slide Number Placeholder 3"/>
          <p:cNvSpPr>
            <a:spLocks noGrp="1"/>
          </p:cNvSpPr>
          <p:nvPr>
            <p:ph type="sldNum" sz="quarter" idx="5"/>
          </p:nvPr>
        </p:nvSpPr>
        <p:spPr/>
        <p:txBody>
          <a:bodyPr/>
          <a:lstStyle/>
          <a:p>
            <a:fld id="{AC058A7A-2F28-4122-82DE-A9C27F33DB3C}" type="slidenum">
              <a:rPr lang="en-GB" smtClean="0"/>
              <a:t>22</a:t>
            </a:fld>
            <a:endParaRPr lang="en-GB"/>
          </a:p>
        </p:txBody>
      </p:sp>
    </p:spTree>
    <p:extLst>
      <p:ext uri="{BB962C8B-B14F-4D97-AF65-F5344CB8AC3E}">
        <p14:creationId xmlns:p14="http://schemas.microsoft.com/office/powerpoint/2010/main" val="7904708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know if your social media marketing is very</a:t>
            </a:r>
            <a:r>
              <a:rPr lang="en-GB" baseline="0" dirty="0"/>
              <a:t> good?  It goes v</a:t>
            </a:r>
            <a:r>
              <a:rPr lang="en-GB" dirty="0"/>
              <a:t>iral (it</a:t>
            </a:r>
            <a:r>
              <a:rPr lang="en-GB" baseline="0" dirty="0"/>
              <a:t> spreads).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-This is th</a:t>
            </a:r>
            <a:r>
              <a:rPr lang="en-GB" baseline="0" dirty="0"/>
              <a:t>e golden ticket of SM marketing – Different levels, bigger companies have the biggest reach etc.</a:t>
            </a:r>
          </a:p>
          <a:p>
            <a:r>
              <a:rPr lang="en-GB" dirty="0"/>
              <a:t>-Trusted</a:t>
            </a:r>
            <a:r>
              <a:rPr lang="en-GB" baseline="0" dirty="0"/>
              <a:t> source: </a:t>
            </a:r>
            <a:r>
              <a:rPr lang="en-GB" b="1" baseline="0" dirty="0"/>
              <a:t>busy shop/empty shop analogy </a:t>
            </a:r>
            <a:r>
              <a:rPr lang="en-GB" baseline="0" dirty="0"/>
              <a:t>– more likely to go in the busy shop | Online, nothing is physical - trust is created by shares, likes, comments etc. the more the better</a:t>
            </a:r>
            <a:endParaRPr lang="en-GB" dirty="0"/>
          </a:p>
          <a:p>
            <a:endParaRPr lang="en-GB" dirty="0"/>
          </a:p>
          <a:p>
            <a:r>
              <a:rPr lang="en-GB" dirty="0"/>
              <a:t>1) </a:t>
            </a:r>
            <a:r>
              <a:rPr lang="en-GB" dirty="0" err="1"/>
              <a:t>Accesibilty</a:t>
            </a:r>
            <a:r>
              <a:rPr lang="en-GB" dirty="0"/>
              <a:t>: what</a:t>
            </a:r>
            <a:r>
              <a:rPr lang="en-GB" baseline="0" dirty="0"/>
              <a:t> do we mean by this? Easy for both the public and businesses to access online channels. They’re ubiquitous: lots of them/phones/tablets etc.</a:t>
            </a:r>
          </a:p>
          <a:p>
            <a:endParaRPr lang="en-GB" baseline="0" dirty="0"/>
          </a:p>
          <a:p>
            <a:r>
              <a:rPr lang="en-GB" baseline="0" dirty="0"/>
              <a:t>2) Inexpensive: It’s free! Gwyn </a:t>
            </a:r>
            <a:r>
              <a:rPr lang="en-GB" baseline="0" dirty="0" err="1"/>
              <a:t>Thoms</a:t>
            </a:r>
            <a:r>
              <a:rPr lang="en-GB" baseline="0" dirty="0"/>
              <a:t>: #1 rule “if it’s free, use it!” Crucial for small businesses in the start up stages-lack of resources</a:t>
            </a:r>
          </a:p>
          <a:p>
            <a:endParaRPr lang="en-GB" baseline="0" dirty="0"/>
          </a:p>
          <a:p>
            <a:r>
              <a:rPr lang="en-GB" baseline="0" dirty="0"/>
              <a:t>3) Global: back in the day, people sold to the public on the street. Now, sell to people all over the World. small work shops in the home through social media, gained attention from people in Australia/France/South Africa – people sharing and liking thing, attracts attention from the unlikeliest of sources</a:t>
            </a:r>
          </a:p>
          <a:p>
            <a:endParaRPr lang="en-GB" baseline="0" dirty="0"/>
          </a:p>
          <a:p>
            <a:r>
              <a:rPr lang="en-GB" baseline="0" dirty="0"/>
              <a:t>4) Feedback/Conversations: Why is this important?</a:t>
            </a:r>
          </a:p>
          <a:p>
            <a:endParaRPr lang="en-GB" baseline="0" dirty="0"/>
          </a:p>
          <a:p>
            <a:r>
              <a:rPr lang="en-GB" baseline="0" dirty="0"/>
              <a:t>		-&gt; real time feedback: quickly change / improve something before it spreads</a:t>
            </a:r>
          </a:p>
          <a:p>
            <a:r>
              <a:rPr lang="en-GB" baseline="0" dirty="0"/>
              <a:t>		-&gt; Conversations: helps establish as a trust worthy brand/</a:t>
            </a:r>
            <a:r>
              <a:rPr lang="en-GB" baseline="0" dirty="0" err="1"/>
              <a:t>thoughleader</a:t>
            </a:r>
            <a:r>
              <a:rPr lang="en-GB" baseline="0" dirty="0"/>
              <a:t>.  Good customer experiences/services will encourage people to 		act as brand advocates etc. </a:t>
            </a:r>
            <a:endParaRPr lang="en-GB" dirty="0"/>
          </a:p>
        </p:txBody>
      </p:sp>
      <p:sp>
        <p:nvSpPr>
          <p:cNvPr id="4" name="Slide Number Placeholder 3"/>
          <p:cNvSpPr>
            <a:spLocks noGrp="1"/>
          </p:cNvSpPr>
          <p:nvPr>
            <p:ph type="sldNum" sz="quarter" idx="10"/>
          </p:nvPr>
        </p:nvSpPr>
        <p:spPr/>
        <p:txBody>
          <a:bodyPr/>
          <a:lstStyle/>
          <a:p>
            <a:fld id="{19F83056-7CE8-443B-B68B-8305673811E1}" type="slidenum">
              <a:rPr lang="en-GB" smtClean="0"/>
              <a:pPr/>
              <a:t>24</a:t>
            </a:fld>
            <a:endParaRPr lang="en-GB"/>
          </a:p>
        </p:txBody>
      </p:sp>
    </p:spTree>
    <p:extLst>
      <p:ext uri="{BB962C8B-B14F-4D97-AF65-F5344CB8AC3E}">
        <p14:creationId xmlns:p14="http://schemas.microsoft.com/office/powerpoint/2010/main" val="9403666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Essentially, the better,</a:t>
            </a:r>
            <a:r>
              <a:rPr lang="en-US" baseline="0" dirty="0"/>
              <a:t> more engaging, the more relevant your content is, the more likely you will encourage people to drive </a:t>
            </a:r>
            <a:endParaRPr lang="en-US" dirty="0"/>
          </a:p>
          <a:p>
            <a:endParaRPr lang="en-US" dirty="0"/>
          </a:p>
          <a:p>
            <a:r>
              <a:rPr lang="en-US" dirty="0"/>
              <a:t>The two main SMO methodologies are: -Add social media features to the content itself (e.g. RSS feeds, Share buttons, User ratings, Photos, Video).</a:t>
            </a:r>
          </a:p>
          <a:p>
            <a:pPr lvl="1"/>
            <a:endParaRPr lang="en-US" dirty="0"/>
          </a:p>
          <a:p>
            <a:pPr lvl="1"/>
            <a:r>
              <a:rPr lang="en-US" dirty="0"/>
              <a:t>                                                     -Promote additional social media activities in addition to the content itself (e.g. Blogging, Discussion groups, Updates in social network sites).</a:t>
            </a:r>
          </a:p>
          <a:p>
            <a:pPr lvl="1"/>
            <a:r>
              <a:rPr lang="en-US" b="1" dirty="0"/>
              <a:t>5 Golden rules </a:t>
            </a:r>
          </a:p>
          <a:p>
            <a:pPr lvl="1"/>
            <a:endParaRPr lang="en-US" dirty="0"/>
          </a:p>
          <a:p>
            <a:r>
              <a:rPr lang="en-GB" dirty="0"/>
              <a:t>1)</a:t>
            </a:r>
            <a:r>
              <a:rPr lang="en-GB" baseline="0" dirty="0"/>
              <a:t> </a:t>
            </a:r>
            <a:r>
              <a:rPr lang="en-GB" sz="1200" b="0" i="0" kern="1200" dirty="0">
                <a:solidFill>
                  <a:schemeClr val="tx1"/>
                </a:solidFill>
                <a:effectLst/>
                <a:latin typeface="+mn-lt"/>
                <a:ea typeface="+mn-ea"/>
                <a:cs typeface="+mn-cs"/>
              </a:rPr>
              <a:t>The better your content is, the more people will want to share it with their entire social networks whether they link it, like it, dig it or share it.</a:t>
            </a:r>
            <a:endParaRPr lang="en-GB" baseline="0" dirty="0"/>
          </a:p>
          <a:p>
            <a:r>
              <a:rPr lang="en-GB" baseline="0" dirty="0"/>
              <a:t>	</a:t>
            </a:r>
          </a:p>
          <a:p>
            <a:endParaRPr lang="en-GB" baseline="0" dirty="0"/>
          </a:p>
          <a:p>
            <a:r>
              <a:rPr lang="en-GB" baseline="0" dirty="0"/>
              <a:t>2) We’ve all been there; what happens when you can’t share something instantaneously? You click off. People are busy/no time/short attention spans. You need to make it as painless as possible for the use. Ask how?</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	-&gt;</a:t>
            </a:r>
            <a:r>
              <a:rPr lang="en-GB" sz="1200" b="1" i="0" kern="1200" dirty="0">
                <a:solidFill>
                  <a:schemeClr val="tx1"/>
                </a:solidFill>
                <a:effectLst/>
                <a:latin typeface="+mn-lt"/>
                <a:ea typeface="+mn-ea"/>
                <a:cs typeface="+mn-cs"/>
              </a:rPr>
              <a:t>Include social sharing buttons on each page of your site [main thing]</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a:solidFill>
                  <a:schemeClr val="tx1"/>
                </a:solidFill>
                <a:effectLst/>
                <a:latin typeface="+mn-lt"/>
                <a:ea typeface="+mn-ea"/>
                <a:cs typeface="+mn-cs"/>
              </a:rPr>
              <a:t>	-&gt;</a:t>
            </a:r>
            <a:r>
              <a:rPr lang="en-GB" sz="1200" b="1" i="0" kern="1200" dirty="0">
                <a:solidFill>
                  <a:schemeClr val="tx1"/>
                </a:solidFill>
                <a:effectLst/>
                <a:latin typeface="+mn-lt"/>
                <a:ea typeface="+mn-ea"/>
                <a:cs typeface="+mn-cs"/>
              </a:rPr>
              <a:t>Optimize your images for different social media networks</a:t>
            </a:r>
            <a:r>
              <a:rPr lang="en-GB" sz="1200" b="1" i="0" kern="1200" baseline="0" dirty="0">
                <a:solidFill>
                  <a:schemeClr val="tx1"/>
                </a:solidFill>
                <a:effectLst/>
                <a:latin typeface="+mn-lt"/>
                <a:ea typeface="+mn-ea"/>
                <a:cs typeface="+mn-cs"/>
              </a:rPr>
              <a:t> (Pinterest has long/Facebook more square – dimensions)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i="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a:solidFill>
                  <a:schemeClr val="tx1"/>
                </a:solidFill>
                <a:effectLst/>
                <a:latin typeface="+mn-lt"/>
                <a:ea typeface="+mn-ea"/>
                <a:cs typeface="+mn-cs"/>
              </a:rPr>
              <a:t>3) This links to your behaviour as content creator in terms of </a:t>
            </a:r>
            <a:r>
              <a:rPr lang="en-GB" sz="1200" b="0" i="0" kern="1200" dirty="0">
                <a:solidFill>
                  <a:schemeClr val="tx1"/>
                </a:solidFill>
                <a:effectLst/>
                <a:latin typeface="+mn-lt"/>
                <a:ea typeface="+mn-ea"/>
                <a:cs typeface="+mn-cs"/>
              </a:rPr>
              <a:t>conversation or engagement</a:t>
            </a:r>
            <a:r>
              <a:rPr lang="en-GB" sz="1200" b="0" i="0" kern="1200" baseline="0" dirty="0">
                <a:solidFill>
                  <a:schemeClr val="tx1"/>
                </a:solidFill>
                <a:effectLst/>
                <a:latin typeface="+mn-lt"/>
                <a:ea typeface="+mn-ea"/>
                <a:cs typeface="+mn-cs"/>
              </a:rPr>
              <a:t>– rewarding engagement can be as easy as just saying thank you to someone for a nice comment, or a share. Competitions are an ultimate for of this; in turn for sharing, one lucky person will win something (</a:t>
            </a:r>
            <a:r>
              <a:rPr lang="en-GB" sz="1200" b="0" i="0" kern="1200" baseline="0" dirty="0" err="1">
                <a:solidFill>
                  <a:schemeClr val="tx1"/>
                </a:solidFill>
                <a:effectLst/>
                <a:latin typeface="+mn-lt"/>
                <a:ea typeface="+mn-ea"/>
                <a:cs typeface="+mn-cs"/>
              </a:rPr>
              <a:t>c.valley</a:t>
            </a:r>
            <a:r>
              <a:rPr lang="en-GB" sz="1200" b="0" i="0" kern="1200" baseline="0" dirty="0">
                <a:solidFill>
                  <a:schemeClr val="tx1"/>
                </a:solidFill>
                <a:effectLst/>
                <a:latin typeface="+mn-lt"/>
                <a:ea typeface="+mn-ea"/>
                <a:cs typeface="+mn-cs"/>
              </a:rPr>
              <a:t> wine comp)</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a:solidFill>
                  <a:schemeClr val="tx1"/>
                </a:solidFill>
                <a:effectLst/>
                <a:latin typeface="+mn-lt"/>
                <a:ea typeface="+mn-ea"/>
                <a:cs typeface="+mn-cs"/>
              </a:rPr>
              <a:t>4) Businesses should aim to share content across all their social media channels even other businesses </a:t>
            </a:r>
            <a:r>
              <a:rPr lang="en-GB" sz="1200" b="0" i="0" kern="1200" baseline="0" dirty="0" err="1">
                <a:solidFill>
                  <a:schemeClr val="tx1"/>
                </a:solidFill>
                <a:effectLst/>
                <a:latin typeface="+mn-lt"/>
                <a:ea typeface="+mn-ea"/>
                <a:cs typeface="+mn-cs"/>
              </a:rPr>
              <a:t>s.media</a:t>
            </a:r>
            <a:r>
              <a:rPr lang="en-GB" sz="1200" b="0" i="0" kern="1200" baseline="0" dirty="0">
                <a:solidFill>
                  <a:schemeClr val="tx1"/>
                </a:solidFill>
                <a:effectLst/>
                <a:latin typeface="+mn-lt"/>
                <a:ea typeface="+mn-ea"/>
                <a:cs typeface="+mn-cs"/>
              </a:rPr>
              <a:t>. E.g. Copper Valley blog posts (FB/TW/P), I cross promote things on Twitter and FB such as the most recent competition I did</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baseline="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a:solidFill>
                  <a:schemeClr val="tx1"/>
                </a:solidFill>
                <a:effectLst/>
                <a:latin typeface="+mn-lt"/>
                <a:ea typeface="+mn-ea"/>
                <a:cs typeface="+mn-cs"/>
              </a:rPr>
              <a:t>5) </a:t>
            </a:r>
            <a:r>
              <a:rPr lang="en-GB" sz="1200" b="0" i="0" kern="1200" dirty="0">
                <a:solidFill>
                  <a:schemeClr val="tx1"/>
                </a:solidFill>
                <a:effectLst/>
                <a:latin typeface="+mn-lt"/>
                <a:ea typeface="+mn-ea"/>
                <a:cs typeface="+mn-cs"/>
              </a:rPr>
              <a:t>The concept of the “mashup” where people take and remix your content by adding their own input and voice.  It’s allowing people to take an ownership over the social content you publish. </a:t>
            </a:r>
            <a:r>
              <a:rPr lang="en-US" dirty="0"/>
              <a:t>users edit and adapt your media to make it their own (absorption into cultural zeitgeist) </a:t>
            </a:r>
          </a:p>
          <a:p>
            <a:endParaRPr lang="en-GB" dirty="0"/>
          </a:p>
        </p:txBody>
      </p:sp>
      <p:sp>
        <p:nvSpPr>
          <p:cNvPr id="4" name="Slide Number Placeholder 3"/>
          <p:cNvSpPr>
            <a:spLocks noGrp="1"/>
          </p:cNvSpPr>
          <p:nvPr>
            <p:ph type="sldNum" sz="quarter" idx="10"/>
          </p:nvPr>
        </p:nvSpPr>
        <p:spPr/>
        <p:txBody>
          <a:bodyPr/>
          <a:lstStyle/>
          <a:p>
            <a:fld id="{19F83056-7CE8-443B-B68B-8305673811E1}" type="slidenum">
              <a:rPr lang="en-GB" smtClean="0"/>
              <a:pPr/>
              <a:t>26</a:t>
            </a:fld>
            <a:endParaRPr lang="en-GB"/>
          </a:p>
        </p:txBody>
      </p:sp>
    </p:spTree>
    <p:extLst>
      <p:ext uri="{BB962C8B-B14F-4D97-AF65-F5344CB8AC3E}">
        <p14:creationId xmlns:p14="http://schemas.microsoft.com/office/powerpoint/2010/main" val="38741471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Big Data </a:t>
            </a:r>
            <a:r>
              <a:rPr lang="en-GB" dirty="0"/>
              <a:t>– Where does it come from? Everywhere, everything you do online is recorded and logged.. In 2020 44 trillion gigabytes of big data had been collected by marketers of consumer habits, behaviours and purchases.</a:t>
            </a:r>
          </a:p>
          <a:p>
            <a:r>
              <a:rPr lang="en-GB" dirty="0"/>
              <a:t>In 2018 Google spent 3 billion on Big data management and capture, Facebook 1 Billion (Jay Parikh - </a:t>
            </a:r>
            <a:r>
              <a:rPr lang="en-GB" dirty="0" err="1"/>
              <a:t>Vp</a:t>
            </a:r>
            <a:r>
              <a:rPr lang="en-GB" dirty="0"/>
              <a:t> of engineering at Facebook Said “everything we do is a Big data problem”</a:t>
            </a:r>
          </a:p>
          <a:p>
            <a:r>
              <a:rPr lang="en-GB" dirty="0"/>
              <a:t>CIA paid Amazon web services 600 million Dollars to build private cloud infrastructure to manage Big Data. (Ira Hunt – CTO at the CIA said “Our mission is to collect everything and hang on to it forever!”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Big Issues </a:t>
            </a:r>
            <a:r>
              <a:rPr lang="en-GB" dirty="0"/>
              <a:t>– much of the data gathered is unstructured and fragmented lacking cohesion of databases. only 12% on average of this data is ever analysed, with so much data humans simply cant keep up, The advent of the AI marketeer, now a 40 billion a year industry and needed to make sense of vast quantities of data produced.   </a:t>
            </a:r>
          </a:p>
          <a:p>
            <a:endParaRPr lang="en-GB" dirty="0"/>
          </a:p>
          <a:p>
            <a:r>
              <a:rPr lang="en-GB" dirty="0"/>
              <a:t> </a:t>
            </a:r>
          </a:p>
        </p:txBody>
      </p:sp>
      <p:sp>
        <p:nvSpPr>
          <p:cNvPr id="4" name="Slide Number Placeholder 3"/>
          <p:cNvSpPr>
            <a:spLocks noGrp="1"/>
          </p:cNvSpPr>
          <p:nvPr>
            <p:ph type="sldNum" sz="quarter" idx="5"/>
          </p:nvPr>
        </p:nvSpPr>
        <p:spPr/>
        <p:txBody>
          <a:bodyPr/>
          <a:lstStyle/>
          <a:p>
            <a:fld id="{AC058A7A-2F28-4122-82DE-A9C27F33DB3C}" type="slidenum">
              <a:rPr lang="en-GB" smtClean="0"/>
              <a:t>28</a:t>
            </a:fld>
            <a:endParaRPr lang="en-GB"/>
          </a:p>
        </p:txBody>
      </p:sp>
    </p:spTree>
    <p:extLst>
      <p:ext uri="{BB962C8B-B14F-4D97-AF65-F5344CB8AC3E}">
        <p14:creationId xmlns:p14="http://schemas.microsoft.com/office/powerpoint/2010/main" val="18012034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Craft Breweries example.  In Wales, craft</a:t>
            </a:r>
            <a:r>
              <a:rPr lang="en-GB" baseline="0" dirty="0"/>
              <a:t> </a:t>
            </a:r>
            <a:r>
              <a:rPr lang="en-GB" dirty="0"/>
              <a:t>breweries are mostly small micro businesses.</a:t>
            </a:r>
            <a:r>
              <a:rPr lang="en-GB" baseline="0" dirty="0"/>
              <a:t> To give you some sense of scale, Brewdog (largest craft beer producer, but still quite a small biz) only has 0.01 of the total UK share of the beer market - £43Mn.  The scope/money of the large breweries is huge. Craft breweries use free means such as </a:t>
            </a:r>
            <a:r>
              <a:rPr lang="en-GB" baseline="0" dirty="0" err="1"/>
              <a:t>s.media</a:t>
            </a:r>
            <a:r>
              <a:rPr lang="en-GB" baseline="0" dirty="0"/>
              <a:t> as they have no choice – they have no money for big advertising spend etc.  What has happened in the U.K? super markets/pubs/even large breweries jumping on the band wagon as they feel threatened by it’s popularity</a:t>
            </a:r>
          </a:p>
          <a:p>
            <a:pPr marL="228600" indent="-228600">
              <a:buAutoNum type="arabicParenR"/>
            </a:pPr>
            <a:endParaRPr lang="en-GB" baseline="0" dirty="0"/>
          </a:p>
          <a:p>
            <a:pPr marL="0" indent="0">
              <a:buNone/>
            </a:pPr>
            <a:r>
              <a:rPr lang="en-GB" baseline="0" dirty="0"/>
              <a:t>No need for a shop front premises. </a:t>
            </a:r>
          </a:p>
          <a:p>
            <a:pPr marL="0" indent="0">
              <a:buNone/>
            </a:pPr>
            <a:endParaRPr lang="en-GB" baseline="0" dirty="0"/>
          </a:p>
          <a:p>
            <a:pPr marL="0" indent="0">
              <a:buNone/>
            </a:pPr>
            <a:r>
              <a:rPr lang="en-GB" baseline="0" dirty="0"/>
              <a:t>Conversations/engagement</a:t>
            </a:r>
          </a:p>
          <a:p>
            <a:pPr marL="228600" indent="-228600">
              <a:buAutoNum type="arabicParenR"/>
            </a:pPr>
            <a:endParaRPr lang="en-GB" baseline="0" dirty="0"/>
          </a:p>
          <a:p>
            <a:pPr marL="0" indent="0">
              <a:buNone/>
            </a:pPr>
            <a:r>
              <a:rPr lang="en-GB" baseline="0" dirty="0"/>
              <a:t>Last week we discussed Customer profiles </a:t>
            </a:r>
            <a:r>
              <a:rPr lang="en-GB" baseline="0" dirty="0" err="1"/>
              <a:t>S.media</a:t>
            </a:r>
            <a:r>
              <a:rPr lang="en-GB" baseline="0" dirty="0"/>
              <a:t> channels are a gold mine for finding out about your client base and gathering Big data. Can be as easy as running a poll and asking your audience for feedback or by assessing the type of words and language your audience is using for more targeted communications</a:t>
            </a:r>
          </a:p>
          <a:p>
            <a:pPr marL="228600" indent="-228600">
              <a:buAutoNum type="arabicParenR"/>
            </a:pPr>
            <a:endParaRPr lang="en-GB" baseline="0" dirty="0"/>
          </a:p>
          <a:p>
            <a:pPr marL="0" indent="0">
              <a:buNone/>
            </a:pPr>
            <a:r>
              <a:rPr lang="en-GB" baseline="0" dirty="0"/>
              <a:t>Global – this goes back to what I mentioned earlier; essentially allows you to access markets the world over for free and in real-time.</a:t>
            </a:r>
            <a:endParaRPr lang="en-GB" dirty="0"/>
          </a:p>
        </p:txBody>
      </p:sp>
      <p:sp>
        <p:nvSpPr>
          <p:cNvPr id="4" name="Slide Number Placeholder 3"/>
          <p:cNvSpPr>
            <a:spLocks noGrp="1"/>
          </p:cNvSpPr>
          <p:nvPr>
            <p:ph type="sldNum" sz="quarter" idx="10"/>
          </p:nvPr>
        </p:nvSpPr>
        <p:spPr/>
        <p:txBody>
          <a:bodyPr/>
          <a:lstStyle/>
          <a:p>
            <a:fld id="{19F83056-7CE8-443B-B68B-8305673811E1}" type="slidenum">
              <a:rPr lang="en-GB" smtClean="0"/>
              <a:pPr/>
              <a:t>29</a:t>
            </a:fld>
            <a:endParaRPr lang="en-GB"/>
          </a:p>
        </p:txBody>
      </p:sp>
    </p:spTree>
    <p:extLst>
      <p:ext uri="{BB962C8B-B14F-4D97-AF65-F5344CB8AC3E}">
        <p14:creationId xmlns:p14="http://schemas.microsoft.com/office/powerpoint/2010/main" val="20418107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Pass mark is 40% min for the module overall (both assessments)</a:t>
            </a:r>
          </a:p>
          <a:p>
            <a:r>
              <a:rPr lang="en-GB" dirty="0"/>
              <a:t>23.55 hand in time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51080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47F6292-BAE8-40FE-AE42-602B682284B4}"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631599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spcBef>
                <a:spcPts val="1000"/>
              </a:spcBef>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47F6292-BAE8-40FE-AE42-602B682284B4}"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724281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l"/>
            <a:r>
              <a:rPr lang="en-GB" b="0" i="0" dirty="0">
                <a:solidFill>
                  <a:srgbClr val="111111"/>
                </a:solidFill>
                <a:effectLst/>
                <a:latin typeface="TiemposTextWeb"/>
              </a:rPr>
              <a:t>humans — </a:t>
            </a:r>
            <a:r>
              <a:rPr lang="en-GB" b="0" i="0" u="none" strike="noStrike" dirty="0">
                <a:solidFill>
                  <a:srgbClr val="096FFA"/>
                </a:solidFill>
                <a:effectLst/>
                <a:latin typeface="TiemposTextWeb"/>
                <a:hlinkClick r:id="rId3"/>
              </a:rPr>
              <a:t>the only primates with white eyes</a:t>
            </a:r>
            <a:r>
              <a:rPr lang="en-GB" b="0" i="0" dirty="0">
                <a:solidFill>
                  <a:srgbClr val="111111"/>
                </a:solidFill>
                <a:effectLst/>
                <a:latin typeface="TiemposTextWeb"/>
              </a:rPr>
              <a:t> — are drawn to eye contact from an early age.</a:t>
            </a:r>
          </a:p>
          <a:p>
            <a:pPr algn="l"/>
            <a:r>
              <a:rPr lang="en-GB" b="0" i="0" dirty="0">
                <a:solidFill>
                  <a:srgbClr val="111111"/>
                </a:solidFill>
                <a:effectLst/>
                <a:latin typeface="TiemposTextWeb"/>
              </a:rPr>
              <a:t>A 2002 study from MIT found that infants were far more likely to try and </a:t>
            </a:r>
            <a:r>
              <a:rPr lang="en-GB" b="0" i="0" u="none" strike="noStrike" dirty="0">
                <a:solidFill>
                  <a:srgbClr val="111111"/>
                </a:solidFill>
                <a:effectLst/>
                <a:latin typeface="TiemposTextWeb"/>
                <a:hlinkClick r:id="rId4"/>
              </a:rPr>
              <a:t>follow an adult’s eyes</a:t>
            </a:r>
            <a:r>
              <a:rPr lang="en-GB" b="0" i="0" dirty="0">
                <a:solidFill>
                  <a:srgbClr val="111111"/>
                </a:solidFill>
                <a:effectLst/>
                <a:latin typeface="TiemposTextWeb"/>
              </a:rPr>
              <a:t> rather than just their head movements. And beyond the science, think about your personal experience: We study people’s eyes to judge their character, we notice when someone meets our gaze, and we are highly conscious of where our eyes wander.</a:t>
            </a:r>
          </a:p>
          <a:p>
            <a:pPr>
              <a:spcBef>
                <a:spcPts val="1000"/>
              </a:spcBef>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47F6292-BAE8-40FE-AE42-602B682284B4}"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421676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spcBef>
                <a:spcPts val="1000"/>
              </a:spcBef>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47F6292-BAE8-40FE-AE42-602B682284B4}"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312436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spcBef>
                <a:spcPts val="1000"/>
              </a:spcBef>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47F6292-BAE8-40FE-AE42-602B682284B4}"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72428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83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277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00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060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7642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975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01034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94855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06021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9453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46389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94018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658246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92199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58486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454121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63617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69023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08420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550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5904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2431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7422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77815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31665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813602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29053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725271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66634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727550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57802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69270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6004657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3669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86077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83311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27099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12827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50073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03070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639411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335535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840010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975552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2/12/2023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689382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95705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282019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97229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189199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37084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02820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586032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5441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0385410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201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092577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147410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02613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78408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362735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548184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390635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664267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66842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257975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5393034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9173868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5677234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4808212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335539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11784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825092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836485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2/12/2023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242456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2/12/2023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891523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2/12/2023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280385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2/12/2023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318758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2/12/2023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625632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2/12/2023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088770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12186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469746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D5FDF-F0DB-9B43-ABD8-3945ABFE8FA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5AE4589-986A-4644-9002-13DE4A361E8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5682AE-5F2C-AE46-A4FC-21193255A5A6}"/>
              </a:ext>
            </a:extLst>
          </p:cNvPr>
          <p:cNvSpPr>
            <a:spLocks noGrp="1"/>
          </p:cNvSpPr>
          <p:nvPr>
            <p:ph type="dt" sz="half" idx="10"/>
          </p:nvPr>
        </p:nvSpPr>
        <p:spPr/>
        <p:txBody>
          <a:bodyPr/>
          <a:lstStyle/>
          <a:p>
            <a:fld id="{846CE7D5-CF57-46EF-B807-FDD0502418D4}" type="datetimeFigureOut">
              <a:rPr lang="en-US" smtClean="0"/>
              <a:t>2/12/2023</a:t>
            </a:fld>
            <a:endParaRPr lang="en-US"/>
          </a:p>
        </p:txBody>
      </p:sp>
      <p:sp>
        <p:nvSpPr>
          <p:cNvPr id="5" name="Footer Placeholder 4">
            <a:extLst>
              <a:ext uri="{FF2B5EF4-FFF2-40B4-BE49-F238E27FC236}">
                <a16:creationId xmlns:a16="http://schemas.microsoft.com/office/drawing/2014/main" id="{58898F6E-EE27-CB43-BBAE-96144C485C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4F5CFC-B568-0041-B8B9-61DB4C3EADE9}"/>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87456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B865D-4077-8840-9B63-AB4CAD674E9C}"/>
              </a:ext>
            </a:extLst>
          </p:cNvPr>
          <p:cNvSpPr>
            <a:spLocks noGrp="1"/>
          </p:cNvSpPr>
          <p:nvPr>
            <p:ph type="ctrTitle"/>
          </p:nvPr>
        </p:nvSpPr>
        <p:spPr>
          <a:xfrm>
            <a:off x="1143000" y="1122363"/>
            <a:ext cx="6858000" cy="2387600"/>
          </a:xfr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9B51A669-1DE7-ED48-A409-DAB101EE3F62}"/>
              </a:ext>
            </a:extLst>
          </p:cNvPr>
          <p:cNvSpPr>
            <a:spLocks noGrp="1"/>
          </p:cNvSpPr>
          <p:nvPr>
            <p:ph type="subTitle" idx="1"/>
          </p:nvPr>
        </p:nvSpPr>
        <p:spPr>
          <a:xfrm>
            <a:off x="1143000" y="3602038"/>
            <a:ext cx="6858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2DDA8C-E25A-AF46-A0FD-D143EE225DF0}"/>
              </a:ext>
            </a:extLst>
          </p:cNvPr>
          <p:cNvSpPr>
            <a:spLocks noGrp="1"/>
          </p:cNvSpPr>
          <p:nvPr>
            <p:ph type="dt" sz="half" idx="10"/>
          </p:nvPr>
        </p:nvSpPr>
        <p:spPr/>
        <p:txBody>
          <a:bodyPr/>
          <a:lstStyle/>
          <a:p>
            <a:fld id="{846CE7D5-CF57-46EF-B807-FDD0502418D4}" type="datetimeFigureOut">
              <a:rPr lang="en-US" smtClean="0"/>
              <a:t>2/12/2023</a:t>
            </a:fld>
            <a:endParaRPr lang="en-US"/>
          </a:p>
        </p:txBody>
      </p:sp>
      <p:sp>
        <p:nvSpPr>
          <p:cNvPr id="5" name="Footer Placeholder 4">
            <a:extLst>
              <a:ext uri="{FF2B5EF4-FFF2-40B4-BE49-F238E27FC236}">
                <a16:creationId xmlns:a16="http://schemas.microsoft.com/office/drawing/2014/main" id="{4BB7D7D3-99C2-BE42-B9FC-1BCD3CEA23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505DFD-1501-C947-AF8A-373EC09B7823}"/>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48022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899691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2/12/2023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2919042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8.xml"/><Relationship Id="rId1" Type="http://schemas.openxmlformats.org/officeDocument/2006/relationships/slideLayout" Target="../slideLayouts/slideLayout67.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0.xml"/><Relationship Id="rId2" Type="http://schemas.openxmlformats.org/officeDocument/2006/relationships/slideLayout" Target="../slideLayouts/slideLayout69.xml"/><Relationship Id="rId1" Type="http://schemas.openxmlformats.org/officeDocument/2006/relationships/slideLayout" Target="../slideLayouts/slideLayout68.xml"/><Relationship Id="rId5" Type="http://schemas.openxmlformats.org/officeDocument/2006/relationships/image" Target="../media/image7.png"/><Relationship Id="rId4"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image" Target="../media/image11.png"/><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20.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83.xml"/><Relationship Id="rId1" Type="http://schemas.openxmlformats.org/officeDocument/2006/relationships/slideLayout" Target="../slideLayouts/slideLayout82.xml"/></Relationships>
</file>

<file path=ppt/slideMasters/_rels/slideMaster22.xml.rels><?xml version="1.0" encoding="UTF-8" standalone="yes"?>
<Relationships xmlns="http://schemas.openxmlformats.org/package/2006/relationships"><Relationship Id="rId3" Type="http://schemas.openxmlformats.org/officeDocument/2006/relationships/theme" Target="../theme/theme22.xml"/><Relationship Id="rId2" Type="http://schemas.openxmlformats.org/officeDocument/2006/relationships/slideLayout" Target="../slideLayouts/slideLayout85.xml"/><Relationship Id="rId1" Type="http://schemas.openxmlformats.org/officeDocument/2006/relationships/slideLayout" Target="../slideLayouts/slideLayout84.xml"/><Relationship Id="rId4"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91320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205752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73058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4202986"/>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999345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5725104"/>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3025132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25108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07315231"/>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34301276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4115906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317559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754649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3767823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8617548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085156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68763920"/>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88542692"/>
      </p:ext>
    </p:extLst>
  </p:cSld>
  <p:clrMap bg1="lt1" tx1="dk1" bg2="lt2" tx2="dk2" accent1="accent1" accent2="accent2" accent3="accent3" accent4="accent4" accent5="accent5" accent6="accent6" hlink="hlink" folHlink="folHlink"/>
  <p:sldLayoutIdLst>
    <p:sldLayoutId id="214748374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224679988"/>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445646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38F762-BAF9-2E4E-B210-6D79DF657C0D}"/>
              </a:ext>
            </a:extLst>
          </p:cNvPr>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5585978-D903-4D4B-9420-3EE7BC9B96B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345B5C4-4140-C746-94D5-B7926871A175}"/>
              </a:ext>
            </a:extLst>
          </p:cNvPr>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675">
                <a:solidFill>
                  <a:schemeClr val="tx1">
                    <a:tint val="75000"/>
                  </a:schemeClr>
                </a:solidFill>
              </a:defRPr>
            </a:lvl1pPr>
          </a:lstStyle>
          <a:p>
            <a:fld id="{846CE7D5-CF57-46EF-B807-FDD0502418D4}" type="datetimeFigureOut">
              <a:rPr lang="en-US" smtClean="0"/>
              <a:t>2/12/2023</a:t>
            </a:fld>
            <a:endParaRPr lang="en-US"/>
          </a:p>
        </p:txBody>
      </p:sp>
      <p:sp>
        <p:nvSpPr>
          <p:cNvPr id="5" name="Footer Placeholder 4">
            <a:extLst>
              <a:ext uri="{FF2B5EF4-FFF2-40B4-BE49-F238E27FC236}">
                <a16:creationId xmlns:a16="http://schemas.microsoft.com/office/drawing/2014/main" id="{81DC97C8-2B42-644C-A120-C1B7907CBE56}"/>
              </a:ext>
            </a:extLst>
          </p:cNvPr>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675">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5B045E-C248-3447-832C-45AF694DFC40}"/>
              </a:ext>
            </a:extLst>
          </p:cNvPr>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675">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317727701"/>
      </p:ext>
    </p:extLst>
  </p:cSld>
  <p:clrMap bg1="lt1" tx1="dk1" bg2="lt2" tx2="dk2" accent1="accent1" accent2="accent2" accent3="accent3" accent4="accent4" accent5="accent5" accent6="accent6" hlink="hlink" folHlink="folHlink"/>
  <p:sldLayoutIdLst>
    <p:sldLayoutId id="2147483763" r:id="rId1"/>
    <p:sldLayoutId id="2147483764" r:id="rId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163563289"/>
      </p:ext>
    </p:extLst>
  </p:cSld>
  <p:clrMap bg1="lt1" tx1="dk1" bg2="lt2" tx2="dk2" accent1="accent1" accent2="accent2" accent3="accent3" accent4="accent4" accent5="accent5" accent6="accent6" hlink="hlink" folHlink="folHlink"/>
  <p:sldLayoutIdLst>
    <p:sldLayoutId id="2147483766" r:id="rId1"/>
    <p:sldLayoutId id="2147483767"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67.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68.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6.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8.xml"/></Relationships>
</file>

<file path=ppt/slides/_rels/slide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image" Target="../media/image38.png"/><Relationship Id="rId5" Type="http://schemas.openxmlformats.org/officeDocument/2006/relationships/image" Target="../media/image37.jpeg"/><Relationship Id="rId4" Type="http://schemas.openxmlformats.org/officeDocument/2006/relationships/image" Target="../media/image36.png"/></Relationships>
</file>

<file path=ppt/slides/_rels/slide1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15.xml"/><Relationship Id="rId1" Type="http://schemas.openxmlformats.org/officeDocument/2006/relationships/video" Target="https://www.youtube.com/embed/bixR-KIJKYM?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7.xml"/><Relationship Id="rId1" Type="http://schemas.openxmlformats.org/officeDocument/2006/relationships/slideLayout" Target="../slideLayouts/slideLayout17.xml"/><Relationship Id="rId4" Type="http://schemas.openxmlformats.org/officeDocument/2006/relationships/image" Target="../media/image43.png"/></Relationships>
</file>

<file path=ppt/slides/_rels/slide1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45.png"/></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45.png"/></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45.png"/></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45.png"/></Relationships>
</file>

<file path=ppt/slides/_rels/slide2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hyperlink" Target="https://owl.excelsior.edu/educator-resources/using-the-owl/sample-course-activities/" TargetMode="External"/><Relationship Id="rId2" Type="http://schemas.openxmlformats.org/officeDocument/2006/relationships/image" Target="../media/image50.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hyperlink" Target="https://www.postermywall.com/" TargetMode="External"/><Relationship Id="rId2" Type="http://schemas.openxmlformats.org/officeDocument/2006/relationships/image" Target="../media/image51.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15.xml"/><Relationship Id="rId1" Type="http://schemas.openxmlformats.org/officeDocument/2006/relationships/video" Target="https://www.youtube.com/embed/yCUdOhiOCpc?feature=oembed"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4.xml"/></Relationships>
</file>

<file path=ppt/slides/_rels/slide3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9.xml"/><Relationship Id="rId1" Type="http://schemas.openxmlformats.org/officeDocument/2006/relationships/slideLayout" Target="../slideLayouts/slideLayout83.xml"/></Relationships>
</file>

<file path=ppt/slides/_rels/slide3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82.xml"/></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82.xml"/><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0.xml"/><Relationship Id="rId1" Type="http://schemas.openxmlformats.org/officeDocument/2006/relationships/slideLayout" Target="../slideLayouts/slideLayout82.xml"/></Relationships>
</file>

<file path=ppt/slides/_rels/slide3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1.xml"/><Relationship Id="rId1" Type="http://schemas.openxmlformats.org/officeDocument/2006/relationships/slideLayout" Target="../slideLayouts/slideLayout82.xml"/><Relationship Id="rId4" Type="http://schemas.openxmlformats.org/officeDocument/2006/relationships/image" Target="../media/image61.png"/></Relationships>
</file>

<file path=ppt/slides/_rels/slide3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2.xml"/><Relationship Id="rId1" Type="http://schemas.openxmlformats.org/officeDocument/2006/relationships/slideLayout" Target="../slideLayouts/slideLayout82.xml"/><Relationship Id="rId4" Type="http://schemas.openxmlformats.org/officeDocument/2006/relationships/image" Target="../media/image63.png"/></Relationships>
</file>

<file path=ppt/slides/_rels/slide3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3.xml"/><Relationship Id="rId1" Type="http://schemas.openxmlformats.org/officeDocument/2006/relationships/slideLayout" Target="../slideLayouts/slideLayout82.xml"/><Relationship Id="rId4" Type="http://schemas.openxmlformats.org/officeDocument/2006/relationships/image" Target="../media/image65.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B7B1C-E25A-9D1B-CED6-0ABE35A75440}"/>
              </a:ext>
            </a:extLst>
          </p:cNvPr>
          <p:cNvSpPr txBox="1">
            <a:spLocks/>
          </p:cNvSpPr>
          <p:nvPr/>
        </p:nvSpPr>
        <p:spPr>
          <a:xfrm>
            <a:off x="683568" y="3356992"/>
            <a:ext cx="8058150" cy="3608387"/>
          </a:xfrm>
          <a:prstGeom prst="rect">
            <a:avLst/>
          </a:prstGeom>
        </p:spPr>
        <p:txBody>
          <a:bodyPr>
            <a:norm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b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br>
            <a: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t>INTERNATIONAL HOTEL MANAGEMENT</a:t>
            </a:r>
            <a:b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br>
            <a:b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br>
            <a:b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br>
            <a: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t>Marketing Essentials</a:t>
            </a:r>
            <a:b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br>
            <a: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t>BMIH4005</a:t>
            </a:r>
            <a:endParaRPr kumimoji="0" lang="en-GB" sz="2500" b="0" i="0" u="none" strike="noStrike" kern="1200" cap="none" spc="0" normalizeH="0" baseline="0" noProof="0" dirty="0">
              <a:ln>
                <a:noFill/>
              </a:ln>
              <a:solidFill>
                <a:sysClr val="window" lastClr="FFFFFF"/>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756148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2612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1385647" y="2672917"/>
            <a:ext cx="2910215" cy="2705839"/>
          </a:xfrm>
        </p:spPr>
        <p:txBody>
          <a:bodyPr/>
          <a:lstStyle/>
          <a:p>
            <a:pPr algn="ctr"/>
            <a:r>
              <a:rPr lang="en-GB" i="1" dirty="0">
                <a:solidFill>
                  <a:schemeClr val="bg1"/>
                </a:solidFill>
              </a:rPr>
              <a:t>Marketing Essentials</a:t>
            </a:r>
            <a:br>
              <a:rPr lang="en-GB" i="1" dirty="0">
                <a:solidFill>
                  <a:schemeClr val="bg1"/>
                </a:solidFill>
              </a:rPr>
            </a:br>
            <a:r>
              <a:rPr lang="en-GB" i="1" dirty="0">
                <a:solidFill>
                  <a:schemeClr val="bg1"/>
                </a:solidFill>
              </a:rPr>
              <a:t>BMIH4005</a:t>
            </a:r>
            <a:endParaRPr lang="en-GB" dirty="0"/>
          </a:p>
        </p:txBody>
      </p:sp>
      <p:sp>
        <p:nvSpPr>
          <p:cNvPr id="3" name="Rectangle 2">
            <a:extLst>
              <a:ext uri="{FF2B5EF4-FFF2-40B4-BE49-F238E27FC236}">
                <a16:creationId xmlns:a16="http://schemas.microsoft.com/office/drawing/2014/main" id="{8A3B6604-B71E-4035-B088-FCB06B9B3300}"/>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547664" y="1646802"/>
            <a:ext cx="6234170" cy="3672408"/>
          </a:xfrm>
        </p:spPr>
        <p:txBody>
          <a:bodyPr/>
          <a:lstStyle/>
          <a:p>
            <a:pPr>
              <a:buFont typeface="Wingdings" panose="05000000000000000000" pitchFamily="2" charset="2"/>
              <a:buChar char="Ø"/>
            </a:pPr>
            <a:r>
              <a:rPr lang="en-GB" sz="1800" dirty="0"/>
              <a:t>Before we start</a:t>
            </a:r>
            <a:br>
              <a:rPr lang="en-GB" sz="1125" dirty="0"/>
            </a:br>
            <a:br>
              <a:rPr lang="en-GB" sz="1125" dirty="0"/>
            </a:br>
            <a:r>
              <a:rPr lang="en-GB" sz="1125" dirty="0"/>
              <a:t>As there are quite a few of us here, please ensure that your microphone is muted during all teaching until you are asked a question or there is a group discussion to prevent background noise.</a:t>
            </a:r>
            <a:br>
              <a:rPr lang="en-GB" sz="1125" dirty="0"/>
            </a:br>
            <a:br>
              <a:rPr lang="en-GB" sz="1125" dirty="0"/>
            </a:br>
            <a:r>
              <a:rPr lang="en-GB" sz="1200" dirty="0"/>
              <a:t> You should attend every class and have a private space to work so that you can  concentrate fully on the lesson. </a:t>
            </a:r>
            <a:br>
              <a:rPr lang="en-GB" sz="1200" dirty="0"/>
            </a:br>
            <a:br>
              <a:rPr lang="en-GB" sz="1200" dirty="0"/>
            </a:br>
            <a:r>
              <a:rPr lang="en-GB" sz="1200" dirty="0"/>
              <a:t> </a:t>
            </a:r>
            <a:r>
              <a:rPr lang="en-GB" sz="1200" u="sng" dirty="0"/>
              <a:t>You should not be at work, shopping, driving or caring for children.  If you cannot fulfil this criteria you will be removed and marked as absent.</a:t>
            </a:r>
            <a:br>
              <a:rPr lang="en-GB" sz="1200" dirty="0"/>
            </a:br>
            <a:br>
              <a:rPr lang="en-GB" sz="1125" dirty="0"/>
            </a:br>
            <a:br>
              <a:rPr lang="en-GB" sz="1125" dirty="0"/>
            </a:br>
            <a:r>
              <a:rPr lang="en-GB" sz="1125" dirty="0">
                <a:solidFill>
                  <a:srgbClr val="FF0000"/>
                </a:solidFill>
                <a:highlight>
                  <a:srgbClr val="FFFF00"/>
                </a:highlight>
              </a:rPr>
              <a:t>Your camera must be always on during lectures please.  - </a:t>
            </a:r>
            <a:r>
              <a:rPr lang="en-GB" sz="1125" dirty="0"/>
              <a:t>use the Teams university background to protect your privacy.</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must join via a laptop or PC/MAC </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will be removed and logged as absent if you fail to adhere to these</a:t>
            </a:r>
            <a:br>
              <a:rPr lang="en-GB" sz="1125" dirty="0"/>
            </a:br>
            <a:br>
              <a:rPr lang="en-GB" sz="1125" dirty="0"/>
            </a:br>
            <a:r>
              <a:rPr lang="en-GB" sz="1125" dirty="0"/>
              <a:t>This and all sessions will be recorded so that you can watch it again</a:t>
            </a:r>
            <a:br>
              <a:rPr lang="en-GB" sz="1125" dirty="0"/>
            </a:br>
            <a:endParaRPr lang="en-GB" sz="1125" dirty="0"/>
          </a:p>
        </p:txBody>
      </p:sp>
      <p:sp>
        <p:nvSpPr>
          <p:cNvPr id="3" name="Rectangle 2">
            <a:extLst>
              <a:ext uri="{FF2B5EF4-FFF2-40B4-BE49-F238E27FC236}">
                <a16:creationId xmlns:a16="http://schemas.microsoft.com/office/drawing/2014/main" id="{C806AB84-6630-4180-AB3C-1E86750506A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4581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2971250" y="1696600"/>
            <a:ext cx="4436269" cy="351326"/>
          </a:xfrm>
        </p:spPr>
        <p:txBody>
          <a:bodyPr/>
          <a:lstStyle/>
          <a:p>
            <a:r>
              <a:rPr lang="en-GB" sz="24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239591" y="2102120"/>
            <a:ext cx="8807694" cy="2653761"/>
          </a:xfrm>
        </p:spPr>
        <p:txBody>
          <a:bodyPr/>
          <a:lstStyle/>
          <a:p>
            <a:pPr marL="0" indent="0">
              <a:buNone/>
            </a:pPr>
            <a:r>
              <a:rPr lang="en-GB" sz="1350" dirty="0">
                <a:solidFill>
                  <a:schemeClr val="bg1"/>
                </a:solidFill>
              </a:rPr>
              <a:t>-This is a Full Time University course and as such the University definitions of engagement and decorum apply as they would in a physical classroom.</a:t>
            </a:r>
          </a:p>
          <a:p>
            <a:pPr marL="0" indent="0">
              <a:buNone/>
            </a:pPr>
            <a:endParaRPr lang="en-GB" sz="1350" dirty="0">
              <a:solidFill>
                <a:schemeClr val="bg1"/>
              </a:solidFill>
            </a:endParaRPr>
          </a:p>
          <a:p>
            <a:pPr marL="0" indent="0">
              <a:buNone/>
            </a:pPr>
            <a:r>
              <a:rPr lang="en-GB" sz="135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350" dirty="0">
              <a:solidFill>
                <a:schemeClr val="bg1"/>
              </a:solidFill>
            </a:endParaRPr>
          </a:p>
          <a:p>
            <a:pPr marL="0" indent="0">
              <a:buNone/>
            </a:pPr>
            <a:r>
              <a:rPr lang="en-GB" sz="1350" dirty="0">
                <a:solidFill>
                  <a:schemeClr val="bg1"/>
                </a:solidFill>
              </a:rPr>
              <a:t>-You should be using a </a:t>
            </a:r>
            <a:r>
              <a:rPr lang="en-GB" sz="1350" b="1" dirty="0">
                <a:solidFill>
                  <a:schemeClr val="bg1"/>
                </a:solidFill>
              </a:rPr>
              <a:t>desktop or laptop device </a:t>
            </a:r>
            <a:r>
              <a:rPr lang="en-GB" sz="1350" dirty="0">
                <a:solidFill>
                  <a:schemeClr val="bg1"/>
                </a:solidFill>
              </a:rPr>
              <a:t>with a camera, speakers and a microphone so that you will be able to engage in the session on equal footing with your classmates. </a:t>
            </a:r>
          </a:p>
          <a:p>
            <a:pPr marL="0" indent="0">
              <a:buNone/>
            </a:pPr>
            <a:endParaRPr lang="en-GB" sz="1350" dirty="0">
              <a:solidFill>
                <a:schemeClr val="bg1"/>
              </a:solidFill>
            </a:endParaRPr>
          </a:p>
          <a:p>
            <a:pPr marL="0" indent="0">
              <a:buNone/>
            </a:pPr>
            <a:r>
              <a:rPr lang="en-GB" sz="135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350" dirty="0">
                <a:solidFill>
                  <a:schemeClr val="bg1"/>
                </a:solidFill>
              </a:rPr>
            </a:br>
            <a:endParaRPr lang="en-GB" sz="1350" dirty="0">
              <a:solidFill>
                <a:schemeClr val="bg1"/>
              </a:solidFill>
            </a:endParaRPr>
          </a:p>
          <a:p>
            <a:pPr marL="0" indent="0">
              <a:buNone/>
            </a:pPr>
            <a:br>
              <a:rPr lang="en-GB" sz="1350" b="1" dirty="0"/>
            </a:br>
            <a:endParaRPr lang="en-GB" sz="1350" b="1" dirty="0"/>
          </a:p>
        </p:txBody>
      </p:sp>
    </p:spTree>
    <p:extLst>
      <p:ext uri="{BB962C8B-B14F-4D97-AF65-F5344CB8AC3E}">
        <p14:creationId xmlns:p14="http://schemas.microsoft.com/office/powerpoint/2010/main" val="3973563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54390" y="765190"/>
            <a:ext cx="2337155" cy="1331905"/>
          </a:xfrm>
        </p:spPr>
        <p:txBody>
          <a:bodyPr anchor="ctr">
            <a:normAutofit/>
          </a:bodyPr>
          <a:lstStyle/>
          <a:p>
            <a:r>
              <a:rPr lang="en-GB" altLang="en-US" sz="3150" dirty="0">
                <a:latin typeface="Trebuchet MS" panose="020B0603020202020204" pitchFamily="34" charset="0"/>
              </a:rPr>
              <a:t>Recap</a:t>
            </a:r>
          </a:p>
        </p:txBody>
      </p:sp>
      <p:sp>
        <p:nvSpPr>
          <p:cNvPr id="11272" name="Freeform: Shape 1127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03547" y="857250"/>
            <a:ext cx="4095740" cy="51435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274" name="Freeform: Shape 1127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126" y="857250"/>
            <a:ext cx="3937160" cy="51435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231178" y="1872762"/>
            <a:ext cx="2418947" cy="1331905"/>
          </a:xfrm>
        </p:spPr>
        <p:txBody>
          <a:bodyPr anchor="ctr">
            <a:normAutofit/>
          </a:bodyPr>
          <a:lstStyle/>
          <a:p>
            <a:pPr marL="0" indent="0">
              <a:buNone/>
            </a:pPr>
            <a:r>
              <a:rPr lang="en-GB" altLang="en-US" sz="1425" dirty="0">
                <a:latin typeface="Trebuchet MS" panose="020B0603020202020204" pitchFamily="34" charset="0"/>
              </a:rPr>
              <a:t>Last week gave an overview of…</a:t>
            </a:r>
            <a:endParaRPr lang="en-GB" altLang="en-US" sz="1425"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1213168" y="7038540"/>
            <a:ext cx="3770993" cy="637777"/>
          </a:xfrm>
          <a:prstGeom prst="rect">
            <a:avLst/>
          </a:prstGeom>
        </p:spPr>
      </p:pic>
      <p:pic>
        <p:nvPicPr>
          <p:cNvPr id="4" name="Picture 3">
            <a:extLst>
              <a:ext uri="{FF2B5EF4-FFF2-40B4-BE49-F238E27FC236}">
                <a16:creationId xmlns:a16="http://schemas.microsoft.com/office/drawing/2014/main" id="{03B755A0-B7DF-93FE-680B-AEF3E265D1FA}"/>
              </a:ext>
            </a:extLst>
          </p:cNvPr>
          <p:cNvPicPr>
            <a:picLocks noChangeAspect="1"/>
          </p:cNvPicPr>
          <p:nvPr/>
        </p:nvPicPr>
        <p:blipFill rotWithShape="1">
          <a:blip r:embed="rId4"/>
          <a:srcRect l="38450" t="33733" r="38188" b="32571"/>
          <a:stretch/>
        </p:blipFill>
        <p:spPr>
          <a:xfrm>
            <a:off x="3051308" y="7752210"/>
            <a:ext cx="1381211" cy="1350150"/>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5"/>
          <a:srcRect l="9051" t="6295" r="27163" b="57087"/>
          <a:stretch/>
        </p:blipFill>
        <p:spPr>
          <a:xfrm>
            <a:off x="5190974" y="6999963"/>
            <a:ext cx="2808312" cy="1074786"/>
          </a:xfrm>
          <a:prstGeom prst="rect">
            <a:avLst/>
          </a:prstGeom>
        </p:spPr>
      </p:pic>
      <p:sp>
        <p:nvSpPr>
          <p:cNvPr id="6" name="TextBox 5">
            <a:extLst>
              <a:ext uri="{FF2B5EF4-FFF2-40B4-BE49-F238E27FC236}">
                <a16:creationId xmlns:a16="http://schemas.microsoft.com/office/drawing/2014/main" id="{BF0C0887-4752-B721-DC59-CDB5D5CA992E}"/>
              </a:ext>
            </a:extLst>
          </p:cNvPr>
          <p:cNvSpPr txBox="1"/>
          <p:nvPr/>
        </p:nvSpPr>
        <p:spPr>
          <a:xfrm>
            <a:off x="5951417" y="3151531"/>
            <a:ext cx="2509719" cy="71558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35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Describe the difference between primary and secondary data? </a:t>
            </a:r>
          </a:p>
        </p:txBody>
      </p:sp>
      <p:sp>
        <p:nvSpPr>
          <p:cNvPr id="7" name="TextBox 6">
            <a:extLst>
              <a:ext uri="{FF2B5EF4-FFF2-40B4-BE49-F238E27FC236}">
                <a16:creationId xmlns:a16="http://schemas.microsoft.com/office/drawing/2014/main" id="{A1448DA3-EF20-C99A-705F-E3EAAB13E219}"/>
              </a:ext>
            </a:extLst>
          </p:cNvPr>
          <p:cNvSpPr txBox="1"/>
          <p:nvPr/>
        </p:nvSpPr>
        <p:spPr>
          <a:xfrm>
            <a:off x="3936114" y="4151724"/>
            <a:ext cx="2509719" cy="30008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35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does SMART stand for? </a:t>
            </a:r>
          </a:p>
        </p:txBody>
      </p:sp>
      <p:sp>
        <p:nvSpPr>
          <p:cNvPr id="8" name="TextBox 7">
            <a:extLst>
              <a:ext uri="{FF2B5EF4-FFF2-40B4-BE49-F238E27FC236}">
                <a16:creationId xmlns:a16="http://schemas.microsoft.com/office/drawing/2014/main" id="{BA6455F7-3BA6-4C5D-55C0-6DA4D59E9230}"/>
              </a:ext>
            </a:extLst>
          </p:cNvPr>
          <p:cNvSpPr txBox="1"/>
          <p:nvPr/>
        </p:nvSpPr>
        <p:spPr>
          <a:xfrm>
            <a:off x="4118960" y="5255756"/>
            <a:ext cx="2452415" cy="5078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Give an example of Market development?</a:t>
            </a:r>
          </a:p>
        </p:txBody>
      </p:sp>
      <p:pic>
        <p:nvPicPr>
          <p:cNvPr id="9" name="Picture 8">
            <a:extLst>
              <a:ext uri="{FF2B5EF4-FFF2-40B4-BE49-F238E27FC236}">
                <a16:creationId xmlns:a16="http://schemas.microsoft.com/office/drawing/2014/main" id="{755CFBD4-7775-C758-961F-40FBF1171301}"/>
              </a:ext>
            </a:extLst>
          </p:cNvPr>
          <p:cNvPicPr>
            <a:picLocks noChangeAspect="1"/>
          </p:cNvPicPr>
          <p:nvPr/>
        </p:nvPicPr>
        <p:blipFill>
          <a:blip r:embed="rId6"/>
          <a:stretch>
            <a:fillRect/>
          </a:stretch>
        </p:blipFill>
        <p:spPr>
          <a:xfrm>
            <a:off x="4283969" y="41979"/>
            <a:ext cx="3715318" cy="3051879"/>
          </a:xfrm>
          <a:prstGeom prst="rect">
            <a:avLst/>
          </a:prstGeom>
          <a:noFill/>
        </p:spPr>
      </p:pic>
      <p:pic>
        <p:nvPicPr>
          <p:cNvPr id="10" name="Picture 2" descr="See the source image">
            <a:extLst>
              <a:ext uri="{FF2B5EF4-FFF2-40B4-BE49-F238E27FC236}">
                <a16:creationId xmlns:a16="http://schemas.microsoft.com/office/drawing/2014/main" id="{927FBC82-3014-019C-5196-03553190B39C}"/>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4721" t="11813" r="4950" b="18524"/>
          <a:stretch/>
        </p:blipFill>
        <p:spPr bwMode="auto">
          <a:xfrm>
            <a:off x="2102994" y="2865285"/>
            <a:ext cx="3379263" cy="115465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1A718B11-BFB3-3919-751C-ACFA736922FE}"/>
              </a:ext>
            </a:extLst>
          </p:cNvPr>
          <p:cNvPicPr>
            <a:picLocks noChangeAspect="1"/>
          </p:cNvPicPr>
          <p:nvPr/>
        </p:nvPicPr>
        <p:blipFill>
          <a:blip r:embed="rId8"/>
          <a:stretch>
            <a:fillRect/>
          </a:stretch>
        </p:blipFill>
        <p:spPr>
          <a:xfrm>
            <a:off x="6696918" y="4093071"/>
            <a:ext cx="2239866" cy="2239866"/>
          </a:xfrm>
          <a:prstGeom prst="rect">
            <a:avLst/>
          </a:prstGeom>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3">
            <a:extLst>
              <a:ext uri="{FF2B5EF4-FFF2-40B4-BE49-F238E27FC236}">
                <a16:creationId xmlns:a16="http://schemas.microsoft.com/office/drawing/2014/main" id="{A44CB4EE-83AD-4C56-872E-1E3F03E70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1500188"/>
            <a:ext cx="6856286" cy="3857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514350" rtl="0" eaLnBrk="1" fontAlgn="auto" latinLnBrk="0" hangingPunct="1">
              <a:lnSpc>
                <a:spcPct val="100000"/>
              </a:lnSpc>
              <a:spcBef>
                <a:spcPts val="0"/>
              </a:spcBef>
              <a:spcAft>
                <a:spcPts val="0"/>
              </a:spcAft>
              <a:buClrTx/>
              <a:buSzTx/>
              <a:buFontTx/>
              <a:buNone/>
              <a:tabLst/>
              <a:defRPr/>
            </a:pPr>
            <a:endParaRPr kumimoji="0" lang="en-US" sz="1013"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2" name="Freeform: Shape 35">
            <a:extLst>
              <a:ext uri="{FF2B5EF4-FFF2-40B4-BE49-F238E27FC236}">
                <a16:creationId xmlns:a16="http://schemas.microsoft.com/office/drawing/2014/main" id="{9255E12D-D5B1-4FC4-8749-107188960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967" y="1500187"/>
            <a:ext cx="427286" cy="3857625"/>
          </a:xfrm>
          <a:custGeom>
            <a:avLst/>
            <a:gdLst>
              <a:gd name="connsiteX0" fmla="*/ 2273 w 759618"/>
              <a:gd name="connsiteY0" fmla="*/ 0 h 6858000"/>
              <a:gd name="connsiteX1" fmla="*/ 759617 w 759618"/>
              <a:gd name="connsiteY1" fmla="*/ 0 h 6858000"/>
              <a:gd name="connsiteX2" fmla="*/ 759617 w 759618"/>
              <a:gd name="connsiteY2" fmla="*/ 1613807 h 6858000"/>
              <a:gd name="connsiteX3" fmla="*/ 759618 w 759618"/>
              <a:gd name="connsiteY3" fmla="*/ 1613808 h 6858000"/>
              <a:gd name="connsiteX4" fmla="*/ 759618 w 759618"/>
              <a:gd name="connsiteY4" fmla="*/ 6858000 h 6858000"/>
              <a:gd name="connsiteX5" fmla="*/ 0 w 759618"/>
              <a:gd name="connsiteY5" fmla="*/ 6391227 h 6858000"/>
              <a:gd name="connsiteX6" fmla="*/ 0 w 759618"/>
              <a:gd name="connsiteY6" fmla="*/ 1147035 h 6858000"/>
              <a:gd name="connsiteX7" fmla="*/ 2273 w 759618"/>
              <a:gd name="connsiteY7" fmla="*/ 114843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18" h="6858000">
                <a:moveTo>
                  <a:pt x="2273" y="0"/>
                </a:moveTo>
                <a:lnTo>
                  <a:pt x="759617" y="0"/>
                </a:lnTo>
                <a:lnTo>
                  <a:pt x="759617" y="1613807"/>
                </a:lnTo>
                <a:lnTo>
                  <a:pt x="759618" y="1613808"/>
                </a:lnTo>
                <a:lnTo>
                  <a:pt x="759618" y="6858000"/>
                </a:lnTo>
                <a:lnTo>
                  <a:pt x="0" y="6391227"/>
                </a:lnTo>
                <a:lnTo>
                  <a:pt x="0" y="1147035"/>
                </a:lnTo>
                <a:lnTo>
                  <a:pt x="2273" y="1148432"/>
                </a:lnTo>
                <a:close/>
              </a:path>
            </a:pathLst>
          </a:custGeom>
          <a:solidFill>
            <a:schemeClr val="accent1">
              <a:lumMod val="75000"/>
            </a:schemeClr>
          </a:solidFill>
          <a:ln>
            <a:noFill/>
          </a:ln>
        </p:spPr>
        <p:txBody>
          <a:bodyPr vert="horz" wrap="square" lIns="51435" tIns="25718" rIns="51435" bIns="25718" numCol="1" anchor="t" anchorCtr="0" compatLnSpc="1">
            <a:prstTxWarp prst="textNoShape">
              <a:avLst/>
            </a:prstTxWarp>
            <a:noAutofit/>
          </a:bodyPr>
          <a:lstStyle/>
          <a:p>
            <a:pPr marL="0" marR="0" lvl="0" indent="0" algn="l" defTabSz="514350" rtl="0" eaLnBrk="1" fontAlgn="auto" latinLnBrk="0" hangingPunct="1">
              <a:lnSpc>
                <a:spcPct val="100000"/>
              </a:lnSpc>
              <a:spcBef>
                <a:spcPts val="0"/>
              </a:spcBef>
              <a:spcAft>
                <a:spcPts val="0"/>
              </a:spcAft>
              <a:buClrTx/>
              <a:buSzTx/>
              <a:buFontTx/>
              <a:buNone/>
              <a:tabLst/>
              <a:defRPr/>
            </a:pPr>
            <a:endParaRPr kumimoji="0" lang="en-US" sz="1013"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 name="Freeform 7">
            <a:extLst>
              <a:ext uri="{FF2B5EF4-FFF2-40B4-BE49-F238E27FC236}">
                <a16:creationId xmlns:a16="http://schemas.microsoft.com/office/drawing/2014/main" id="{9B20A794-0515-443F-9764-44A6569E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474247" y="1994993"/>
            <a:ext cx="271493" cy="3105796"/>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00000"/>
              </a:lnSpc>
              <a:spcBef>
                <a:spcPts val="0"/>
              </a:spcBef>
              <a:spcAft>
                <a:spcPts val="0"/>
              </a:spcAft>
              <a:buClrTx/>
              <a:buSzTx/>
              <a:buFontTx/>
              <a:buNone/>
              <a:tabLst/>
              <a:defRPr/>
            </a:pPr>
            <a:endParaRPr kumimoji="0" lang="en-US" sz="1013"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1143001" y="1500188"/>
            <a:ext cx="2607009" cy="3454317"/>
          </a:xfrm>
          <a:prstGeom prst="rect">
            <a:avLst/>
          </a:prstGeom>
        </p:spPr>
      </p:pic>
      <p:sp>
        <p:nvSpPr>
          <p:cNvPr id="74" name="Rectangle 8">
            <a:extLst>
              <a:ext uri="{FF2B5EF4-FFF2-40B4-BE49-F238E27FC236}">
                <a16:creationId xmlns:a16="http://schemas.microsoft.com/office/drawing/2014/main" id="{A9CE15CA-2228-4197-93B9-E41A1DC42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900252" y="1500190"/>
            <a:ext cx="4099034" cy="3857624"/>
          </a:xfrm>
          <a:prstGeom prst="rect">
            <a:avLst/>
          </a:prstGeom>
          <a:solidFill>
            <a:schemeClr val="accent1"/>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00000"/>
              </a:lnSpc>
              <a:spcBef>
                <a:spcPts val="0"/>
              </a:spcBef>
              <a:spcAft>
                <a:spcPts val="0"/>
              </a:spcAft>
              <a:buClrTx/>
              <a:buSzTx/>
              <a:buFontTx/>
              <a:buNone/>
              <a:tabLst/>
              <a:defRPr/>
            </a:pPr>
            <a:endParaRPr kumimoji="0" lang="en-US" sz="1013"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4067944" y="1415007"/>
            <a:ext cx="3285434" cy="1001040"/>
          </a:xfrm>
        </p:spPr>
        <p:txBody>
          <a:bodyPr vert="horz" lIns="51435" tIns="25718" rIns="51435" bIns="25718" rtlCol="0" anchor="ctr">
            <a:normAutofit/>
          </a:bodyPr>
          <a:lstStyle/>
          <a:p>
            <a:r>
              <a:rPr lang="en-US" sz="225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4235635" y="2416047"/>
            <a:ext cx="3285434" cy="2888695"/>
          </a:xfrm>
        </p:spPr>
        <p:txBody>
          <a:bodyPr vert="horz" lIns="51435" tIns="25718" rIns="51435" bIns="25718" rtlCol="0" anchor="t">
            <a:normAutofit fontScale="85000" lnSpcReduction="2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solidFill>
                  <a:schemeClr val="bg1"/>
                </a:solidFill>
                <a:effectLst/>
                <a:uLnTx/>
                <a:uFillTx/>
                <a:latin typeface="Calibri" panose="020F0502020204030204"/>
                <a:ea typeface="+mn-ea"/>
                <a:cs typeface="+mn-cs"/>
              </a:rPr>
              <a:t>What is Social Media/Digital Marketing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solidFill>
                <a:schemeClr val="bg1"/>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solidFill>
                  <a:schemeClr val="bg1"/>
                </a:solidFill>
                <a:effectLst/>
                <a:uLnTx/>
                <a:uFillTx/>
                <a:latin typeface="Calibri" panose="020F0502020204030204"/>
                <a:ea typeface="+mn-ea"/>
                <a:cs typeface="+mn-cs"/>
              </a:rPr>
              <a:t>What affect does it have on Hotels and Hospitality Industry?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solidFill>
                <a:schemeClr val="bg1"/>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solidFill>
                  <a:schemeClr val="bg1"/>
                </a:solidFill>
                <a:effectLst/>
                <a:uLnTx/>
                <a:uFillTx/>
                <a:latin typeface="Calibri" panose="020F0502020204030204"/>
                <a:ea typeface="+mn-ea"/>
                <a:cs typeface="+mn-cs"/>
              </a:rPr>
              <a:t>Communication &amp; promotional Mix </a:t>
            </a:r>
          </a:p>
          <a:p>
            <a:pPr marL="0"/>
            <a:endParaRPr lang="en-US" sz="1125" b="1" dirty="0">
              <a:solidFill>
                <a:srgbClr val="FEFFFF"/>
              </a:solidFill>
            </a:endParaRPr>
          </a:p>
        </p:txBody>
      </p:sp>
    </p:spTree>
    <p:extLst>
      <p:ext uri="{BB962C8B-B14F-4D97-AF65-F5344CB8AC3E}">
        <p14:creationId xmlns:p14="http://schemas.microsoft.com/office/powerpoint/2010/main" val="2941564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107504" y="116632"/>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TextBox 4">
            <a:extLst>
              <a:ext uri="{FF2B5EF4-FFF2-40B4-BE49-F238E27FC236}">
                <a16:creationId xmlns:a16="http://schemas.microsoft.com/office/drawing/2014/main" id="{4906FF90-D4F6-82BF-86D7-5C8A501DDF81}"/>
              </a:ext>
            </a:extLst>
          </p:cNvPr>
          <p:cNvSpPr txBox="1"/>
          <p:nvPr/>
        </p:nvSpPr>
        <p:spPr>
          <a:xfrm>
            <a:off x="5482281" y="3161567"/>
            <a:ext cx="4879910" cy="83099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black"/>
                </a:solidFill>
                <a:effectLst/>
                <a:uLnTx/>
                <a:uFillTx/>
                <a:latin typeface="Calibri Light" panose="020F0302020204030204"/>
                <a:ea typeface="+mn-ea"/>
                <a:cs typeface="+mn-cs"/>
              </a:rPr>
              <a:t>Tactics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CFCEA-F23E-45F1-B357-6DB2D8228D3A}"/>
              </a:ext>
            </a:extLst>
          </p:cNvPr>
          <p:cNvSpPr>
            <a:spLocks noGrp="1"/>
          </p:cNvSpPr>
          <p:nvPr>
            <p:ph type="title"/>
          </p:nvPr>
        </p:nvSpPr>
        <p:spPr>
          <a:xfrm>
            <a:off x="74753" y="303415"/>
            <a:ext cx="3159843" cy="1066593"/>
          </a:xfrm>
        </p:spPr>
        <p:txBody>
          <a:bodyPr>
            <a:normAutofit/>
          </a:bodyPr>
          <a:lstStyle/>
          <a:p>
            <a:r>
              <a:rPr lang="en-GB" sz="2400" b="1" dirty="0"/>
              <a:t>Communications Mix</a:t>
            </a:r>
            <a:br>
              <a:rPr lang="en-GB" sz="2400" b="1" dirty="0"/>
            </a:br>
            <a:r>
              <a:rPr lang="en-GB" sz="2400" b="1" dirty="0"/>
              <a:t> </a:t>
            </a:r>
          </a:p>
        </p:txBody>
      </p:sp>
      <p:sp>
        <p:nvSpPr>
          <p:cNvPr id="3" name="Content Placeholder 2">
            <a:extLst>
              <a:ext uri="{FF2B5EF4-FFF2-40B4-BE49-F238E27FC236}">
                <a16:creationId xmlns:a16="http://schemas.microsoft.com/office/drawing/2014/main" id="{C11B9CAA-56B5-4448-AEF0-87B04CEC4AF2}"/>
              </a:ext>
            </a:extLst>
          </p:cNvPr>
          <p:cNvSpPr>
            <a:spLocks noGrp="1"/>
          </p:cNvSpPr>
          <p:nvPr>
            <p:ph idx="1"/>
          </p:nvPr>
        </p:nvSpPr>
        <p:spPr>
          <a:xfrm>
            <a:off x="109023" y="836712"/>
            <a:ext cx="3284550" cy="4937547"/>
          </a:xfrm>
        </p:spPr>
        <p:txBody>
          <a:bodyPr>
            <a:normAutofit/>
          </a:bodyPr>
          <a:lstStyle/>
          <a:p>
            <a:pPr marL="0" indent="0">
              <a:buNone/>
            </a:pPr>
            <a:r>
              <a:rPr lang="en-GB" sz="1600" b="0" i="0" dirty="0">
                <a:solidFill>
                  <a:srgbClr val="292929"/>
                </a:solidFill>
                <a:effectLst/>
              </a:rPr>
              <a:t>A company’s overall marketing communication strategy is called the “Communications” or “Promotional” mix.</a:t>
            </a:r>
          </a:p>
          <a:p>
            <a:pPr marL="0" indent="0">
              <a:buNone/>
            </a:pPr>
            <a:br>
              <a:rPr lang="en-GB" sz="1600" dirty="0"/>
            </a:br>
            <a:r>
              <a:rPr lang="en-GB" sz="1600" b="0" i="0" dirty="0">
                <a:solidFill>
                  <a:srgbClr val="292929"/>
                </a:solidFill>
                <a:effectLst/>
              </a:rPr>
              <a:t>“The specific blend of advertising, public relations, personal selling, and direct-marketing tools that the company uses to persuasively communicate customer value and build customer relationships.”</a:t>
            </a:r>
            <a:r>
              <a:rPr lang="en-GB" sz="1600" dirty="0"/>
              <a:t> (</a:t>
            </a:r>
            <a:r>
              <a:rPr lang="en-GB" sz="1600" dirty="0">
                <a:solidFill>
                  <a:srgbClr val="292929"/>
                </a:solidFill>
              </a:rPr>
              <a:t>Kotler &amp; Armstrong, 2018) </a:t>
            </a:r>
            <a:endParaRPr lang="en-GB" sz="1600" dirty="0"/>
          </a:p>
          <a:p>
            <a:pPr marL="0" indent="0">
              <a:buNone/>
            </a:pPr>
            <a:r>
              <a:rPr lang="en-GB" sz="1600" dirty="0"/>
              <a:t>In the era of mass communications and emerging mobile technologies, an organization must build an adequate mix of marketing communications </a:t>
            </a:r>
            <a:r>
              <a:rPr lang="en-GB" sz="1600" b="0" i="0" dirty="0">
                <a:solidFill>
                  <a:srgbClr val="000000"/>
                </a:solidFill>
                <a:effectLst/>
              </a:rPr>
              <a:t>(Todorova, 2015)</a:t>
            </a:r>
          </a:p>
          <a:p>
            <a:pPr marL="0" indent="0">
              <a:buNone/>
            </a:pPr>
            <a:endParaRPr lang="en-GB" sz="1600" dirty="0"/>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B65F7F53-EAEC-AFAD-9AE6-6C3212E4DEA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1786827"/>
            <a:ext cx="4730638" cy="3284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3266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B8C45-46DB-45A4-969F-2B0AF879A731}"/>
              </a:ext>
            </a:extLst>
          </p:cNvPr>
          <p:cNvSpPr>
            <a:spLocks noGrp="1"/>
          </p:cNvSpPr>
          <p:nvPr>
            <p:ph type="title"/>
          </p:nvPr>
        </p:nvSpPr>
        <p:spPr>
          <a:xfrm>
            <a:off x="457200" y="274638"/>
            <a:ext cx="3610744" cy="1143000"/>
          </a:xfrm>
        </p:spPr>
        <p:txBody>
          <a:bodyPr anchor="ctr">
            <a:normAutofit/>
          </a:bodyPr>
          <a:lstStyle/>
          <a:p>
            <a:r>
              <a:rPr lang="en-GB" sz="2800" b="1" dirty="0">
                <a:solidFill>
                  <a:schemeClr val="tx2"/>
                </a:solidFill>
              </a:rPr>
              <a:t>Channels &amp; Vehicles</a:t>
            </a:r>
          </a:p>
        </p:txBody>
      </p:sp>
      <p:sp>
        <p:nvSpPr>
          <p:cNvPr id="3" name="Content Placeholder 2">
            <a:extLst>
              <a:ext uri="{FF2B5EF4-FFF2-40B4-BE49-F238E27FC236}">
                <a16:creationId xmlns:a16="http://schemas.microsoft.com/office/drawing/2014/main" id="{C2D84CD7-ECD5-4E3F-B661-4F61489483E1}"/>
              </a:ext>
            </a:extLst>
          </p:cNvPr>
          <p:cNvSpPr>
            <a:spLocks noGrp="1"/>
          </p:cNvSpPr>
          <p:nvPr>
            <p:ph sz="half" idx="1"/>
          </p:nvPr>
        </p:nvSpPr>
        <p:spPr>
          <a:xfrm>
            <a:off x="4290120" y="274638"/>
            <a:ext cx="4853880" cy="5314603"/>
          </a:xfrm>
        </p:spPr>
        <p:txBody>
          <a:bodyPr>
            <a:normAutofit lnSpcReduction="10000"/>
          </a:bodyPr>
          <a:lstStyle/>
          <a:p>
            <a:pPr marL="0" indent="0">
              <a:lnSpc>
                <a:spcPct val="90000"/>
              </a:lnSpc>
              <a:buNone/>
            </a:pPr>
            <a:r>
              <a:rPr lang="en-GB" sz="1600" dirty="0"/>
              <a:t>If you think of your marketing plan, and the message that you would want to communicate to current and future guests, how many different channels could we use to share that message?</a:t>
            </a:r>
          </a:p>
          <a:p>
            <a:pPr marL="0" indent="0">
              <a:lnSpc>
                <a:spcPct val="90000"/>
              </a:lnSpc>
              <a:buNone/>
            </a:pPr>
            <a:r>
              <a:rPr lang="en-US" sz="1600" b="1" i="1" dirty="0">
                <a:solidFill>
                  <a:schemeClr val="tx2"/>
                </a:solidFill>
              </a:rPr>
              <a:t>Word of mouth</a:t>
            </a:r>
          </a:p>
          <a:p>
            <a:pPr marL="0" indent="0">
              <a:lnSpc>
                <a:spcPct val="90000"/>
              </a:lnSpc>
              <a:buNone/>
            </a:pPr>
            <a:r>
              <a:rPr lang="en-US" sz="1600" b="1" i="1" dirty="0">
                <a:solidFill>
                  <a:schemeClr val="tx2"/>
                </a:solidFill>
              </a:rPr>
              <a:t>TV</a:t>
            </a:r>
          </a:p>
          <a:p>
            <a:pPr marL="0" indent="0">
              <a:lnSpc>
                <a:spcPct val="90000"/>
              </a:lnSpc>
              <a:buNone/>
            </a:pPr>
            <a:r>
              <a:rPr lang="en-US" sz="1600" b="1" i="1" dirty="0">
                <a:solidFill>
                  <a:schemeClr val="tx2"/>
                </a:solidFill>
              </a:rPr>
              <a:t>Newspaper/Magazine</a:t>
            </a:r>
          </a:p>
          <a:p>
            <a:pPr marL="0" indent="0">
              <a:lnSpc>
                <a:spcPct val="90000"/>
              </a:lnSpc>
              <a:buNone/>
            </a:pPr>
            <a:r>
              <a:rPr lang="en-US" sz="1600" b="1" i="1" dirty="0">
                <a:solidFill>
                  <a:schemeClr val="tx2"/>
                </a:solidFill>
              </a:rPr>
              <a:t>Radio</a:t>
            </a:r>
          </a:p>
          <a:p>
            <a:pPr marL="0" indent="0">
              <a:lnSpc>
                <a:spcPct val="90000"/>
              </a:lnSpc>
              <a:buNone/>
            </a:pPr>
            <a:r>
              <a:rPr lang="en-US" sz="1600" b="1" i="1" dirty="0">
                <a:solidFill>
                  <a:schemeClr val="tx2"/>
                </a:solidFill>
              </a:rPr>
              <a:t>Signage</a:t>
            </a:r>
          </a:p>
          <a:p>
            <a:pPr marL="0" indent="0">
              <a:lnSpc>
                <a:spcPct val="90000"/>
              </a:lnSpc>
              <a:buNone/>
            </a:pPr>
            <a:r>
              <a:rPr lang="en-US" sz="1600" b="1" i="1" dirty="0">
                <a:solidFill>
                  <a:schemeClr val="tx2"/>
                </a:solidFill>
              </a:rPr>
              <a:t>Internet</a:t>
            </a:r>
          </a:p>
          <a:p>
            <a:pPr marL="0" indent="0">
              <a:lnSpc>
                <a:spcPct val="90000"/>
              </a:lnSpc>
              <a:buNone/>
            </a:pPr>
            <a:r>
              <a:rPr lang="en-US" sz="1600" b="1" i="1" dirty="0">
                <a:solidFill>
                  <a:schemeClr val="tx2"/>
                </a:solidFill>
              </a:rPr>
              <a:t>Direct mail</a:t>
            </a:r>
          </a:p>
          <a:p>
            <a:pPr marL="0" indent="0">
              <a:lnSpc>
                <a:spcPct val="90000"/>
              </a:lnSpc>
              <a:buNone/>
            </a:pPr>
            <a:r>
              <a:rPr lang="en-US" sz="1600" b="1" i="1" dirty="0">
                <a:solidFill>
                  <a:schemeClr val="tx2"/>
                </a:solidFill>
              </a:rPr>
              <a:t>Telephone.</a:t>
            </a:r>
          </a:p>
          <a:p>
            <a:pPr marL="0" indent="0">
              <a:lnSpc>
                <a:spcPct val="90000"/>
              </a:lnSpc>
              <a:buNone/>
            </a:pPr>
            <a:r>
              <a:rPr lang="en-US" sz="1300" dirty="0"/>
              <a:t>What vehicles could we use?</a:t>
            </a:r>
          </a:p>
          <a:p>
            <a:pPr marL="0" indent="0">
              <a:lnSpc>
                <a:spcPct val="90000"/>
              </a:lnSpc>
              <a:buNone/>
            </a:pPr>
            <a:r>
              <a:rPr lang="en-US" sz="1600" b="1" i="1" dirty="0">
                <a:solidFill>
                  <a:schemeClr val="tx2"/>
                </a:solidFill>
              </a:rPr>
              <a:t>TV</a:t>
            </a:r>
          </a:p>
          <a:p>
            <a:pPr marL="0" indent="0">
              <a:lnSpc>
                <a:spcPct val="90000"/>
              </a:lnSpc>
              <a:buNone/>
            </a:pPr>
            <a:r>
              <a:rPr lang="en-US" sz="1600" b="1" i="1" dirty="0">
                <a:solidFill>
                  <a:schemeClr val="tx2"/>
                </a:solidFill>
              </a:rPr>
              <a:t>Radio</a:t>
            </a:r>
          </a:p>
          <a:p>
            <a:pPr marL="0" indent="0">
              <a:lnSpc>
                <a:spcPct val="90000"/>
              </a:lnSpc>
              <a:buNone/>
            </a:pPr>
            <a:r>
              <a:rPr lang="en-US" sz="1600" b="1" dirty="0">
                <a:solidFill>
                  <a:schemeClr val="tx2"/>
                </a:solidFill>
              </a:rPr>
              <a:t>Social Media </a:t>
            </a:r>
          </a:p>
          <a:p>
            <a:pPr marL="0" indent="0">
              <a:lnSpc>
                <a:spcPct val="90000"/>
              </a:lnSpc>
              <a:buNone/>
            </a:pPr>
            <a:r>
              <a:rPr lang="en-US" sz="1600" dirty="0"/>
              <a:t>and like other media there are many combinations that could be used within one channel.</a:t>
            </a:r>
            <a:endParaRPr lang="en-GB" sz="1600" dirty="0"/>
          </a:p>
        </p:txBody>
      </p:sp>
      <p:pic>
        <p:nvPicPr>
          <p:cNvPr id="5" name="Picture 4">
            <a:extLst>
              <a:ext uri="{FF2B5EF4-FFF2-40B4-BE49-F238E27FC236}">
                <a16:creationId xmlns:a16="http://schemas.microsoft.com/office/drawing/2014/main" id="{3A85091E-66D9-450F-B37F-9511F2A9C65F}"/>
              </a:ext>
            </a:extLst>
          </p:cNvPr>
          <p:cNvPicPr>
            <a:picLocks noChangeAspect="1"/>
          </p:cNvPicPr>
          <p:nvPr/>
        </p:nvPicPr>
        <p:blipFill>
          <a:blip r:embed="rId2"/>
          <a:stretch>
            <a:fillRect/>
          </a:stretch>
        </p:blipFill>
        <p:spPr>
          <a:xfrm>
            <a:off x="251520" y="1988840"/>
            <a:ext cx="4038600" cy="2372676"/>
          </a:xfrm>
          <a:prstGeom prst="rect">
            <a:avLst/>
          </a:prstGeom>
          <a:noFill/>
        </p:spPr>
      </p:pic>
    </p:spTree>
    <p:extLst>
      <p:ext uri="{BB962C8B-B14F-4D97-AF65-F5344CB8AC3E}">
        <p14:creationId xmlns:p14="http://schemas.microsoft.com/office/powerpoint/2010/main" val="2917460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5B684-130B-4F2D-899C-8373A5E1FC5F}"/>
              </a:ext>
            </a:extLst>
          </p:cNvPr>
          <p:cNvSpPr>
            <a:spLocks noGrp="1"/>
          </p:cNvSpPr>
          <p:nvPr>
            <p:ph type="title"/>
          </p:nvPr>
        </p:nvSpPr>
        <p:spPr>
          <a:xfrm>
            <a:off x="107504" y="128939"/>
            <a:ext cx="8229600" cy="562074"/>
          </a:xfrm>
        </p:spPr>
        <p:txBody>
          <a:bodyPr>
            <a:normAutofit/>
          </a:bodyPr>
          <a:lstStyle/>
          <a:p>
            <a:r>
              <a:rPr lang="en-GB" sz="2800" b="1" dirty="0">
                <a:solidFill>
                  <a:schemeClr val="tx2"/>
                </a:solidFill>
              </a:rPr>
              <a:t>Its a social World</a:t>
            </a:r>
          </a:p>
        </p:txBody>
      </p:sp>
      <p:sp>
        <p:nvSpPr>
          <p:cNvPr id="3" name="Content Placeholder 2">
            <a:extLst>
              <a:ext uri="{FF2B5EF4-FFF2-40B4-BE49-F238E27FC236}">
                <a16:creationId xmlns:a16="http://schemas.microsoft.com/office/drawing/2014/main" id="{2D3A7A8B-C362-4E5A-B53A-B0267CD01037}"/>
              </a:ext>
            </a:extLst>
          </p:cNvPr>
          <p:cNvSpPr>
            <a:spLocks noGrp="1"/>
          </p:cNvSpPr>
          <p:nvPr>
            <p:ph idx="1"/>
          </p:nvPr>
        </p:nvSpPr>
        <p:spPr>
          <a:xfrm>
            <a:off x="251520" y="606698"/>
            <a:ext cx="8784976" cy="5774630"/>
          </a:xfrm>
        </p:spPr>
        <p:txBody>
          <a:bodyPr>
            <a:normAutofit/>
          </a:bodyPr>
          <a:lstStyle/>
          <a:p>
            <a:pPr marL="0" indent="0">
              <a:buNone/>
            </a:pPr>
            <a:r>
              <a:rPr lang="en-GB" sz="2800" dirty="0"/>
              <a:t>What was the first thing you did when you woke up this morning?</a:t>
            </a:r>
          </a:p>
          <a:p>
            <a:pPr marL="0" indent="0">
              <a:buNone/>
            </a:pPr>
            <a:endParaRPr lang="en-GB" sz="2800" dirty="0"/>
          </a:p>
          <a:p>
            <a:pPr marL="0" indent="0">
              <a:buNone/>
            </a:pPr>
            <a:endParaRPr lang="en-GB" sz="2800" dirty="0"/>
          </a:p>
          <a:p>
            <a:pPr marL="0" indent="0">
              <a:buNone/>
            </a:pPr>
            <a:endParaRPr lang="en-GB" dirty="0"/>
          </a:p>
          <a:p>
            <a:pPr marL="0" indent="0">
              <a:buNone/>
            </a:pPr>
            <a:endParaRPr lang="en-GB" sz="2800" dirty="0"/>
          </a:p>
          <a:p>
            <a:pPr marL="0" indent="0">
              <a:buNone/>
            </a:pPr>
            <a:endParaRPr lang="en-GB" sz="2800" dirty="0"/>
          </a:p>
          <a:p>
            <a:pPr marL="0" indent="0" algn="ctr">
              <a:buNone/>
            </a:pPr>
            <a:r>
              <a:rPr lang="en-GB" sz="2800" b="1" dirty="0">
                <a:solidFill>
                  <a:schemeClr val="tx2"/>
                </a:solidFill>
              </a:rPr>
              <a:t>You wouldn't be alone one survey of people from 31 countries reported that 96% of them use their smartphone within an hour of waking up often before they get out of bed</a:t>
            </a:r>
            <a:endParaRPr lang="en-GB" sz="2200" dirty="0"/>
          </a:p>
        </p:txBody>
      </p:sp>
      <p:pic>
        <p:nvPicPr>
          <p:cNvPr id="5" name="Picture 4">
            <a:extLst>
              <a:ext uri="{FF2B5EF4-FFF2-40B4-BE49-F238E27FC236}">
                <a16:creationId xmlns:a16="http://schemas.microsoft.com/office/drawing/2014/main" id="{987C74E9-EFC4-5695-1170-3186E9F92241}"/>
              </a:ext>
            </a:extLst>
          </p:cNvPr>
          <p:cNvPicPr>
            <a:picLocks noChangeAspect="1"/>
          </p:cNvPicPr>
          <p:nvPr/>
        </p:nvPicPr>
        <p:blipFill>
          <a:blip r:embed="rId3"/>
          <a:stretch>
            <a:fillRect/>
          </a:stretch>
        </p:blipFill>
        <p:spPr>
          <a:xfrm>
            <a:off x="6264676" y="2034835"/>
            <a:ext cx="2002532" cy="1885718"/>
          </a:xfrm>
          <a:prstGeom prst="rect">
            <a:avLst/>
          </a:prstGeom>
          <a:effectLst>
            <a:outerShdw blurRad="50800" dist="38100" dir="8100000" algn="tr" rotWithShape="0">
              <a:prstClr val="black">
                <a:alpha val="40000"/>
              </a:prstClr>
            </a:outerShdw>
          </a:effectLst>
        </p:spPr>
      </p:pic>
      <p:pic>
        <p:nvPicPr>
          <p:cNvPr id="10" name="Picture 9">
            <a:extLst>
              <a:ext uri="{FF2B5EF4-FFF2-40B4-BE49-F238E27FC236}">
                <a16:creationId xmlns:a16="http://schemas.microsoft.com/office/drawing/2014/main" id="{A914D562-8A26-1679-7A22-2B5663AC1E5E}"/>
              </a:ext>
            </a:extLst>
          </p:cNvPr>
          <p:cNvPicPr>
            <a:picLocks noChangeAspect="1"/>
          </p:cNvPicPr>
          <p:nvPr/>
        </p:nvPicPr>
        <p:blipFill>
          <a:blip r:embed="rId4"/>
          <a:stretch>
            <a:fillRect/>
          </a:stretch>
        </p:blipFill>
        <p:spPr>
          <a:xfrm>
            <a:off x="2599605" y="1256344"/>
            <a:ext cx="3484565" cy="2323044"/>
          </a:xfrm>
          <a:prstGeom prst="rect">
            <a:avLst/>
          </a:prstGeom>
          <a:effectLst>
            <a:outerShdw blurRad="50800" dist="38100" dir="2700000" algn="tl" rotWithShape="0">
              <a:prstClr val="black">
                <a:alpha val="40000"/>
              </a:prstClr>
            </a:outerShdw>
          </a:effectLst>
        </p:spPr>
      </p:pic>
      <p:pic>
        <p:nvPicPr>
          <p:cNvPr id="1026" name="Picture 2" descr="See the source image">
            <a:extLst>
              <a:ext uri="{FF2B5EF4-FFF2-40B4-BE49-F238E27FC236}">
                <a16:creationId xmlns:a16="http://schemas.microsoft.com/office/drawing/2014/main" id="{377315FB-DEB6-0A2F-407D-C40A7A0EE6F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1560" y="2387010"/>
            <a:ext cx="2448272" cy="1633881"/>
          </a:xfrm>
          <a:prstGeom prst="rect">
            <a:avLst/>
          </a:prstGeom>
          <a:noFill/>
          <a:effectLst>
            <a:outerShdw blurRad="50800" dist="38100" dir="8100000" algn="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6D7CB46-00D2-7B9A-F714-191FD73B99C1}"/>
              </a:ext>
            </a:extLst>
          </p:cNvPr>
          <p:cNvPicPr>
            <a:picLocks noChangeAspect="1"/>
          </p:cNvPicPr>
          <p:nvPr/>
        </p:nvPicPr>
        <p:blipFill>
          <a:blip r:embed="rId6"/>
          <a:stretch>
            <a:fillRect/>
          </a:stretch>
        </p:blipFill>
        <p:spPr>
          <a:xfrm rot="20044710">
            <a:off x="2482062" y="2516995"/>
            <a:ext cx="538642" cy="302986"/>
          </a:xfrm>
          <a:prstGeom prst="rect">
            <a:avLst/>
          </a:prstGeom>
          <a:effectLst>
            <a:outerShdw blurRad="50800" dist="38100" dir="8100000" algn="tr" rotWithShape="0">
              <a:prstClr val="black">
                <a:alpha val="40000"/>
              </a:prstClr>
            </a:outerShdw>
          </a:effectLst>
        </p:spPr>
      </p:pic>
      <p:sp>
        <p:nvSpPr>
          <p:cNvPr id="13" name="TextBox 12">
            <a:extLst>
              <a:ext uri="{FF2B5EF4-FFF2-40B4-BE49-F238E27FC236}">
                <a16:creationId xmlns:a16="http://schemas.microsoft.com/office/drawing/2014/main" id="{B0B551DA-EF00-7CE9-64BA-B1ABA9D4E848}"/>
              </a:ext>
            </a:extLst>
          </p:cNvPr>
          <p:cNvSpPr txBox="1"/>
          <p:nvPr/>
        </p:nvSpPr>
        <p:spPr>
          <a:xfrm>
            <a:off x="6300192" y="5590235"/>
            <a:ext cx="2880320" cy="369332"/>
          </a:xfrm>
          <a:prstGeom prst="rect">
            <a:avLst/>
          </a:prstGeom>
          <a:noFill/>
        </p:spPr>
        <p:txBody>
          <a:bodyPr wrap="square">
            <a:spAutoFit/>
          </a:bodyPr>
          <a:lstStyle/>
          <a:p>
            <a:r>
              <a:rPr lang="en-GB" sz="1800" dirty="0"/>
              <a:t>(Lee &amp; </a:t>
            </a:r>
            <a:r>
              <a:rPr lang="en-GB" sz="1800" dirty="0" err="1"/>
              <a:t>Calugar</a:t>
            </a:r>
            <a:r>
              <a:rPr lang="en-GB" sz="1800" dirty="0"/>
              <a:t>-Pop 2016)</a:t>
            </a:r>
            <a:endParaRPr lang="en-GB" dirty="0"/>
          </a:p>
        </p:txBody>
      </p:sp>
    </p:spTree>
    <p:extLst>
      <p:ext uri="{BB962C8B-B14F-4D97-AF65-F5344CB8AC3E}">
        <p14:creationId xmlns:p14="http://schemas.microsoft.com/office/powerpoint/2010/main" val="600051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0" presetClass="entr" presetSubtype="0" fill="hold" nodeType="afterEffect">
                                  <p:stCondLst>
                                    <p:cond delay="1000"/>
                                  </p:stCondLst>
                                  <p:childTnLst>
                                    <p:set>
                                      <p:cBhvr>
                                        <p:cTn id="10" dur="1" fill="hold">
                                          <p:stCondLst>
                                            <p:cond delay="0"/>
                                          </p:stCondLst>
                                        </p:cTn>
                                        <p:tgtEl>
                                          <p:spTgt spid="1026"/>
                                        </p:tgtEl>
                                        <p:attrNameLst>
                                          <p:attrName>style.visibility</p:attrName>
                                        </p:attrNameLst>
                                      </p:cBhvr>
                                      <p:to>
                                        <p:strVal val="visible"/>
                                      </p:to>
                                    </p:set>
                                    <p:animEffect transition="in" filter="fade">
                                      <p:cBhvr>
                                        <p:cTn id="11" dur="500"/>
                                        <p:tgtEl>
                                          <p:spTgt spid="1026"/>
                                        </p:tgtEl>
                                      </p:cBhvr>
                                    </p:animEffect>
                                  </p:childTnLst>
                                </p:cTn>
                              </p:par>
                              <p:par>
                                <p:cTn id="12" presetID="10" presetClass="entr" presetSubtype="0" fill="hold" nodeType="withEffect">
                                  <p:stCondLst>
                                    <p:cond delay="100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p:stCondLst>
                              <p:cond delay="2000"/>
                            </p:stCondLst>
                            <p:childTnLst>
                              <p:par>
                                <p:cTn id="16" presetID="10" presetClass="entr" presetSubtype="0" fill="hold"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Digital Marketing In 5 Minutes | What Is Digital Marketing? | Learn Digital Marketing | Simplilearn">
            <a:hlinkClick r:id="" action="ppaction://media"/>
            <a:extLst>
              <a:ext uri="{FF2B5EF4-FFF2-40B4-BE49-F238E27FC236}">
                <a16:creationId xmlns:a16="http://schemas.microsoft.com/office/drawing/2014/main" id="{9AC56E52-F654-4946-9324-EEE944E68954}"/>
              </a:ext>
            </a:extLst>
          </p:cNvPr>
          <p:cNvPicPr>
            <a:picLocks noGrp="1" noRot="1" noChangeAspect="1"/>
          </p:cNvPicPr>
          <p:nvPr>
            <p:ph idx="1"/>
            <a:videoFile r:link="rId1"/>
          </p:nvPr>
        </p:nvPicPr>
        <p:blipFill>
          <a:blip r:embed="rId3"/>
          <a:stretch>
            <a:fillRect/>
          </a:stretch>
        </p:blipFill>
        <p:spPr>
          <a:xfrm>
            <a:off x="0" y="0"/>
            <a:ext cx="9144000" cy="6021288"/>
          </a:xfrm>
          <a:prstGeom prst="rect">
            <a:avLst/>
          </a:prstGeom>
        </p:spPr>
      </p:pic>
    </p:spTree>
    <p:extLst>
      <p:ext uri="{BB962C8B-B14F-4D97-AF65-F5344CB8AC3E}">
        <p14:creationId xmlns:p14="http://schemas.microsoft.com/office/powerpoint/2010/main" val="4051604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480B1-A8F1-4448-B723-D12A12C5853F}"/>
              </a:ext>
            </a:extLst>
          </p:cNvPr>
          <p:cNvSpPr>
            <a:spLocks noGrp="1"/>
          </p:cNvSpPr>
          <p:nvPr>
            <p:ph type="title"/>
          </p:nvPr>
        </p:nvSpPr>
        <p:spPr>
          <a:xfrm>
            <a:off x="457200" y="274638"/>
            <a:ext cx="5987008" cy="562074"/>
          </a:xfrm>
        </p:spPr>
        <p:txBody>
          <a:bodyPr anchor="ctr">
            <a:normAutofit/>
          </a:bodyPr>
          <a:lstStyle/>
          <a:p>
            <a:pPr>
              <a:lnSpc>
                <a:spcPct val="90000"/>
              </a:lnSpc>
            </a:pPr>
            <a:r>
              <a:rPr lang="en-GB" sz="2800" b="1" dirty="0">
                <a:solidFill>
                  <a:schemeClr val="tx2"/>
                </a:solidFill>
              </a:rPr>
              <a:t>So how connected are our customers?</a:t>
            </a:r>
          </a:p>
        </p:txBody>
      </p:sp>
      <p:pic>
        <p:nvPicPr>
          <p:cNvPr id="7" name="Picture 6">
            <a:extLst>
              <a:ext uri="{FF2B5EF4-FFF2-40B4-BE49-F238E27FC236}">
                <a16:creationId xmlns:a16="http://schemas.microsoft.com/office/drawing/2014/main" id="{6E10DB54-BEFA-E32D-1D4D-9E464338CF85}"/>
              </a:ext>
            </a:extLst>
          </p:cNvPr>
          <p:cNvPicPr>
            <a:picLocks noChangeAspect="1"/>
          </p:cNvPicPr>
          <p:nvPr/>
        </p:nvPicPr>
        <p:blipFill>
          <a:blip r:embed="rId2"/>
          <a:stretch>
            <a:fillRect/>
          </a:stretch>
        </p:blipFill>
        <p:spPr>
          <a:xfrm>
            <a:off x="283524" y="980728"/>
            <a:ext cx="8576952" cy="4824536"/>
          </a:xfrm>
          <a:prstGeom prst="rect">
            <a:avLst/>
          </a:prstGeom>
        </p:spPr>
      </p:pic>
    </p:spTree>
    <p:extLst>
      <p:ext uri="{BB962C8B-B14F-4D97-AF65-F5344CB8AC3E}">
        <p14:creationId xmlns:p14="http://schemas.microsoft.com/office/powerpoint/2010/main" val="143145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B3BEC0AB-6621-5228-0C03-375BC363FD62}"/>
              </a:ext>
            </a:extLst>
          </p:cNvPr>
          <p:cNvPicPr>
            <a:picLocks noGrp="1" noChangeAspect="1"/>
          </p:cNvPicPr>
          <p:nvPr>
            <p:ph idx="1"/>
          </p:nvPr>
        </p:nvPicPr>
        <p:blipFill rotWithShape="1">
          <a:blip r:embed="rId2"/>
          <a:srcRect t="1285" b="18371"/>
          <a:stretch/>
        </p:blipFill>
        <p:spPr>
          <a:xfrm>
            <a:off x="46831" y="72007"/>
            <a:ext cx="5317257" cy="6741369"/>
          </a:xfrm>
          <a:prstGeom prst="rect">
            <a:avLst/>
          </a:prstGeom>
        </p:spPr>
      </p:pic>
      <p:sp>
        <p:nvSpPr>
          <p:cNvPr id="9" name="Rectangle 3">
            <a:extLst>
              <a:ext uri="{FF2B5EF4-FFF2-40B4-BE49-F238E27FC236}">
                <a16:creationId xmlns:a16="http://schemas.microsoft.com/office/drawing/2014/main" id="{773D8C5C-B5F3-E18A-92A4-16EB8B120A63}"/>
              </a:ext>
            </a:extLst>
          </p:cNvPr>
          <p:cNvSpPr txBox="1">
            <a:spLocks noChangeArrowheads="1"/>
          </p:cNvSpPr>
          <p:nvPr/>
        </p:nvSpPr>
        <p:spPr>
          <a:xfrm>
            <a:off x="5364089" y="1268760"/>
            <a:ext cx="3779912" cy="395560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5875" indent="0">
              <a:buNone/>
            </a:pPr>
            <a:r>
              <a:rPr lang="en-GB" altLang="en-US" sz="2000" dirty="0"/>
              <a:t>Digital Marketing Applications</a:t>
            </a:r>
          </a:p>
          <a:p>
            <a:pPr marL="15875" indent="0">
              <a:buNone/>
            </a:pPr>
            <a:endParaRPr lang="en-GB" altLang="en-US" sz="2000" dirty="0"/>
          </a:p>
          <a:p>
            <a:pPr marL="393700" indent="-377825"/>
            <a:r>
              <a:rPr lang="en-GB" altLang="en-US" sz="1800" dirty="0"/>
              <a:t>An advertising medium  </a:t>
            </a:r>
          </a:p>
          <a:p>
            <a:pPr marL="393700" indent="-377825"/>
            <a:r>
              <a:rPr lang="en-GB" altLang="en-US" sz="1800" dirty="0"/>
              <a:t>A direct-response medium  </a:t>
            </a:r>
          </a:p>
          <a:p>
            <a:pPr marL="393700" indent="-377825"/>
            <a:r>
              <a:rPr lang="en-GB" altLang="en-US" sz="1800" dirty="0"/>
              <a:t>A platform for sales transactions  </a:t>
            </a:r>
          </a:p>
          <a:p>
            <a:pPr marL="393700" indent="-377825"/>
            <a:r>
              <a:rPr lang="en-GB" altLang="en-US" sz="1800" dirty="0"/>
              <a:t>A lead-generation method </a:t>
            </a:r>
          </a:p>
          <a:p>
            <a:pPr marL="393700" indent="-377825"/>
            <a:r>
              <a:rPr lang="en-GB" altLang="en-US" sz="1800" dirty="0"/>
              <a:t>A distribution channel </a:t>
            </a:r>
          </a:p>
          <a:p>
            <a:pPr marL="393700" indent="-377825"/>
            <a:r>
              <a:rPr lang="en-GB" altLang="en-US" sz="1800" dirty="0"/>
              <a:t>A customer service mechanism </a:t>
            </a:r>
          </a:p>
          <a:p>
            <a:pPr marL="393700" indent="-377825"/>
            <a:r>
              <a:rPr lang="en-GB" altLang="en-US" sz="1800" dirty="0"/>
              <a:t>A relationship-building medium</a:t>
            </a:r>
          </a:p>
          <a:p>
            <a:pPr marL="393700" indent="-377825"/>
            <a:r>
              <a:rPr lang="en-GB" altLang="en-US" sz="1800" dirty="0"/>
              <a:t>Data capture opportunity </a:t>
            </a:r>
          </a:p>
        </p:txBody>
      </p:sp>
    </p:spTree>
    <p:extLst>
      <p:ext uri="{BB962C8B-B14F-4D97-AF65-F5344CB8AC3E}">
        <p14:creationId xmlns:p14="http://schemas.microsoft.com/office/powerpoint/2010/main" val="3336422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fade">
                                      <p:cBhvr>
                                        <p:cTn id="12" dur="500"/>
                                        <p:tgtEl>
                                          <p:spTgt spid="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3" end="3"/>
                                            </p:txEl>
                                          </p:spTgt>
                                        </p:tgtEl>
                                        <p:attrNameLst>
                                          <p:attrName>style.visibility</p:attrName>
                                        </p:attrNameLst>
                                      </p:cBhvr>
                                      <p:to>
                                        <p:strVal val="visible"/>
                                      </p:to>
                                    </p:set>
                                    <p:animEffect transition="in" filter="fade">
                                      <p:cBhvr>
                                        <p:cTn id="17" dur="500"/>
                                        <p:tgtEl>
                                          <p:spTgt spid="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4" end="4"/>
                                            </p:txEl>
                                          </p:spTgt>
                                        </p:tgtEl>
                                        <p:attrNameLst>
                                          <p:attrName>style.visibility</p:attrName>
                                        </p:attrNameLst>
                                      </p:cBhvr>
                                      <p:to>
                                        <p:strVal val="visible"/>
                                      </p:to>
                                    </p:set>
                                    <p:animEffect transition="in" filter="fade">
                                      <p:cBhvr>
                                        <p:cTn id="22" dur="500"/>
                                        <p:tgtEl>
                                          <p:spTgt spid="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animEffect transition="in" filter="fade">
                                      <p:cBhvr>
                                        <p:cTn id="27" dur="500"/>
                                        <p:tgtEl>
                                          <p:spTgt spid="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xEl>
                                              <p:pRg st="6" end="6"/>
                                            </p:txEl>
                                          </p:spTgt>
                                        </p:tgtEl>
                                        <p:attrNameLst>
                                          <p:attrName>style.visibility</p:attrName>
                                        </p:attrNameLst>
                                      </p:cBhvr>
                                      <p:to>
                                        <p:strVal val="visible"/>
                                      </p:to>
                                    </p:set>
                                    <p:animEffect transition="in" filter="fade">
                                      <p:cBhvr>
                                        <p:cTn id="32" dur="500"/>
                                        <p:tgtEl>
                                          <p:spTgt spid="9">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7" end="7"/>
                                            </p:txEl>
                                          </p:spTgt>
                                        </p:tgtEl>
                                        <p:attrNameLst>
                                          <p:attrName>style.visibility</p:attrName>
                                        </p:attrNameLst>
                                      </p:cBhvr>
                                      <p:to>
                                        <p:strVal val="visible"/>
                                      </p:to>
                                    </p:set>
                                    <p:animEffect transition="in" filter="fade">
                                      <p:cBhvr>
                                        <p:cTn id="37" dur="500"/>
                                        <p:tgtEl>
                                          <p:spTgt spid="9">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9">
                                            <p:txEl>
                                              <p:pRg st="8" end="8"/>
                                            </p:txEl>
                                          </p:spTgt>
                                        </p:tgtEl>
                                        <p:attrNameLst>
                                          <p:attrName>style.visibility</p:attrName>
                                        </p:attrNameLst>
                                      </p:cBhvr>
                                      <p:to>
                                        <p:strVal val="visible"/>
                                      </p:to>
                                    </p:set>
                                    <p:animEffect transition="in" filter="fade">
                                      <p:cBhvr>
                                        <p:cTn id="42" dur="500"/>
                                        <p:tgtEl>
                                          <p:spTgt spid="9">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9">
                                            <p:txEl>
                                              <p:pRg st="9" end="9"/>
                                            </p:txEl>
                                          </p:spTgt>
                                        </p:tgtEl>
                                        <p:attrNameLst>
                                          <p:attrName>style.visibility</p:attrName>
                                        </p:attrNameLst>
                                      </p:cBhvr>
                                      <p:to>
                                        <p:strVal val="visible"/>
                                      </p:to>
                                    </p:set>
                                    <p:animEffect transition="in" filter="fade">
                                      <p:cBhvr>
                                        <p:cTn id="47" dur="500"/>
                                        <p:tgtEl>
                                          <p:spTgt spid="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oneTexte 19"/>
          <p:cNvSpPr txBox="1"/>
          <p:nvPr/>
        </p:nvSpPr>
        <p:spPr>
          <a:xfrm>
            <a:off x="2896447" y="1559507"/>
            <a:ext cx="3076228" cy="415498"/>
          </a:xfrm>
          <a:prstGeom prst="rect">
            <a:avLst/>
          </a:prstGeom>
          <a:noFill/>
        </p:spPr>
        <p:txBody>
          <a:bodyPr wrap="none" rtlCol="0">
            <a:spAutoFit/>
          </a:bodyPr>
          <a:lstStyle/>
          <a:p>
            <a:pPr algn="ctr"/>
            <a:r>
              <a:rPr lang="en-IE" sz="2100" u="sng" dirty="0">
                <a:latin typeface="Bell Gothic Std Light" charset="0"/>
                <a:ea typeface="Bell Gothic Std Light" charset="0"/>
                <a:cs typeface="Bell Gothic Std Light" charset="0"/>
              </a:rPr>
              <a:t>Key digital media channels</a:t>
            </a:r>
          </a:p>
        </p:txBody>
      </p:sp>
      <p:sp>
        <p:nvSpPr>
          <p:cNvPr id="6" name="ZoneTexte 20"/>
          <p:cNvSpPr txBox="1"/>
          <p:nvPr/>
        </p:nvSpPr>
        <p:spPr>
          <a:xfrm>
            <a:off x="2749259" y="2230103"/>
            <a:ext cx="3334909" cy="2308324"/>
          </a:xfrm>
          <a:prstGeom prst="rect">
            <a:avLst/>
          </a:prstGeom>
          <a:noFill/>
        </p:spPr>
        <p:txBody>
          <a:bodyPr wrap="square" rtlCol="0">
            <a:spAutoFit/>
          </a:bodyPr>
          <a:lstStyle/>
          <a:p>
            <a:pPr marL="257175" indent="-257175" algn="ctr">
              <a:buAutoNum type="arabicPeriod"/>
            </a:pPr>
            <a:r>
              <a:rPr lang="en-IE" dirty="0">
                <a:latin typeface="Bell Gothic Std Light" charset="0"/>
                <a:ea typeface="Bell Gothic Std Light" charset="0"/>
                <a:cs typeface="Bell Gothic Std Light" charset="0"/>
              </a:rPr>
              <a:t>Search engine marketing (SEM)</a:t>
            </a:r>
          </a:p>
          <a:p>
            <a:pPr marL="257175" indent="-257175" algn="ctr">
              <a:buAutoNum type="arabicPeriod"/>
            </a:pPr>
            <a:r>
              <a:rPr lang="en-IE" dirty="0">
                <a:latin typeface="Bell Gothic Std Light" charset="0"/>
                <a:ea typeface="Bell Gothic Std Light" charset="0"/>
                <a:cs typeface="Bell Gothic Std Light" charset="0"/>
              </a:rPr>
              <a:t>Online PR</a:t>
            </a:r>
          </a:p>
          <a:p>
            <a:pPr marL="257175" indent="-257175" algn="ctr">
              <a:buAutoNum type="arabicPeriod"/>
            </a:pPr>
            <a:r>
              <a:rPr lang="en-IE" dirty="0">
                <a:latin typeface="Bell Gothic Std Light" charset="0"/>
                <a:ea typeface="Bell Gothic Std Light" charset="0"/>
                <a:cs typeface="Bell Gothic Std Light" charset="0"/>
              </a:rPr>
              <a:t>Online partnerships</a:t>
            </a:r>
          </a:p>
          <a:p>
            <a:pPr marL="257175" indent="-257175" algn="ctr">
              <a:buAutoNum type="arabicPeriod"/>
            </a:pPr>
            <a:r>
              <a:rPr lang="en-IE" dirty="0">
                <a:latin typeface="Bell Gothic Std Light" charset="0"/>
                <a:ea typeface="Bell Gothic Std Light" charset="0"/>
                <a:cs typeface="Bell Gothic Std Light" charset="0"/>
              </a:rPr>
              <a:t>Interactive advertising </a:t>
            </a:r>
          </a:p>
          <a:p>
            <a:pPr marL="257175" indent="-257175" algn="ctr">
              <a:buAutoNum type="arabicPeriod"/>
            </a:pPr>
            <a:r>
              <a:rPr lang="en-IE" dirty="0">
                <a:latin typeface="Bell Gothic Std Light" charset="0"/>
                <a:ea typeface="Bell Gothic Std Light" charset="0"/>
                <a:cs typeface="Bell Gothic Std Light" charset="0"/>
              </a:rPr>
              <a:t>Opt-in email</a:t>
            </a:r>
          </a:p>
          <a:p>
            <a:pPr marL="257175" indent="-257175" algn="ctr">
              <a:buAutoNum type="arabicPeriod"/>
            </a:pPr>
            <a:r>
              <a:rPr lang="en-IE" dirty="0">
                <a:latin typeface="Bell Gothic Std Light" charset="0"/>
                <a:ea typeface="Bell Gothic Std Light" charset="0"/>
                <a:cs typeface="Bell Gothic Std Light" charset="0"/>
              </a:rPr>
              <a:t>Social media marketing</a:t>
            </a:r>
          </a:p>
          <a:p>
            <a:pPr marL="257175" indent="-257175" algn="ctr">
              <a:buAutoNum type="arabicPeriod"/>
            </a:pPr>
            <a:endParaRPr lang="en-IE" dirty="0">
              <a:latin typeface="Bell Gothic Std Light" charset="0"/>
              <a:ea typeface="Bell Gothic Std Light" charset="0"/>
              <a:cs typeface="Bell Gothic Std Light" charset="0"/>
            </a:endParaRPr>
          </a:p>
        </p:txBody>
      </p:sp>
      <p:sp>
        <p:nvSpPr>
          <p:cNvPr id="7" name="Rectangle 2">
            <a:extLst>
              <a:ext uri="{FF2B5EF4-FFF2-40B4-BE49-F238E27FC236}">
                <a16:creationId xmlns:a16="http://schemas.microsoft.com/office/drawing/2014/main" id="{41510374-EC63-4395-9EFF-81D11852F0CD}"/>
              </a:ext>
            </a:extLst>
          </p:cNvPr>
          <p:cNvSpPr txBox="1">
            <a:spLocks noChangeArrowheads="1"/>
          </p:cNvSpPr>
          <p:nvPr/>
        </p:nvSpPr>
        <p:spPr>
          <a:xfrm>
            <a:off x="2051720" y="548680"/>
            <a:ext cx="6288881" cy="762000"/>
          </a:xfrm>
          <a:prstGeom prst="rect">
            <a:avLst/>
          </a:prstGeom>
        </p:spPr>
        <p:txBody>
          <a:bodyPr vert="horz" lIns="68580" tIns="34290" rIns="68580" bIns="34290" rtlCol="0" anchor="ctr">
            <a:normAutofit/>
          </a:bodyPr>
          <a:lstStyle/>
          <a:p>
            <a:pPr defTabSz="685800">
              <a:lnSpc>
                <a:spcPct val="90000"/>
              </a:lnSpc>
              <a:spcBef>
                <a:spcPct val="0"/>
              </a:spcBef>
              <a:defRPr/>
            </a:pPr>
            <a:r>
              <a:rPr lang="en-GB" altLang="en-US" sz="2400" b="1" dirty="0">
                <a:latin typeface="+mj-lt"/>
                <a:ea typeface="+mj-ea"/>
                <a:cs typeface="+mj-cs"/>
              </a:rPr>
              <a:t>The Internet as a Communications Tool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08EE4A6C-AD24-8BEE-13DE-3470B7EAE876}"/>
              </a:ext>
            </a:extLst>
          </p:cNvPr>
          <p:cNvPicPr>
            <a:picLocks noChangeAspect="1"/>
          </p:cNvPicPr>
          <p:nvPr/>
        </p:nvPicPr>
        <p:blipFill rotWithShape="1">
          <a:blip r:embed="rId3"/>
          <a:srcRect t="8944" r="15102" b="148"/>
          <a:stretch/>
        </p:blipFill>
        <p:spPr>
          <a:xfrm>
            <a:off x="2641851" y="10"/>
            <a:ext cx="6502149" cy="6857990"/>
          </a:xfrm>
          <a:prstGeom prst="rect">
            <a:avLst/>
          </a:prstGeom>
        </p:spPr>
      </p:pic>
      <p:sp>
        <p:nvSpPr>
          <p:cNvPr id="21" name="Rectangle 2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28DAD2C1-74EA-DEA5-1255-B9DA635BCC47}"/>
              </a:ext>
            </a:extLst>
          </p:cNvPr>
          <p:cNvSpPr>
            <a:spLocks noGrp="1"/>
          </p:cNvSpPr>
          <p:nvPr>
            <p:ph type="title"/>
          </p:nvPr>
        </p:nvSpPr>
        <p:spPr>
          <a:xfrm>
            <a:off x="278320" y="1161288"/>
            <a:ext cx="2578608" cy="1124712"/>
          </a:xfrm>
        </p:spPr>
        <p:txBody>
          <a:bodyPr vert="horz" lIns="91440" tIns="45720" rIns="91440" bIns="45720" rtlCol="0" anchor="b">
            <a:normAutofit fontScale="90000"/>
          </a:bodyPr>
          <a:lstStyle/>
          <a:p>
            <a:r>
              <a:rPr lang="en-US" sz="2400" b="1" dirty="0"/>
              <a:t>Communications Mix </a:t>
            </a:r>
            <a:br>
              <a:rPr lang="en-US" sz="2400" b="1" dirty="0"/>
            </a:br>
            <a:r>
              <a:rPr lang="en-US" sz="2400" b="1" dirty="0"/>
              <a:t>(Online)</a:t>
            </a:r>
            <a:br>
              <a:rPr lang="en-US" sz="2400" b="1" dirty="0"/>
            </a:br>
            <a:r>
              <a:rPr lang="en-US" sz="2400" b="1" dirty="0"/>
              <a:t> </a:t>
            </a:r>
          </a:p>
        </p:txBody>
      </p:sp>
      <p:sp>
        <p:nvSpPr>
          <p:cNvPr id="23" name="Rectangle 2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Content Placeholder 2">
            <a:extLst>
              <a:ext uri="{FF2B5EF4-FFF2-40B4-BE49-F238E27FC236}">
                <a16:creationId xmlns:a16="http://schemas.microsoft.com/office/drawing/2014/main" id="{55BC44BE-2EA6-0A0F-23BC-8C975651BD1B}"/>
              </a:ext>
            </a:extLst>
          </p:cNvPr>
          <p:cNvSpPr>
            <a:spLocks noGrp="1"/>
          </p:cNvSpPr>
          <p:nvPr>
            <p:ph idx="1"/>
          </p:nvPr>
        </p:nvSpPr>
        <p:spPr>
          <a:xfrm>
            <a:off x="278320" y="2718054"/>
            <a:ext cx="2579180" cy="3207258"/>
          </a:xfrm>
        </p:spPr>
        <p:txBody>
          <a:bodyPr vert="horz" lIns="91440" tIns="45720" rIns="91440" bIns="45720" rtlCol="0" anchor="t">
            <a:normAutofit/>
          </a:bodyPr>
          <a:lstStyle/>
          <a:p>
            <a:pPr marL="0" indent="0">
              <a:buNone/>
            </a:pPr>
            <a:r>
              <a:rPr lang="en-US" sz="1500" dirty="0"/>
              <a:t>Similar to the traditional communications mix, the same activities are continued online in the RACE digital planning framework </a:t>
            </a:r>
          </a:p>
          <a:p>
            <a:pPr marL="0"/>
            <a:r>
              <a:rPr lang="en-US" sz="1500" dirty="0"/>
              <a:t>The RACE mnemonic summarizes the key online and multichannel marketing activities that need to be managed as part of digital marketing communications. RACE covers the full digital touch points in the customer lifecycle or “Funnel”.</a:t>
            </a:r>
          </a:p>
        </p:txBody>
      </p:sp>
      <p:pic>
        <p:nvPicPr>
          <p:cNvPr id="16" name="Picture 15">
            <a:extLst>
              <a:ext uri="{FF2B5EF4-FFF2-40B4-BE49-F238E27FC236}">
                <a16:creationId xmlns:a16="http://schemas.microsoft.com/office/drawing/2014/main" id="{AB4A8DDB-3260-7166-5C68-1433887ACB2B}"/>
              </a:ext>
            </a:extLst>
          </p:cNvPr>
          <p:cNvPicPr>
            <a:picLocks noChangeAspect="1"/>
          </p:cNvPicPr>
          <p:nvPr/>
        </p:nvPicPr>
        <p:blipFill>
          <a:blip r:embed="rId4"/>
          <a:stretch>
            <a:fillRect/>
          </a:stretch>
        </p:blipFill>
        <p:spPr>
          <a:xfrm>
            <a:off x="0" y="6014466"/>
            <a:ext cx="9180512" cy="843534"/>
          </a:xfrm>
          <a:prstGeom prst="rect">
            <a:avLst/>
          </a:prstGeom>
        </p:spPr>
      </p:pic>
    </p:spTree>
    <p:extLst>
      <p:ext uri="{BB962C8B-B14F-4D97-AF65-F5344CB8AC3E}">
        <p14:creationId xmlns:p14="http://schemas.microsoft.com/office/powerpoint/2010/main" val="32855059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628650" y="448721"/>
            <a:ext cx="3530753" cy="1225650"/>
          </a:xfrm>
        </p:spPr>
        <p:txBody>
          <a:bodyPr anchor="b">
            <a:normAutofit/>
          </a:bodyPr>
          <a:lstStyle/>
          <a:p>
            <a:r>
              <a:rPr lang="en-GB" sz="3300">
                <a:solidFill>
                  <a:schemeClr val="bg1"/>
                </a:solidFill>
              </a:rPr>
              <a:t>Reach</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3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73326" y="1909192"/>
            <a:ext cx="3439885" cy="3647710"/>
          </a:xfrm>
        </p:spPr>
        <p:txBody>
          <a:bodyPr>
            <a:normAutofit/>
          </a:bodyPr>
          <a:lstStyle/>
          <a:p>
            <a:pPr marL="0" indent="0">
              <a:buNone/>
            </a:pPr>
            <a:r>
              <a:rPr lang="en-GB" sz="1700" dirty="0">
                <a:solidFill>
                  <a:schemeClr val="bg1"/>
                </a:solidFill>
              </a:rPr>
              <a:t>Reach involves building awareness of a brand, its products and services on other websites and in offline media in order to build traffic by driving visits to different web presences like your main site, microsites or social media pages. It involves maximising reach over time to create multiple interactions using different paid, owned and earned media touchpoints</a:t>
            </a:r>
          </a:p>
          <a:p>
            <a:pPr marL="0" indent="0">
              <a:buNone/>
            </a:pPr>
            <a:endParaRPr lang="en-GB" sz="1700" dirty="0">
              <a:solidFill>
                <a:schemeClr val="bg1"/>
              </a:solidFill>
            </a:endParaRPr>
          </a:p>
          <a:p>
            <a:pPr marL="0" indent="0">
              <a:buNone/>
            </a:pPr>
            <a:r>
              <a:rPr lang="en-GB" sz="1700" dirty="0">
                <a:solidFill>
                  <a:schemeClr val="bg1"/>
                </a:solidFill>
              </a:rPr>
              <a:t>SEO – Search engine optimisation</a:t>
            </a:r>
          </a:p>
          <a:p>
            <a:endParaRPr lang="en-GB" sz="1700" dirty="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5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50000" b="50000"/>
          <a:stretch/>
        </p:blipFill>
        <p:spPr>
          <a:xfrm>
            <a:off x="4385591" y="836712"/>
            <a:ext cx="4578413" cy="4504166"/>
          </a:xfrm>
          <a:prstGeom prst="rect">
            <a:avLst/>
          </a:prstGeom>
        </p:spPr>
      </p:pic>
      <p:pic>
        <p:nvPicPr>
          <p:cNvPr id="6" name="Picture 5">
            <a:extLst>
              <a:ext uri="{FF2B5EF4-FFF2-40B4-BE49-F238E27FC236}">
                <a16:creationId xmlns:a16="http://schemas.microsoft.com/office/drawing/2014/main" id="{38F629AF-66DF-8C43-B65E-49ECEB66FE49}"/>
              </a:ext>
            </a:extLst>
          </p:cNvPr>
          <p:cNvPicPr>
            <a:picLocks noChangeAspect="1"/>
          </p:cNvPicPr>
          <p:nvPr/>
        </p:nvPicPr>
        <p:blipFill>
          <a:blip r:embed="rId4"/>
          <a:stretch>
            <a:fillRect/>
          </a:stretch>
        </p:blipFill>
        <p:spPr>
          <a:xfrm>
            <a:off x="-36513" y="6093296"/>
            <a:ext cx="9213563" cy="837896"/>
          </a:xfrm>
          <a:prstGeom prst="rect">
            <a:avLst/>
          </a:prstGeom>
        </p:spPr>
      </p:pic>
    </p:spTree>
    <p:extLst>
      <p:ext uri="{BB962C8B-B14F-4D97-AF65-F5344CB8AC3E}">
        <p14:creationId xmlns:p14="http://schemas.microsoft.com/office/powerpoint/2010/main" val="34432185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628650" y="448721"/>
            <a:ext cx="3530753" cy="1225650"/>
          </a:xfrm>
        </p:spPr>
        <p:txBody>
          <a:bodyPr anchor="b">
            <a:normAutofit/>
          </a:bodyPr>
          <a:lstStyle/>
          <a:p>
            <a:r>
              <a:rPr lang="en-GB" sz="3300">
                <a:solidFill>
                  <a:schemeClr val="bg1"/>
                </a:solidFill>
              </a:rPr>
              <a:t>Act</a:t>
            </a:r>
          </a:p>
        </p:txBody>
      </p:sp>
      <p:cxnSp>
        <p:nvCxnSpPr>
          <p:cNvPr id="31" name="Straight Connector 3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3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73326" y="1909192"/>
            <a:ext cx="3439885" cy="3647710"/>
          </a:xfrm>
        </p:spPr>
        <p:txBody>
          <a:bodyPr>
            <a:normAutofit/>
          </a:bodyPr>
          <a:lstStyle/>
          <a:p>
            <a:pPr marL="0" indent="0">
              <a:buNone/>
            </a:pPr>
            <a:r>
              <a:rPr lang="en-GB" sz="1700" b="1" dirty="0">
                <a:solidFill>
                  <a:schemeClr val="bg1"/>
                </a:solidFill>
              </a:rPr>
              <a:t>Act:</a:t>
            </a:r>
            <a:r>
              <a:rPr lang="en-GB" sz="1700" dirty="0">
                <a:solidFill>
                  <a:schemeClr val="bg1"/>
                </a:solidFill>
              </a:rPr>
              <a:t> Act is short for Interact. For most businesses the main aim of Act is to generate online leads. So, it’s about persuading site visitors or prospects take the next step, the next Action on their customer journey when they initially reach your site or social network presence. It may mean finding out more about a company or its products, searching to find a product or reading a blog post. </a:t>
            </a:r>
          </a:p>
          <a:p>
            <a:pPr marL="0" indent="0">
              <a:buNone/>
            </a:pPr>
            <a:endParaRPr lang="en-GB" sz="1700" dirty="0">
              <a:solidFill>
                <a:schemeClr val="bg1"/>
              </a:solidFill>
            </a:endParaRPr>
          </a:p>
          <a:p>
            <a:endParaRPr lang="en-GB" sz="1700" dirty="0">
              <a:solidFill>
                <a:schemeClr val="bg1"/>
              </a:solidFill>
            </a:endParaRPr>
          </a:p>
        </p:txBody>
      </p:sp>
      <p:cxnSp>
        <p:nvCxnSpPr>
          <p:cNvPr id="33" name="Straight Connector 3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5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49647" t="50567" r="1303" b="3938"/>
          <a:stretch/>
        </p:blipFill>
        <p:spPr>
          <a:xfrm>
            <a:off x="4186074" y="1478644"/>
            <a:ext cx="4931254" cy="4505211"/>
          </a:xfrm>
          <a:prstGeom prst="rect">
            <a:avLst/>
          </a:prstGeom>
        </p:spPr>
      </p:pic>
      <p:pic>
        <p:nvPicPr>
          <p:cNvPr id="4" name="Picture 3">
            <a:extLst>
              <a:ext uri="{FF2B5EF4-FFF2-40B4-BE49-F238E27FC236}">
                <a16:creationId xmlns:a16="http://schemas.microsoft.com/office/drawing/2014/main" id="{2164916F-86A8-A506-2919-0E11F5B48696}"/>
              </a:ext>
            </a:extLst>
          </p:cNvPr>
          <p:cNvPicPr>
            <a:picLocks noChangeAspect="1"/>
          </p:cNvPicPr>
          <p:nvPr/>
        </p:nvPicPr>
        <p:blipFill>
          <a:blip r:embed="rId4"/>
          <a:stretch>
            <a:fillRect/>
          </a:stretch>
        </p:blipFill>
        <p:spPr>
          <a:xfrm>
            <a:off x="0" y="6135637"/>
            <a:ext cx="9144000" cy="722363"/>
          </a:xfrm>
          <a:prstGeom prst="rect">
            <a:avLst/>
          </a:prstGeom>
        </p:spPr>
      </p:pic>
    </p:spTree>
    <p:extLst>
      <p:ext uri="{BB962C8B-B14F-4D97-AF65-F5344CB8AC3E}">
        <p14:creationId xmlns:p14="http://schemas.microsoft.com/office/powerpoint/2010/main" val="12473597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4355" y="-459432"/>
            <a:ext cx="2564892" cy="5583148"/>
          </a:xfrm>
        </p:spPr>
        <p:txBody>
          <a:bodyPr anchor="ctr">
            <a:normAutofit/>
          </a:bodyPr>
          <a:lstStyle/>
          <a:p>
            <a:r>
              <a:rPr lang="en-GB" sz="4700" dirty="0"/>
              <a:t>Convert</a:t>
            </a:r>
          </a:p>
        </p:txBody>
      </p:sp>
      <p:sp>
        <p:nvSpPr>
          <p:cNvPr id="34"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00400" y="630936"/>
            <a:ext cx="13716" cy="5590381"/>
          </a:xfrm>
          <a:custGeom>
            <a:avLst/>
            <a:gdLst>
              <a:gd name="connsiteX0" fmla="*/ 0 w 13716"/>
              <a:gd name="connsiteY0" fmla="*/ 0 h 5590381"/>
              <a:gd name="connsiteX1" fmla="*/ 13716 w 13716"/>
              <a:gd name="connsiteY1" fmla="*/ 0 h 5590381"/>
              <a:gd name="connsiteX2" fmla="*/ 13716 w 13716"/>
              <a:gd name="connsiteY2" fmla="*/ 754701 h 5590381"/>
              <a:gd name="connsiteX3" fmla="*/ 13716 w 13716"/>
              <a:gd name="connsiteY3" fmla="*/ 1565307 h 5590381"/>
              <a:gd name="connsiteX4" fmla="*/ 13716 w 13716"/>
              <a:gd name="connsiteY4" fmla="*/ 2152297 h 5590381"/>
              <a:gd name="connsiteX5" fmla="*/ 13716 w 13716"/>
              <a:gd name="connsiteY5" fmla="*/ 2906998 h 5590381"/>
              <a:gd name="connsiteX6" fmla="*/ 13716 w 13716"/>
              <a:gd name="connsiteY6" fmla="*/ 3549892 h 5590381"/>
              <a:gd name="connsiteX7" fmla="*/ 13716 w 13716"/>
              <a:gd name="connsiteY7" fmla="*/ 4080978 h 5590381"/>
              <a:gd name="connsiteX8" fmla="*/ 13716 w 13716"/>
              <a:gd name="connsiteY8" fmla="*/ 4835680 h 5590381"/>
              <a:gd name="connsiteX9" fmla="*/ 13716 w 13716"/>
              <a:gd name="connsiteY9" fmla="*/ 5590381 h 5590381"/>
              <a:gd name="connsiteX10" fmla="*/ 0 w 13716"/>
              <a:gd name="connsiteY10" fmla="*/ 5590381 h 5590381"/>
              <a:gd name="connsiteX11" fmla="*/ 0 w 13716"/>
              <a:gd name="connsiteY11" fmla="*/ 4835680 h 5590381"/>
              <a:gd name="connsiteX12" fmla="*/ 0 w 13716"/>
              <a:gd name="connsiteY12" fmla="*/ 4304593 h 5590381"/>
              <a:gd name="connsiteX13" fmla="*/ 0 w 13716"/>
              <a:gd name="connsiteY13" fmla="*/ 3773507 h 5590381"/>
              <a:gd name="connsiteX14" fmla="*/ 0 w 13716"/>
              <a:gd name="connsiteY14" fmla="*/ 3186517 h 5590381"/>
              <a:gd name="connsiteX15" fmla="*/ 0 w 13716"/>
              <a:gd name="connsiteY15" fmla="*/ 2487720 h 5590381"/>
              <a:gd name="connsiteX16" fmla="*/ 0 w 13716"/>
              <a:gd name="connsiteY16" fmla="*/ 1956633 h 5590381"/>
              <a:gd name="connsiteX17" fmla="*/ 0 w 13716"/>
              <a:gd name="connsiteY17" fmla="*/ 1425547 h 5590381"/>
              <a:gd name="connsiteX18" fmla="*/ 0 w 13716"/>
              <a:gd name="connsiteY18" fmla="*/ 614942 h 5590381"/>
              <a:gd name="connsiteX19" fmla="*/ 0 w 13716"/>
              <a:gd name="connsiteY19" fmla="*/ 0 h 5590381"/>
              <a:gd name="connsiteX0" fmla="*/ 0 w 13716"/>
              <a:gd name="connsiteY0" fmla="*/ 0 h 5590381"/>
              <a:gd name="connsiteX1" fmla="*/ 13716 w 13716"/>
              <a:gd name="connsiteY1" fmla="*/ 0 h 5590381"/>
              <a:gd name="connsiteX2" fmla="*/ 13716 w 13716"/>
              <a:gd name="connsiteY2" fmla="*/ 698798 h 5590381"/>
              <a:gd name="connsiteX3" fmla="*/ 13716 w 13716"/>
              <a:gd name="connsiteY3" fmla="*/ 1397595 h 5590381"/>
              <a:gd name="connsiteX4" fmla="*/ 13716 w 13716"/>
              <a:gd name="connsiteY4" fmla="*/ 2152297 h 5590381"/>
              <a:gd name="connsiteX5" fmla="*/ 13716 w 13716"/>
              <a:gd name="connsiteY5" fmla="*/ 2739287 h 5590381"/>
              <a:gd name="connsiteX6" fmla="*/ 13716 w 13716"/>
              <a:gd name="connsiteY6" fmla="*/ 3493988 h 5590381"/>
              <a:gd name="connsiteX7" fmla="*/ 13716 w 13716"/>
              <a:gd name="connsiteY7" fmla="*/ 4304593 h 5590381"/>
              <a:gd name="connsiteX8" fmla="*/ 13716 w 13716"/>
              <a:gd name="connsiteY8" fmla="*/ 5590381 h 5590381"/>
              <a:gd name="connsiteX9" fmla="*/ 0 w 13716"/>
              <a:gd name="connsiteY9" fmla="*/ 5590381 h 5590381"/>
              <a:gd name="connsiteX10" fmla="*/ 0 w 13716"/>
              <a:gd name="connsiteY10" fmla="*/ 4835680 h 5590381"/>
              <a:gd name="connsiteX11" fmla="*/ 0 w 13716"/>
              <a:gd name="connsiteY11" fmla="*/ 4136882 h 5590381"/>
              <a:gd name="connsiteX12" fmla="*/ 0 w 13716"/>
              <a:gd name="connsiteY12" fmla="*/ 3549892 h 5590381"/>
              <a:gd name="connsiteX13" fmla="*/ 0 w 13716"/>
              <a:gd name="connsiteY13" fmla="*/ 2851094 h 5590381"/>
              <a:gd name="connsiteX14" fmla="*/ 0 w 13716"/>
              <a:gd name="connsiteY14" fmla="*/ 2264104 h 5590381"/>
              <a:gd name="connsiteX15" fmla="*/ 0 w 13716"/>
              <a:gd name="connsiteY15" fmla="*/ 1733018 h 5590381"/>
              <a:gd name="connsiteX16" fmla="*/ 0 w 13716"/>
              <a:gd name="connsiteY16" fmla="*/ 1090124 h 5590381"/>
              <a:gd name="connsiteX17" fmla="*/ 0 w 13716"/>
              <a:gd name="connsiteY17"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16" h="5590381" fill="none" extrusionOk="0">
                <a:moveTo>
                  <a:pt x="0" y="0"/>
                </a:moveTo>
                <a:cubicBezTo>
                  <a:pt x="6858" y="-583"/>
                  <a:pt x="7851" y="431"/>
                  <a:pt x="13716" y="0"/>
                </a:cubicBezTo>
                <a:cubicBezTo>
                  <a:pt x="34933" y="215318"/>
                  <a:pt x="27251" y="565582"/>
                  <a:pt x="13716" y="754701"/>
                </a:cubicBezTo>
                <a:cubicBezTo>
                  <a:pt x="-46127" y="1001571"/>
                  <a:pt x="16502" y="1226848"/>
                  <a:pt x="13716" y="1565307"/>
                </a:cubicBezTo>
                <a:cubicBezTo>
                  <a:pt x="518" y="1889109"/>
                  <a:pt x="-16367" y="2000548"/>
                  <a:pt x="13716" y="2152297"/>
                </a:cubicBezTo>
                <a:cubicBezTo>
                  <a:pt x="-27751" y="2293511"/>
                  <a:pt x="26467" y="2577637"/>
                  <a:pt x="13716" y="2906998"/>
                </a:cubicBezTo>
                <a:cubicBezTo>
                  <a:pt x="10317" y="3210592"/>
                  <a:pt x="23894" y="3347388"/>
                  <a:pt x="13716" y="3549892"/>
                </a:cubicBezTo>
                <a:cubicBezTo>
                  <a:pt x="-2084" y="3774164"/>
                  <a:pt x="29811" y="3846282"/>
                  <a:pt x="13716" y="4080978"/>
                </a:cubicBezTo>
                <a:cubicBezTo>
                  <a:pt x="-34083" y="4316157"/>
                  <a:pt x="-21714" y="4469094"/>
                  <a:pt x="13716" y="4835680"/>
                </a:cubicBezTo>
                <a:cubicBezTo>
                  <a:pt x="54813" y="5147918"/>
                  <a:pt x="-17924" y="5390556"/>
                  <a:pt x="13716" y="5590381"/>
                </a:cubicBezTo>
                <a:cubicBezTo>
                  <a:pt x="8175" y="5590136"/>
                  <a:pt x="6849" y="5590599"/>
                  <a:pt x="0" y="5590381"/>
                </a:cubicBezTo>
                <a:cubicBezTo>
                  <a:pt x="25138" y="5250698"/>
                  <a:pt x="-4619" y="5075445"/>
                  <a:pt x="0" y="4835680"/>
                </a:cubicBezTo>
                <a:cubicBezTo>
                  <a:pt x="36581" y="4590550"/>
                  <a:pt x="3022" y="4474529"/>
                  <a:pt x="0" y="4304593"/>
                </a:cubicBezTo>
                <a:cubicBezTo>
                  <a:pt x="-12701" y="4111845"/>
                  <a:pt x="27688" y="3905584"/>
                  <a:pt x="0" y="3773507"/>
                </a:cubicBezTo>
                <a:cubicBezTo>
                  <a:pt x="-26601" y="3606595"/>
                  <a:pt x="-5508" y="3333425"/>
                  <a:pt x="0" y="3186517"/>
                </a:cubicBezTo>
                <a:cubicBezTo>
                  <a:pt x="27803" y="3020623"/>
                  <a:pt x="39608" y="2648539"/>
                  <a:pt x="0" y="2487720"/>
                </a:cubicBezTo>
                <a:cubicBezTo>
                  <a:pt x="-30668" y="2356394"/>
                  <a:pt x="-10848" y="2125581"/>
                  <a:pt x="0" y="1956633"/>
                </a:cubicBezTo>
                <a:cubicBezTo>
                  <a:pt x="21350" y="1832604"/>
                  <a:pt x="13098" y="1675326"/>
                  <a:pt x="0" y="1425547"/>
                </a:cubicBezTo>
                <a:cubicBezTo>
                  <a:pt x="51943" y="1231575"/>
                  <a:pt x="-49685" y="947153"/>
                  <a:pt x="0" y="614942"/>
                </a:cubicBezTo>
                <a:cubicBezTo>
                  <a:pt x="23685" y="274445"/>
                  <a:pt x="15608" y="143232"/>
                  <a:pt x="0" y="0"/>
                </a:cubicBezTo>
                <a:close/>
              </a:path>
              <a:path w="13716" h="5590381" stroke="0" extrusionOk="0">
                <a:moveTo>
                  <a:pt x="0" y="0"/>
                </a:moveTo>
                <a:cubicBezTo>
                  <a:pt x="4519" y="745"/>
                  <a:pt x="7608" y="27"/>
                  <a:pt x="13716" y="0"/>
                </a:cubicBezTo>
                <a:cubicBezTo>
                  <a:pt x="44022" y="114427"/>
                  <a:pt x="8229" y="453118"/>
                  <a:pt x="13716" y="698798"/>
                </a:cubicBezTo>
                <a:cubicBezTo>
                  <a:pt x="34424" y="963774"/>
                  <a:pt x="36600" y="1212364"/>
                  <a:pt x="13716" y="1397595"/>
                </a:cubicBezTo>
                <a:cubicBezTo>
                  <a:pt x="48283" y="1542354"/>
                  <a:pt x="25375" y="1802464"/>
                  <a:pt x="13716" y="2152297"/>
                </a:cubicBezTo>
                <a:cubicBezTo>
                  <a:pt x="3835" y="2525678"/>
                  <a:pt x="21814" y="2592868"/>
                  <a:pt x="13716" y="2739287"/>
                </a:cubicBezTo>
                <a:cubicBezTo>
                  <a:pt x="1084" y="2874965"/>
                  <a:pt x="-36448" y="3144013"/>
                  <a:pt x="13716" y="3493988"/>
                </a:cubicBezTo>
                <a:cubicBezTo>
                  <a:pt x="-17205" y="3852647"/>
                  <a:pt x="66492" y="4038484"/>
                  <a:pt x="13716" y="4304593"/>
                </a:cubicBezTo>
                <a:cubicBezTo>
                  <a:pt x="-83354" y="4564310"/>
                  <a:pt x="113944" y="5225828"/>
                  <a:pt x="13716" y="5590381"/>
                </a:cubicBezTo>
                <a:cubicBezTo>
                  <a:pt x="9333" y="5590250"/>
                  <a:pt x="5993" y="5589792"/>
                  <a:pt x="0" y="5590381"/>
                </a:cubicBezTo>
                <a:cubicBezTo>
                  <a:pt x="35863" y="5257220"/>
                  <a:pt x="-32757" y="5135372"/>
                  <a:pt x="0" y="4835680"/>
                </a:cubicBezTo>
                <a:cubicBezTo>
                  <a:pt x="7921" y="4562721"/>
                  <a:pt x="-29047" y="4351594"/>
                  <a:pt x="0" y="4136882"/>
                </a:cubicBezTo>
                <a:cubicBezTo>
                  <a:pt x="1393" y="3929098"/>
                  <a:pt x="-4372" y="3755796"/>
                  <a:pt x="0" y="3549892"/>
                </a:cubicBezTo>
                <a:cubicBezTo>
                  <a:pt x="-14123" y="3323552"/>
                  <a:pt x="21701" y="3076195"/>
                  <a:pt x="0" y="2851094"/>
                </a:cubicBezTo>
                <a:cubicBezTo>
                  <a:pt x="-51577" y="2661940"/>
                  <a:pt x="-7702" y="2448681"/>
                  <a:pt x="0" y="2264104"/>
                </a:cubicBezTo>
                <a:cubicBezTo>
                  <a:pt x="-8180" y="2080123"/>
                  <a:pt x="16108" y="1991682"/>
                  <a:pt x="0" y="1733018"/>
                </a:cubicBezTo>
                <a:cubicBezTo>
                  <a:pt x="-21280" y="1472795"/>
                  <a:pt x="8343" y="1385598"/>
                  <a:pt x="0" y="1090124"/>
                </a:cubicBezTo>
                <a:cubicBezTo>
                  <a:pt x="41559" y="815693"/>
                  <a:pt x="-53513" y="485395"/>
                  <a:pt x="0" y="0"/>
                </a:cubicBezTo>
                <a:close/>
              </a:path>
              <a:path w="13716" h="5590381" fill="none" stroke="0" extrusionOk="0">
                <a:moveTo>
                  <a:pt x="0" y="0"/>
                </a:moveTo>
                <a:cubicBezTo>
                  <a:pt x="6692" y="-634"/>
                  <a:pt x="7933" y="727"/>
                  <a:pt x="13716" y="0"/>
                </a:cubicBezTo>
                <a:cubicBezTo>
                  <a:pt x="-11397" y="210553"/>
                  <a:pt x="41795" y="570219"/>
                  <a:pt x="13716" y="754701"/>
                </a:cubicBezTo>
                <a:cubicBezTo>
                  <a:pt x="-16345" y="939055"/>
                  <a:pt x="5480" y="1271330"/>
                  <a:pt x="13716" y="1565307"/>
                </a:cubicBezTo>
                <a:cubicBezTo>
                  <a:pt x="214" y="1888228"/>
                  <a:pt x="-22439" y="2000817"/>
                  <a:pt x="13716" y="2152297"/>
                </a:cubicBezTo>
                <a:cubicBezTo>
                  <a:pt x="36483" y="2302199"/>
                  <a:pt x="43294" y="2645200"/>
                  <a:pt x="13716" y="2906998"/>
                </a:cubicBezTo>
                <a:cubicBezTo>
                  <a:pt x="10400" y="3203875"/>
                  <a:pt x="27719" y="3309255"/>
                  <a:pt x="13716" y="3549892"/>
                </a:cubicBezTo>
                <a:cubicBezTo>
                  <a:pt x="-8323" y="3767364"/>
                  <a:pt x="36239" y="3859248"/>
                  <a:pt x="13716" y="4080978"/>
                </a:cubicBezTo>
                <a:cubicBezTo>
                  <a:pt x="-28362" y="4308528"/>
                  <a:pt x="-17360" y="4464817"/>
                  <a:pt x="13716" y="4835680"/>
                </a:cubicBezTo>
                <a:cubicBezTo>
                  <a:pt x="37186" y="5120324"/>
                  <a:pt x="-5183" y="5409792"/>
                  <a:pt x="13716" y="5590381"/>
                </a:cubicBezTo>
                <a:cubicBezTo>
                  <a:pt x="8151" y="5590111"/>
                  <a:pt x="6756" y="5590651"/>
                  <a:pt x="0" y="5590381"/>
                </a:cubicBezTo>
                <a:cubicBezTo>
                  <a:pt x="366" y="5289836"/>
                  <a:pt x="-51421" y="5037027"/>
                  <a:pt x="0" y="4835680"/>
                </a:cubicBezTo>
                <a:cubicBezTo>
                  <a:pt x="30695" y="4638845"/>
                  <a:pt x="15954" y="4503929"/>
                  <a:pt x="0" y="4304593"/>
                </a:cubicBezTo>
                <a:cubicBezTo>
                  <a:pt x="14622" y="4089881"/>
                  <a:pt x="18900" y="3917008"/>
                  <a:pt x="0" y="3773507"/>
                </a:cubicBezTo>
                <a:cubicBezTo>
                  <a:pt x="-3147" y="3613850"/>
                  <a:pt x="-23547" y="3335869"/>
                  <a:pt x="0" y="3186517"/>
                </a:cubicBezTo>
                <a:cubicBezTo>
                  <a:pt x="5486" y="3055843"/>
                  <a:pt x="41826" y="2645889"/>
                  <a:pt x="0" y="2487720"/>
                </a:cubicBezTo>
                <a:cubicBezTo>
                  <a:pt x="-23992" y="2347034"/>
                  <a:pt x="14189" y="2145771"/>
                  <a:pt x="0" y="1956633"/>
                </a:cubicBezTo>
                <a:cubicBezTo>
                  <a:pt x="14669" y="1780910"/>
                  <a:pt x="-4302" y="1660669"/>
                  <a:pt x="0" y="1425547"/>
                </a:cubicBezTo>
                <a:cubicBezTo>
                  <a:pt x="70611" y="1196115"/>
                  <a:pt x="14725" y="924393"/>
                  <a:pt x="0" y="614942"/>
                </a:cubicBezTo>
                <a:cubicBezTo>
                  <a:pt x="-2330" y="269013"/>
                  <a:pt x="15133" y="13266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custGeom>
                    <a:avLst/>
                    <a:gdLst>
                      <a:gd name="connsiteX0" fmla="*/ 0 w 13716"/>
                      <a:gd name="connsiteY0" fmla="*/ 0 h 5590381"/>
                      <a:gd name="connsiteX1" fmla="*/ 13716 w 13716"/>
                      <a:gd name="connsiteY1" fmla="*/ 0 h 5590381"/>
                      <a:gd name="connsiteX2" fmla="*/ 13716 w 13716"/>
                      <a:gd name="connsiteY2" fmla="*/ 754701 h 5590381"/>
                      <a:gd name="connsiteX3" fmla="*/ 13716 w 13716"/>
                      <a:gd name="connsiteY3" fmla="*/ 1565307 h 5590381"/>
                      <a:gd name="connsiteX4" fmla="*/ 13716 w 13716"/>
                      <a:gd name="connsiteY4" fmla="*/ 2152297 h 5590381"/>
                      <a:gd name="connsiteX5" fmla="*/ 13716 w 13716"/>
                      <a:gd name="connsiteY5" fmla="*/ 2906998 h 5590381"/>
                      <a:gd name="connsiteX6" fmla="*/ 13716 w 13716"/>
                      <a:gd name="connsiteY6" fmla="*/ 3549892 h 5590381"/>
                      <a:gd name="connsiteX7" fmla="*/ 13716 w 13716"/>
                      <a:gd name="connsiteY7" fmla="*/ 4080978 h 5590381"/>
                      <a:gd name="connsiteX8" fmla="*/ 13716 w 13716"/>
                      <a:gd name="connsiteY8" fmla="*/ 4835680 h 5590381"/>
                      <a:gd name="connsiteX9" fmla="*/ 13716 w 13716"/>
                      <a:gd name="connsiteY9" fmla="*/ 5590381 h 5590381"/>
                      <a:gd name="connsiteX10" fmla="*/ 0 w 13716"/>
                      <a:gd name="connsiteY10" fmla="*/ 5590381 h 5590381"/>
                      <a:gd name="connsiteX11" fmla="*/ 0 w 13716"/>
                      <a:gd name="connsiteY11" fmla="*/ 4835680 h 5590381"/>
                      <a:gd name="connsiteX12" fmla="*/ 0 w 13716"/>
                      <a:gd name="connsiteY12" fmla="*/ 4304593 h 5590381"/>
                      <a:gd name="connsiteX13" fmla="*/ 0 w 13716"/>
                      <a:gd name="connsiteY13" fmla="*/ 3773507 h 5590381"/>
                      <a:gd name="connsiteX14" fmla="*/ 0 w 13716"/>
                      <a:gd name="connsiteY14" fmla="*/ 3186517 h 5590381"/>
                      <a:gd name="connsiteX15" fmla="*/ 0 w 13716"/>
                      <a:gd name="connsiteY15" fmla="*/ 2487720 h 5590381"/>
                      <a:gd name="connsiteX16" fmla="*/ 0 w 13716"/>
                      <a:gd name="connsiteY16" fmla="*/ 1956633 h 5590381"/>
                      <a:gd name="connsiteX17" fmla="*/ 0 w 13716"/>
                      <a:gd name="connsiteY17" fmla="*/ 1425547 h 5590381"/>
                      <a:gd name="connsiteX18" fmla="*/ 0 w 13716"/>
                      <a:gd name="connsiteY18" fmla="*/ 614942 h 5590381"/>
                      <a:gd name="connsiteX19" fmla="*/ 0 w 13716"/>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716" h="5590381" fill="none" extrusionOk="0">
                        <a:moveTo>
                          <a:pt x="0" y="0"/>
                        </a:moveTo>
                        <a:cubicBezTo>
                          <a:pt x="6519" y="-664"/>
                          <a:pt x="8288" y="665"/>
                          <a:pt x="13716" y="0"/>
                        </a:cubicBezTo>
                        <a:cubicBezTo>
                          <a:pt x="-9798" y="225076"/>
                          <a:pt x="41703" y="562283"/>
                          <a:pt x="13716" y="754701"/>
                        </a:cubicBezTo>
                        <a:cubicBezTo>
                          <a:pt x="-14271" y="947119"/>
                          <a:pt x="25509" y="1239251"/>
                          <a:pt x="13716" y="1565307"/>
                        </a:cubicBezTo>
                        <a:cubicBezTo>
                          <a:pt x="1923" y="1891363"/>
                          <a:pt x="2588" y="1999140"/>
                          <a:pt x="13716" y="2152297"/>
                        </a:cubicBezTo>
                        <a:cubicBezTo>
                          <a:pt x="24845" y="2305454"/>
                          <a:pt x="24133" y="2598333"/>
                          <a:pt x="13716" y="2906998"/>
                        </a:cubicBezTo>
                        <a:cubicBezTo>
                          <a:pt x="3299" y="3215663"/>
                          <a:pt x="30691" y="3327412"/>
                          <a:pt x="13716" y="3549892"/>
                        </a:cubicBezTo>
                        <a:cubicBezTo>
                          <a:pt x="-3259" y="3772372"/>
                          <a:pt x="33989" y="3843836"/>
                          <a:pt x="13716" y="4080978"/>
                        </a:cubicBezTo>
                        <a:cubicBezTo>
                          <a:pt x="-6557" y="4318120"/>
                          <a:pt x="-8378" y="4511166"/>
                          <a:pt x="13716" y="4835680"/>
                        </a:cubicBezTo>
                        <a:cubicBezTo>
                          <a:pt x="35810" y="5160194"/>
                          <a:pt x="-17642" y="5401748"/>
                          <a:pt x="13716" y="5590381"/>
                        </a:cubicBezTo>
                        <a:cubicBezTo>
                          <a:pt x="8599" y="5590092"/>
                          <a:pt x="6708" y="5590668"/>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3716" h="5590381" stroke="0" extrusionOk="0">
                        <a:moveTo>
                          <a:pt x="0" y="0"/>
                        </a:moveTo>
                        <a:cubicBezTo>
                          <a:pt x="4626" y="620"/>
                          <a:pt x="7856" y="-428"/>
                          <a:pt x="13716" y="0"/>
                        </a:cubicBezTo>
                        <a:cubicBezTo>
                          <a:pt x="36569" y="165299"/>
                          <a:pt x="-959" y="427555"/>
                          <a:pt x="13716" y="698798"/>
                        </a:cubicBezTo>
                        <a:cubicBezTo>
                          <a:pt x="28391" y="970041"/>
                          <a:pt x="15108" y="1226199"/>
                          <a:pt x="13716" y="1397595"/>
                        </a:cubicBezTo>
                        <a:cubicBezTo>
                          <a:pt x="12324" y="1568991"/>
                          <a:pt x="34226" y="1794517"/>
                          <a:pt x="13716" y="2152297"/>
                        </a:cubicBezTo>
                        <a:cubicBezTo>
                          <a:pt x="-6794" y="2510077"/>
                          <a:pt x="36274" y="2594424"/>
                          <a:pt x="13716" y="2739287"/>
                        </a:cubicBezTo>
                        <a:cubicBezTo>
                          <a:pt x="-8842" y="2884150"/>
                          <a:pt x="22545" y="3129706"/>
                          <a:pt x="13716" y="3493988"/>
                        </a:cubicBezTo>
                        <a:cubicBezTo>
                          <a:pt x="4887" y="3858270"/>
                          <a:pt x="49629" y="4041447"/>
                          <a:pt x="13716" y="4304593"/>
                        </a:cubicBezTo>
                        <a:cubicBezTo>
                          <a:pt x="-22197" y="4567740"/>
                          <a:pt x="45055" y="5149125"/>
                          <a:pt x="13716" y="5590381"/>
                        </a:cubicBezTo>
                        <a:cubicBezTo>
                          <a:pt x="9649" y="5590058"/>
                          <a:pt x="6483" y="5589928"/>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1712" t="50567" r="50352" b="-1483"/>
          <a:stretch/>
        </p:blipFill>
        <p:spPr>
          <a:xfrm>
            <a:off x="3063683" y="634487"/>
            <a:ext cx="5885230" cy="5746841"/>
          </a:xfrm>
          <a:prstGeom prst="rect">
            <a:avLst/>
          </a:prstGeom>
        </p:spPr>
      </p:pic>
      <p:sp>
        <p:nvSpPr>
          <p:cNvPr id="3" name="Content Placeholder 2"/>
          <p:cNvSpPr>
            <a:spLocks noGrp="1"/>
          </p:cNvSpPr>
          <p:nvPr>
            <p:ph idx="1"/>
          </p:nvPr>
        </p:nvSpPr>
        <p:spPr>
          <a:xfrm>
            <a:off x="574358" y="2796848"/>
            <a:ext cx="2626042" cy="2326868"/>
          </a:xfrm>
        </p:spPr>
        <p:txBody>
          <a:bodyPr anchor="t">
            <a:normAutofit fontScale="92500" lnSpcReduction="20000"/>
          </a:bodyPr>
          <a:lstStyle/>
          <a:p>
            <a:pPr marL="0" indent="0">
              <a:buNone/>
            </a:pPr>
            <a:r>
              <a:rPr lang="en-GB" sz="1800" b="1" dirty="0"/>
              <a:t>Convert:</a:t>
            </a:r>
            <a:r>
              <a:rPr lang="en-GB" sz="1800" dirty="0"/>
              <a:t> This is simply conversion to sale, online or offline. It involves getting your audience to take that vital next step which turns them into paying customers whether the payment is taken through online e-commerce transactions or offline channels. </a:t>
            </a:r>
          </a:p>
          <a:p>
            <a:endParaRPr lang="en-GB" sz="1800" dirty="0"/>
          </a:p>
        </p:txBody>
      </p:sp>
      <p:pic>
        <p:nvPicPr>
          <p:cNvPr id="4" name="Picture 3">
            <a:extLst>
              <a:ext uri="{FF2B5EF4-FFF2-40B4-BE49-F238E27FC236}">
                <a16:creationId xmlns:a16="http://schemas.microsoft.com/office/drawing/2014/main" id="{B6915812-EEEB-7BC9-A42F-6F195C3AAA90}"/>
              </a:ext>
            </a:extLst>
          </p:cNvPr>
          <p:cNvPicPr>
            <a:picLocks noChangeAspect="1"/>
          </p:cNvPicPr>
          <p:nvPr/>
        </p:nvPicPr>
        <p:blipFill>
          <a:blip r:embed="rId4"/>
          <a:stretch>
            <a:fillRect/>
          </a:stretch>
        </p:blipFill>
        <p:spPr>
          <a:xfrm>
            <a:off x="36512" y="6135637"/>
            <a:ext cx="9144000" cy="722363"/>
          </a:xfrm>
          <a:prstGeom prst="rect">
            <a:avLst/>
          </a:prstGeom>
        </p:spPr>
      </p:pic>
    </p:spTree>
    <p:extLst>
      <p:ext uri="{BB962C8B-B14F-4D97-AF65-F5344CB8AC3E}">
        <p14:creationId xmlns:p14="http://schemas.microsoft.com/office/powerpoint/2010/main" val="4925434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54355" y="-459432"/>
            <a:ext cx="2564892" cy="5583148"/>
          </a:xfrm>
        </p:spPr>
        <p:txBody>
          <a:bodyPr anchor="ctr">
            <a:normAutofit/>
          </a:bodyPr>
          <a:lstStyle/>
          <a:p>
            <a:r>
              <a:rPr lang="en-GB" sz="4700" dirty="0"/>
              <a:t>Engage</a:t>
            </a:r>
          </a:p>
        </p:txBody>
      </p:sp>
      <p:sp>
        <p:nvSpPr>
          <p:cNvPr id="34"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00400" y="630936"/>
            <a:ext cx="13716" cy="5590381"/>
          </a:xfrm>
          <a:custGeom>
            <a:avLst/>
            <a:gdLst>
              <a:gd name="connsiteX0" fmla="*/ 0 w 13716"/>
              <a:gd name="connsiteY0" fmla="*/ 0 h 5590381"/>
              <a:gd name="connsiteX1" fmla="*/ 13716 w 13716"/>
              <a:gd name="connsiteY1" fmla="*/ 0 h 5590381"/>
              <a:gd name="connsiteX2" fmla="*/ 13716 w 13716"/>
              <a:gd name="connsiteY2" fmla="*/ 754701 h 5590381"/>
              <a:gd name="connsiteX3" fmla="*/ 13716 w 13716"/>
              <a:gd name="connsiteY3" fmla="*/ 1565307 h 5590381"/>
              <a:gd name="connsiteX4" fmla="*/ 13716 w 13716"/>
              <a:gd name="connsiteY4" fmla="*/ 2152297 h 5590381"/>
              <a:gd name="connsiteX5" fmla="*/ 13716 w 13716"/>
              <a:gd name="connsiteY5" fmla="*/ 2906998 h 5590381"/>
              <a:gd name="connsiteX6" fmla="*/ 13716 w 13716"/>
              <a:gd name="connsiteY6" fmla="*/ 3549892 h 5590381"/>
              <a:gd name="connsiteX7" fmla="*/ 13716 w 13716"/>
              <a:gd name="connsiteY7" fmla="*/ 4080978 h 5590381"/>
              <a:gd name="connsiteX8" fmla="*/ 13716 w 13716"/>
              <a:gd name="connsiteY8" fmla="*/ 4835680 h 5590381"/>
              <a:gd name="connsiteX9" fmla="*/ 13716 w 13716"/>
              <a:gd name="connsiteY9" fmla="*/ 5590381 h 5590381"/>
              <a:gd name="connsiteX10" fmla="*/ 0 w 13716"/>
              <a:gd name="connsiteY10" fmla="*/ 5590381 h 5590381"/>
              <a:gd name="connsiteX11" fmla="*/ 0 w 13716"/>
              <a:gd name="connsiteY11" fmla="*/ 4835680 h 5590381"/>
              <a:gd name="connsiteX12" fmla="*/ 0 w 13716"/>
              <a:gd name="connsiteY12" fmla="*/ 4304593 h 5590381"/>
              <a:gd name="connsiteX13" fmla="*/ 0 w 13716"/>
              <a:gd name="connsiteY13" fmla="*/ 3773507 h 5590381"/>
              <a:gd name="connsiteX14" fmla="*/ 0 w 13716"/>
              <a:gd name="connsiteY14" fmla="*/ 3186517 h 5590381"/>
              <a:gd name="connsiteX15" fmla="*/ 0 w 13716"/>
              <a:gd name="connsiteY15" fmla="*/ 2487720 h 5590381"/>
              <a:gd name="connsiteX16" fmla="*/ 0 w 13716"/>
              <a:gd name="connsiteY16" fmla="*/ 1956633 h 5590381"/>
              <a:gd name="connsiteX17" fmla="*/ 0 w 13716"/>
              <a:gd name="connsiteY17" fmla="*/ 1425547 h 5590381"/>
              <a:gd name="connsiteX18" fmla="*/ 0 w 13716"/>
              <a:gd name="connsiteY18" fmla="*/ 614942 h 5590381"/>
              <a:gd name="connsiteX19" fmla="*/ 0 w 13716"/>
              <a:gd name="connsiteY19" fmla="*/ 0 h 5590381"/>
              <a:gd name="connsiteX0" fmla="*/ 0 w 13716"/>
              <a:gd name="connsiteY0" fmla="*/ 0 h 5590381"/>
              <a:gd name="connsiteX1" fmla="*/ 13716 w 13716"/>
              <a:gd name="connsiteY1" fmla="*/ 0 h 5590381"/>
              <a:gd name="connsiteX2" fmla="*/ 13716 w 13716"/>
              <a:gd name="connsiteY2" fmla="*/ 698798 h 5590381"/>
              <a:gd name="connsiteX3" fmla="*/ 13716 w 13716"/>
              <a:gd name="connsiteY3" fmla="*/ 1397595 h 5590381"/>
              <a:gd name="connsiteX4" fmla="*/ 13716 w 13716"/>
              <a:gd name="connsiteY4" fmla="*/ 2152297 h 5590381"/>
              <a:gd name="connsiteX5" fmla="*/ 13716 w 13716"/>
              <a:gd name="connsiteY5" fmla="*/ 2739287 h 5590381"/>
              <a:gd name="connsiteX6" fmla="*/ 13716 w 13716"/>
              <a:gd name="connsiteY6" fmla="*/ 3493988 h 5590381"/>
              <a:gd name="connsiteX7" fmla="*/ 13716 w 13716"/>
              <a:gd name="connsiteY7" fmla="*/ 4304593 h 5590381"/>
              <a:gd name="connsiteX8" fmla="*/ 13716 w 13716"/>
              <a:gd name="connsiteY8" fmla="*/ 5590381 h 5590381"/>
              <a:gd name="connsiteX9" fmla="*/ 0 w 13716"/>
              <a:gd name="connsiteY9" fmla="*/ 5590381 h 5590381"/>
              <a:gd name="connsiteX10" fmla="*/ 0 w 13716"/>
              <a:gd name="connsiteY10" fmla="*/ 4835680 h 5590381"/>
              <a:gd name="connsiteX11" fmla="*/ 0 w 13716"/>
              <a:gd name="connsiteY11" fmla="*/ 4136882 h 5590381"/>
              <a:gd name="connsiteX12" fmla="*/ 0 w 13716"/>
              <a:gd name="connsiteY12" fmla="*/ 3549892 h 5590381"/>
              <a:gd name="connsiteX13" fmla="*/ 0 w 13716"/>
              <a:gd name="connsiteY13" fmla="*/ 2851094 h 5590381"/>
              <a:gd name="connsiteX14" fmla="*/ 0 w 13716"/>
              <a:gd name="connsiteY14" fmla="*/ 2264104 h 5590381"/>
              <a:gd name="connsiteX15" fmla="*/ 0 w 13716"/>
              <a:gd name="connsiteY15" fmla="*/ 1733018 h 5590381"/>
              <a:gd name="connsiteX16" fmla="*/ 0 w 13716"/>
              <a:gd name="connsiteY16" fmla="*/ 1090124 h 5590381"/>
              <a:gd name="connsiteX17" fmla="*/ 0 w 13716"/>
              <a:gd name="connsiteY17"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16" h="5590381" fill="none" extrusionOk="0">
                <a:moveTo>
                  <a:pt x="0" y="0"/>
                </a:moveTo>
                <a:cubicBezTo>
                  <a:pt x="6858" y="-583"/>
                  <a:pt x="7851" y="431"/>
                  <a:pt x="13716" y="0"/>
                </a:cubicBezTo>
                <a:cubicBezTo>
                  <a:pt x="34933" y="215318"/>
                  <a:pt x="27251" y="565582"/>
                  <a:pt x="13716" y="754701"/>
                </a:cubicBezTo>
                <a:cubicBezTo>
                  <a:pt x="-46127" y="1001571"/>
                  <a:pt x="16502" y="1226848"/>
                  <a:pt x="13716" y="1565307"/>
                </a:cubicBezTo>
                <a:cubicBezTo>
                  <a:pt x="518" y="1889109"/>
                  <a:pt x="-16367" y="2000548"/>
                  <a:pt x="13716" y="2152297"/>
                </a:cubicBezTo>
                <a:cubicBezTo>
                  <a:pt x="-27751" y="2293511"/>
                  <a:pt x="26467" y="2577637"/>
                  <a:pt x="13716" y="2906998"/>
                </a:cubicBezTo>
                <a:cubicBezTo>
                  <a:pt x="10317" y="3210592"/>
                  <a:pt x="23894" y="3347388"/>
                  <a:pt x="13716" y="3549892"/>
                </a:cubicBezTo>
                <a:cubicBezTo>
                  <a:pt x="-2084" y="3774164"/>
                  <a:pt x="29811" y="3846282"/>
                  <a:pt x="13716" y="4080978"/>
                </a:cubicBezTo>
                <a:cubicBezTo>
                  <a:pt x="-34083" y="4316157"/>
                  <a:pt x="-21714" y="4469094"/>
                  <a:pt x="13716" y="4835680"/>
                </a:cubicBezTo>
                <a:cubicBezTo>
                  <a:pt x="54813" y="5147918"/>
                  <a:pt x="-17924" y="5390556"/>
                  <a:pt x="13716" y="5590381"/>
                </a:cubicBezTo>
                <a:cubicBezTo>
                  <a:pt x="8175" y="5590136"/>
                  <a:pt x="6849" y="5590599"/>
                  <a:pt x="0" y="5590381"/>
                </a:cubicBezTo>
                <a:cubicBezTo>
                  <a:pt x="25138" y="5250698"/>
                  <a:pt x="-4619" y="5075445"/>
                  <a:pt x="0" y="4835680"/>
                </a:cubicBezTo>
                <a:cubicBezTo>
                  <a:pt x="36581" y="4590550"/>
                  <a:pt x="3022" y="4474529"/>
                  <a:pt x="0" y="4304593"/>
                </a:cubicBezTo>
                <a:cubicBezTo>
                  <a:pt x="-12701" y="4111845"/>
                  <a:pt x="27688" y="3905584"/>
                  <a:pt x="0" y="3773507"/>
                </a:cubicBezTo>
                <a:cubicBezTo>
                  <a:pt x="-26601" y="3606595"/>
                  <a:pt x="-5508" y="3333425"/>
                  <a:pt x="0" y="3186517"/>
                </a:cubicBezTo>
                <a:cubicBezTo>
                  <a:pt x="27803" y="3020623"/>
                  <a:pt x="39608" y="2648539"/>
                  <a:pt x="0" y="2487720"/>
                </a:cubicBezTo>
                <a:cubicBezTo>
                  <a:pt x="-30668" y="2356394"/>
                  <a:pt x="-10848" y="2125581"/>
                  <a:pt x="0" y="1956633"/>
                </a:cubicBezTo>
                <a:cubicBezTo>
                  <a:pt x="21350" y="1832604"/>
                  <a:pt x="13098" y="1675326"/>
                  <a:pt x="0" y="1425547"/>
                </a:cubicBezTo>
                <a:cubicBezTo>
                  <a:pt x="51943" y="1231575"/>
                  <a:pt x="-49685" y="947153"/>
                  <a:pt x="0" y="614942"/>
                </a:cubicBezTo>
                <a:cubicBezTo>
                  <a:pt x="23685" y="274445"/>
                  <a:pt x="15608" y="143232"/>
                  <a:pt x="0" y="0"/>
                </a:cubicBezTo>
                <a:close/>
              </a:path>
              <a:path w="13716" h="5590381" stroke="0" extrusionOk="0">
                <a:moveTo>
                  <a:pt x="0" y="0"/>
                </a:moveTo>
                <a:cubicBezTo>
                  <a:pt x="4519" y="745"/>
                  <a:pt x="7608" y="27"/>
                  <a:pt x="13716" y="0"/>
                </a:cubicBezTo>
                <a:cubicBezTo>
                  <a:pt x="44022" y="114427"/>
                  <a:pt x="8229" y="453118"/>
                  <a:pt x="13716" y="698798"/>
                </a:cubicBezTo>
                <a:cubicBezTo>
                  <a:pt x="34424" y="963774"/>
                  <a:pt x="36600" y="1212364"/>
                  <a:pt x="13716" y="1397595"/>
                </a:cubicBezTo>
                <a:cubicBezTo>
                  <a:pt x="48283" y="1542354"/>
                  <a:pt x="25375" y="1802464"/>
                  <a:pt x="13716" y="2152297"/>
                </a:cubicBezTo>
                <a:cubicBezTo>
                  <a:pt x="3835" y="2525678"/>
                  <a:pt x="21814" y="2592868"/>
                  <a:pt x="13716" y="2739287"/>
                </a:cubicBezTo>
                <a:cubicBezTo>
                  <a:pt x="1084" y="2874965"/>
                  <a:pt x="-36448" y="3144013"/>
                  <a:pt x="13716" y="3493988"/>
                </a:cubicBezTo>
                <a:cubicBezTo>
                  <a:pt x="-17205" y="3852647"/>
                  <a:pt x="66492" y="4038484"/>
                  <a:pt x="13716" y="4304593"/>
                </a:cubicBezTo>
                <a:cubicBezTo>
                  <a:pt x="-83354" y="4564310"/>
                  <a:pt x="113944" y="5225828"/>
                  <a:pt x="13716" y="5590381"/>
                </a:cubicBezTo>
                <a:cubicBezTo>
                  <a:pt x="9333" y="5590250"/>
                  <a:pt x="5993" y="5589792"/>
                  <a:pt x="0" y="5590381"/>
                </a:cubicBezTo>
                <a:cubicBezTo>
                  <a:pt x="35863" y="5257220"/>
                  <a:pt x="-32757" y="5135372"/>
                  <a:pt x="0" y="4835680"/>
                </a:cubicBezTo>
                <a:cubicBezTo>
                  <a:pt x="7921" y="4562721"/>
                  <a:pt x="-29047" y="4351594"/>
                  <a:pt x="0" y="4136882"/>
                </a:cubicBezTo>
                <a:cubicBezTo>
                  <a:pt x="1393" y="3929098"/>
                  <a:pt x="-4372" y="3755796"/>
                  <a:pt x="0" y="3549892"/>
                </a:cubicBezTo>
                <a:cubicBezTo>
                  <a:pt x="-14123" y="3323552"/>
                  <a:pt x="21701" y="3076195"/>
                  <a:pt x="0" y="2851094"/>
                </a:cubicBezTo>
                <a:cubicBezTo>
                  <a:pt x="-51577" y="2661940"/>
                  <a:pt x="-7702" y="2448681"/>
                  <a:pt x="0" y="2264104"/>
                </a:cubicBezTo>
                <a:cubicBezTo>
                  <a:pt x="-8180" y="2080123"/>
                  <a:pt x="16108" y="1991682"/>
                  <a:pt x="0" y="1733018"/>
                </a:cubicBezTo>
                <a:cubicBezTo>
                  <a:pt x="-21280" y="1472795"/>
                  <a:pt x="8343" y="1385598"/>
                  <a:pt x="0" y="1090124"/>
                </a:cubicBezTo>
                <a:cubicBezTo>
                  <a:pt x="41559" y="815693"/>
                  <a:pt x="-53513" y="485395"/>
                  <a:pt x="0" y="0"/>
                </a:cubicBezTo>
                <a:close/>
              </a:path>
              <a:path w="13716" h="5590381" fill="none" stroke="0" extrusionOk="0">
                <a:moveTo>
                  <a:pt x="0" y="0"/>
                </a:moveTo>
                <a:cubicBezTo>
                  <a:pt x="6692" y="-634"/>
                  <a:pt x="7933" y="727"/>
                  <a:pt x="13716" y="0"/>
                </a:cubicBezTo>
                <a:cubicBezTo>
                  <a:pt x="-11397" y="210553"/>
                  <a:pt x="41795" y="570219"/>
                  <a:pt x="13716" y="754701"/>
                </a:cubicBezTo>
                <a:cubicBezTo>
                  <a:pt x="-16345" y="939055"/>
                  <a:pt x="5480" y="1271330"/>
                  <a:pt x="13716" y="1565307"/>
                </a:cubicBezTo>
                <a:cubicBezTo>
                  <a:pt x="214" y="1888228"/>
                  <a:pt x="-22439" y="2000817"/>
                  <a:pt x="13716" y="2152297"/>
                </a:cubicBezTo>
                <a:cubicBezTo>
                  <a:pt x="36483" y="2302199"/>
                  <a:pt x="43294" y="2645200"/>
                  <a:pt x="13716" y="2906998"/>
                </a:cubicBezTo>
                <a:cubicBezTo>
                  <a:pt x="10400" y="3203875"/>
                  <a:pt x="27719" y="3309255"/>
                  <a:pt x="13716" y="3549892"/>
                </a:cubicBezTo>
                <a:cubicBezTo>
                  <a:pt x="-8323" y="3767364"/>
                  <a:pt x="36239" y="3859248"/>
                  <a:pt x="13716" y="4080978"/>
                </a:cubicBezTo>
                <a:cubicBezTo>
                  <a:pt x="-28362" y="4308528"/>
                  <a:pt x="-17360" y="4464817"/>
                  <a:pt x="13716" y="4835680"/>
                </a:cubicBezTo>
                <a:cubicBezTo>
                  <a:pt x="37186" y="5120324"/>
                  <a:pt x="-5183" y="5409792"/>
                  <a:pt x="13716" y="5590381"/>
                </a:cubicBezTo>
                <a:cubicBezTo>
                  <a:pt x="8151" y="5590111"/>
                  <a:pt x="6756" y="5590651"/>
                  <a:pt x="0" y="5590381"/>
                </a:cubicBezTo>
                <a:cubicBezTo>
                  <a:pt x="366" y="5289836"/>
                  <a:pt x="-51421" y="5037027"/>
                  <a:pt x="0" y="4835680"/>
                </a:cubicBezTo>
                <a:cubicBezTo>
                  <a:pt x="30695" y="4638845"/>
                  <a:pt x="15954" y="4503929"/>
                  <a:pt x="0" y="4304593"/>
                </a:cubicBezTo>
                <a:cubicBezTo>
                  <a:pt x="14622" y="4089881"/>
                  <a:pt x="18900" y="3917008"/>
                  <a:pt x="0" y="3773507"/>
                </a:cubicBezTo>
                <a:cubicBezTo>
                  <a:pt x="-3147" y="3613850"/>
                  <a:pt x="-23547" y="3335869"/>
                  <a:pt x="0" y="3186517"/>
                </a:cubicBezTo>
                <a:cubicBezTo>
                  <a:pt x="5486" y="3055843"/>
                  <a:pt x="41826" y="2645889"/>
                  <a:pt x="0" y="2487720"/>
                </a:cubicBezTo>
                <a:cubicBezTo>
                  <a:pt x="-23992" y="2347034"/>
                  <a:pt x="14189" y="2145771"/>
                  <a:pt x="0" y="1956633"/>
                </a:cubicBezTo>
                <a:cubicBezTo>
                  <a:pt x="14669" y="1780910"/>
                  <a:pt x="-4302" y="1660669"/>
                  <a:pt x="0" y="1425547"/>
                </a:cubicBezTo>
                <a:cubicBezTo>
                  <a:pt x="70611" y="1196115"/>
                  <a:pt x="14725" y="924393"/>
                  <a:pt x="0" y="614942"/>
                </a:cubicBezTo>
                <a:cubicBezTo>
                  <a:pt x="-2330" y="269013"/>
                  <a:pt x="15133" y="13266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custGeom>
                    <a:avLst/>
                    <a:gdLst>
                      <a:gd name="connsiteX0" fmla="*/ 0 w 13716"/>
                      <a:gd name="connsiteY0" fmla="*/ 0 h 5590381"/>
                      <a:gd name="connsiteX1" fmla="*/ 13716 w 13716"/>
                      <a:gd name="connsiteY1" fmla="*/ 0 h 5590381"/>
                      <a:gd name="connsiteX2" fmla="*/ 13716 w 13716"/>
                      <a:gd name="connsiteY2" fmla="*/ 754701 h 5590381"/>
                      <a:gd name="connsiteX3" fmla="*/ 13716 w 13716"/>
                      <a:gd name="connsiteY3" fmla="*/ 1565307 h 5590381"/>
                      <a:gd name="connsiteX4" fmla="*/ 13716 w 13716"/>
                      <a:gd name="connsiteY4" fmla="*/ 2152297 h 5590381"/>
                      <a:gd name="connsiteX5" fmla="*/ 13716 w 13716"/>
                      <a:gd name="connsiteY5" fmla="*/ 2906998 h 5590381"/>
                      <a:gd name="connsiteX6" fmla="*/ 13716 w 13716"/>
                      <a:gd name="connsiteY6" fmla="*/ 3549892 h 5590381"/>
                      <a:gd name="connsiteX7" fmla="*/ 13716 w 13716"/>
                      <a:gd name="connsiteY7" fmla="*/ 4080978 h 5590381"/>
                      <a:gd name="connsiteX8" fmla="*/ 13716 w 13716"/>
                      <a:gd name="connsiteY8" fmla="*/ 4835680 h 5590381"/>
                      <a:gd name="connsiteX9" fmla="*/ 13716 w 13716"/>
                      <a:gd name="connsiteY9" fmla="*/ 5590381 h 5590381"/>
                      <a:gd name="connsiteX10" fmla="*/ 0 w 13716"/>
                      <a:gd name="connsiteY10" fmla="*/ 5590381 h 5590381"/>
                      <a:gd name="connsiteX11" fmla="*/ 0 w 13716"/>
                      <a:gd name="connsiteY11" fmla="*/ 4835680 h 5590381"/>
                      <a:gd name="connsiteX12" fmla="*/ 0 w 13716"/>
                      <a:gd name="connsiteY12" fmla="*/ 4304593 h 5590381"/>
                      <a:gd name="connsiteX13" fmla="*/ 0 w 13716"/>
                      <a:gd name="connsiteY13" fmla="*/ 3773507 h 5590381"/>
                      <a:gd name="connsiteX14" fmla="*/ 0 w 13716"/>
                      <a:gd name="connsiteY14" fmla="*/ 3186517 h 5590381"/>
                      <a:gd name="connsiteX15" fmla="*/ 0 w 13716"/>
                      <a:gd name="connsiteY15" fmla="*/ 2487720 h 5590381"/>
                      <a:gd name="connsiteX16" fmla="*/ 0 w 13716"/>
                      <a:gd name="connsiteY16" fmla="*/ 1956633 h 5590381"/>
                      <a:gd name="connsiteX17" fmla="*/ 0 w 13716"/>
                      <a:gd name="connsiteY17" fmla="*/ 1425547 h 5590381"/>
                      <a:gd name="connsiteX18" fmla="*/ 0 w 13716"/>
                      <a:gd name="connsiteY18" fmla="*/ 614942 h 5590381"/>
                      <a:gd name="connsiteX19" fmla="*/ 0 w 13716"/>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716" h="5590381" fill="none" extrusionOk="0">
                        <a:moveTo>
                          <a:pt x="0" y="0"/>
                        </a:moveTo>
                        <a:cubicBezTo>
                          <a:pt x="6519" y="-664"/>
                          <a:pt x="8288" y="665"/>
                          <a:pt x="13716" y="0"/>
                        </a:cubicBezTo>
                        <a:cubicBezTo>
                          <a:pt x="-9798" y="225076"/>
                          <a:pt x="41703" y="562283"/>
                          <a:pt x="13716" y="754701"/>
                        </a:cubicBezTo>
                        <a:cubicBezTo>
                          <a:pt x="-14271" y="947119"/>
                          <a:pt x="25509" y="1239251"/>
                          <a:pt x="13716" y="1565307"/>
                        </a:cubicBezTo>
                        <a:cubicBezTo>
                          <a:pt x="1923" y="1891363"/>
                          <a:pt x="2588" y="1999140"/>
                          <a:pt x="13716" y="2152297"/>
                        </a:cubicBezTo>
                        <a:cubicBezTo>
                          <a:pt x="24845" y="2305454"/>
                          <a:pt x="24133" y="2598333"/>
                          <a:pt x="13716" y="2906998"/>
                        </a:cubicBezTo>
                        <a:cubicBezTo>
                          <a:pt x="3299" y="3215663"/>
                          <a:pt x="30691" y="3327412"/>
                          <a:pt x="13716" y="3549892"/>
                        </a:cubicBezTo>
                        <a:cubicBezTo>
                          <a:pt x="-3259" y="3772372"/>
                          <a:pt x="33989" y="3843836"/>
                          <a:pt x="13716" y="4080978"/>
                        </a:cubicBezTo>
                        <a:cubicBezTo>
                          <a:pt x="-6557" y="4318120"/>
                          <a:pt x="-8378" y="4511166"/>
                          <a:pt x="13716" y="4835680"/>
                        </a:cubicBezTo>
                        <a:cubicBezTo>
                          <a:pt x="35810" y="5160194"/>
                          <a:pt x="-17642" y="5401748"/>
                          <a:pt x="13716" y="5590381"/>
                        </a:cubicBezTo>
                        <a:cubicBezTo>
                          <a:pt x="8599" y="5590092"/>
                          <a:pt x="6708" y="5590668"/>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3716" h="5590381" stroke="0" extrusionOk="0">
                        <a:moveTo>
                          <a:pt x="0" y="0"/>
                        </a:moveTo>
                        <a:cubicBezTo>
                          <a:pt x="4626" y="620"/>
                          <a:pt x="7856" y="-428"/>
                          <a:pt x="13716" y="0"/>
                        </a:cubicBezTo>
                        <a:cubicBezTo>
                          <a:pt x="36569" y="165299"/>
                          <a:pt x="-959" y="427555"/>
                          <a:pt x="13716" y="698798"/>
                        </a:cubicBezTo>
                        <a:cubicBezTo>
                          <a:pt x="28391" y="970041"/>
                          <a:pt x="15108" y="1226199"/>
                          <a:pt x="13716" y="1397595"/>
                        </a:cubicBezTo>
                        <a:cubicBezTo>
                          <a:pt x="12324" y="1568991"/>
                          <a:pt x="34226" y="1794517"/>
                          <a:pt x="13716" y="2152297"/>
                        </a:cubicBezTo>
                        <a:cubicBezTo>
                          <a:pt x="-6794" y="2510077"/>
                          <a:pt x="36274" y="2594424"/>
                          <a:pt x="13716" y="2739287"/>
                        </a:cubicBezTo>
                        <a:cubicBezTo>
                          <a:pt x="-8842" y="2884150"/>
                          <a:pt x="22545" y="3129706"/>
                          <a:pt x="13716" y="3493988"/>
                        </a:cubicBezTo>
                        <a:cubicBezTo>
                          <a:pt x="4887" y="3858270"/>
                          <a:pt x="49629" y="4041447"/>
                          <a:pt x="13716" y="4304593"/>
                        </a:cubicBezTo>
                        <a:cubicBezTo>
                          <a:pt x="-22197" y="4567740"/>
                          <a:pt x="45055" y="5149125"/>
                          <a:pt x="13716" y="5590381"/>
                        </a:cubicBezTo>
                        <a:cubicBezTo>
                          <a:pt x="9649" y="5590058"/>
                          <a:pt x="6483" y="5589928"/>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2431" t="-516" r="49953" b="49600"/>
          <a:stretch/>
        </p:blipFill>
        <p:spPr>
          <a:xfrm>
            <a:off x="3351959" y="22906"/>
            <a:ext cx="5781851" cy="6089825"/>
          </a:xfrm>
          <a:prstGeom prst="rect">
            <a:avLst/>
          </a:prstGeom>
        </p:spPr>
      </p:pic>
      <p:sp>
        <p:nvSpPr>
          <p:cNvPr id="3" name="Content Placeholder 2"/>
          <p:cNvSpPr>
            <a:spLocks noGrp="1"/>
          </p:cNvSpPr>
          <p:nvPr>
            <p:ph idx="1"/>
          </p:nvPr>
        </p:nvSpPr>
        <p:spPr>
          <a:xfrm>
            <a:off x="574358" y="2796848"/>
            <a:ext cx="2626042" cy="2326868"/>
          </a:xfrm>
        </p:spPr>
        <p:txBody>
          <a:bodyPr anchor="t">
            <a:normAutofit fontScale="92500" lnSpcReduction="20000"/>
          </a:bodyPr>
          <a:lstStyle/>
          <a:p>
            <a:pPr marL="0" indent="0">
              <a:buNone/>
            </a:pPr>
            <a:r>
              <a:rPr lang="en-GB" sz="1800" b="1" dirty="0"/>
              <a:t>Engage:</a:t>
            </a:r>
            <a:r>
              <a:rPr lang="en-GB" sz="1800" dirty="0"/>
              <a:t> This is long-term customer engagement and communications that is, developing a long-term relationship with first-time buyers to build customer loyalty as repeat purchases using communications on your site, social presence, email, and direct interactions to boost customer lifetime value</a:t>
            </a:r>
          </a:p>
        </p:txBody>
      </p:sp>
      <p:pic>
        <p:nvPicPr>
          <p:cNvPr id="6" name="Picture 5">
            <a:extLst>
              <a:ext uri="{FF2B5EF4-FFF2-40B4-BE49-F238E27FC236}">
                <a16:creationId xmlns:a16="http://schemas.microsoft.com/office/drawing/2014/main" id="{38F629AF-66DF-8C43-B65E-49ECEB66FE49}"/>
              </a:ext>
            </a:extLst>
          </p:cNvPr>
          <p:cNvPicPr>
            <a:picLocks noChangeAspect="1"/>
          </p:cNvPicPr>
          <p:nvPr/>
        </p:nvPicPr>
        <p:blipFill>
          <a:blip r:embed="rId4"/>
          <a:stretch>
            <a:fillRect/>
          </a:stretch>
        </p:blipFill>
        <p:spPr>
          <a:xfrm>
            <a:off x="0" y="6135637"/>
            <a:ext cx="9144000" cy="722363"/>
          </a:xfrm>
          <a:prstGeom prst="rect">
            <a:avLst/>
          </a:prstGeom>
        </p:spPr>
      </p:pic>
    </p:spTree>
    <p:extLst>
      <p:ext uri="{BB962C8B-B14F-4D97-AF65-F5344CB8AC3E}">
        <p14:creationId xmlns:p14="http://schemas.microsoft.com/office/powerpoint/2010/main" val="39485873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742CC358-35FC-6CA5-C81B-4BE8A49A93CA}"/>
              </a:ext>
            </a:extLst>
          </p:cNvPr>
          <p:cNvPicPr>
            <a:picLocks noChangeAspect="1"/>
          </p:cNvPicPr>
          <p:nvPr/>
        </p:nvPicPr>
        <p:blipFill>
          <a:blip r:embed="rId3" cstate="print"/>
          <a:stretch>
            <a:fillRect/>
          </a:stretch>
        </p:blipFill>
        <p:spPr>
          <a:xfrm>
            <a:off x="899592" y="260648"/>
            <a:ext cx="7632848" cy="5482929"/>
          </a:xfrm>
          <a:prstGeom prst="rect">
            <a:avLst/>
          </a:prstGeom>
        </p:spPr>
      </p:pic>
      <p:sp>
        <p:nvSpPr>
          <p:cNvPr id="9" name="Title 1">
            <a:extLst>
              <a:ext uri="{FF2B5EF4-FFF2-40B4-BE49-F238E27FC236}">
                <a16:creationId xmlns:a16="http://schemas.microsoft.com/office/drawing/2014/main" id="{1823F2FB-3BBC-5CA6-1620-CA3762DA4AE8}"/>
              </a:ext>
            </a:extLst>
          </p:cNvPr>
          <p:cNvSpPr>
            <a:spLocks noGrp="1"/>
          </p:cNvSpPr>
          <p:nvPr>
            <p:ph type="title"/>
          </p:nvPr>
        </p:nvSpPr>
        <p:spPr>
          <a:xfrm>
            <a:off x="323528" y="-99392"/>
            <a:ext cx="2578608" cy="1124712"/>
          </a:xfrm>
        </p:spPr>
        <p:txBody>
          <a:bodyPr vert="horz" lIns="91440" tIns="45720" rIns="91440" bIns="45720" rtlCol="0" anchor="b">
            <a:normAutofit/>
          </a:bodyPr>
          <a:lstStyle/>
          <a:p>
            <a:r>
              <a:rPr lang="en-US" sz="2400" b="1" dirty="0"/>
              <a:t>Types of Media </a:t>
            </a:r>
            <a:br>
              <a:rPr lang="en-US" sz="2400" b="1" dirty="0"/>
            </a:br>
            <a:r>
              <a:rPr lang="en-US" sz="2400" b="1" dirty="0"/>
              <a:t> </a:t>
            </a:r>
          </a:p>
        </p:txBody>
      </p:sp>
    </p:spTree>
    <p:extLst>
      <p:ext uri="{BB962C8B-B14F-4D97-AF65-F5344CB8AC3E}">
        <p14:creationId xmlns:p14="http://schemas.microsoft.com/office/powerpoint/2010/main" val="2802406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14E89F-719B-9BB1-206E-FA6E17987A0C}"/>
              </a:ext>
            </a:extLst>
          </p:cNvPr>
          <p:cNvPicPr>
            <a:picLocks noChangeAspect="1"/>
          </p:cNvPicPr>
          <p:nvPr/>
        </p:nvPicPr>
        <p:blipFill>
          <a:blip r:embed="rId3"/>
          <a:stretch>
            <a:fillRect/>
          </a:stretch>
        </p:blipFill>
        <p:spPr>
          <a:xfrm>
            <a:off x="34507" y="0"/>
            <a:ext cx="9144000" cy="5969000"/>
          </a:xfrm>
          <a:prstGeom prst="rect">
            <a:avLst/>
          </a:prstGeom>
        </p:spPr>
      </p:pic>
    </p:spTree>
    <p:extLst>
      <p:ext uri="{BB962C8B-B14F-4D97-AF65-F5344CB8AC3E}">
        <p14:creationId xmlns:p14="http://schemas.microsoft.com/office/powerpoint/2010/main" val="10348550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5724071-AC7B-4A67-934B-CD7F90745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3"/>
            <a:ext cx="9143999" cy="185587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05CD2CEF-2C2A-D0EB-B824-0033575C3854}"/>
              </a:ext>
            </a:extLst>
          </p:cNvPr>
          <p:cNvSpPr txBox="1">
            <a:spLocks/>
          </p:cNvSpPr>
          <p:nvPr/>
        </p:nvSpPr>
        <p:spPr>
          <a:xfrm>
            <a:off x="628650" y="365125"/>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kern="1200">
                <a:solidFill>
                  <a:schemeClr val="bg1"/>
                </a:solidFill>
                <a:latin typeface="+mj-lt"/>
                <a:ea typeface="+mj-ea"/>
                <a:cs typeface="+mj-cs"/>
              </a:rPr>
              <a:t>Social media marketing</a:t>
            </a:r>
          </a:p>
        </p:txBody>
      </p:sp>
      <p:sp>
        <p:nvSpPr>
          <p:cNvPr id="13" name="Content Placeholder 2">
            <a:extLst>
              <a:ext uri="{FF2B5EF4-FFF2-40B4-BE49-F238E27FC236}">
                <a16:creationId xmlns:a16="http://schemas.microsoft.com/office/drawing/2014/main" id="{56B1645F-0A30-4215-5E52-EF19F8C6054D}"/>
              </a:ext>
            </a:extLst>
          </p:cNvPr>
          <p:cNvSpPr txBox="1">
            <a:spLocks/>
          </p:cNvSpPr>
          <p:nvPr/>
        </p:nvSpPr>
        <p:spPr>
          <a:xfrm>
            <a:off x="143218" y="2543175"/>
            <a:ext cx="8821269" cy="3405188"/>
          </a:xfrm>
          <a:prstGeom prst="rect">
            <a:avLst/>
          </a:prstGeom>
        </p:spPr>
        <p:txBody>
          <a:bodyPr wrap="square"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Social media marketing refers to the process of gaining website traffic or attention through social media sites. Social media marketing programs usually centre on efforts to create content that attracts attention and encourages readers to share it with their social networks </a:t>
            </a:r>
          </a:p>
          <a:p>
            <a:pPr marL="0" indent="0">
              <a:buNone/>
            </a:pPr>
            <a:r>
              <a:rPr lang="en-GB" dirty="0"/>
              <a:t>(Source - http://mashable.com/category/social-media-marketing/ )</a:t>
            </a:r>
          </a:p>
          <a:p>
            <a:pPr marL="0" indent="0">
              <a:buFont typeface="Arial" panose="020B0604020202020204" pitchFamily="34" charset="0"/>
              <a:buNone/>
            </a:pPr>
            <a:endParaRPr lang="en-GB" dirty="0"/>
          </a:p>
        </p:txBody>
      </p:sp>
      <p:pic>
        <p:nvPicPr>
          <p:cNvPr id="5" name="Content Placeholder 4">
            <a:extLst>
              <a:ext uri="{FF2B5EF4-FFF2-40B4-BE49-F238E27FC236}">
                <a16:creationId xmlns:a16="http://schemas.microsoft.com/office/drawing/2014/main" id="{AF76C07D-BC11-4168-8732-05019CDA115E}"/>
              </a:ext>
            </a:extLst>
          </p:cNvPr>
          <p:cNvPicPr>
            <a:picLocks noGrp="1" noChangeAspect="1"/>
          </p:cNvPicPr>
          <p:nvPr>
            <p:ph sz="half" idx="1"/>
          </p:nvPr>
        </p:nvPicPr>
        <p:blipFill>
          <a:blip r:embed="rId2"/>
          <a:stretch>
            <a:fillRect/>
          </a:stretch>
        </p:blipFill>
        <p:spPr>
          <a:xfrm>
            <a:off x="6508933" y="354340"/>
            <a:ext cx="2007021" cy="2019644"/>
          </a:xfrm>
          <a:noFill/>
        </p:spPr>
      </p:pic>
    </p:spTree>
    <p:extLst>
      <p:ext uri="{BB962C8B-B14F-4D97-AF65-F5344CB8AC3E}">
        <p14:creationId xmlns:p14="http://schemas.microsoft.com/office/powerpoint/2010/main" val="1324939829"/>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166018"/>
            <a:ext cx="6203032" cy="4525963"/>
          </a:xfrm>
        </p:spPr>
        <p:txBody>
          <a:bodyPr>
            <a:normAutofit lnSpcReduction="10000"/>
          </a:bodyPr>
          <a:lstStyle/>
          <a:p>
            <a:r>
              <a:rPr lang="en-US" dirty="0"/>
              <a:t>Creating content that encourages customers to share it with others within their social network. </a:t>
            </a:r>
          </a:p>
          <a:p>
            <a:r>
              <a:rPr lang="en-US" dirty="0"/>
              <a:t>Viral – trusted source</a:t>
            </a:r>
          </a:p>
          <a:p>
            <a:r>
              <a:rPr lang="en-US" dirty="0"/>
              <a:t>Reasons why social media marketing has become so important for businesses include:</a:t>
            </a:r>
          </a:p>
          <a:p>
            <a:pPr lvl="1"/>
            <a:r>
              <a:rPr lang="en-US" dirty="0"/>
              <a:t>Accessibility</a:t>
            </a:r>
          </a:p>
          <a:p>
            <a:pPr lvl="1"/>
            <a:r>
              <a:rPr lang="en-US" dirty="0"/>
              <a:t>Inexpensive</a:t>
            </a:r>
          </a:p>
          <a:p>
            <a:pPr lvl="1"/>
            <a:r>
              <a:rPr lang="en-US" dirty="0"/>
              <a:t>Global</a:t>
            </a:r>
          </a:p>
          <a:p>
            <a:pPr lvl="1"/>
            <a:r>
              <a:rPr lang="en-US" dirty="0"/>
              <a:t>Feedback/Conversations</a:t>
            </a:r>
          </a:p>
          <a:p>
            <a:endParaRPr lang="en-US" dirty="0"/>
          </a:p>
          <a:p>
            <a:endParaRPr lang="en-US" dirty="0"/>
          </a:p>
        </p:txBody>
      </p:sp>
      <p:sp>
        <p:nvSpPr>
          <p:cNvPr id="9" name="Title 1">
            <a:extLst>
              <a:ext uri="{FF2B5EF4-FFF2-40B4-BE49-F238E27FC236}">
                <a16:creationId xmlns:a16="http://schemas.microsoft.com/office/drawing/2014/main" id="{F4FBD9A8-5CAB-8387-88DD-9A9351E8399F}"/>
              </a:ext>
            </a:extLst>
          </p:cNvPr>
          <p:cNvSpPr txBox="1">
            <a:spLocks/>
          </p:cNvSpPr>
          <p:nvPr/>
        </p:nvSpPr>
        <p:spPr>
          <a:xfrm>
            <a:off x="457200" y="149947"/>
            <a:ext cx="8229600" cy="480403"/>
          </a:xfrm>
          <a:prstGeom prst="rect">
            <a:avLst/>
          </a:prstGeom>
        </p:spPr>
        <p:txBody>
          <a:bodyP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t>Social media marketing</a:t>
            </a:r>
          </a:p>
        </p:txBody>
      </p:sp>
      <p:pic>
        <p:nvPicPr>
          <p:cNvPr id="10" name="Picture 9">
            <a:extLst>
              <a:ext uri="{FF2B5EF4-FFF2-40B4-BE49-F238E27FC236}">
                <a16:creationId xmlns:a16="http://schemas.microsoft.com/office/drawing/2014/main" id="{FF0E6C4C-EA5E-40AC-3971-5EF1EA3AEC45}"/>
              </a:ext>
            </a:extLst>
          </p:cNvPr>
          <p:cNvPicPr>
            <a:picLocks noChangeAspect="1"/>
          </p:cNvPicPr>
          <p:nvPr/>
        </p:nvPicPr>
        <p:blipFill>
          <a:blip r:embed="rId3"/>
          <a:stretch>
            <a:fillRect/>
          </a:stretch>
        </p:blipFill>
        <p:spPr>
          <a:xfrm>
            <a:off x="6089079" y="2780928"/>
            <a:ext cx="3029975" cy="3048264"/>
          </a:xfrm>
          <a:prstGeom prst="rect">
            <a:avLst/>
          </a:prstGeom>
        </p:spPr>
      </p:pic>
    </p:spTree>
    <p:extLst>
      <p:ext uri="{BB962C8B-B14F-4D97-AF65-F5344CB8AC3E}">
        <p14:creationId xmlns:p14="http://schemas.microsoft.com/office/powerpoint/2010/main" val="21586304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text&#10;&#10;Description automatically generated">
            <a:extLst>
              <a:ext uri="{FF2B5EF4-FFF2-40B4-BE49-F238E27FC236}">
                <a16:creationId xmlns:a16="http://schemas.microsoft.com/office/drawing/2014/main" id="{9E047F3D-C080-47D9-B300-9733DCEFB2FF}"/>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592" y="-68284"/>
            <a:ext cx="7026671" cy="2810669"/>
          </a:xfrm>
          <a:prstGeom prst="rect">
            <a:avLst/>
          </a:prstGeom>
        </p:spPr>
      </p:pic>
      <p:sp>
        <p:nvSpPr>
          <p:cNvPr id="7" name="TextBox 6">
            <a:extLst>
              <a:ext uri="{FF2B5EF4-FFF2-40B4-BE49-F238E27FC236}">
                <a16:creationId xmlns:a16="http://schemas.microsoft.com/office/drawing/2014/main" id="{4490C37F-3A13-4B20-A28F-BCA023C29A55}"/>
              </a:ext>
            </a:extLst>
          </p:cNvPr>
          <p:cNvSpPr txBox="1"/>
          <p:nvPr/>
        </p:nvSpPr>
        <p:spPr>
          <a:xfrm>
            <a:off x="323528" y="2742385"/>
            <a:ext cx="8712968" cy="4431983"/>
          </a:xfrm>
          <a:prstGeom prst="rect">
            <a:avLst/>
          </a:prstGeom>
          <a:noFill/>
        </p:spPr>
        <p:txBody>
          <a:bodyPr wrap="square" rtlCol="0">
            <a:spAutoFit/>
          </a:bodyPr>
          <a:lstStyle/>
          <a:p>
            <a:r>
              <a:rPr lang="en-GB" sz="2400" dirty="0"/>
              <a:t>Pick one of your hotels and for the next 20 minutes</a:t>
            </a:r>
          </a:p>
          <a:p>
            <a:r>
              <a:rPr lang="en-GB" sz="2400" dirty="0"/>
              <a:t>spend time looking at your hotel choices and ... </a:t>
            </a:r>
          </a:p>
          <a:p>
            <a:endParaRPr lang="en-GB" sz="2400" dirty="0"/>
          </a:p>
          <a:p>
            <a:pPr marL="342900" indent="-342900">
              <a:buFont typeface="Arial" panose="020B0604020202020204" pitchFamily="34" charset="0"/>
              <a:buChar char="•"/>
            </a:pPr>
            <a:r>
              <a:rPr lang="en-GB" sz="2400" dirty="0"/>
              <a:t>Look at the communication activity : social media sites, review sites, website etc. What are the marketing messages?</a:t>
            </a:r>
          </a:p>
          <a:p>
            <a:pPr marL="342900" indent="-342900">
              <a:buFont typeface="Arial" panose="020B0604020202020204" pitchFamily="34" charset="0"/>
              <a:buChar char="•"/>
            </a:pPr>
            <a:r>
              <a:rPr lang="en-GB" sz="2400" dirty="0"/>
              <a:t>Look at other advertising your hotel does.</a:t>
            </a:r>
          </a:p>
          <a:p>
            <a:pPr marL="342900" indent="-342900">
              <a:buFont typeface="Arial" panose="020B0604020202020204" pitchFamily="34" charset="0"/>
              <a:buChar char="•"/>
            </a:pPr>
            <a:r>
              <a:rPr lang="en-GB" sz="2400" dirty="0"/>
              <a:t>Make a list of these marketing communications.</a:t>
            </a:r>
          </a:p>
          <a:p>
            <a:pPr marL="342900" indent="-342900">
              <a:buFont typeface="Arial" panose="020B0604020202020204" pitchFamily="34" charset="0"/>
              <a:buChar char="•"/>
            </a:pPr>
            <a:r>
              <a:rPr lang="en-GB" sz="2400" dirty="0"/>
              <a:t>Let’s discuss your findings.</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9166190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Media </a:t>
            </a:r>
            <a:r>
              <a:rPr lang="en-US" dirty="0" err="1"/>
              <a:t>Optimisation</a:t>
            </a:r>
            <a:endParaRPr lang="en-US" dirty="0"/>
          </a:p>
        </p:txBody>
      </p:sp>
      <p:sp>
        <p:nvSpPr>
          <p:cNvPr id="3" name="Content Placeholder 2"/>
          <p:cNvSpPr>
            <a:spLocks noGrp="1"/>
          </p:cNvSpPr>
          <p:nvPr>
            <p:ph idx="1"/>
          </p:nvPr>
        </p:nvSpPr>
        <p:spPr>
          <a:xfrm>
            <a:off x="457200" y="1196752"/>
            <a:ext cx="4546848" cy="4525963"/>
          </a:xfrm>
        </p:spPr>
        <p:txBody>
          <a:bodyPr>
            <a:normAutofit lnSpcReduction="10000"/>
          </a:bodyPr>
          <a:lstStyle/>
          <a:p>
            <a:endParaRPr lang="en-US" dirty="0"/>
          </a:p>
          <a:p>
            <a:r>
              <a:rPr lang="en-US" dirty="0"/>
              <a:t>SMO is the method of maximizing unique visitors to Website content through the use of social media activity. </a:t>
            </a:r>
          </a:p>
          <a:p>
            <a:r>
              <a:rPr lang="en-US" dirty="0"/>
              <a:t>SMO similar to SEO, but differs in that the aim is to drive unique visitors to Website content from sources other than search engines. </a:t>
            </a:r>
          </a:p>
          <a:p>
            <a:endParaRPr lang="en-US" dirty="0"/>
          </a:p>
          <a:p>
            <a:endParaRPr lang="en-US" dirty="0"/>
          </a:p>
        </p:txBody>
      </p:sp>
      <p:sp>
        <p:nvSpPr>
          <p:cNvPr id="6" name="Content Placeholder 2">
            <a:extLst>
              <a:ext uri="{FF2B5EF4-FFF2-40B4-BE49-F238E27FC236}">
                <a16:creationId xmlns:a16="http://schemas.microsoft.com/office/drawing/2014/main" id="{3DD832E3-7B27-B941-7A3E-5B158A8D4806}"/>
              </a:ext>
            </a:extLst>
          </p:cNvPr>
          <p:cNvSpPr txBox="1">
            <a:spLocks/>
          </p:cNvSpPr>
          <p:nvPr/>
        </p:nvSpPr>
        <p:spPr>
          <a:xfrm>
            <a:off x="5148064" y="1720162"/>
            <a:ext cx="3826768" cy="452596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Five Golden Rules:</a:t>
            </a:r>
          </a:p>
          <a:p>
            <a:pPr lvl="1"/>
            <a:r>
              <a:rPr lang="en-US" dirty="0"/>
              <a:t>Create shareable content</a:t>
            </a:r>
          </a:p>
          <a:p>
            <a:pPr lvl="1"/>
            <a:r>
              <a:rPr lang="en-US" dirty="0"/>
              <a:t>Make sharing easy</a:t>
            </a:r>
          </a:p>
          <a:p>
            <a:pPr lvl="1"/>
            <a:r>
              <a:rPr lang="en-US" dirty="0"/>
              <a:t>Reward engagement</a:t>
            </a:r>
          </a:p>
          <a:p>
            <a:pPr lvl="1"/>
            <a:r>
              <a:rPr lang="en-US" dirty="0"/>
              <a:t>Proactively share content</a:t>
            </a:r>
          </a:p>
          <a:p>
            <a:pPr lvl="1"/>
            <a:r>
              <a:rPr lang="en-US" dirty="0"/>
              <a:t>Encourage the ‘mashup’	</a:t>
            </a:r>
          </a:p>
          <a:p>
            <a:pPr lvl="1"/>
            <a:endParaRPr lang="en-US" dirty="0"/>
          </a:p>
          <a:p>
            <a:pPr marL="0" indent="0">
              <a:buFont typeface="Arial" panose="020B0604020202020204" pitchFamily="34" charset="0"/>
              <a:buNone/>
            </a:pPr>
            <a:endParaRPr lang="en-US" dirty="0"/>
          </a:p>
          <a:p>
            <a:endParaRPr lang="en-US" dirty="0"/>
          </a:p>
          <a:p>
            <a:endParaRPr lang="en-US" dirty="0"/>
          </a:p>
        </p:txBody>
      </p:sp>
      <p:sp>
        <p:nvSpPr>
          <p:cNvPr id="8" name="TextBox 7">
            <a:extLst>
              <a:ext uri="{FF2B5EF4-FFF2-40B4-BE49-F238E27FC236}">
                <a16:creationId xmlns:a16="http://schemas.microsoft.com/office/drawing/2014/main" id="{0112A5AA-2BB8-15BE-BC74-0EB207C7ACBC}"/>
              </a:ext>
            </a:extLst>
          </p:cNvPr>
          <p:cNvSpPr txBox="1"/>
          <p:nvPr/>
        </p:nvSpPr>
        <p:spPr>
          <a:xfrm>
            <a:off x="5796136" y="5323644"/>
            <a:ext cx="4572000" cy="646331"/>
          </a:xfrm>
          <a:prstGeom prst="rect">
            <a:avLst/>
          </a:prstGeom>
          <a:noFill/>
        </p:spPr>
        <p:txBody>
          <a:bodyPr wrap="square">
            <a:spAutoFit/>
          </a:bodyPr>
          <a:lstStyle/>
          <a:p>
            <a:r>
              <a:rPr lang="en-GB" dirty="0"/>
              <a:t>(Bhargava, 2010)</a:t>
            </a:r>
          </a:p>
          <a:p>
            <a:r>
              <a:rPr lang="en-GB" dirty="0"/>
              <a:t>“First to introduce the term SMO”</a:t>
            </a:r>
          </a:p>
        </p:txBody>
      </p:sp>
    </p:spTree>
    <p:extLst>
      <p:ext uri="{BB962C8B-B14F-4D97-AF65-F5344CB8AC3E}">
        <p14:creationId xmlns:p14="http://schemas.microsoft.com/office/powerpoint/2010/main" val="3846737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20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20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20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fade">
                                      <p:cBhvr>
                                        <p:cTn id="22" dur="2000"/>
                                        <p:tgtEl>
                                          <p:spTgt spid="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fade">
                                      <p:cBhvr>
                                        <p:cTn id="27" dur="20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758454-E2A2-CBD2-4A3D-29AD41CFA3C2}"/>
              </a:ext>
            </a:extLst>
          </p:cNvPr>
          <p:cNvSpPr>
            <a:spLocks noGrp="1"/>
          </p:cNvSpPr>
          <p:nvPr>
            <p:ph type="title"/>
          </p:nvPr>
        </p:nvSpPr>
        <p:spPr>
          <a:xfrm>
            <a:off x="4421221" y="164793"/>
            <a:ext cx="4094129" cy="1640263"/>
          </a:xfrm>
        </p:spPr>
        <p:txBody>
          <a:bodyPr>
            <a:normAutofit/>
          </a:bodyPr>
          <a:lstStyle/>
          <a:p>
            <a:r>
              <a:rPr lang="en-GB" dirty="0"/>
              <a:t>Activity </a:t>
            </a:r>
            <a:br>
              <a:rPr lang="en-GB" dirty="0"/>
            </a:br>
            <a:r>
              <a:rPr lang="en-GB" dirty="0"/>
              <a:t>30 mins</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EB58EC40-FD15-2A06-5C86-36ED6F725596}"/>
              </a:ext>
            </a:extLst>
          </p:cNvPr>
          <p:cNvPicPr>
            <a:picLocks noChangeAspect="1"/>
          </p:cNvPicPr>
          <p:nvPr/>
        </p:nvPicPr>
        <p:blipFill>
          <a:blip r:embed="rId2"/>
          <a:stretch>
            <a:fillRect/>
          </a:stretch>
        </p:blipFill>
        <p:spPr>
          <a:xfrm>
            <a:off x="527386" y="1239233"/>
            <a:ext cx="3583036" cy="42097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9E31A32-A681-516D-D605-60EABA5440E1}"/>
              </a:ext>
            </a:extLst>
          </p:cNvPr>
          <p:cNvSpPr>
            <a:spLocks noGrp="1"/>
          </p:cNvSpPr>
          <p:nvPr>
            <p:ph idx="1"/>
          </p:nvPr>
        </p:nvSpPr>
        <p:spPr>
          <a:xfrm>
            <a:off x="4421221" y="4221088"/>
            <a:ext cx="4195393" cy="1955875"/>
          </a:xfrm>
        </p:spPr>
        <p:txBody>
          <a:bodyPr>
            <a:normAutofit fontScale="85000" lnSpcReduction="20000"/>
          </a:bodyPr>
          <a:lstStyle/>
          <a:p>
            <a:pPr marL="0" indent="0">
              <a:buNone/>
            </a:pPr>
            <a:endParaRPr lang="en-GB" sz="2000" dirty="0"/>
          </a:p>
          <a:p>
            <a:pPr marL="0" indent="0">
              <a:buNone/>
            </a:pPr>
            <a:r>
              <a:rPr lang="en-GB" sz="2000" dirty="0"/>
              <a:t>Use </a:t>
            </a:r>
            <a:r>
              <a:rPr lang="en-GB" sz="2000" dirty="0" err="1"/>
              <a:t>Postermywall</a:t>
            </a:r>
            <a:endParaRPr lang="en-GB" sz="2000" dirty="0"/>
          </a:p>
          <a:p>
            <a:pPr marL="0" indent="0">
              <a:buNone/>
            </a:pPr>
            <a:r>
              <a:rPr lang="en-GB" sz="1400" dirty="0">
                <a:hlinkClick r:id="rId3"/>
              </a:rPr>
              <a:t>Easy Promotional Graphics, Videos and Email Campaigns | </a:t>
            </a:r>
            <a:r>
              <a:rPr lang="en-GB" sz="1400" dirty="0" err="1">
                <a:hlinkClick r:id="rId3"/>
              </a:rPr>
              <a:t>PosterMyWall</a:t>
            </a:r>
            <a:endParaRPr lang="en-GB" sz="2000" dirty="0"/>
          </a:p>
          <a:p>
            <a:pPr marL="0" indent="0">
              <a:buNone/>
            </a:pPr>
            <a:r>
              <a:rPr lang="en-GB" sz="2000" dirty="0"/>
              <a:t>Click on create in the top right corner and select “browse templates”-</a:t>
            </a:r>
          </a:p>
          <a:p>
            <a:pPr marL="0" indent="0">
              <a:buNone/>
            </a:pPr>
            <a:r>
              <a:rPr lang="en-GB" sz="2000" dirty="0"/>
              <a:t>On the left select social media graphics and select what you want, Be creative! </a:t>
            </a:r>
          </a:p>
        </p:txBody>
      </p:sp>
      <p:sp>
        <p:nvSpPr>
          <p:cNvPr id="5" name="TextBox 4">
            <a:extLst>
              <a:ext uri="{FF2B5EF4-FFF2-40B4-BE49-F238E27FC236}">
                <a16:creationId xmlns:a16="http://schemas.microsoft.com/office/drawing/2014/main" id="{D229263C-CC3D-5927-ACC0-0882164E7C83}"/>
              </a:ext>
            </a:extLst>
          </p:cNvPr>
          <p:cNvSpPr txBox="1"/>
          <p:nvPr/>
        </p:nvSpPr>
        <p:spPr>
          <a:xfrm>
            <a:off x="4399117" y="2198991"/>
            <a:ext cx="3947514" cy="175432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defRPr/>
            </a:pPr>
            <a:r>
              <a:rPr lang="en-GB" sz="1800" dirty="0"/>
              <a:t>For the same hotel make some content (A short video, social media post, photo post, Meme, etc) that you feel is in line with their current social media content (with the 5 golden rules in mind!.)</a:t>
            </a:r>
          </a:p>
          <a:p>
            <a:pPr marL="0" marR="0" lvl="0" indent="0"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spTree>
    <p:extLst>
      <p:ext uri="{BB962C8B-B14F-4D97-AF65-F5344CB8AC3E}">
        <p14:creationId xmlns:p14="http://schemas.microsoft.com/office/powerpoint/2010/main" val="901646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17F7F-A3FA-43A0-8593-DA67229349CE}"/>
              </a:ext>
            </a:extLst>
          </p:cNvPr>
          <p:cNvSpPr>
            <a:spLocks noGrp="1"/>
          </p:cNvSpPr>
          <p:nvPr>
            <p:ph type="title"/>
          </p:nvPr>
        </p:nvSpPr>
        <p:spPr>
          <a:xfrm>
            <a:off x="208232" y="125759"/>
            <a:ext cx="3826768" cy="1143000"/>
          </a:xfrm>
        </p:spPr>
        <p:txBody>
          <a:bodyPr anchor="ctr">
            <a:normAutofit fontScale="90000"/>
          </a:bodyPr>
          <a:lstStyle/>
          <a:p>
            <a:r>
              <a:rPr lang="en-GB" sz="2800" b="1" dirty="0">
                <a:solidFill>
                  <a:schemeClr val="tx2"/>
                </a:solidFill>
              </a:rPr>
              <a:t>Big Data, Social footprints &amp; </a:t>
            </a:r>
            <a:br>
              <a:rPr lang="en-GB" sz="2800" b="1" dirty="0">
                <a:solidFill>
                  <a:schemeClr val="tx2"/>
                </a:solidFill>
              </a:rPr>
            </a:br>
            <a:r>
              <a:rPr lang="en-GB" sz="2800" b="1" dirty="0">
                <a:solidFill>
                  <a:schemeClr val="tx2"/>
                </a:solidFill>
              </a:rPr>
              <a:t>The Goldmine!</a:t>
            </a:r>
          </a:p>
        </p:txBody>
      </p:sp>
      <p:pic>
        <p:nvPicPr>
          <p:cNvPr id="5" name="Content Placeholder 4">
            <a:extLst>
              <a:ext uri="{FF2B5EF4-FFF2-40B4-BE49-F238E27FC236}">
                <a16:creationId xmlns:a16="http://schemas.microsoft.com/office/drawing/2014/main" id="{74C76CC8-30C3-4AED-BE08-970C7E575638}"/>
              </a:ext>
            </a:extLst>
          </p:cNvPr>
          <p:cNvPicPr>
            <a:picLocks noGrp="1" noChangeAspect="1"/>
          </p:cNvPicPr>
          <p:nvPr>
            <p:ph sz="half" idx="1"/>
          </p:nvPr>
        </p:nvPicPr>
        <p:blipFill>
          <a:blip r:embed="rId3"/>
          <a:stretch>
            <a:fillRect/>
          </a:stretch>
        </p:blipFill>
        <p:spPr>
          <a:xfrm>
            <a:off x="426390" y="1340768"/>
            <a:ext cx="3426826" cy="3989040"/>
          </a:xfrm>
          <a:noFill/>
        </p:spPr>
      </p:pic>
      <p:sp>
        <p:nvSpPr>
          <p:cNvPr id="10" name="Content Placeholder 3">
            <a:extLst>
              <a:ext uri="{FF2B5EF4-FFF2-40B4-BE49-F238E27FC236}">
                <a16:creationId xmlns:a16="http://schemas.microsoft.com/office/drawing/2014/main" id="{3D8CA7CD-61C3-4E11-A792-FFA76A57DF49}"/>
              </a:ext>
            </a:extLst>
          </p:cNvPr>
          <p:cNvSpPr>
            <a:spLocks noGrp="1"/>
          </p:cNvSpPr>
          <p:nvPr>
            <p:ph sz="half" idx="2"/>
          </p:nvPr>
        </p:nvSpPr>
        <p:spPr>
          <a:xfrm>
            <a:off x="3853216" y="404664"/>
            <a:ext cx="5255288" cy="5184577"/>
          </a:xfrm>
        </p:spPr>
        <p:txBody>
          <a:bodyPr>
            <a:normAutofit fontScale="85000" lnSpcReduction="20000"/>
          </a:bodyPr>
          <a:lstStyle/>
          <a:p>
            <a:pPr marL="0" indent="0">
              <a:lnSpc>
                <a:spcPct val="120000"/>
              </a:lnSpc>
              <a:buNone/>
            </a:pPr>
            <a:r>
              <a:rPr lang="en-US" dirty="0"/>
              <a:t>This is the impression or mark that we make when we visit sites.</a:t>
            </a:r>
          </a:p>
          <a:p>
            <a:pPr marL="0" indent="0">
              <a:lnSpc>
                <a:spcPct val="120000"/>
              </a:lnSpc>
              <a:buNone/>
            </a:pPr>
            <a:r>
              <a:rPr lang="en-US" dirty="0"/>
              <a:t>When we visit websites and web communities, we leave </a:t>
            </a:r>
            <a:r>
              <a:rPr lang="en-US" b="1" dirty="0"/>
              <a:t>a digital trail </a:t>
            </a:r>
            <a:r>
              <a:rPr lang="en-US" dirty="0"/>
              <a:t>behind… your footprints become a source of </a:t>
            </a:r>
            <a:r>
              <a:rPr lang="en-US" b="1" dirty="0"/>
              <a:t>Big data </a:t>
            </a:r>
            <a:endParaRPr lang="en-US" dirty="0"/>
          </a:p>
          <a:p>
            <a:pPr marL="0" indent="0">
              <a:lnSpc>
                <a:spcPct val="120000"/>
              </a:lnSpc>
              <a:buNone/>
            </a:pPr>
            <a:r>
              <a:rPr lang="en-US" dirty="0"/>
              <a:t>Much research on what can be revealed about you by the footprints that you leave has been carried out, one notably by Dong (2015) who found that </a:t>
            </a:r>
            <a:r>
              <a:rPr lang="en-US" b="1" dirty="0"/>
              <a:t>personal traits are clear  </a:t>
            </a:r>
            <a:r>
              <a:rPr lang="en-US" dirty="0"/>
              <a:t>including whether your parents were divorced could be established!</a:t>
            </a:r>
          </a:p>
        </p:txBody>
      </p:sp>
    </p:spTree>
    <p:extLst>
      <p:ext uri="{BB962C8B-B14F-4D97-AF65-F5344CB8AC3E}">
        <p14:creationId xmlns:p14="http://schemas.microsoft.com/office/powerpoint/2010/main" val="29364639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Benefits for Hotels?</a:t>
            </a:r>
          </a:p>
        </p:txBody>
      </p:sp>
      <p:sp>
        <p:nvSpPr>
          <p:cNvPr id="3" name="Content Placeholder 2"/>
          <p:cNvSpPr>
            <a:spLocks noGrp="1"/>
          </p:cNvSpPr>
          <p:nvPr>
            <p:ph idx="1"/>
          </p:nvPr>
        </p:nvSpPr>
        <p:spPr>
          <a:xfrm>
            <a:off x="457200" y="1196752"/>
            <a:ext cx="8229600" cy="4525963"/>
          </a:xfrm>
        </p:spPr>
        <p:txBody>
          <a:bodyPr>
            <a:normAutofit/>
          </a:bodyPr>
          <a:lstStyle/>
          <a:p>
            <a:r>
              <a:rPr lang="en-US" dirty="0"/>
              <a:t>Allows small businesses compete at the same level as large businesses.</a:t>
            </a:r>
          </a:p>
          <a:p>
            <a:r>
              <a:rPr lang="en-US" dirty="0"/>
              <a:t>Allows a business communicate directly with the target market in an informal setting.</a:t>
            </a:r>
          </a:p>
          <a:p>
            <a:r>
              <a:rPr lang="en-US" dirty="0"/>
              <a:t>Enables a business to build a relationship of trust and credibility with the target audience.</a:t>
            </a:r>
          </a:p>
          <a:p>
            <a:r>
              <a:rPr lang="en-US" dirty="0"/>
              <a:t>Ability to conduct detailed market research.</a:t>
            </a:r>
          </a:p>
          <a:p>
            <a:r>
              <a:rPr lang="en-US" dirty="0"/>
              <a:t>Global</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2882794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27EF2-65D0-4A9A-80B6-29C2B0F792B6}"/>
              </a:ext>
            </a:extLst>
          </p:cNvPr>
          <p:cNvSpPr>
            <a:spLocks noGrp="1"/>
          </p:cNvSpPr>
          <p:nvPr>
            <p:ph type="title"/>
          </p:nvPr>
        </p:nvSpPr>
        <p:spPr/>
        <p:txBody>
          <a:bodyPr/>
          <a:lstStyle/>
          <a:p>
            <a:endParaRPr lang="en-GB"/>
          </a:p>
        </p:txBody>
      </p:sp>
      <p:pic>
        <p:nvPicPr>
          <p:cNvPr id="4" name="Online Media 3" title="TOP 5 TRENDS FOR HOTEL DIGITAL MARKETING IN 2021">
            <a:hlinkClick r:id="" action="ppaction://media"/>
            <a:extLst>
              <a:ext uri="{FF2B5EF4-FFF2-40B4-BE49-F238E27FC236}">
                <a16:creationId xmlns:a16="http://schemas.microsoft.com/office/drawing/2014/main" id="{11CFA32A-2CEB-450E-B4B1-35D7F9E14EC8}"/>
              </a:ext>
            </a:extLst>
          </p:cNvPr>
          <p:cNvPicPr>
            <a:picLocks noGrp="1" noRot="1" noChangeAspect="1"/>
          </p:cNvPicPr>
          <p:nvPr>
            <p:ph idx="1"/>
            <a:videoFile r:link="rId1"/>
          </p:nvPr>
        </p:nvPicPr>
        <p:blipFill>
          <a:blip r:embed="rId3"/>
          <a:stretch>
            <a:fillRect/>
          </a:stretch>
        </p:blipFill>
        <p:spPr>
          <a:xfrm>
            <a:off x="0" y="0"/>
            <a:ext cx="9144000" cy="6021288"/>
          </a:xfrm>
          <a:prstGeom prst="rect">
            <a:avLst/>
          </a:prstGeom>
        </p:spPr>
      </p:pic>
    </p:spTree>
    <p:extLst>
      <p:ext uri="{BB962C8B-B14F-4D97-AF65-F5344CB8AC3E}">
        <p14:creationId xmlns:p14="http://schemas.microsoft.com/office/powerpoint/2010/main" val="382149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B5E9C-E914-4487-8ACE-8DBA30DD6B72}"/>
              </a:ext>
            </a:extLst>
          </p:cNvPr>
          <p:cNvSpPr>
            <a:spLocks noGrp="1"/>
          </p:cNvSpPr>
          <p:nvPr>
            <p:ph type="title"/>
          </p:nvPr>
        </p:nvSpPr>
        <p:spPr>
          <a:xfrm>
            <a:off x="663768" y="1774936"/>
            <a:ext cx="8152481" cy="3048387"/>
          </a:xfrm>
        </p:spPr>
        <p:txBody>
          <a:bodyPr/>
          <a:lstStyle/>
          <a:p>
            <a:pPr>
              <a:lnSpc>
                <a:spcPct val="115000"/>
              </a:lnSpc>
              <a:spcAft>
                <a:spcPts val="750"/>
              </a:spcAft>
            </a:pPr>
            <a:r>
              <a:rPr lang="en-GB" sz="1800" b="1" dirty="0">
                <a:ea typeface="Calibri" panose="020F0502020204030204" pitchFamily="34" charset="0"/>
              </a:rPr>
              <a:t>Assessment 2</a:t>
            </a:r>
            <a:br>
              <a:rPr lang="en-GB" sz="1800" b="1" dirty="0">
                <a:ea typeface="Calibri" panose="020F0502020204030204" pitchFamily="34" charset="0"/>
              </a:rPr>
            </a:br>
            <a:r>
              <a:rPr lang="en-GB" sz="1800" b="1" dirty="0">
                <a:ea typeface="Calibri" panose="020F0502020204030204" pitchFamily="34" charset="0"/>
              </a:rPr>
              <a:t>Due </a:t>
            </a:r>
            <a:r>
              <a:rPr lang="en-GB" sz="1800" b="1">
                <a:ea typeface="Calibri" panose="020F0502020204030204" pitchFamily="34" charset="0"/>
              </a:rPr>
              <a:t>Date 10th </a:t>
            </a:r>
            <a:r>
              <a:rPr lang="en-GB" sz="1800" b="1" dirty="0">
                <a:ea typeface="Calibri" panose="020F0502020204030204" pitchFamily="34" charset="0"/>
              </a:rPr>
              <a:t>March 2023</a:t>
            </a:r>
            <a:br>
              <a:rPr lang="en-GB" sz="1050" dirty="0">
                <a:latin typeface="Calibri" panose="020F0502020204030204" pitchFamily="34" charset="0"/>
                <a:ea typeface="Calibri" panose="020F0502020204030204" pitchFamily="34" charset="0"/>
              </a:rPr>
            </a:br>
            <a:r>
              <a:rPr lang="en-GB" sz="1050" b="1" dirty="0">
                <a:ea typeface="Calibri" panose="020F0502020204030204" pitchFamily="34" charset="0"/>
              </a:rPr>
              <a:t>Component A (50%) Marketing Plan (1250 words)</a:t>
            </a:r>
            <a:br>
              <a:rPr lang="en-GB" sz="1050" b="1" dirty="0">
                <a:ea typeface="Calibri" panose="020F0502020204030204" pitchFamily="34" charset="0"/>
              </a:rPr>
            </a:br>
            <a:br>
              <a:rPr lang="en-GB" sz="1050" dirty="0">
                <a:latin typeface="Calibri" panose="020F0502020204030204" pitchFamily="34" charset="0"/>
                <a:ea typeface="Calibri" panose="020F0502020204030204" pitchFamily="34" charset="0"/>
              </a:rPr>
            </a:br>
            <a:r>
              <a:rPr lang="en-GB" sz="1050" dirty="0">
                <a:ea typeface="Calibri" panose="020F0502020204030204" pitchFamily="34" charset="0"/>
              </a:rPr>
              <a:t>The hotel should be chosen from the list provided but could be situated anywhere globally. Remember the purpose of this plan is to </a:t>
            </a:r>
            <a:r>
              <a:rPr lang="en-GB" sz="1050" u="sng" dirty="0">
                <a:ea typeface="Calibri" panose="020F0502020204030204" pitchFamily="34" charset="0"/>
              </a:rPr>
              <a:t>identify an issue or marketing opportunity and create a communications strategy for your chosen hotel in the current climate</a:t>
            </a:r>
            <a:r>
              <a:rPr lang="en-GB" sz="1050" dirty="0">
                <a:ea typeface="Calibri" panose="020F0502020204030204" pitchFamily="34" charset="0"/>
              </a:rPr>
              <a:t> and other relevant contemporary issues, be imaginative in your messaging but also think about the safety aspects how will you reassure your guests through your marketing?</a:t>
            </a:r>
            <a:r>
              <a:rPr lang="en-GB" sz="1050" b="1" dirty="0">
                <a:ea typeface="Calibri" panose="020F0502020204030204" pitchFamily="34" charset="0"/>
              </a:rPr>
              <a:t> </a:t>
            </a:r>
            <a:br>
              <a:rPr lang="en-GB" sz="1050" b="1" dirty="0">
                <a:ea typeface="Calibri" panose="020F0502020204030204" pitchFamily="34" charset="0"/>
              </a:rPr>
            </a:br>
            <a:br>
              <a:rPr lang="en-GB" sz="1050" b="1" dirty="0">
                <a:ea typeface="Calibri" panose="020F0502020204030204" pitchFamily="34" charset="0"/>
              </a:rPr>
            </a:br>
            <a:r>
              <a:rPr lang="en-GB" sz="1050" b="1" dirty="0">
                <a:ea typeface="Calibri" panose="020F0502020204030204" pitchFamily="34" charset="0"/>
              </a:rPr>
              <a:t>Component B (50%) Presentation (5 mins)- w/c 06th March 2023 (in class*)</a:t>
            </a:r>
            <a:br>
              <a:rPr lang="en-GB" sz="1050" b="1" dirty="0">
                <a:ea typeface="Calibri" panose="020F0502020204030204" pitchFamily="34" charset="0"/>
              </a:rPr>
            </a:br>
            <a:br>
              <a:rPr lang="en-GB" sz="1050" dirty="0">
                <a:latin typeface="Calibri" panose="020F0502020204030204" pitchFamily="34" charset="0"/>
                <a:ea typeface="Calibri" panose="020F0502020204030204" pitchFamily="34" charset="0"/>
              </a:rPr>
            </a:br>
            <a:r>
              <a:rPr lang="en-GB" sz="1050" dirty="0">
                <a:ea typeface="Calibri" panose="020F0502020204030204" pitchFamily="34" charset="0"/>
              </a:rPr>
              <a:t>The exercise will require the student to undertake the role of a marketing professional and they will compile a presentation based upon your marketing plan and act as an illustration of it, which allows you the student to share your ideas and what you have written about with your audience- in this case to lecturers via an online platform. The presentation will be prepared using PowerPoint and must last for 5 minutes (this is a timed exercise, and you will not be permitted to go over the time, with marks potentially being deducted for a presentation that is very short or long.</a:t>
            </a:r>
            <a:br>
              <a:rPr lang="en-GB" sz="1050" dirty="0">
                <a:latin typeface="Calibri" panose="020F0502020204030204" pitchFamily="34" charset="0"/>
                <a:ea typeface="Calibri" panose="020F0502020204030204" pitchFamily="34" charset="0"/>
              </a:rPr>
            </a:br>
            <a:endParaRPr lang="en-GB" sz="1050" dirty="0"/>
          </a:p>
        </p:txBody>
      </p:sp>
    </p:spTree>
    <p:extLst>
      <p:ext uri="{BB962C8B-B14F-4D97-AF65-F5344CB8AC3E}">
        <p14:creationId xmlns:p14="http://schemas.microsoft.com/office/powerpoint/2010/main" val="26255093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B097C55-E7FE-4D55-9DE7-6D84CDFAF337}"/>
              </a:ext>
            </a:extLst>
          </p:cNvPr>
          <p:cNvPicPr>
            <a:picLocks noChangeAspect="1"/>
          </p:cNvPicPr>
          <p:nvPr/>
        </p:nvPicPr>
        <p:blipFill>
          <a:blip r:embed="rId3">
            <a:alphaModFix amt="35000"/>
          </a:blip>
          <a:stretch>
            <a:fillRect/>
          </a:stretch>
        </p:blipFill>
        <p:spPr>
          <a:xfrm>
            <a:off x="1169284" y="1160748"/>
            <a:ext cx="6859100" cy="4581665"/>
          </a:xfrm>
          <a:prstGeom prst="rect">
            <a:avLst/>
          </a:prstGeom>
          <a:effectLst>
            <a:softEdge rad="635000"/>
          </a:effectLst>
        </p:spPr>
      </p:pic>
      <p:sp>
        <p:nvSpPr>
          <p:cNvPr id="2" name="Title 1"/>
          <p:cNvSpPr>
            <a:spLocks noGrp="1"/>
          </p:cNvSpPr>
          <p:nvPr>
            <p:ph type="ctrTitle"/>
          </p:nvPr>
        </p:nvSpPr>
        <p:spPr>
          <a:xfrm>
            <a:off x="1950244" y="2678908"/>
            <a:ext cx="5243513" cy="1060933"/>
          </a:xfrm>
          <a:solidFill>
            <a:schemeClr val="bg1">
              <a:lumMod val="85000"/>
              <a:lumOff val="15000"/>
            </a:schemeClr>
          </a:solidFill>
          <a:ln w="38100" cap="sq">
            <a:solidFill>
              <a:srgbClr val="CE1141"/>
            </a:solidFill>
            <a:miter lim="800000"/>
          </a:ln>
        </p:spPr>
        <p:txBody>
          <a:bodyPr vert="horz" lIns="154305" tIns="102870" rIns="154305" bIns="102870" rtlCol="0" anchor="ctr" anchorCtr="1">
            <a:noAutofit/>
          </a:bodyPr>
          <a:lstStyle/>
          <a:p>
            <a:r>
              <a:rPr lang="en-US" sz="1800" dirty="0">
                <a:latin typeface="Calibri Light"/>
                <a:cs typeface="Calibri Light"/>
              </a:rPr>
              <a:t>Presentations and Presenting</a:t>
            </a:r>
          </a:p>
        </p:txBody>
      </p:sp>
      <p:sp>
        <p:nvSpPr>
          <p:cNvPr id="3" name="Subtitle 2"/>
          <p:cNvSpPr>
            <a:spLocks noGrp="1"/>
          </p:cNvSpPr>
          <p:nvPr>
            <p:ph type="subTitle" idx="1"/>
          </p:nvPr>
        </p:nvSpPr>
        <p:spPr>
          <a:xfrm>
            <a:off x="1143002" y="3863085"/>
            <a:ext cx="6857999" cy="457919"/>
          </a:xfrm>
        </p:spPr>
        <p:txBody>
          <a:bodyPr vert="horz" lIns="51435" tIns="25718" rIns="51435" bIns="25718" rtlCol="0" anchor="ctr">
            <a:normAutofit/>
          </a:bodyPr>
          <a:lstStyle/>
          <a:p>
            <a:r>
              <a:rPr lang="en-US" sz="1013" dirty="0">
                <a:solidFill>
                  <a:srgbClr val="FFFFFF"/>
                </a:solidFill>
              </a:rPr>
              <a:t>Preparation.</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54E69B-7CA2-4F00-B98F-0C0715CA0226}"/>
              </a:ext>
            </a:extLst>
          </p:cNvPr>
          <p:cNvPicPr>
            <a:picLocks noChangeAspect="1"/>
          </p:cNvPicPr>
          <p:nvPr/>
        </p:nvPicPr>
        <p:blipFill rotWithShape="1">
          <a:blip r:embed="rId2"/>
          <a:srcRect r="1168" b="-2"/>
          <a:stretch/>
        </p:blipFill>
        <p:spPr>
          <a:xfrm>
            <a:off x="4526499" y="857249"/>
            <a:ext cx="3474503" cy="2203466"/>
          </a:xfrm>
          <a:prstGeom prst="rect">
            <a:avLst/>
          </a:prstGeom>
        </p:spPr>
      </p:pic>
      <p:pic>
        <p:nvPicPr>
          <p:cNvPr id="4" name="Picture 3">
            <a:extLst>
              <a:ext uri="{FF2B5EF4-FFF2-40B4-BE49-F238E27FC236}">
                <a16:creationId xmlns:a16="http://schemas.microsoft.com/office/drawing/2014/main" id="{EE5F680B-786B-4681-ABDB-2796F10EF54A}"/>
              </a:ext>
            </a:extLst>
          </p:cNvPr>
          <p:cNvPicPr>
            <a:picLocks noChangeAspect="1"/>
          </p:cNvPicPr>
          <p:nvPr/>
        </p:nvPicPr>
        <p:blipFill rotWithShape="1">
          <a:blip r:embed="rId3"/>
          <a:srcRect l="8416" r="265" b="1"/>
          <a:stretch/>
        </p:blipFill>
        <p:spPr>
          <a:xfrm>
            <a:off x="3507546" y="3060716"/>
            <a:ext cx="4493453" cy="2940035"/>
          </a:xfrm>
          <a:prstGeom prst="rect">
            <a:avLst/>
          </a:prstGeom>
        </p:spPr>
      </p:pic>
      <p:sp>
        <p:nvSpPr>
          <p:cNvPr id="38" name="Freeform: Shape 37">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43000" y="856891"/>
            <a:ext cx="4421138" cy="5143859"/>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342900"/>
            <a:endParaRPr lang="en-US" sz="1350">
              <a:solidFill>
                <a:prstClr val="white"/>
              </a:solidFill>
              <a:latin typeface="Calibri" panose="020F0502020204030204"/>
            </a:endParaRPr>
          </a:p>
        </p:txBody>
      </p:sp>
      <p:sp>
        <p:nvSpPr>
          <p:cNvPr id="40" name="Freeform: Shape 39">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43000" y="856891"/>
            <a:ext cx="4180035" cy="5143859"/>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342900"/>
            <a:endParaRPr lang="en-US" sz="1350">
              <a:solidFill>
                <a:prstClr val="white"/>
              </a:solidFill>
              <a:latin typeface="Calibri" panose="020F0502020204030204"/>
            </a:endParaRPr>
          </a:p>
        </p:txBody>
      </p:sp>
      <p:sp>
        <p:nvSpPr>
          <p:cNvPr id="15" name="Title 1">
            <a:extLst>
              <a:ext uri="{FF2B5EF4-FFF2-40B4-BE49-F238E27FC236}">
                <a16:creationId xmlns:a16="http://schemas.microsoft.com/office/drawing/2014/main" id="{2910115C-AFD7-6546-AE55-D01E230B54C8}"/>
              </a:ext>
            </a:extLst>
          </p:cNvPr>
          <p:cNvSpPr txBox="1">
            <a:spLocks/>
          </p:cNvSpPr>
          <p:nvPr/>
        </p:nvSpPr>
        <p:spPr bwMode="black">
          <a:xfrm>
            <a:off x="1595628" y="1131095"/>
            <a:ext cx="2962212" cy="994172"/>
          </a:xfrm>
          <a:prstGeom prst="rect">
            <a:avLst/>
          </a:prstGeom>
        </p:spPr>
        <p:txBody>
          <a:bodyPr vert="horz" lIns="68580" tIns="34290" rIns="68580" bIns="3429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lgn="l" defTabSz="685800">
              <a:spcAft>
                <a:spcPts val="450"/>
              </a:spcAft>
            </a:pPr>
            <a:r>
              <a:rPr lang="en-US" sz="3300" spc="150">
                <a:solidFill>
                  <a:prstClr val="white"/>
                </a:solidFill>
                <a:latin typeface="Calibri Light" panose="020F0302020204030204"/>
              </a:rPr>
              <a:t>materials</a:t>
            </a:r>
          </a:p>
        </p:txBody>
      </p:sp>
      <p:sp>
        <p:nvSpPr>
          <p:cNvPr id="9" name="TextBox 8">
            <a:extLst>
              <a:ext uri="{FF2B5EF4-FFF2-40B4-BE49-F238E27FC236}">
                <a16:creationId xmlns:a16="http://schemas.microsoft.com/office/drawing/2014/main" id="{AEEDDA36-584B-D34D-99AB-DA40B8C59BD0}"/>
              </a:ext>
            </a:extLst>
          </p:cNvPr>
          <p:cNvSpPr txBox="1"/>
          <p:nvPr/>
        </p:nvSpPr>
        <p:spPr>
          <a:xfrm>
            <a:off x="1595628" y="2125267"/>
            <a:ext cx="2217093" cy="3364706"/>
          </a:xfrm>
          <a:prstGeom prst="rect">
            <a:avLst/>
          </a:prstGeom>
        </p:spPr>
        <p:txBody>
          <a:bodyPr vert="horz" lIns="68580" tIns="34290" rIns="68580" bIns="34290" rtlCol="0">
            <a:normAutofit fontScale="92500" lnSpcReduction="20000"/>
          </a:bodyPr>
          <a:lstStyle/>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Keep it simple (Professional)</a:t>
            </a:r>
          </a:p>
          <a:p>
            <a:pPr defTabSz="685800">
              <a:lnSpc>
                <a:spcPct val="90000"/>
              </a:lnSpc>
              <a:spcAft>
                <a:spcPts val="450"/>
              </a:spcAft>
            </a:pPr>
            <a:endParaRPr lang="en-US" sz="1275">
              <a:solidFill>
                <a:prstClr val="white"/>
              </a:solidFill>
              <a:latin typeface="Calibri" panose="020F0502020204030204"/>
            </a:endParaRPr>
          </a:p>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Text is to bullet relevant info</a:t>
            </a:r>
          </a:p>
          <a:p>
            <a:pPr defTabSz="685800">
              <a:lnSpc>
                <a:spcPct val="90000"/>
              </a:lnSpc>
              <a:spcAft>
                <a:spcPts val="450"/>
              </a:spcAft>
            </a:pPr>
            <a:endParaRPr lang="en-US" sz="1275">
              <a:solidFill>
                <a:prstClr val="white"/>
              </a:solidFill>
              <a:latin typeface="Calibri" panose="020F0502020204030204"/>
            </a:endParaRPr>
          </a:p>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Give the audience something nice to look at</a:t>
            </a:r>
          </a:p>
          <a:p>
            <a:pPr defTabSz="685800">
              <a:lnSpc>
                <a:spcPct val="90000"/>
              </a:lnSpc>
              <a:spcAft>
                <a:spcPts val="450"/>
              </a:spcAft>
            </a:pPr>
            <a:endParaRPr lang="en-US" sz="1275">
              <a:solidFill>
                <a:prstClr val="white"/>
              </a:solidFill>
              <a:latin typeface="Calibri" panose="020F0502020204030204"/>
            </a:endParaRPr>
          </a:p>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Not overcrowded </a:t>
            </a:r>
          </a:p>
          <a:p>
            <a:pPr defTabSz="685800">
              <a:lnSpc>
                <a:spcPct val="90000"/>
              </a:lnSpc>
              <a:spcAft>
                <a:spcPts val="450"/>
              </a:spcAft>
            </a:pPr>
            <a:endParaRPr lang="en-US" sz="1275">
              <a:solidFill>
                <a:prstClr val="white"/>
              </a:solidFill>
              <a:latin typeface="Calibri" panose="020F0502020204030204"/>
            </a:endParaRPr>
          </a:p>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References (Citations, 2021)</a:t>
            </a:r>
          </a:p>
          <a:p>
            <a:pPr marL="160735" indent="-171450" defTabSz="685800">
              <a:lnSpc>
                <a:spcPct val="90000"/>
              </a:lnSpc>
              <a:spcAft>
                <a:spcPts val="450"/>
              </a:spcAft>
              <a:buFont typeface="Arial" panose="020B0604020202020204" pitchFamily="34" charset="0"/>
              <a:buChar char="•"/>
            </a:pPr>
            <a:endParaRPr lang="en-US" sz="1275">
              <a:solidFill>
                <a:prstClr val="white"/>
              </a:solidFill>
              <a:latin typeface="Calibri" panose="020F0502020204030204"/>
            </a:endParaRPr>
          </a:p>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Easily portable format</a:t>
            </a:r>
          </a:p>
          <a:p>
            <a:pPr marL="160735" indent="-171450" defTabSz="685800">
              <a:lnSpc>
                <a:spcPct val="90000"/>
              </a:lnSpc>
              <a:spcAft>
                <a:spcPts val="450"/>
              </a:spcAft>
              <a:buFont typeface="Arial" panose="020B0604020202020204" pitchFamily="34" charset="0"/>
              <a:buChar char="•"/>
            </a:pPr>
            <a:endParaRPr lang="en-US" sz="1275">
              <a:solidFill>
                <a:prstClr val="white"/>
              </a:solidFill>
              <a:latin typeface="Calibri" panose="020F0502020204030204"/>
            </a:endParaRPr>
          </a:p>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Handouts are always welcome additions!</a:t>
            </a:r>
          </a:p>
          <a:p>
            <a:pPr marL="160735" indent="-171450" defTabSz="685800">
              <a:lnSpc>
                <a:spcPct val="90000"/>
              </a:lnSpc>
              <a:spcAft>
                <a:spcPts val="450"/>
              </a:spcAft>
              <a:buFont typeface="Arial" panose="020B0604020202020204" pitchFamily="34" charset="0"/>
              <a:buChar char="•"/>
            </a:pPr>
            <a:endParaRPr lang="en-US" sz="1275">
              <a:solidFill>
                <a:prstClr val="white"/>
              </a:solidFill>
              <a:latin typeface="Calibri" panose="020F0502020204030204"/>
            </a:endParaRPr>
          </a:p>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Props?</a:t>
            </a:r>
          </a:p>
          <a:p>
            <a:pPr marL="160735" indent="-171450" defTabSz="685800">
              <a:lnSpc>
                <a:spcPct val="90000"/>
              </a:lnSpc>
              <a:spcAft>
                <a:spcPts val="450"/>
              </a:spcAft>
              <a:buFont typeface="Arial" panose="020B0604020202020204" pitchFamily="34" charset="0"/>
              <a:buChar char="•"/>
            </a:pPr>
            <a:endParaRPr lang="en-US" sz="1275" dirty="0">
              <a:solidFill>
                <a:prstClr val="white"/>
              </a:solidFill>
              <a:latin typeface="Calibri" panose="020F0502020204030204"/>
            </a:endParaRPr>
          </a:p>
        </p:txBody>
      </p:sp>
    </p:spTree>
    <p:extLst>
      <p:ext uri="{BB962C8B-B14F-4D97-AF65-F5344CB8AC3E}">
        <p14:creationId xmlns:p14="http://schemas.microsoft.com/office/powerpoint/2010/main" val="84924121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4714" y="857250"/>
            <a:ext cx="6856286"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endParaRPr lang="en-US" sz="1350">
              <a:solidFill>
                <a:prstClr val="white"/>
              </a:solidFill>
              <a:latin typeface="Calibri" panose="020F0502020204030204"/>
            </a:endParaRPr>
          </a:p>
        </p:txBody>
      </p:sp>
      <p:sp>
        <p:nvSpPr>
          <p:cNvPr id="29" name="Freeform: Shape 28">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43000" y="857250"/>
            <a:ext cx="4241192" cy="51435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342900"/>
            <a:endParaRPr lang="en-US" sz="1350">
              <a:solidFill>
                <a:prstClr val="white"/>
              </a:solidFill>
              <a:latin typeface="Calibri" panose="020F0502020204030204"/>
            </a:endParaRPr>
          </a:p>
        </p:txBody>
      </p:sp>
      <p:sp>
        <p:nvSpPr>
          <p:cNvPr id="31" name="Freeform: Shape 30">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43000" y="857250"/>
            <a:ext cx="3989804" cy="51435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342900"/>
            <a:endParaRPr lang="en-US" sz="1350">
              <a:solidFill>
                <a:prstClr val="white"/>
              </a:solidFill>
              <a:latin typeface="Calibri" panose="020F0502020204030204"/>
            </a:endParaRPr>
          </a:p>
        </p:txBody>
      </p:sp>
      <p:sp>
        <p:nvSpPr>
          <p:cNvPr id="15" name="Title 1">
            <a:extLst>
              <a:ext uri="{FF2B5EF4-FFF2-40B4-BE49-F238E27FC236}">
                <a16:creationId xmlns:a16="http://schemas.microsoft.com/office/drawing/2014/main" id="{2910115C-AFD7-6546-AE55-D01E230B54C8}"/>
              </a:ext>
            </a:extLst>
          </p:cNvPr>
          <p:cNvSpPr txBox="1">
            <a:spLocks/>
          </p:cNvSpPr>
          <p:nvPr/>
        </p:nvSpPr>
        <p:spPr bwMode="black">
          <a:xfrm>
            <a:off x="1614488" y="1131095"/>
            <a:ext cx="3110593" cy="994172"/>
          </a:xfrm>
          <a:prstGeom prst="rect">
            <a:avLst/>
          </a:prstGeom>
        </p:spPr>
        <p:txBody>
          <a:bodyPr vert="horz" lIns="68580" tIns="34290" rIns="68580" bIns="3429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lgn="l" defTabSz="685800">
              <a:spcAft>
                <a:spcPts val="450"/>
              </a:spcAft>
            </a:pPr>
            <a:r>
              <a:rPr lang="en-US" sz="3300" spc="150">
                <a:solidFill>
                  <a:prstClr val="white"/>
                </a:solidFill>
                <a:latin typeface="Calibri Light" panose="020F0302020204030204"/>
              </a:rPr>
              <a:t>Structure</a:t>
            </a:r>
          </a:p>
        </p:txBody>
      </p:sp>
      <p:pic>
        <p:nvPicPr>
          <p:cNvPr id="5" name="Picture 4">
            <a:extLst>
              <a:ext uri="{FF2B5EF4-FFF2-40B4-BE49-F238E27FC236}">
                <a16:creationId xmlns:a16="http://schemas.microsoft.com/office/drawing/2014/main" id="{B3CEBEE5-2726-44F8-91F2-27F3560E50FA}"/>
              </a:ext>
            </a:extLst>
          </p:cNvPr>
          <p:cNvPicPr>
            <a:picLocks noChangeAspect="1"/>
          </p:cNvPicPr>
          <p:nvPr/>
        </p:nvPicPr>
        <p:blipFill>
          <a:blip r:embed="rId2"/>
          <a:stretch>
            <a:fillRect/>
          </a:stretch>
        </p:blipFill>
        <p:spPr>
          <a:xfrm>
            <a:off x="6084168" y="903780"/>
            <a:ext cx="1733813" cy="1309028"/>
          </a:xfrm>
          <a:prstGeom prst="rect">
            <a:avLst/>
          </a:prstGeom>
          <a:effectLst>
            <a:innerShdw blurRad="114300">
              <a:prstClr val="black"/>
            </a:innerShdw>
          </a:effectLst>
        </p:spPr>
      </p:pic>
      <p:pic>
        <p:nvPicPr>
          <p:cNvPr id="6" name="Picture 5">
            <a:extLst>
              <a:ext uri="{FF2B5EF4-FFF2-40B4-BE49-F238E27FC236}">
                <a16:creationId xmlns:a16="http://schemas.microsoft.com/office/drawing/2014/main" id="{1720AA20-6E85-4824-828A-4BB1C8FE5500}"/>
              </a:ext>
            </a:extLst>
          </p:cNvPr>
          <p:cNvPicPr>
            <a:picLocks noChangeAspect="1"/>
          </p:cNvPicPr>
          <p:nvPr/>
        </p:nvPicPr>
        <p:blipFill rotWithShape="1">
          <a:blip r:embed="rId3"/>
          <a:srcRect t="13421" r="20160"/>
          <a:stretch/>
        </p:blipFill>
        <p:spPr>
          <a:xfrm>
            <a:off x="347272" y="2373776"/>
            <a:ext cx="4656776" cy="3506360"/>
          </a:xfrm>
          <a:prstGeom prst="rect">
            <a:avLst/>
          </a:prstGeom>
          <a:effectLst>
            <a:innerShdw blurRad="114300">
              <a:prstClr val="black"/>
            </a:innerShdw>
          </a:effectLst>
        </p:spPr>
      </p:pic>
      <p:pic>
        <p:nvPicPr>
          <p:cNvPr id="2" name="Picture 1">
            <a:extLst>
              <a:ext uri="{FF2B5EF4-FFF2-40B4-BE49-F238E27FC236}">
                <a16:creationId xmlns:a16="http://schemas.microsoft.com/office/drawing/2014/main" id="{F5A8392B-B88A-4A93-D014-C34D1FACB1BB}"/>
              </a:ext>
            </a:extLst>
          </p:cNvPr>
          <p:cNvPicPr>
            <a:picLocks noChangeAspect="1"/>
          </p:cNvPicPr>
          <p:nvPr/>
        </p:nvPicPr>
        <p:blipFill rotWithShape="1">
          <a:blip r:embed="rId4"/>
          <a:srcRect l="1020" r="-7887"/>
          <a:stretch/>
        </p:blipFill>
        <p:spPr>
          <a:xfrm>
            <a:off x="5023966" y="2501155"/>
            <a:ext cx="3372255" cy="3356982"/>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3461107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3F1E4A-43BF-4F04-A569-4D81B1A20931}"/>
              </a:ext>
            </a:extLst>
          </p:cNvPr>
          <p:cNvPicPr>
            <a:picLocks noChangeAspect="1"/>
          </p:cNvPicPr>
          <p:nvPr/>
        </p:nvPicPr>
        <p:blipFill>
          <a:blip r:embed="rId3"/>
          <a:stretch>
            <a:fillRect/>
          </a:stretch>
        </p:blipFill>
        <p:spPr>
          <a:xfrm>
            <a:off x="1143000" y="1444281"/>
            <a:ext cx="6858000" cy="3969439"/>
          </a:xfrm>
          <a:prstGeom prst="rect">
            <a:avLst/>
          </a:prstGeom>
        </p:spPr>
      </p:pic>
      <p:sp>
        <p:nvSpPr>
          <p:cNvPr id="10" name="Rectangle 9">
            <a:extLst>
              <a:ext uri="{FF2B5EF4-FFF2-40B4-BE49-F238E27FC236}">
                <a16:creationId xmlns:a16="http://schemas.microsoft.com/office/drawing/2014/main" id="{7AEC2A81-35F1-2F49-B8FE-A2CDCC734BF1}"/>
              </a:ext>
            </a:extLst>
          </p:cNvPr>
          <p:cNvSpPr/>
          <p:nvPr/>
        </p:nvSpPr>
        <p:spPr>
          <a:xfrm>
            <a:off x="1143001" y="1459685"/>
            <a:ext cx="4702607" cy="3913532"/>
          </a:xfrm>
          <a:prstGeom prst="rect">
            <a:avLst/>
          </a:prstGeom>
          <a:solidFill>
            <a:schemeClr val="tx1">
              <a:lumMod val="75000"/>
              <a:lumOff val="25000"/>
              <a:alpha val="70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defTabSz="342900"/>
            <a:endParaRPr lang="en-US" sz="1013" dirty="0">
              <a:solidFill>
                <a:prstClr val="white"/>
              </a:solidFill>
              <a:latin typeface="Calibri" panose="020F0502020204030204"/>
            </a:endParaRPr>
          </a:p>
        </p:txBody>
      </p:sp>
      <p:sp>
        <p:nvSpPr>
          <p:cNvPr id="14" name="Title 1">
            <a:extLst>
              <a:ext uri="{FF2B5EF4-FFF2-40B4-BE49-F238E27FC236}">
                <a16:creationId xmlns:a16="http://schemas.microsoft.com/office/drawing/2014/main" id="{ACB261DA-CF63-E041-9C39-80D21BA977E7}"/>
              </a:ext>
            </a:extLst>
          </p:cNvPr>
          <p:cNvSpPr txBox="1">
            <a:spLocks/>
          </p:cNvSpPr>
          <p:nvPr/>
        </p:nvSpPr>
        <p:spPr bwMode="black">
          <a:xfrm>
            <a:off x="1734697" y="1784568"/>
            <a:ext cx="3924221" cy="417910"/>
          </a:xfrm>
          <a:prstGeom prst="rect">
            <a:avLst/>
          </a:prstGeom>
          <a:solidFill>
            <a:srgbClr val="FFFFFF"/>
          </a:solidFill>
          <a:ln w="31750" cap="sq">
            <a:solidFill>
              <a:srgbClr val="CE1141"/>
            </a:solidFill>
            <a:miter lim="800000"/>
          </a:ln>
        </p:spPr>
        <p:txBody>
          <a:bodyPr vert="horz" lIns="102870" tIns="102870" rIns="102870" bIns="102870" rtlCol="0" anchor="ctr">
            <a:normAutofit fontScale="975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defTabSz="685800"/>
            <a:r>
              <a:rPr lang="en-GB" sz="1575" spc="150" dirty="0">
                <a:latin typeface="Calibri Light" panose="020F0302020204030204"/>
              </a:rPr>
              <a:t>Mind</a:t>
            </a:r>
          </a:p>
        </p:txBody>
      </p:sp>
      <p:sp>
        <p:nvSpPr>
          <p:cNvPr id="2" name="TextBox 1">
            <a:extLst>
              <a:ext uri="{FF2B5EF4-FFF2-40B4-BE49-F238E27FC236}">
                <a16:creationId xmlns:a16="http://schemas.microsoft.com/office/drawing/2014/main" id="{3EFBD549-E080-BC4D-873B-97CD536AA684}"/>
              </a:ext>
            </a:extLst>
          </p:cNvPr>
          <p:cNvSpPr txBox="1"/>
          <p:nvPr/>
        </p:nvSpPr>
        <p:spPr>
          <a:xfrm>
            <a:off x="1734698" y="2456893"/>
            <a:ext cx="4618957" cy="1962845"/>
          </a:xfrm>
          <a:prstGeom prst="rect">
            <a:avLst/>
          </a:prstGeom>
          <a:noFill/>
        </p:spPr>
        <p:txBody>
          <a:bodyPr wrap="square" rtlCol="0">
            <a:spAutoFit/>
          </a:bodyPr>
          <a:lstStyle/>
          <a:p>
            <a:pPr marL="160735" indent="-160735" defTabSz="342900">
              <a:buFont typeface="Wingdings" pitchFamily="2" charset="2"/>
              <a:buChar char="v"/>
            </a:pPr>
            <a:r>
              <a:rPr lang="en-US" sz="1013" dirty="0">
                <a:solidFill>
                  <a:prstClr val="white"/>
                </a:solidFill>
                <a:latin typeface="Calibri" panose="020F0502020204030204"/>
              </a:rPr>
              <a:t>Know your material (Practice)</a:t>
            </a:r>
          </a:p>
          <a:p>
            <a:pPr defTabSz="342900"/>
            <a:endParaRPr lang="en-US" sz="1013" dirty="0">
              <a:solidFill>
                <a:prstClr val="white"/>
              </a:solidFill>
              <a:latin typeface="Calibri" panose="020F0502020204030204"/>
            </a:endParaRPr>
          </a:p>
          <a:p>
            <a:pPr marL="160735" indent="-160735" defTabSz="342900">
              <a:buFont typeface="Wingdings" pitchFamily="2" charset="2"/>
              <a:buChar char="v"/>
            </a:pPr>
            <a:r>
              <a:rPr lang="en-US" sz="1013" dirty="0">
                <a:solidFill>
                  <a:prstClr val="white"/>
                </a:solidFill>
                <a:latin typeface="Calibri" panose="020F0502020204030204"/>
              </a:rPr>
              <a:t>Be calm from the beginning </a:t>
            </a:r>
          </a:p>
          <a:p>
            <a:pPr marL="160735" indent="-160735" defTabSz="342900">
              <a:buFont typeface="Wingdings" pitchFamily="2" charset="2"/>
              <a:buChar char="v"/>
            </a:pPr>
            <a:endParaRPr lang="en-US" sz="1013" dirty="0">
              <a:solidFill>
                <a:prstClr val="white"/>
              </a:solidFill>
              <a:latin typeface="Calibri" panose="020F0502020204030204"/>
            </a:endParaRPr>
          </a:p>
          <a:p>
            <a:pPr marL="160735" indent="-160735" defTabSz="342900">
              <a:buFont typeface="Wingdings" pitchFamily="2" charset="2"/>
              <a:buChar char="v"/>
            </a:pPr>
            <a:r>
              <a:rPr lang="en-US" sz="1013" dirty="0">
                <a:solidFill>
                  <a:prstClr val="white"/>
                </a:solidFill>
                <a:latin typeface="Calibri" panose="020F0502020204030204"/>
              </a:rPr>
              <a:t>Calmness emits authority and credibility </a:t>
            </a:r>
          </a:p>
          <a:p>
            <a:pPr defTabSz="342900"/>
            <a:endParaRPr lang="en-US" sz="1013" dirty="0">
              <a:solidFill>
                <a:prstClr val="white"/>
              </a:solidFill>
              <a:latin typeface="Calibri" panose="020F0502020204030204"/>
            </a:endParaRPr>
          </a:p>
          <a:p>
            <a:pPr marL="160735" indent="-160735" defTabSz="342900">
              <a:buFont typeface="Wingdings" pitchFamily="2" charset="2"/>
              <a:buChar char="v"/>
            </a:pPr>
            <a:r>
              <a:rPr lang="en-US" sz="1013" dirty="0">
                <a:solidFill>
                  <a:prstClr val="white"/>
                </a:solidFill>
                <a:latin typeface="Calibri" panose="020F0502020204030204"/>
              </a:rPr>
              <a:t>Dramatic pause (take your time)</a:t>
            </a:r>
          </a:p>
          <a:p>
            <a:pPr marL="160735" indent="-160735" defTabSz="342900">
              <a:buFont typeface="Wingdings" pitchFamily="2" charset="2"/>
              <a:buChar char="v"/>
            </a:pPr>
            <a:endParaRPr lang="en-US" sz="1013" dirty="0">
              <a:solidFill>
                <a:prstClr val="white"/>
              </a:solidFill>
              <a:latin typeface="Calibri" panose="020F0502020204030204"/>
            </a:endParaRPr>
          </a:p>
          <a:p>
            <a:pPr marL="160735" indent="-160735" defTabSz="342900">
              <a:buFont typeface="Wingdings" pitchFamily="2" charset="2"/>
              <a:buChar char="v"/>
            </a:pPr>
            <a:r>
              <a:rPr lang="en-US" sz="1013" dirty="0">
                <a:solidFill>
                  <a:prstClr val="white"/>
                </a:solidFill>
                <a:latin typeface="Calibri" panose="020F0502020204030204"/>
              </a:rPr>
              <a:t>Don’t apologies</a:t>
            </a:r>
          </a:p>
          <a:p>
            <a:pPr defTabSz="342900"/>
            <a:endParaRPr lang="en-US" sz="1013" dirty="0">
              <a:solidFill>
                <a:prstClr val="white"/>
              </a:solidFill>
              <a:latin typeface="Calibri" panose="020F0502020204030204"/>
            </a:endParaRPr>
          </a:p>
          <a:p>
            <a:pPr marL="160735" indent="-160735" defTabSz="342900">
              <a:buFont typeface="Wingdings" pitchFamily="2" charset="2"/>
              <a:buChar char="v"/>
            </a:pPr>
            <a:r>
              <a:rPr lang="en-US" sz="1013" dirty="0">
                <a:solidFill>
                  <a:prstClr val="white"/>
                </a:solidFill>
                <a:latin typeface="Calibri" panose="020F0502020204030204"/>
              </a:rPr>
              <a:t>It will be, what it will be.</a:t>
            </a:r>
          </a:p>
          <a:p>
            <a:pPr marL="160735" indent="-160735" defTabSz="342900">
              <a:buFont typeface="Wingdings" pitchFamily="2" charset="2"/>
              <a:buChar char="v"/>
            </a:pPr>
            <a:endParaRPr lang="en-US" sz="1013" dirty="0">
              <a:solidFill>
                <a:prstClr val="white"/>
              </a:solidFill>
              <a:latin typeface="Calibri" panose="020F0502020204030204"/>
            </a:endParaRPr>
          </a:p>
        </p:txBody>
      </p:sp>
    </p:spTree>
    <p:extLst>
      <p:ext uri="{BB962C8B-B14F-4D97-AF65-F5344CB8AC3E}">
        <p14:creationId xmlns:p14="http://schemas.microsoft.com/office/powerpoint/2010/main" val="767872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EC2A81-35F1-2F49-B8FE-A2CDCC734BF1}"/>
              </a:ext>
            </a:extLst>
          </p:cNvPr>
          <p:cNvSpPr/>
          <p:nvPr/>
        </p:nvSpPr>
        <p:spPr>
          <a:xfrm>
            <a:off x="395536" y="836712"/>
            <a:ext cx="5450073" cy="4577009"/>
          </a:xfrm>
          <a:prstGeom prst="rect">
            <a:avLst/>
          </a:prstGeom>
          <a:solidFill>
            <a:schemeClr val="tx1">
              <a:lumMod val="75000"/>
              <a:lumOff val="25000"/>
              <a:alpha val="70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defTabSz="342900"/>
            <a:endParaRPr lang="en-US" sz="1013">
              <a:solidFill>
                <a:prstClr val="white"/>
              </a:solidFill>
              <a:latin typeface="Calibri" panose="020F0502020204030204"/>
            </a:endParaRPr>
          </a:p>
        </p:txBody>
      </p:sp>
      <p:sp>
        <p:nvSpPr>
          <p:cNvPr id="8" name="TextBox 7">
            <a:extLst>
              <a:ext uri="{FF2B5EF4-FFF2-40B4-BE49-F238E27FC236}">
                <a16:creationId xmlns:a16="http://schemas.microsoft.com/office/drawing/2014/main" id="{2F8F48B9-52E6-6B4E-B7D4-5A084B4C054B}"/>
              </a:ext>
            </a:extLst>
          </p:cNvPr>
          <p:cNvSpPr txBox="1"/>
          <p:nvPr/>
        </p:nvSpPr>
        <p:spPr>
          <a:xfrm>
            <a:off x="602123" y="1844824"/>
            <a:ext cx="3924221" cy="3231654"/>
          </a:xfrm>
          <a:prstGeom prst="rect">
            <a:avLst/>
          </a:prstGeom>
          <a:noFill/>
        </p:spPr>
        <p:txBody>
          <a:bodyPr wrap="square" rtlCol="0">
            <a:spAutoFit/>
          </a:bodyPr>
          <a:lstStyle/>
          <a:p>
            <a:pPr marL="160735" indent="-160735" defTabSz="342900">
              <a:buFont typeface="Wingdings" pitchFamily="2" charset="2"/>
              <a:buChar char="v"/>
            </a:pPr>
            <a:r>
              <a:rPr lang="en-US" sz="1200" dirty="0">
                <a:solidFill>
                  <a:prstClr val="white"/>
                </a:solidFill>
                <a:latin typeface="Calibri" panose="020F0502020204030204"/>
              </a:rPr>
              <a:t>Smiling is powerful!</a:t>
            </a:r>
          </a:p>
          <a:p>
            <a:pPr marL="160735" indent="-160735" defTabSz="342900">
              <a:buFont typeface="Wingdings" pitchFamily="2" charset="2"/>
              <a:buChar char="v"/>
            </a:pPr>
            <a:endParaRPr lang="en-US" sz="1200" dirty="0">
              <a:solidFill>
                <a:prstClr val="white"/>
              </a:solidFill>
              <a:latin typeface="Calibri" panose="020F0502020204030204"/>
            </a:endParaRPr>
          </a:p>
          <a:p>
            <a:pPr marL="160735" indent="-160735" defTabSz="342900">
              <a:buFont typeface="Wingdings" pitchFamily="2" charset="2"/>
              <a:buChar char="v"/>
            </a:pPr>
            <a:r>
              <a:rPr lang="en-US" sz="1200" dirty="0">
                <a:solidFill>
                  <a:prstClr val="white"/>
                </a:solidFill>
                <a:latin typeface="Calibri" panose="020F0502020204030204"/>
              </a:rPr>
              <a:t>Makes the audience comfortable and at ease.</a:t>
            </a:r>
          </a:p>
          <a:p>
            <a:pPr defTabSz="342900"/>
            <a:endParaRPr lang="en-US" sz="1200" dirty="0">
              <a:solidFill>
                <a:prstClr val="white"/>
              </a:solidFill>
              <a:latin typeface="Calibri" panose="020F0502020204030204"/>
            </a:endParaRPr>
          </a:p>
          <a:p>
            <a:pPr marL="160735" indent="-160735" defTabSz="342900">
              <a:buFont typeface="Wingdings" pitchFamily="2" charset="2"/>
              <a:buChar char="v"/>
            </a:pPr>
            <a:r>
              <a:rPr lang="en-US" sz="1200" dirty="0">
                <a:solidFill>
                  <a:prstClr val="white"/>
                </a:solidFill>
                <a:latin typeface="Calibri" panose="020F0502020204030204"/>
              </a:rPr>
              <a:t>Elevates your mood and releases neuropeptides reliving stress!</a:t>
            </a:r>
          </a:p>
          <a:p>
            <a:pPr marL="160735" indent="-160735" defTabSz="342900">
              <a:buFont typeface="Wingdings" pitchFamily="2" charset="2"/>
              <a:buChar char="v"/>
            </a:pPr>
            <a:endParaRPr lang="en-US" sz="1200" dirty="0">
              <a:solidFill>
                <a:prstClr val="white"/>
              </a:solidFill>
              <a:latin typeface="Calibri" panose="020F0502020204030204"/>
            </a:endParaRPr>
          </a:p>
          <a:p>
            <a:pPr marL="160735" indent="-160735" defTabSz="342900">
              <a:buFont typeface="Wingdings" pitchFamily="2" charset="2"/>
              <a:buChar char="v"/>
            </a:pPr>
            <a:r>
              <a:rPr lang="en-US" sz="1200" dirty="0">
                <a:solidFill>
                  <a:prstClr val="white"/>
                </a:solidFill>
                <a:latin typeface="Calibri" panose="020F0502020204030204"/>
              </a:rPr>
              <a:t>Smiles have been proven to be contagious</a:t>
            </a:r>
          </a:p>
          <a:p>
            <a:pPr marL="160735" indent="-160735" defTabSz="342900">
              <a:buFont typeface="Wingdings" pitchFamily="2" charset="2"/>
              <a:buChar char="v"/>
            </a:pPr>
            <a:endParaRPr lang="en-US" sz="1200" dirty="0">
              <a:solidFill>
                <a:prstClr val="white"/>
              </a:solidFill>
              <a:latin typeface="Calibri" panose="020F0502020204030204"/>
            </a:endParaRPr>
          </a:p>
          <a:p>
            <a:pPr marL="160735" indent="-160735" defTabSz="342900">
              <a:buFont typeface="Wingdings" pitchFamily="2" charset="2"/>
              <a:buChar char="v"/>
            </a:pPr>
            <a:endParaRPr lang="en-US" sz="1200" dirty="0">
              <a:solidFill>
                <a:prstClr val="white"/>
              </a:solidFill>
              <a:latin typeface="Calibri" panose="020F0502020204030204"/>
            </a:endParaRPr>
          </a:p>
          <a:p>
            <a:pPr defTabSz="342900"/>
            <a:r>
              <a:rPr lang="en-US" sz="1200" dirty="0">
                <a:solidFill>
                  <a:prstClr val="white"/>
                </a:solidFill>
                <a:latin typeface="Calibri" panose="020F0502020204030204"/>
              </a:rPr>
              <a:t>Eye contact</a:t>
            </a:r>
          </a:p>
          <a:p>
            <a:pPr defTabSz="342900"/>
            <a:endParaRPr lang="en-US" sz="1200" dirty="0">
              <a:solidFill>
                <a:prstClr val="white"/>
              </a:solidFill>
              <a:latin typeface="Calibri" panose="020F0502020204030204"/>
            </a:endParaRPr>
          </a:p>
          <a:p>
            <a:pPr marL="214313" indent="-214313" defTabSz="342900">
              <a:buFont typeface="Arial" panose="020B0604020202020204" pitchFamily="34" charset="0"/>
              <a:buChar char="•"/>
            </a:pPr>
            <a:r>
              <a:rPr lang="en-US" sz="1200" dirty="0">
                <a:solidFill>
                  <a:prstClr val="white"/>
                </a:solidFill>
                <a:latin typeface="Calibri" panose="020F0502020204030204"/>
              </a:rPr>
              <a:t>People pay attention when you look them in the eye</a:t>
            </a:r>
          </a:p>
          <a:p>
            <a:pPr marL="214313" indent="-214313" defTabSz="342900">
              <a:buFont typeface="Arial" panose="020B0604020202020204" pitchFamily="34" charset="0"/>
              <a:buChar char="•"/>
            </a:pPr>
            <a:endParaRPr lang="en-US" sz="1200" dirty="0">
              <a:solidFill>
                <a:prstClr val="white"/>
              </a:solidFill>
              <a:latin typeface="Calibri" panose="020F0502020204030204"/>
            </a:endParaRPr>
          </a:p>
          <a:p>
            <a:pPr marL="214313" indent="-214313" defTabSz="342900">
              <a:buFont typeface="Arial" panose="020B0604020202020204" pitchFamily="34" charset="0"/>
              <a:buChar char="•"/>
            </a:pPr>
            <a:r>
              <a:rPr lang="en-US" sz="1200" dirty="0">
                <a:solidFill>
                  <a:prstClr val="white"/>
                </a:solidFill>
                <a:latin typeface="Calibri" panose="020F0502020204030204"/>
              </a:rPr>
              <a:t>30% eye contact can affect on memory retention</a:t>
            </a:r>
          </a:p>
          <a:p>
            <a:pPr defTabSz="342900"/>
            <a:endParaRPr lang="en-US" sz="1200" dirty="0">
              <a:solidFill>
                <a:prstClr val="white"/>
              </a:solidFill>
              <a:latin typeface="Calibri" panose="020F0502020204030204"/>
            </a:endParaRPr>
          </a:p>
          <a:p>
            <a:pPr marL="214313" indent="-214313" defTabSz="342900">
              <a:buFont typeface="Arial" panose="020B0604020202020204" pitchFamily="34" charset="0"/>
              <a:buChar char="•"/>
            </a:pPr>
            <a:r>
              <a:rPr lang="en-US" sz="1200" dirty="0">
                <a:solidFill>
                  <a:prstClr val="white"/>
                </a:solidFill>
                <a:latin typeface="Calibri" panose="020F0502020204030204"/>
              </a:rPr>
              <a:t>Look at the board to draw the audience</a:t>
            </a:r>
          </a:p>
        </p:txBody>
      </p:sp>
      <p:pic>
        <p:nvPicPr>
          <p:cNvPr id="2" name="Picture 1">
            <a:extLst>
              <a:ext uri="{FF2B5EF4-FFF2-40B4-BE49-F238E27FC236}">
                <a16:creationId xmlns:a16="http://schemas.microsoft.com/office/drawing/2014/main" id="{B8F7FDF9-31FA-455C-8D4F-DF0D9350520C}"/>
              </a:ext>
            </a:extLst>
          </p:cNvPr>
          <p:cNvPicPr>
            <a:picLocks noChangeAspect="1"/>
          </p:cNvPicPr>
          <p:nvPr/>
        </p:nvPicPr>
        <p:blipFill>
          <a:blip r:embed="rId3"/>
          <a:stretch>
            <a:fillRect/>
          </a:stretch>
        </p:blipFill>
        <p:spPr>
          <a:xfrm>
            <a:off x="4829366" y="1082177"/>
            <a:ext cx="3568655" cy="2374778"/>
          </a:xfrm>
          <a:prstGeom prst="rect">
            <a:avLst/>
          </a:prstGeom>
        </p:spPr>
      </p:pic>
      <p:pic>
        <p:nvPicPr>
          <p:cNvPr id="4" name="Picture 3">
            <a:extLst>
              <a:ext uri="{FF2B5EF4-FFF2-40B4-BE49-F238E27FC236}">
                <a16:creationId xmlns:a16="http://schemas.microsoft.com/office/drawing/2014/main" id="{EBDA0706-4DF3-4A3C-8A50-A8216A76A798}"/>
              </a:ext>
            </a:extLst>
          </p:cNvPr>
          <p:cNvPicPr>
            <a:picLocks noChangeAspect="1"/>
          </p:cNvPicPr>
          <p:nvPr/>
        </p:nvPicPr>
        <p:blipFill>
          <a:blip r:embed="rId4"/>
          <a:stretch>
            <a:fillRect/>
          </a:stretch>
        </p:blipFill>
        <p:spPr>
          <a:xfrm>
            <a:off x="5238074" y="3399171"/>
            <a:ext cx="2934325" cy="2891172"/>
          </a:xfrm>
          <a:prstGeom prst="rect">
            <a:avLst/>
          </a:prstGeom>
        </p:spPr>
      </p:pic>
      <p:sp>
        <p:nvSpPr>
          <p:cNvPr id="14" name="Title 1">
            <a:extLst>
              <a:ext uri="{FF2B5EF4-FFF2-40B4-BE49-F238E27FC236}">
                <a16:creationId xmlns:a16="http://schemas.microsoft.com/office/drawing/2014/main" id="{ACB261DA-CF63-E041-9C39-80D21BA977E7}"/>
              </a:ext>
            </a:extLst>
          </p:cNvPr>
          <p:cNvSpPr txBox="1">
            <a:spLocks/>
          </p:cNvSpPr>
          <p:nvPr/>
        </p:nvSpPr>
        <p:spPr bwMode="black">
          <a:xfrm>
            <a:off x="647779" y="1082176"/>
            <a:ext cx="3924221" cy="417910"/>
          </a:xfrm>
          <a:prstGeom prst="rect">
            <a:avLst/>
          </a:prstGeom>
          <a:solidFill>
            <a:srgbClr val="FFFFFF"/>
          </a:solidFill>
          <a:ln w="31750" cap="sq">
            <a:solidFill>
              <a:srgbClr val="CE1141"/>
            </a:solidFill>
            <a:miter lim="800000"/>
          </a:ln>
        </p:spPr>
        <p:txBody>
          <a:bodyPr vert="horz" lIns="102870" tIns="102870" rIns="102870" bIns="102870" rtlCol="0" anchor="ctr">
            <a:normAutofit fontScale="975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defTabSz="685800"/>
            <a:r>
              <a:rPr lang="en-GB" sz="1575" spc="150" dirty="0">
                <a:latin typeface="Calibri Light" panose="020F0302020204030204"/>
              </a:rPr>
              <a:t>Head</a:t>
            </a:r>
          </a:p>
        </p:txBody>
      </p:sp>
    </p:spTree>
    <p:extLst>
      <p:ext uri="{BB962C8B-B14F-4D97-AF65-F5344CB8AC3E}">
        <p14:creationId xmlns:p14="http://schemas.microsoft.com/office/powerpoint/2010/main" val="1434307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EC2A81-35F1-2F49-B8FE-A2CDCC734BF1}"/>
              </a:ext>
            </a:extLst>
          </p:cNvPr>
          <p:cNvSpPr/>
          <p:nvPr/>
        </p:nvSpPr>
        <p:spPr>
          <a:xfrm>
            <a:off x="423650" y="749098"/>
            <a:ext cx="5223641" cy="4840141"/>
          </a:xfrm>
          <a:prstGeom prst="rect">
            <a:avLst/>
          </a:prstGeom>
          <a:solidFill>
            <a:schemeClr val="tx1">
              <a:lumMod val="75000"/>
              <a:lumOff val="25000"/>
              <a:alpha val="70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defTabSz="342900"/>
            <a:endParaRPr lang="en-US" sz="1013">
              <a:solidFill>
                <a:prstClr val="white"/>
              </a:solidFill>
              <a:latin typeface="Calibri" panose="020F0502020204030204"/>
            </a:endParaRPr>
          </a:p>
        </p:txBody>
      </p:sp>
      <p:sp>
        <p:nvSpPr>
          <p:cNvPr id="14" name="Title 1">
            <a:extLst>
              <a:ext uri="{FF2B5EF4-FFF2-40B4-BE49-F238E27FC236}">
                <a16:creationId xmlns:a16="http://schemas.microsoft.com/office/drawing/2014/main" id="{ACB261DA-CF63-E041-9C39-80D21BA977E7}"/>
              </a:ext>
            </a:extLst>
          </p:cNvPr>
          <p:cNvSpPr txBox="1">
            <a:spLocks/>
          </p:cNvSpPr>
          <p:nvPr/>
        </p:nvSpPr>
        <p:spPr bwMode="black">
          <a:xfrm>
            <a:off x="822270" y="1054098"/>
            <a:ext cx="3924221" cy="417910"/>
          </a:xfrm>
          <a:prstGeom prst="rect">
            <a:avLst/>
          </a:prstGeom>
          <a:solidFill>
            <a:srgbClr val="FFFFFF"/>
          </a:solidFill>
          <a:ln w="31750" cap="sq">
            <a:solidFill>
              <a:srgbClr val="CE1141"/>
            </a:solidFill>
            <a:miter lim="800000"/>
          </a:ln>
        </p:spPr>
        <p:txBody>
          <a:bodyPr vert="horz" lIns="102870" tIns="102870" rIns="102870" bIns="102870" rtlCol="0" anchor="ctr">
            <a:normAutofit fontScale="975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defTabSz="685800"/>
            <a:r>
              <a:rPr lang="en-GB" sz="1575" spc="150" dirty="0">
                <a:latin typeface="Calibri Light" panose="020F0302020204030204"/>
              </a:rPr>
              <a:t>Upper body</a:t>
            </a:r>
          </a:p>
        </p:txBody>
      </p:sp>
      <p:sp>
        <p:nvSpPr>
          <p:cNvPr id="2" name="TextBox 1">
            <a:extLst>
              <a:ext uri="{FF2B5EF4-FFF2-40B4-BE49-F238E27FC236}">
                <a16:creationId xmlns:a16="http://schemas.microsoft.com/office/drawing/2014/main" id="{E863D166-3779-934D-B437-EDE20FFAB9A4}"/>
              </a:ext>
            </a:extLst>
          </p:cNvPr>
          <p:cNvSpPr txBox="1"/>
          <p:nvPr/>
        </p:nvSpPr>
        <p:spPr>
          <a:xfrm>
            <a:off x="685881" y="1631629"/>
            <a:ext cx="4174151" cy="4690130"/>
          </a:xfrm>
          <a:prstGeom prst="rect">
            <a:avLst/>
          </a:prstGeom>
          <a:noFill/>
        </p:spPr>
        <p:txBody>
          <a:bodyPr wrap="square" rtlCol="0">
            <a:spAutoFit/>
          </a:bodyPr>
          <a:lstStyle/>
          <a:p>
            <a:pPr marL="160735" indent="-160735" defTabSz="342900">
              <a:buFont typeface="Wingdings" pitchFamily="2" charset="2"/>
              <a:buChar char="v"/>
            </a:pPr>
            <a:r>
              <a:rPr lang="en-US" sz="1400" dirty="0">
                <a:solidFill>
                  <a:prstClr val="white"/>
                </a:solidFill>
                <a:latin typeface="Calibri" panose="020F0502020204030204"/>
              </a:rPr>
              <a:t>Open your chest</a:t>
            </a:r>
          </a:p>
          <a:p>
            <a:pPr marL="160735" indent="-160735" defTabSz="342900">
              <a:buFont typeface="Wingdings" pitchFamily="2" charset="2"/>
              <a:buChar char="v"/>
            </a:pPr>
            <a:endParaRPr lang="en-US" sz="1400" dirty="0">
              <a:solidFill>
                <a:prstClr val="white"/>
              </a:solidFill>
              <a:latin typeface="Calibri" panose="020F0502020204030204"/>
            </a:endParaRPr>
          </a:p>
          <a:p>
            <a:pPr marL="160735" indent="-160735" defTabSz="342900">
              <a:buFont typeface="Wingdings" pitchFamily="2" charset="2"/>
              <a:buChar char="v"/>
            </a:pPr>
            <a:r>
              <a:rPr lang="en-US" sz="1400" dirty="0">
                <a:solidFill>
                  <a:prstClr val="white"/>
                </a:solidFill>
                <a:latin typeface="Calibri" panose="020F0502020204030204"/>
              </a:rPr>
              <a:t>Open your arms</a:t>
            </a:r>
          </a:p>
          <a:p>
            <a:pPr marL="160735" indent="-160735" defTabSz="342900">
              <a:buFont typeface="Wingdings" pitchFamily="2" charset="2"/>
              <a:buChar char="v"/>
            </a:pPr>
            <a:endParaRPr lang="en-US" sz="1400" dirty="0">
              <a:solidFill>
                <a:prstClr val="white"/>
              </a:solidFill>
              <a:latin typeface="Calibri" panose="020F0502020204030204"/>
            </a:endParaRPr>
          </a:p>
          <a:p>
            <a:pPr defTabSz="342900"/>
            <a:r>
              <a:rPr lang="en-GB" sz="1400" dirty="0">
                <a:solidFill>
                  <a:srgbClr val="BDC1C6"/>
                </a:solidFill>
                <a:latin typeface="arial" panose="020B0604020202020204" pitchFamily="34" charset="0"/>
              </a:rPr>
              <a:t>“Open arms indicate a </a:t>
            </a:r>
            <a:r>
              <a:rPr lang="en-GB" sz="1400" b="1" dirty="0">
                <a:solidFill>
                  <a:srgbClr val="BDC1C6"/>
                </a:solidFill>
                <a:latin typeface="arial" panose="020B0604020202020204" pitchFamily="34" charset="0"/>
              </a:rPr>
              <a:t>confident, constructive attitude and create a positive impression</a:t>
            </a:r>
            <a:r>
              <a:rPr lang="en-GB" sz="1400" dirty="0">
                <a:solidFill>
                  <a:srgbClr val="BDC1C6"/>
                </a:solidFill>
                <a:latin typeface="arial" panose="020B0604020202020204" pitchFamily="34" charset="0"/>
              </a:rPr>
              <a:t>. You're perceived as sincere, direct, and trustworthy, as long as your other gestures are equally open and forthright</a:t>
            </a:r>
            <a:r>
              <a:rPr lang="en-US" sz="1400" dirty="0">
                <a:solidFill>
                  <a:prstClr val="white"/>
                </a:solidFill>
                <a:latin typeface="arial" panose="020B0604020202020204" pitchFamily="34" charset="0"/>
              </a:rPr>
              <a:t>”</a:t>
            </a:r>
          </a:p>
          <a:p>
            <a:pPr defTabSz="342900"/>
            <a:endParaRPr lang="en-US" sz="1400" dirty="0">
              <a:solidFill>
                <a:prstClr val="white"/>
              </a:solidFill>
              <a:latin typeface="arial" panose="020B0604020202020204" pitchFamily="34" charset="0"/>
            </a:endParaRPr>
          </a:p>
          <a:p>
            <a:pPr defTabSz="342900"/>
            <a:r>
              <a:rPr lang="en-US" sz="1400" dirty="0">
                <a:solidFill>
                  <a:prstClr val="white"/>
                </a:solidFill>
                <a:latin typeface="arial" panose="020B0604020202020204" pitchFamily="34" charset="0"/>
              </a:rPr>
              <a:t>Use gestures!  </a:t>
            </a:r>
          </a:p>
          <a:p>
            <a:pPr defTabSz="342900"/>
            <a:endParaRPr lang="en-US" sz="1400" dirty="0">
              <a:solidFill>
                <a:prstClr val="white"/>
              </a:solidFill>
              <a:latin typeface="arial" panose="020B0604020202020204" pitchFamily="34" charset="0"/>
            </a:endParaRPr>
          </a:p>
          <a:p>
            <a:pPr defTabSz="342900"/>
            <a:r>
              <a:rPr lang="en-US" sz="1400" dirty="0">
                <a:solidFill>
                  <a:prstClr val="white"/>
                </a:solidFill>
                <a:latin typeface="arial" panose="020B0604020202020204" pitchFamily="34" charset="0"/>
              </a:rPr>
              <a:t>Look and point at the screen</a:t>
            </a:r>
            <a:endParaRPr lang="en-US" sz="1400" dirty="0">
              <a:solidFill>
                <a:prstClr val="white"/>
              </a:solidFill>
              <a:latin typeface="Calibri" panose="020F0502020204030204"/>
            </a:endParaRPr>
          </a:p>
          <a:p>
            <a:pPr marL="160735" indent="-160735" defTabSz="342900">
              <a:buFont typeface="Wingdings" pitchFamily="2" charset="2"/>
              <a:buChar char="v"/>
            </a:pPr>
            <a:endParaRPr lang="en-US" sz="1400" dirty="0">
              <a:solidFill>
                <a:prstClr val="white"/>
              </a:solidFill>
              <a:latin typeface="Calibri" panose="020F0502020204030204"/>
            </a:endParaRPr>
          </a:p>
          <a:p>
            <a:pPr marL="160735" indent="-160735" defTabSz="342900">
              <a:buFont typeface="Wingdings" pitchFamily="2" charset="2"/>
              <a:buChar char="v"/>
            </a:pPr>
            <a:r>
              <a:rPr lang="en-US" sz="1400" dirty="0">
                <a:solidFill>
                  <a:prstClr val="white"/>
                </a:solidFill>
                <a:latin typeface="Calibri" panose="020F0502020204030204"/>
              </a:rPr>
              <a:t>Straighten your back!</a:t>
            </a:r>
          </a:p>
          <a:p>
            <a:pPr marL="160735" indent="-160735" defTabSz="342900">
              <a:buFont typeface="Wingdings" pitchFamily="2" charset="2"/>
              <a:buChar char="v"/>
            </a:pPr>
            <a:r>
              <a:rPr lang="en-US" sz="1400" dirty="0">
                <a:solidFill>
                  <a:prstClr val="white"/>
                </a:solidFill>
                <a:latin typeface="Calibri" panose="020F0502020204030204"/>
              </a:rPr>
              <a:t>A better posture conveys confidence and aids in breathing and voice projection. </a:t>
            </a:r>
          </a:p>
          <a:p>
            <a:pPr marL="160735" indent="-160735" defTabSz="342900">
              <a:buFont typeface="Wingdings" pitchFamily="2" charset="2"/>
              <a:buChar char="v"/>
            </a:pPr>
            <a:endParaRPr lang="en-US" sz="1013" dirty="0">
              <a:solidFill>
                <a:prstClr val="white"/>
              </a:solidFill>
              <a:latin typeface="Calibri" panose="020F0502020204030204"/>
            </a:endParaRPr>
          </a:p>
          <a:p>
            <a:pPr marL="160735" indent="-160735" defTabSz="342900">
              <a:buFont typeface="Wingdings" pitchFamily="2" charset="2"/>
              <a:buChar char="v"/>
            </a:pPr>
            <a:endParaRPr lang="en-US" sz="1013" dirty="0">
              <a:solidFill>
                <a:prstClr val="white"/>
              </a:solidFill>
              <a:latin typeface="Calibri" panose="020F0502020204030204"/>
            </a:endParaRPr>
          </a:p>
          <a:p>
            <a:pPr marL="160735" indent="-160735" defTabSz="342900">
              <a:buFont typeface="Wingdings" pitchFamily="2" charset="2"/>
              <a:buChar char="v"/>
            </a:pPr>
            <a:endParaRPr lang="en-US" sz="1013" dirty="0">
              <a:solidFill>
                <a:prstClr val="white"/>
              </a:solidFill>
              <a:latin typeface="Calibri" panose="020F0502020204030204"/>
            </a:endParaRPr>
          </a:p>
          <a:p>
            <a:pPr defTabSz="342900"/>
            <a:endParaRPr lang="en-US" sz="1013" dirty="0">
              <a:solidFill>
                <a:prstClr val="white"/>
              </a:solidFill>
              <a:latin typeface="Calibri" panose="020F0502020204030204"/>
            </a:endParaRPr>
          </a:p>
          <a:p>
            <a:pPr defTabSz="342900"/>
            <a:endParaRPr lang="en-US" sz="1013" dirty="0">
              <a:solidFill>
                <a:prstClr val="white"/>
              </a:solidFill>
              <a:latin typeface="Calibri" panose="020F0502020204030204"/>
            </a:endParaRPr>
          </a:p>
          <a:p>
            <a:pPr defTabSz="342900"/>
            <a:endParaRPr lang="en-US" sz="1013" dirty="0">
              <a:solidFill>
                <a:prstClr val="white"/>
              </a:solidFill>
              <a:latin typeface="Calibri" panose="020F0502020204030204"/>
            </a:endParaRPr>
          </a:p>
        </p:txBody>
      </p:sp>
      <p:pic>
        <p:nvPicPr>
          <p:cNvPr id="3" name="Picture 2">
            <a:extLst>
              <a:ext uri="{FF2B5EF4-FFF2-40B4-BE49-F238E27FC236}">
                <a16:creationId xmlns:a16="http://schemas.microsoft.com/office/drawing/2014/main" id="{F3D5A5E1-8ED7-4870-A527-9A37F7618AB7}"/>
              </a:ext>
            </a:extLst>
          </p:cNvPr>
          <p:cNvPicPr>
            <a:picLocks noChangeAspect="1"/>
          </p:cNvPicPr>
          <p:nvPr/>
        </p:nvPicPr>
        <p:blipFill>
          <a:blip r:embed="rId3"/>
          <a:stretch>
            <a:fillRect/>
          </a:stretch>
        </p:blipFill>
        <p:spPr>
          <a:xfrm>
            <a:off x="4834619" y="3029861"/>
            <a:ext cx="3391640" cy="1893665"/>
          </a:xfrm>
          <a:prstGeom prst="rect">
            <a:avLst/>
          </a:prstGeom>
        </p:spPr>
      </p:pic>
      <p:pic>
        <p:nvPicPr>
          <p:cNvPr id="4" name="Picture 3">
            <a:extLst>
              <a:ext uri="{FF2B5EF4-FFF2-40B4-BE49-F238E27FC236}">
                <a16:creationId xmlns:a16="http://schemas.microsoft.com/office/drawing/2014/main" id="{892D229C-276E-4B5D-A492-8636C7416147}"/>
              </a:ext>
            </a:extLst>
          </p:cNvPr>
          <p:cNvPicPr>
            <a:picLocks noChangeAspect="1"/>
          </p:cNvPicPr>
          <p:nvPr/>
        </p:nvPicPr>
        <p:blipFill>
          <a:blip r:embed="rId4"/>
          <a:stretch>
            <a:fillRect/>
          </a:stretch>
        </p:blipFill>
        <p:spPr>
          <a:xfrm>
            <a:off x="5810110" y="1263053"/>
            <a:ext cx="2069282" cy="1374595"/>
          </a:xfrm>
          <a:prstGeom prst="rect">
            <a:avLst/>
          </a:prstGeom>
        </p:spPr>
      </p:pic>
    </p:spTree>
    <p:extLst>
      <p:ext uri="{BB962C8B-B14F-4D97-AF65-F5344CB8AC3E}">
        <p14:creationId xmlns:p14="http://schemas.microsoft.com/office/powerpoint/2010/main" val="3577979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EC2A81-35F1-2F49-B8FE-A2CDCC734BF1}"/>
              </a:ext>
            </a:extLst>
          </p:cNvPr>
          <p:cNvSpPr/>
          <p:nvPr/>
        </p:nvSpPr>
        <p:spPr>
          <a:xfrm>
            <a:off x="539552" y="692696"/>
            <a:ext cx="5976664" cy="4726938"/>
          </a:xfrm>
          <a:prstGeom prst="rect">
            <a:avLst/>
          </a:prstGeom>
          <a:solidFill>
            <a:schemeClr val="tx1">
              <a:lumMod val="75000"/>
              <a:lumOff val="25000"/>
              <a:alpha val="70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defTabSz="342900"/>
            <a:endParaRPr lang="en-US" sz="1013" dirty="0">
              <a:solidFill>
                <a:prstClr val="white"/>
              </a:solidFill>
              <a:latin typeface="Calibri" panose="020F0502020204030204"/>
            </a:endParaRPr>
          </a:p>
        </p:txBody>
      </p:sp>
      <p:sp>
        <p:nvSpPr>
          <p:cNvPr id="14" name="Title 1">
            <a:extLst>
              <a:ext uri="{FF2B5EF4-FFF2-40B4-BE49-F238E27FC236}">
                <a16:creationId xmlns:a16="http://schemas.microsoft.com/office/drawing/2014/main" id="{ACB261DA-CF63-E041-9C39-80D21BA977E7}"/>
              </a:ext>
            </a:extLst>
          </p:cNvPr>
          <p:cNvSpPr txBox="1">
            <a:spLocks/>
          </p:cNvSpPr>
          <p:nvPr/>
        </p:nvSpPr>
        <p:spPr bwMode="black">
          <a:xfrm>
            <a:off x="1789060" y="1767255"/>
            <a:ext cx="3924221" cy="417910"/>
          </a:xfrm>
          <a:prstGeom prst="rect">
            <a:avLst/>
          </a:prstGeom>
          <a:solidFill>
            <a:srgbClr val="FFFFFF"/>
          </a:solidFill>
          <a:ln w="31750" cap="sq">
            <a:solidFill>
              <a:srgbClr val="CE1141"/>
            </a:solidFill>
            <a:miter lim="800000"/>
          </a:ln>
        </p:spPr>
        <p:txBody>
          <a:bodyPr vert="horz" lIns="102870" tIns="102870" rIns="102870" bIns="102870" rtlCol="0" anchor="ctr">
            <a:normAutofit fontScale="975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defTabSz="685800"/>
            <a:r>
              <a:rPr lang="en-GB" sz="1575" spc="150" dirty="0">
                <a:latin typeface="Calibri Light" panose="020F0302020204030204"/>
              </a:rPr>
              <a:t>Lower body</a:t>
            </a:r>
          </a:p>
        </p:txBody>
      </p:sp>
      <p:pic>
        <p:nvPicPr>
          <p:cNvPr id="4" name="Picture 3">
            <a:extLst>
              <a:ext uri="{FF2B5EF4-FFF2-40B4-BE49-F238E27FC236}">
                <a16:creationId xmlns:a16="http://schemas.microsoft.com/office/drawing/2014/main" id="{06DB159C-03C8-4166-AEE9-151AD793E39A}"/>
              </a:ext>
            </a:extLst>
          </p:cNvPr>
          <p:cNvPicPr>
            <a:picLocks noChangeAspect="1"/>
          </p:cNvPicPr>
          <p:nvPr/>
        </p:nvPicPr>
        <p:blipFill>
          <a:blip r:embed="rId3"/>
          <a:stretch>
            <a:fillRect/>
          </a:stretch>
        </p:blipFill>
        <p:spPr>
          <a:xfrm>
            <a:off x="769237" y="2470984"/>
            <a:ext cx="2039645" cy="2173149"/>
          </a:xfrm>
          <a:prstGeom prst="rect">
            <a:avLst/>
          </a:prstGeom>
        </p:spPr>
      </p:pic>
      <p:pic>
        <p:nvPicPr>
          <p:cNvPr id="3" name="Picture 2">
            <a:extLst>
              <a:ext uri="{FF2B5EF4-FFF2-40B4-BE49-F238E27FC236}">
                <a16:creationId xmlns:a16="http://schemas.microsoft.com/office/drawing/2014/main" id="{6A0C640C-0E6F-4AC1-B054-9FAABCBA70B3}"/>
              </a:ext>
            </a:extLst>
          </p:cNvPr>
          <p:cNvPicPr>
            <a:picLocks noChangeAspect="1"/>
          </p:cNvPicPr>
          <p:nvPr/>
        </p:nvPicPr>
        <p:blipFill>
          <a:blip r:embed="rId4"/>
          <a:stretch>
            <a:fillRect/>
          </a:stretch>
        </p:blipFill>
        <p:spPr>
          <a:xfrm>
            <a:off x="5049012" y="4308256"/>
            <a:ext cx="3951566" cy="2222756"/>
          </a:xfrm>
          <a:prstGeom prst="rect">
            <a:avLst/>
          </a:prstGeom>
        </p:spPr>
      </p:pic>
      <p:sp>
        <p:nvSpPr>
          <p:cNvPr id="11" name="TextBox 10">
            <a:extLst>
              <a:ext uri="{FF2B5EF4-FFF2-40B4-BE49-F238E27FC236}">
                <a16:creationId xmlns:a16="http://schemas.microsoft.com/office/drawing/2014/main" id="{49433A6B-0700-45EE-8E82-18D5EECF8877}"/>
              </a:ext>
            </a:extLst>
          </p:cNvPr>
          <p:cNvSpPr txBox="1"/>
          <p:nvPr/>
        </p:nvSpPr>
        <p:spPr>
          <a:xfrm>
            <a:off x="3002230" y="2767280"/>
            <a:ext cx="3139539" cy="2246769"/>
          </a:xfrm>
          <a:prstGeom prst="rect">
            <a:avLst/>
          </a:prstGeom>
          <a:noFill/>
        </p:spPr>
        <p:txBody>
          <a:bodyPr wrap="square" rtlCol="0">
            <a:spAutoFit/>
          </a:bodyPr>
          <a:lstStyle/>
          <a:p>
            <a:pPr marL="160735" indent="-160735" defTabSz="342900">
              <a:buFont typeface="Wingdings" pitchFamily="2" charset="2"/>
              <a:buChar char="v"/>
            </a:pPr>
            <a:r>
              <a:rPr lang="en-US" sz="2000" dirty="0">
                <a:solidFill>
                  <a:prstClr val="white"/>
                </a:solidFill>
                <a:latin typeface="Calibri" panose="020F0502020204030204"/>
              </a:rPr>
              <a:t>Not great for this case but useful for the future!</a:t>
            </a:r>
          </a:p>
          <a:p>
            <a:pPr defTabSz="342900"/>
            <a:endParaRPr lang="en-US" sz="2000" dirty="0">
              <a:solidFill>
                <a:prstClr val="white"/>
              </a:solidFill>
              <a:latin typeface="Calibri" panose="020F0502020204030204"/>
            </a:endParaRPr>
          </a:p>
          <a:p>
            <a:pPr marL="160735" indent="-160735" defTabSz="342900">
              <a:buFont typeface="Wingdings" pitchFamily="2" charset="2"/>
              <a:buChar char="v"/>
            </a:pPr>
            <a:r>
              <a:rPr lang="en-US" sz="2000" dirty="0">
                <a:solidFill>
                  <a:prstClr val="white"/>
                </a:solidFill>
                <a:latin typeface="Calibri" panose="020F0502020204030204"/>
              </a:rPr>
              <a:t>You can tell a lot by a person's feet!</a:t>
            </a:r>
          </a:p>
          <a:p>
            <a:pPr marL="160735" indent="-160735" defTabSz="342900">
              <a:buFont typeface="Wingdings" pitchFamily="2" charset="2"/>
              <a:buChar char="v"/>
            </a:pPr>
            <a:endParaRPr lang="en-US" sz="2000" dirty="0">
              <a:solidFill>
                <a:prstClr val="white"/>
              </a:solidFill>
              <a:latin typeface="Calibri" panose="020F0502020204030204"/>
            </a:endParaRPr>
          </a:p>
          <a:p>
            <a:pPr marL="160735" indent="-160735" defTabSz="342900">
              <a:buFont typeface="Wingdings" pitchFamily="2" charset="2"/>
              <a:buChar char="v"/>
            </a:pPr>
            <a:r>
              <a:rPr lang="en-US" sz="2000" dirty="0">
                <a:solidFill>
                  <a:prstClr val="white"/>
                </a:solidFill>
                <a:latin typeface="Calibri" panose="020F0502020204030204"/>
              </a:rPr>
              <a:t>Use the floor!</a:t>
            </a:r>
          </a:p>
        </p:txBody>
      </p:sp>
    </p:spTree>
    <p:extLst>
      <p:ext uri="{BB962C8B-B14F-4D97-AF65-F5344CB8AC3E}">
        <p14:creationId xmlns:p14="http://schemas.microsoft.com/office/powerpoint/2010/main" val="3205642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6463C-ACEA-4492-B486-62ECED5B72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0001C6-28FB-48FC-8AE4-A99CAE59FF66}"/>
              </a:ext>
            </a:extLst>
          </p:cNvPr>
          <p:cNvSpPr>
            <a:spLocks noGrp="1"/>
          </p:cNvSpPr>
          <p:nvPr>
            <p:ph idx="1"/>
          </p:nvPr>
        </p:nvSpPr>
        <p:spPr>
          <a:xfrm>
            <a:off x="395536" y="1253331"/>
            <a:ext cx="7886700" cy="4351338"/>
          </a:xfrm>
        </p:spPr>
        <p:txBody>
          <a:bodyPr/>
          <a:lstStyle/>
          <a:p>
            <a:pPr marL="0" indent="0">
              <a:buNone/>
            </a:pPr>
            <a:r>
              <a:rPr lang="en-GB" sz="2000" dirty="0"/>
              <a:t>Kotler, P., Keller, K. and </a:t>
            </a:r>
            <a:r>
              <a:rPr lang="en-GB" sz="2000" dirty="0" err="1"/>
              <a:t>Chernev</a:t>
            </a:r>
            <a:r>
              <a:rPr lang="en-GB" sz="2000" dirty="0"/>
              <a:t>, A., 2021. Marketing management. 16th ed. Pearson.</a:t>
            </a:r>
          </a:p>
          <a:p>
            <a:pPr marL="0" indent="0">
              <a:buNone/>
            </a:pPr>
            <a:r>
              <a:rPr lang="en-GB" sz="2000" dirty="0"/>
              <a:t>Lee, P. and </a:t>
            </a:r>
            <a:r>
              <a:rPr lang="en-GB" sz="2000" dirty="0" err="1"/>
              <a:t>Calugar</a:t>
            </a:r>
            <a:r>
              <a:rPr lang="en-GB" sz="2000" dirty="0"/>
              <a:t>-Pop, C., 2021. The home-based worker. [online] Deloitte Insights. Available at: &lt;https://www2.deloitte.com/us/en/insights/industry/telecommunications/global-mobile-consumer-survey.html&gt; [Accessed 15 May 2022].</a:t>
            </a:r>
          </a:p>
          <a:p>
            <a:pPr marL="0" indent="0">
              <a:buNone/>
            </a:pPr>
            <a:r>
              <a:rPr lang="en-GB" sz="2000" dirty="0"/>
              <a:t>Solis, B., 2013. The Ultimate Moment of Truth and The Art of Digital Engagement - Brian Solis. [online] Brian Solis. Available at: &lt;https://www.briansolis.com/2013/11/the-ultimate-moment-of-truth-and-the-art-of-engagement/&gt; [Accessed 15 May 2022].</a:t>
            </a:r>
          </a:p>
          <a:p>
            <a:pPr marL="0" indent="0">
              <a:buNone/>
            </a:pPr>
            <a:r>
              <a:rPr lang="en-GB" sz="2000" dirty="0"/>
              <a:t>Todorova, G., 2015. Marketing communication mix. </a:t>
            </a:r>
            <a:r>
              <a:rPr lang="en-GB" sz="2000" dirty="0" err="1"/>
              <a:t>Trakia</a:t>
            </a:r>
            <a:r>
              <a:rPr lang="en-GB" sz="2000" dirty="0"/>
              <a:t> Journal of Science, 13(Suppl.1), pp.368-374.</a:t>
            </a:r>
          </a:p>
          <a:p>
            <a:pPr marL="0" indent="0">
              <a:buNone/>
            </a:pPr>
            <a:endParaRPr lang="en-GB" dirty="0"/>
          </a:p>
        </p:txBody>
      </p:sp>
    </p:spTree>
    <p:extLst>
      <p:ext uri="{BB962C8B-B14F-4D97-AF65-F5344CB8AC3E}">
        <p14:creationId xmlns:p14="http://schemas.microsoft.com/office/powerpoint/2010/main" val="21994843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9970339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2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4066</Words>
  <Application>Microsoft Office PowerPoint</Application>
  <PresentationFormat>On-screen Show (4:3)</PresentationFormat>
  <Paragraphs>337</Paragraphs>
  <Slides>40</Slides>
  <Notes>23</Notes>
  <HiddenSlides>0</HiddenSlides>
  <MMClips>2</MMClips>
  <ScaleCrop>false</ScaleCrop>
  <HeadingPairs>
    <vt:vector size="6" baseType="variant">
      <vt:variant>
        <vt:lpstr>Fonts Used</vt:lpstr>
      </vt:variant>
      <vt:variant>
        <vt:i4>11</vt:i4>
      </vt:variant>
      <vt:variant>
        <vt:lpstr>Theme</vt:lpstr>
      </vt:variant>
      <vt:variant>
        <vt:i4>22</vt:i4>
      </vt:variant>
      <vt:variant>
        <vt:lpstr>Slide Titles</vt:lpstr>
      </vt:variant>
      <vt:variant>
        <vt:i4>40</vt:i4>
      </vt:variant>
    </vt:vector>
  </HeadingPairs>
  <TitlesOfParts>
    <vt:vector size="73" baseType="lpstr">
      <vt:lpstr>Bell Gothic Std Light</vt:lpstr>
      <vt:lpstr>TiemposTextWeb</vt:lpstr>
      <vt:lpstr>Abadi</vt:lpstr>
      <vt:lpstr>arial</vt:lpstr>
      <vt:lpstr>arial</vt:lpstr>
      <vt:lpstr>Calibri</vt:lpstr>
      <vt:lpstr>Calibri Light</vt:lpstr>
      <vt:lpstr>Helvetica</vt:lpstr>
      <vt:lpstr>Source Sans Pro</vt:lpstr>
      <vt:lpstr>Trebuchet MS</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1_Sub Title 1</vt:lpstr>
      <vt:lpstr>1_Title Slide 1</vt:lpstr>
      <vt:lpstr>2_Sub Title 1</vt:lpstr>
      <vt:lpstr>1_Text 1</vt:lpstr>
      <vt:lpstr>1_Office Theme</vt:lpstr>
      <vt:lpstr>1_Sub Title 2</vt:lpstr>
      <vt:lpstr>PowerPoint Presentation</vt:lpstr>
      <vt:lpstr>PowerPoint Presentation</vt:lpstr>
      <vt:lpstr>Marketing Essentials BMIH4005</vt:lpstr>
      <vt:lpstr>Before we start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If you cannot fulfil this criteria you will be removed and marked as absent.   Your camera must be always on during lectures please.  - use the Teams university background to protect your privacy.  YOU must join via a laptop or PC/MAC   You will be removed and logged as absent if you fail to adhere to these  This and all sessions will be recorded so that you can watch it again </vt:lpstr>
      <vt:lpstr>Why is this important?</vt:lpstr>
      <vt:lpstr>Recap</vt:lpstr>
      <vt:lpstr>Aims for today</vt:lpstr>
      <vt:lpstr>PowerPoint Presentation</vt:lpstr>
      <vt:lpstr>Communications Mix  </vt:lpstr>
      <vt:lpstr>Channels &amp; Vehicles</vt:lpstr>
      <vt:lpstr>Its a social World</vt:lpstr>
      <vt:lpstr>PowerPoint Presentation</vt:lpstr>
      <vt:lpstr>So how connected are our customers?</vt:lpstr>
      <vt:lpstr>PowerPoint Presentation</vt:lpstr>
      <vt:lpstr>PowerPoint Presentation</vt:lpstr>
      <vt:lpstr>Communications Mix  (Online)  </vt:lpstr>
      <vt:lpstr>Reach</vt:lpstr>
      <vt:lpstr>Act</vt:lpstr>
      <vt:lpstr>Convert</vt:lpstr>
      <vt:lpstr>Engage</vt:lpstr>
      <vt:lpstr>Types of Media   </vt:lpstr>
      <vt:lpstr>PowerPoint Presentation</vt:lpstr>
      <vt:lpstr>PowerPoint Presentation</vt:lpstr>
      <vt:lpstr>PowerPoint Presentation</vt:lpstr>
      <vt:lpstr>PowerPoint Presentation</vt:lpstr>
      <vt:lpstr>Social Media Optimisation</vt:lpstr>
      <vt:lpstr>Activity  30 mins</vt:lpstr>
      <vt:lpstr>Big Data, Social footprints &amp;  The Goldmine!</vt:lpstr>
      <vt:lpstr>Benefits for Hotels?</vt:lpstr>
      <vt:lpstr>PowerPoint Presentation</vt:lpstr>
      <vt:lpstr>Assessment 2 Due Date 10th March 2023 Component A (50%) Marketing Plan (1250 words)  The hotel should be chosen from the list provided but could be situated anywhere globally. Remember the purpose of this plan is to identify an issue or marketing opportunity and create a communications strategy for your chosen hotel in the current climate and other relevant contemporary issues, be imaginative in your messaging but also think about the safety aspects how will you reassure your guests through your marketing?   Component B (50%) Presentation (5 mins)- w/c 06th March 2023 (in class*)  The exercise will require the student to undertake the role of a marketing professional and they will compile a presentation based upon your marketing plan and act as an illustration of it, which allows you the student to share your ideas and what you have written about with your audience- in this case to lecturers via an online platform. The presentation will be prepared using PowerPoint and must last for 5 minutes (this is a timed exercise, and you will not be permitted to go over the time, with marks potentially being deducted for a presentation that is very short or long. </vt:lpstr>
      <vt:lpstr>Presentations and Presenting</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14</cp:revision>
  <dcterms:created xsi:type="dcterms:W3CDTF">2020-11-28T18:56:00Z</dcterms:created>
  <dcterms:modified xsi:type="dcterms:W3CDTF">2023-02-12T20:49:41Z</dcterms:modified>
</cp:coreProperties>
</file>