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19"/>
  </p:notesMasterIdLst>
  <p:sldIdLst>
    <p:sldId id="256" r:id="rId5"/>
    <p:sldId id="263" r:id="rId6"/>
    <p:sldId id="259" r:id="rId7"/>
    <p:sldId id="260" r:id="rId8"/>
    <p:sldId id="262" r:id="rId9"/>
    <p:sldId id="268" r:id="rId10"/>
    <p:sldId id="269" r:id="rId11"/>
    <p:sldId id="270" r:id="rId12"/>
    <p:sldId id="272" r:id="rId13"/>
    <p:sldId id="258" r:id="rId14"/>
    <p:sldId id="265" r:id="rId15"/>
    <p:sldId id="267" r:id="rId16"/>
    <p:sldId id="274"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16CDAB-AA79-4B29-B367-E181C5CC1C3F}" v="16" dt="2026-05-11T13:43:01.448"/>
    <p1510:client id="{98CC137D-54CB-F652-6F20-864A5600B0BA}" v="4" dt="2026-05-11T09:29:05.350"/>
    <p1510:client id="{DDDA3824-535B-83C9-003F-3F13A529EA80}" v="1412" dt="2026-05-11T10:35:45.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3" d="100"/>
          <a:sy n="73" d="100"/>
        </p:scale>
        <p:origin x="1026" y="5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Tozer (2502353)" userId="S::2502353@student.uwtsd.ac.uk::a2a9eef3-5310-4ce5-b88b-470168ff7c7c" providerId="AD" clId="Web-{DDDA3824-535B-83C9-003F-3F13A529EA80}"/>
    <pc:docChg chg="addSld modSld">
      <pc:chgData name="Chloe Tozer (2502353)" userId="S::2502353@student.uwtsd.ac.uk::a2a9eef3-5310-4ce5-b88b-470168ff7c7c" providerId="AD" clId="Web-{DDDA3824-535B-83C9-003F-3F13A529EA80}" dt="2026-05-11T10:34:12.212" v="809" actId="20577"/>
      <pc:docMkLst>
        <pc:docMk/>
      </pc:docMkLst>
      <pc:sldChg chg="modSp">
        <pc:chgData name="Chloe Tozer (2502353)" userId="S::2502353@student.uwtsd.ac.uk::a2a9eef3-5310-4ce5-b88b-470168ff7c7c" providerId="AD" clId="Web-{DDDA3824-535B-83C9-003F-3F13A529EA80}" dt="2026-05-11T10:20:07.562" v="535" actId="20577"/>
        <pc:sldMkLst>
          <pc:docMk/>
          <pc:sldMk cId="620456703" sldId="264"/>
        </pc:sldMkLst>
        <pc:spChg chg="mod">
          <ac:chgData name="Chloe Tozer (2502353)" userId="S::2502353@student.uwtsd.ac.uk::a2a9eef3-5310-4ce5-b88b-470168ff7c7c" providerId="AD" clId="Web-{DDDA3824-535B-83C9-003F-3F13A529EA80}" dt="2026-05-11T10:20:07.562" v="535" actId="20577"/>
          <ac:spMkLst>
            <pc:docMk/>
            <pc:sldMk cId="620456703" sldId="264"/>
            <ac:spMk id="4" creationId="{3F91719E-0F47-8E67-C5CF-128E10FB8FC9}"/>
          </ac:spMkLst>
        </pc:spChg>
      </pc:sldChg>
      <pc:sldChg chg="addSp delSp modSp new mod setBg">
        <pc:chgData name="Chloe Tozer (2502353)" userId="S::2502353@student.uwtsd.ac.uk::a2a9eef3-5310-4ce5-b88b-470168ff7c7c" providerId="AD" clId="Web-{DDDA3824-535B-83C9-003F-3F13A529EA80}" dt="2026-05-11T09:43:18.160" v="150" actId="20577"/>
        <pc:sldMkLst>
          <pc:docMk/>
          <pc:sldMk cId="1244939240" sldId="268"/>
        </pc:sldMkLst>
        <pc:spChg chg="mod">
          <ac:chgData name="Chloe Tozer (2502353)" userId="S::2502353@student.uwtsd.ac.uk::a2a9eef3-5310-4ce5-b88b-470168ff7c7c" providerId="AD" clId="Web-{DDDA3824-535B-83C9-003F-3F13A529EA80}" dt="2026-05-11T09:35:47.399" v="85"/>
          <ac:spMkLst>
            <pc:docMk/>
            <pc:sldMk cId="1244939240" sldId="268"/>
            <ac:spMk id="2" creationId="{E674BB23-E6A4-0EA5-D0F8-415D5595C169}"/>
          </ac:spMkLst>
        </pc:spChg>
        <pc:spChg chg="del">
          <ac:chgData name="Chloe Tozer (2502353)" userId="S::2502353@student.uwtsd.ac.uk::a2a9eef3-5310-4ce5-b88b-470168ff7c7c" providerId="AD" clId="Web-{DDDA3824-535B-83C9-003F-3F13A529EA80}" dt="2026-05-11T09:29:59.467" v="6"/>
          <ac:spMkLst>
            <pc:docMk/>
            <pc:sldMk cId="1244939240" sldId="268"/>
            <ac:spMk id="3" creationId="{74FF096A-27CA-439F-5510-6C5ED23157E6}"/>
          </ac:spMkLst>
        </pc:spChg>
        <pc:spChg chg="add ord">
          <ac:chgData name="Chloe Tozer (2502353)" userId="S::2502353@student.uwtsd.ac.uk::a2a9eef3-5310-4ce5-b88b-470168ff7c7c" providerId="AD" clId="Web-{DDDA3824-535B-83C9-003F-3F13A529EA80}" dt="2026-05-11T09:35:47.399" v="85"/>
          <ac:spMkLst>
            <pc:docMk/>
            <pc:sldMk cId="1244939240" sldId="268"/>
            <ac:spMk id="4" creationId="{8A0C1EB8-8966-E6FA-B977-86D6A5FAD4CE}"/>
          </ac:spMkLst>
        </pc:spChg>
        <pc:spChg chg="add mod">
          <ac:chgData name="Chloe Tozer (2502353)" userId="S::2502353@student.uwtsd.ac.uk::a2a9eef3-5310-4ce5-b88b-470168ff7c7c" providerId="AD" clId="Web-{DDDA3824-535B-83C9-003F-3F13A529EA80}" dt="2026-05-11T09:43:18.160" v="150" actId="20577"/>
          <ac:spMkLst>
            <pc:docMk/>
            <pc:sldMk cId="1244939240" sldId="268"/>
            <ac:spMk id="5" creationId="{E3FD7B0B-8A6A-0003-1035-16F588158388}"/>
          </ac:spMkLst>
        </pc:spChg>
        <pc:spChg chg="add">
          <ac:chgData name="Chloe Tozer (2502353)" userId="S::2502353@student.uwtsd.ac.uk::a2a9eef3-5310-4ce5-b88b-470168ff7c7c" providerId="AD" clId="Web-{DDDA3824-535B-83C9-003F-3F13A529EA80}" dt="2026-05-11T09:35:47.399" v="85"/>
          <ac:spMkLst>
            <pc:docMk/>
            <pc:sldMk cId="1244939240" sldId="268"/>
            <ac:spMk id="13" creationId="{744CAA32-F237-419C-A2DD-43C28D920D3C}"/>
          </ac:spMkLst>
        </pc:spChg>
        <pc:picChg chg="add">
          <ac:chgData name="Chloe Tozer (2502353)" userId="S::2502353@student.uwtsd.ac.uk::a2a9eef3-5310-4ce5-b88b-470168ff7c7c" providerId="AD" clId="Web-{DDDA3824-535B-83C9-003F-3F13A529EA80}" dt="2026-05-11T09:35:47.399" v="85"/>
          <ac:picMkLst>
            <pc:docMk/>
            <pc:sldMk cId="1244939240" sldId="268"/>
            <ac:picMk id="7" creationId="{2EE832B9-00A9-C305-05BD-C246C2AA49F9}"/>
          </ac:picMkLst>
        </pc:picChg>
        <pc:cxnChg chg="add">
          <ac:chgData name="Chloe Tozer (2502353)" userId="S::2502353@student.uwtsd.ac.uk::a2a9eef3-5310-4ce5-b88b-470168ff7c7c" providerId="AD" clId="Web-{DDDA3824-535B-83C9-003F-3F13A529EA80}" dt="2026-05-11T09:35:47.399" v="85"/>
          <ac:cxnSpMkLst>
            <pc:docMk/>
            <pc:sldMk cId="1244939240" sldId="268"/>
            <ac:cxnSpMk id="11" creationId="{118E06E4-607B-144B-382B-AD3D06B1EE8C}"/>
          </ac:cxnSpMkLst>
        </pc:cxnChg>
        <pc:cxnChg chg="add">
          <ac:chgData name="Chloe Tozer (2502353)" userId="S::2502353@student.uwtsd.ac.uk::a2a9eef3-5310-4ce5-b88b-470168ff7c7c" providerId="AD" clId="Web-{DDDA3824-535B-83C9-003F-3F13A529EA80}" dt="2026-05-11T09:35:47.399" v="85"/>
          <ac:cxnSpMkLst>
            <pc:docMk/>
            <pc:sldMk cId="1244939240" sldId="268"/>
            <ac:cxnSpMk id="15" creationId="{691422F5-4221-4812-AFD9-5479C6D60AD9}"/>
          </ac:cxnSpMkLst>
        </pc:cxnChg>
      </pc:sldChg>
      <pc:sldChg chg="addSp delSp modSp new mod setBg">
        <pc:chgData name="Chloe Tozer (2502353)" userId="S::2502353@student.uwtsd.ac.uk::a2a9eef3-5310-4ce5-b88b-470168ff7c7c" providerId="AD" clId="Web-{DDDA3824-535B-83C9-003F-3F13A529EA80}" dt="2026-05-11T10:17:25.253" v="471" actId="20577"/>
        <pc:sldMkLst>
          <pc:docMk/>
          <pc:sldMk cId="1411421529" sldId="269"/>
        </pc:sldMkLst>
        <pc:spChg chg="mod">
          <ac:chgData name="Chloe Tozer (2502353)" userId="S::2502353@student.uwtsd.ac.uk::a2a9eef3-5310-4ce5-b88b-470168ff7c7c" providerId="AD" clId="Web-{DDDA3824-535B-83C9-003F-3F13A529EA80}" dt="2026-05-11T10:09:27.488" v="410"/>
          <ac:spMkLst>
            <pc:docMk/>
            <pc:sldMk cId="1411421529" sldId="269"/>
            <ac:spMk id="2" creationId="{8890E879-1D75-5DC5-2D66-A5E6BB438171}"/>
          </ac:spMkLst>
        </pc:spChg>
        <pc:spChg chg="del">
          <ac:chgData name="Chloe Tozer (2502353)" userId="S::2502353@student.uwtsd.ac.uk::a2a9eef3-5310-4ce5-b88b-470168ff7c7c" providerId="AD" clId="Web-{DDDA3824-535B-83C9-003F-3F13A529EA80}" dt="2026-05-11T09:49:25.187" v="220"/>
          <ac:spMkLst>
            <pc:docMk/>
            <pc:sldMk cId="1411421529" sldId="269"/>
            <ac:spMk id="3" creationId="{B53BBE5A-BD24-DE89-CA37-2211C0A3D103}"/>
          </ac:spMkLst>
        </pc:spChg>
        <pc:spChg chg="add mod">
          <ac:chgData name="Chloe Tozer (2502353)" userId="S::2502353@student.uwtsd.ac.uk::a2a9eef3-5310-4ce5-b88b-470168ff7c7c" providerId="AD" clId="Web-{DDDA3824-535B-83C9-003F-3F13A529EA80}" dt="2026-05-11T10:17:25.253" v="471" actId="20577"/>
          <ac:spMkLst>
            <pc:docMk/>
            <pc:sldMk cId="1411421529" sldId="269"/>
            <ac:spMk id="4" creationId="{7B82C3BD-F65D-8F42-5FE0-B8E9D7C17205}"/>
          </ac:spMkLst>
        </pc:spChg>
        <pc:spChg chg="add mod">
          <ac:chgData name="Chloe Tozer (2502353)" userId="S::2502353@student.uwtsd.ac.uk::a2a9eef3-5310-4ce5-b88b-470168ff7c7c" providerId="AD" clId="Web-{DDDA3824-535B-83C9-003F-3F13A529EA80}" dt="2026-05-11T10:09:42.599" v="412" actId="1076"/>
          <ac:spMkLst>
            <pc:docMk/>
            <pc:sldMk cId="1411421529" sldId="269"/>
            <ac:spMk id="5" creationId="{23C2A3DA-B803-01FF-66A9-D059948CC02F}"/>
          </ac:spMkLst>
        </pc:spChg>
        <pc:spChg chg="add mod">
          <ac:chgData name="Chloe Tozer (2502353)" userId="S::2502353@student.uwtsd.ac.uk::a2a9eef3-5310-4ce5-b88b-470168ff7c7c" providerId="AD" clId="Web-{DDDA3824-535B-83C9-003F-3F13A529EA80}" dt="2026-05-11T10:09:36.755" v="411" actId="1076"/>
          <ac:spMkLst>
            <pc:docMk/>
            <pc:sldMk cId="1411421529" sldId="269"/>
            <ac:spMk id="6" creationId="{C6A0460C-D656-A517-831E-5048EC378B8A}"/>
          </ac:spMkLst>
        </pc:spChg>
        <pc:spChg chg="add">
          <ac:chgData name="Chloe Tozer (2502353)" userId="S::2502353@student.uwtsd.ac.uk::a2a9eef3-5310-4ce5-b88b-470168ff7c7c" providerId="AD" clId="Web-{DDDA3824-535B-83C9-003F-3F13A529EA80}" dt="2026-05-11T10:09:27.488" v="410"/>
          <ac:spMkLst>
            <pc:docMk/>
            <pc:sldMk cId="1411421529" sldId="269"/>
            <ac:spMk id="14" creationId="{744CAA32-F237-419C-A2DD-43C28D920D3C}"/>
          </ac:spMkLst>
        </pc:spChg>
        <pc:picChg chg="add">
          <ac:chgData name="Chloe Tozer (2502353)" userId="S::2502353@student.uwtsd.ac.uk::a2a9eef3-5310-4ce5-b88b-470168ff7c7c" providerId="AD" clId="Web-{DDDA3824-535B-83C9-003F-3F13A529EA80}" dt="2026-05-11T10:09:27.488" v="410"/>
          <ac:picMkLst>
            <pc:docMk/>
            <pc:sldMk cId="1411421529" sldId="269"/>
            <ac:picMk id="8" creationId="{7969217F-64C2-A8D1-40E5-AED4EA1B6A0D}"/>
          </ac:picMkLst>
        </pc:picChg>
        <pc:cxnChg chg="add">
          <ac:chgData name="Chloe Tozer (2502353)" userId="S::2502353@student.uwtsd.ac.uk::a2a9eef3-5310-4ce5-b88b-470168ff7c7c" providerId="AD" clId="Web-{DDDA3824-535B-83C9-003F-3F13A529EA80}" dt="2026-05-11T10:09:27.488" v="410"/>
          <ac:cxnSpMkLst>
            <pc:docMk/>
            <pc:sldMk cId="1411421529" sldId="269"/>
            <ac:cxnSpMk id="12" creationId="{118E06E4-607B-144B-382B-AD3D06B1EE8C}"/>
          </ac:cxnSpMkLst>
        </pc:cxnChg>
        <pc:cxnChg chg="add">
          <ac:chgData name="Chloe Tozer (2502353)" userId="S::2502353@student.uwtsd.ac.uk::a2a9eef3-5310-4ce5-b88b-470168ff7c7c" providerId="AD" clId="Web-{DDDA3824-535B-83C9-003F-3F13A529EA80}" dt="2026-05-11T10:09:27.488" v="410"/>
          <ac:cxnSpMkLst>
            <pc:docMk/>
            <pc:sldMk cId="1411421529" sldId="269"/>
            <ac:cxnSpMk id="16" creationId="{DD33F158-82E5-49FE-A6C0-3846AD9914C7}"/>
          </ac:cxnSpMkLst>
        </pc:cxnChg>
      </pc:sldChg>
      <pc:sldChg chg="addSp delSp modSp new mod setBg">
        <pc:chgData name="Chloe Tozer (2502353)" userId="S::2502353@student.uwtsd.ac.uk::a2a9eef3-5310-4ce5-b88b-470168ff7c7c" providerId="AD" clId="Web-{DDDA3824-535B-83C9-003F-3F13A529EA80}" dt="2026-05-11T10:34:12.212" v="809" actId="20577"/>
        <pc:sldMkLst>
          <pc:docMk/>
          <pc:sldMk cId="3229895161" sldId="270"/>
        </pc:sldMkLst>
        <pc:spChg chg="mod">
          <ac:chgData name="Chloe Tozer (2502353)" userId="S::2502353@student.uwtsd.ac.uk::a2a9eef3-5310-4ce5-b88b-470168ff7c7c" providerId="AD" clId="Web-{DDDA3824-535B-83C9-003F-3F13A529EA80}" dt="2026-05-11T10:29:07.513" v="756"/>
          <ac:spMkLst>
            <pc:docMk/>
            <pc:sldMk cId="3229895161" sldId="270"/>
            <ac:spMk id="2" creationId="{D7D7408E-2FF7-7926-8FA6-27F8C13E3B6C}"/>
          </ac:spMkLst>
        </pc:spChg>
        <pc:spChg chg="del">
          <ac:chgData name="Chloe Tozer (2502353)" userId="S::2502353@student.uwtsd.ac.uk::a2a9eef3-5310-4ce5-b88b-470168ff7c7c" providerId="AD" clId="Web-{DDDA3824-535B-83C9-003F-3F13A529EA80}" dt="2026-05-11T10:22:28.228" v="536"/>
          <ac:spMkLst>
            <pc:docMk/>
            <pc:sldMk cId="3229895161" sldId="270"/>
            <ac:spMk id="3" creationId="{88C5A1DE-FECF-AF60-7E69-76531BB455D5}"/>
          </ac:spMkLst>
        </pc:spChg>
        <pc:spChg chg="add mod ord">
          <ac:chgData name="Chloe Tozer (2502353)" userId="S::2502353@student.uwtsd.ac.uk::a2a9eef3-5310-4ce5-b88b-470168ff7c7c" providerId="AD" clId="Web-{DDDA3824-535B-83C9-003F-3F13A529EA80}" dt="2026-05-11T10:30:45.444" v="767" actId="1076"/>
          <ac:spMkLst>
            <pc:docMk/>
            <pc:sldMk cId="3229895161" sldId="270"/>
            <ac:spMk id="4" creationId="{E1E52082-E9EC-0A78-4D2A-36251689F070}"/>
          </ac:spMkLst>
        </pc:spChg>
        <pc:spChg chg="add mod">
          <ac:chgData name="Chloe Tozer (2502353)" userId="S::2502353@student.uwtsd.ac.uk::a2a9eef3-5310-4ce5-b88b-470168ff7c7c" providerId="AD" clId="Web-{DDDA3824-535B-83C9-003F-3F13A529EA80}" dt="2026-05-11T10:30:48.023" v="768" actId="1076"/>
          <ac:spMkLst>
            <pc:docMk/>
            <pc:sldMk cId="3229895161" sldId="270"/>
            <ac:spMk id="5" creationId="{E71ED028-C93F-03C6-8FAE-0E6480F63C78}"/>
          </ac:spMkLst>
        </pc:spChg>
        <pc:spChg chg="add mod">
          <ac:chgData name="Chloe Tozer (2502353)" userId="S::2502353@student.uwtsd.ac.uk::a2a9eef3-5310-4ce5-b88b-470168ff7c7c" providerId="AD" clId="Web-{DDDA3824-535B-83C9-003F-3F13A529EA80}" dt="2026-05-11T10:34:12.212" v="809" actId="20577"/>
          <ac:spMkLst>
            <pc:docMk/>
            <pc:sldMk cId="3229895161" sldId="270"/>
            <ac:spMk id="6" creationId="{9BD674EF-4CBF-F6CC-44CE-D086808C0452}"/>
          </ac:spMkLst>
        </pc:spChg>
        <pc:spChg chg="add">
          <ac:chgData name="Chloe Tozer (2502353)" userId="S::2502353@student.uwtsd.ac.uk::a2a9eef3-5310-4ce5-b88b-470168ff7c7c" providerId="AD" clId="Web-{DDDA3824-535B-83C9-003F-3F13A529EA80}" dt="2026-05-11T10:29:07.513" v="756"/>
          <ac:spMkLst>
            <pc:docMk/>
            <pc:sldMk cId="3229895161" sldId="270"/>
            <ac:spMk id="11" creationId="{CFD1D2CD-954D-4C4D-B505-05EAD159B230}"/>
          </ac:spMkLst>
        </pc:spChg>
        <pc:picChg chg="add">
          <ac:chgData name="Chloe Tozer (2502353)" userId="S::2502353@student.uwtsd.ac.uk::a2a9eef3-5310-4ce5-b88b-470168ff7c7c" providerId="AD" clId="Web-{DDDA3824-535B-83C9-003F-3F13A529EA80}" dt="2026-05-11T10:29:07.513" v="756"/>
          <ac:picMkLst>
            <pc:docMk/>
            <pc:sldMk cId="3229895161" sldId="270"/>
            <ac:picMk id="7" creationId="{4973CD64-857F-6DEA-A3F4-E70E0E7301B4}"/>
          </ac:picMkLst>
        </pc:picChg>
        <pc:cxnChg chg="add">
          <ac:chgData name="Chloe Tozer (2502353)" userId="S::2502353@student.uwtsd.ac.uk::a2a9eef3-5310-4ce5-b88b-470168ff7c7c" providerId="AD" clId="Web-{DDDA3824-535B-83C9-003F-3F13A529EA80}" dt="2026-05-11T10:29:07.513" v="756"/>
          <ac:cxnSpMkLst>
            <pc:docMk/>
            <pc:sldMk cId="3229895161" sldId="270"/>
            <ac:cxnSpMk id="13" creationId="{D132AEA7-A24A-45A9-BF8F-D0AFF34DF68C}"/>
          </ac:cxnSpMkLst>
        </pc:cxnChg>
      </pc:sldChg>
    </pc:docChg>
  </pc:docChgLst>
  <pc:docChgLst>
    <pc:chgData name="Rhiane Francisco (2501756)" userId="4bca5d1f-e222-48b7-9675-225b32db873b" providerId="ADAL" clId="{71BFB0B6-A5AC-4D0C-85C1-5E3AB835087E}"/>
    <pc:docChg chg="custSel addSld delSld modSld sldOrd">
      <pc:chgData name="Rhiane Francisco (2501756)" userId="4bca5d1f-e222-48b7-9675-225b32db873b" providerId="ADAL" clId="{71BFB0B6-A5AC-4D0C-85C1-5E3AB835087E}" dt="2026-05-11T13:43:02.566" v="47" actId="47"/>
      <pc:docMkLst>
        <pc:docMk/>
      </pc:docMkLst>
      <pc:sldChg chg="modSp add del mod">
        <pc:chgData name="Rhiane Francisco (2501756)" userId="4bca5d1f-e222-48b7-9675-225b32db873b" providerId="ADAL" clId="{71BFB0B6-A5AC-4D0C-85C1-5E3AB835087E}" dt="2026-05-10T14:53:51.527" v="24"/>
        <pc:sldMkLst>
          <pc:docMk/>
          <pc:sldMk cId="3007897353" sldId="258"/>
        </pc:sldMkLst>
        <pc:spChg chg="mod">
          <ac:chgData name="Rhiane Francisco (2501756)" userId="4bca5d1f-e222-48b7-9675-225b32db873b" providerId="ADAL" clId="{71BFB0B6-A5AC-4D0C-85C1-5E3AB835087E}" dt="2026-05-10T14:53:51.527" v="24"/>
          <ac:spMkLst>
            <pc:docMk/>
            <pc:sldMk cId="3007897353" sldId="258"/>
            <ac:spMk id="28" creationId="{F82F5EA4-D43D-20C0-FD18-F6930CAC02E4}"/>
          </ac:spMkLst>
        </pc:spChg>
      </pc:sldChg>
      <pc:sldChg chg="modSp mod">
        <pc:chgData name="Rhiane Francisco (2501756)" userId="4bca5d1f-e222-48b7-9675-225b32db873b" providerId="ADAL" clId="{71BFB0B6-A5AC-4D0C-85C1-5E3AB835087E}" dt="2026-05-11T12:49:43.982" v="44" actId="1076"/>
        <pc:sldMkLst>
          <pc:docMk/>
          <pc:sldMk cId="620456703" sldId="264"/>
        </pc:sldMkLst>
        <pc:spChg chg="mod">
          <ac:chgData name="Rhiane Francisco (2501756)" userId="4bca5d1f-e222-48b7-9675-225b32db873b" providerId="ADAL" clId="{71BFB0B6-A5AC-4D0C-85C1-5E3AB835087E}" dt="2026-05-11T12:49:43.982" v="44" actId="1076"/>
          <ac:spMkLst>
            <pc:docMk/>
            <pc:sldMk cId="620456703" sldId="264"/>
            <ac:spMk id="4" creationId="{3F91719E-0F47-8E67-C5CF-128E10FB8FC9}"/>
          </ac:spMkLst>
        </pc:spChg>
      </pc:sldChg>
      <pc:sldChg chg="del">
        <pc:chgData name="Rhiane Francisco (2501756)" userId="4bca5d1f-e222-48b7-9675-225b32db873b" providerId="ADAL" clId="{71BFB0B6-A5AC-4D0C-85C1-5E3AB835087E}" dt="2026-05-10T12:45:26.873" v="10" actId="47"/>
        <pc:sldMkLst>
          <pc:docMk/>
          <pc:sldMk cId="726557453" sldId="265"/>
        </pc:sldMkLst>
      </pc:sldChg>
      <pc:sldChg chg="modSp add mod">
        <pc:chgData name="Rhiane Francisco (2501756)" userId="4bca5d1f-e222-48b7-9675-225b32db873b" providerId="ADAL" clId="{71BFB0B6-A5AC-4D0C-85C1-5E3AB835087E}" dt="2026-05-10T14:52:14.299" v="20"/>
        <pc:sldMkLst>
          <pc:docMk/>
          <pc:sldMk cId="1060504349" sldId="265"/>
        </pc:sldMkLst>
        <pc:spChg chg="mod">
          <ac:chgData name="Rhiane Francisco (2501756)" userId="4bca5d1f-e222-48b7-9675-225b32db873b" providerId="ADAL" clId="{71BFB0B6-A5AC-4D0C-85C1-5E3AB835087E}" dt="2026-05-10T14:52:14.299" v="20"/>
          <ac:spMkLst>
            <pc:docMk/>
            <pc:sldMk cId="1060504349" sldId="265"/>
            <ac:spMk id="15" creationId="{A5654865-030D-FE48-E58F-19C0FF48F262}"/>
          </ac:spMkLst>
        </pc:spChg>
      </pc:sldChg>
      <pc:sldChg chg="new del">
        <pc:chgData name="Rhiane Francisco (2501756)" userId="4bca5d1f-e222-48b7-9675-225b32db873b" providerId="ADAL" clId="{71BFB0B6-A5AC-4D0C-85C1-5E3AB835087E}" dt="2026-05-10T14:19:58.237" v="16" actId="47"/>
        <pc:sldMkLst>
          <pc:docMk/>
          <pc:sldMk cId="4170385544" sldId="265"/>
        </pc:sldMkLst>
      </pc:sldChg>
      <pc:sldChg chg="add del">
        <pc:chgData name="Rhiane Francisco (2501756)" userId="4bca5d1f-e222-48b7-9675-225b32db873b" providerId="ADAL" clId="{71BFB0B6-A5AC-4D0C-85C1-5E3AB835087E}" dt="2026-05-10T15:39:15.060" v="30"/>
        <pc:sldMkLst>
          <pc:docMk/>
          <pc:sldMk cId="2728267003" sldId="266"/>
        </pc:sldMkLst>
      </pc:sldChg>
      <pc:sldChg chg="new del">
        <pc:chgData name="Rhiane Francisco (2501756)" userId="4bca5d1f-e222-48b7-9675-225b32db873b" providerId="ADAL" clId="{71BFB0B6-A5AC-4D0C-85C1-5E3AB835087E}" dt="2026-05-10T15:39:22.966" v="33" actId="47"/>
        <pc:sldMkLst>
          <pc:docMk/>
          <pc:sldMk cId="2770514771" sldId="266"/>
        </pc:sldMkLst>
      </pc:sldChg>
      <pc:sldChg chg="add del ord">
        <pc:chgData name="Rhiane Francisco (2501756)" userId="4bca5d1f-e222-48b7-9675-225b32db873b" providerId="ADAL" clId="{71BFB0B6-A5AC-4D0C-85C1-5E3AB835087E}" dt="2026-05-10T14:40:31.230" v="18" actId="47"/>
        <pc:sldMkLst>
          <pc:docMk/>
          <pc:sldMk cId="3203804587" sldId="266"/>
        </pc:sldMkLst>
      </pc:sldChg>
      <pc:sldChg chg="add">
        <pc:chgData name="Rhiane Francisco (2501756)" userId="4bca5d1f-e222-48b7-9675-225b32db873b" providerId="ADAL" clId="{71BFB0B6-A5AC-4D0C-85C1-5E3AB835087E}" dt="2026-05-10T15:39:20.105" v="32"/>
        <pc:sldMkLst>
          <pc:docMk/>
          <pc:sldMk cId="2728267003" sldId="267"/>
        </pc:sldMkLst>
      </pc:sldChg>
      <pc:sldChg chg="new del">
        <pc:chgData name="Rhiane Francisco (2501756)" userId="4bca5d1f-e222-48b7-9675-225b32db873b" providerId="ADAL" clId="{71BFB0B6-A5AC-4D0C-85C1-5E3AB835087E}" dt="2026-05-11T12:48:52.096" v="40" actId="47"/>
        <pc:sldMkLst>
          <pc:docMk/>
          <pc:sldMk cId="1418884422" sldId="271"/>
        </pc:sldMkLst>
      </pc:sldChg>
      <pc:sldChg chg="add">
        <pc:chgData name="Rhiane Francisco (2501756)" userId="4bca5d1f-e222-48b7-9675-225b32db873b" providerId="ADAL" clId="{71BFB0B6-A5AC-4D0C-85C1-5E3AB835087E}" dt="2026-05-11T12:48:50.783" v="39"/>
        <pc:sldMkLst>
          <pc:docMk/>
          <pc:sldMk cId="1980860815" sldId="272"/>
        </pc:sldMkLst>
      </pc:sldChg>
      <pc:sldChg chg="new del">
        <pc:chgData name="Rhiane Francisco (2501756)" userId="4bca5d1f-e222-48b7-9675-225b32db873b" providerId="ADAL" clId="{71BFB0B6-A5AC-4D0C-85C1-5E3AB835087E}" dt="2026-05-11T13:43:02.566" v="47" actId="47"/>
        <pc:sldMkLst>
          <pc:docMk/>
          <pc:sldMk cId="1127708493" sldId="273"/>
        </pc:sldMkLst>
      </pc:sldChg>
      <pc:sldChg chg="add">
        <pc:chgData name="Rhiane Francisco (2501756)" userId="4bca5d1f-e222-48b7-9675-225b32db873b" providerId="ADAL" clId="{71BFB0B6-A5AC-4D0C-85C1-5E3AB835087E}" dt="2026-05-11T13:43:01.431" v="46"/>
        <pc:sldMkLst>
          <pc:docMk/>
          <pc:sldMk cId="287637597" sldId="274"/>
        </pc:sldMkLst>
      </pc:sldChg>
    </pc:docChg>
  </pc:docChgLst>
  <pc:docChgLst>
    <pc:chgData name="Chloe Tozer (2502353)" userId="S::2502353@student.uwtsd.ac.uk::a2a9eef3-5310-4ce5-b88b-470168ff7c7c" providerId="AD" clId="Web-{98CC137D-54CB-F652-6F20-864A5600B0BA}"/>
    <pc:docChg chg="addSld delSld modSld">
      <pc:chgData name="Chloe Tozer (2502353)" userId="S::2502353@student.uwtsd.ac.uk::a2a9eef3-5310-4ce5-b88b-470168ff7c7c" providerId="AD" clId="Web-{98CC137D-54CB-F652-6F20-864A5600B0BA}" dt="2026-05-11T09:29:05.350" v="3" actId="20577"/>
      <pc:docMkLst>
        <pc:docMk/>
      </pc:docMkLst>
      <pc:sldChg chg="modSp new">
        <pc:chgData name="Chloe Tozer (2502353)" userId="S::2502353@student.uwtsd.ac.uk::a2a9eef3-5310-4ce5-b88b-470168ff7c7c" providerId="AD" clId="Web-{98CC137D-54CB-F652-6F20-864A5600B0BA}" dt="2026-05-11T09:29:05.350" v="3" actId="20577"/>
        <pc:sldMkLst>
          <pc:docMk/>
          <pc:sldMk cId="726557453" sldId="265"/>
        </pc:sldMkLst>
        <pc:spChg chg="mod">
          <ac:chgData name="Chloe Tozer (2502353)" userId="S::2502353@student.uwtsd.ac.uk::a2a9eef3-5310-4ce5-b88b-470168ff7c7c" providerId="AD" clId="Web-{98CC137D-54CB-F652-6F20-864A5600B0BA}" dt="2026-05-11T09:29:05.350" v="3" actId="20577"/>
          <ac:spMkLst>
            <pc:docMk/>
            <pc:sldMk cId="726557453" sldId="265"/>
            <ac:spMk id="2" creationId="{C3BBCAB0-FA46-F103-D741-CA91CBBB1F75}"/>
          </ac:spMkLst>
        </pc:spChg>
      </pc:sldChg>
      <pc:sldChg chg="new del">
        <pc:chgData name="Chloe Tozer (2502353)" userId="S::2502353@student.uwtsd.ac.uk::a2a9eef3-5310-4ce5-b88b-470168ff7c7c" providerId="AD" clId="Web-{98CC137D-54CB-F652-6F20-864A5600B0BA}" dt="2026-05-10T10:18:12.534" v="1"/>
        <pc:sldMkLst>
          <pc:docMk/>
          <pc:sldMk cId="3609823676" sldId="265"/>
        </pc:sldMkLst>
      </pc:sldChg>
    </pc:docChg>
  </pc:docChgLst>
  <pc:docChgLst>
    <pc:chgData name="Leoni Shaw (2502432)" userId="0bb95a55-e4ce-4535-a6c2-d288f61a2ec1" providerId="ADAL" clId="{642E805D-E14A-43C8-8B47-B5D6702991D4}"/>
    <pc:docChg chg="undo redo custSel addSld delSld modSld addMainMaster delMainMaster">
      <pc:chgData name="Leoni Shaw (2502432)" userId="0bb95a55-e4ce-4535-a6c2-d288f61a2ec1" providerId="ADAL" clId="{642E805D-E14A-43C8-8B47-B5D6702991D4}" dt="2026-05-11T12:42:27.975" v="5536" actId="207"/>
      <pc:docMkLst>
        <pc:docMk/>
      </pc:docMkLst>
      <pc:sldChg chg="addSp delSp modSp new add del mod modTransition setBg modClrScheme chgLayout">
        <pc:chgData name="Leoni Shaw (2502432)" userId="0bb95a55-e4ce-4535-a6c2-d288f61a2ec1" providerId="ADAL" clId="{642E805D-E14A-43C8-8B47-B5D6702991D4}" dt="2026-05-11T12:38:03.164" v="5484" actId="12563"/>
        <pc:sldMkLst>
          <pc:docMk/>
          <pc:sldMk cId="3921630229" sldId="256"/>
        </pc:sldMkLst>
        <pc:spChg chg="add del">
          <ac:chgData name="Leoni Shaw (2502432)" userId="0bb95a55-e4ce-4535-a6c2-d288f61a2ec1" providerId="ADAL" clId="{642E805D-E14A-43C8-8B47-B5D6702991D4}" dt="2026-05-02T22:39:08.532" v="99" actId="26606"/>
          <ac:spMkLst>
            <pc:docMk/>
            <pc:sldMk cId="3921630229" sldId="256"/>
            <ac:spMk id="103" creationId="{149F9F0F-FB8C-5565-247C-BDCC156B5CAF}"/>
          </ac:spMkLst>
        </pc:spChg>
        <pc:spChg chg="add del">
          <ac:chgData name="Leoni Shaw (2502432)" userId="0bb95a55-e4ce-4535-a6c2-d288f61a2ec1" providerId="ADAL" clId="{642E805D-E14A-43C8-8B47-B5D6702991D4}" dt="2026-05-02T22:39:08.532" v="99" actId="26606"/>
          <ac:spMkLst>
            <pc:docMk/>
            <pc:sldMk cId="3921630229" sldId="256"/>
            <ac:spMk id="105" creationId="{ABA4FDDF-F59C-428B-8603-3A86D75931AB}"/>
          </ac:spMkLst>
        </pc:spChg>
        <pc:picChg chg="add mod modCrop">
          <ac:chgData name="Leoni Shaw (2502432)" userId="0bb95a55-e4ce-4535-a6c2-d288f61a2ec1" providerId="ADAL" clId="{642E805D-E14A-43C8-8B47-B5D6702991D4}" dt="2026-05-02T22:39:08.532" v="99" actId="26606"/>
          <ac:picMkLst>
            <pc:docMk/>
            <pc:sldMk cId="3921630229" sldId="256"/>
            <ac:picMk id="5" creationId="{8D0A0661-5F38-CE0F-CEEF-473CA35543E8}"/>
          </ac:picMkLst>
        </pc:picChg>
        <pc:cxnChg chg="add del">
          <ac:chgData name="Leoni Shaw (2502432)" userId="0bb95a55-e4ce-4535-a6c2-d288f61a2ec1" providerId="ADAL" clId="{642E805D-E14A-43C8-8B47-B5D6702991D4}" dt="2026-05-02T22:39:08.532" v="99" actId="26606"/>
          <ac:cxnSpMkLst>
            <pc:docMk/>
            <pc:sldMk cId="3921630229" sldId="256"/>
            <ac:cxnSpMk id="101" creationId="{118E06E4-607B-144B-382B-AD3D06B1EE8C}"/>
          </ac:cxnSpMkLst>
        </pc:cxnChg>
        <pc:cxnChg chg="add del">
          <ac:chgData name="Leoni Shaw (2502432)" userId="0bb95a55-e4ce-4535-a6c2-d288f61a2ec1" providerId="ADAL" clId="{642E805D-E14A-43C8-8B47-B5D6702991D4}" dt="2026-05-02T22:39:08.532" v="99" actId="26606"/>
          <ac:cxnSpMkLst>
            <pc:docMk/>
            <pc:sldMk cId="3921630229" sldId="256"/>
            <ac:cxnSpMk id="107" creationId="{3EAD13EF-74FA-4D38-8F15-B51F09C96B35}"/>
          </ac:cxnSpMkLst>
        </pc:cxnChg>
      </pc:sldChg>
      <pc:sldChg chg="addSp delSp modSp new mod modTransition setBg setClrOvrMap">
        <pc:chgData name="Leoni Shaw (2502432)" userId="0bb95a55-e4ce-4535-a6c2-d288f61a2ec1" providerId="ADAL" clId="{642E805D-E14A-43C8-8B47-B5D6702991D4}" dt="2026-05-11T12:39:52.751" v="5515" actId="1076"/>
        <pc:sldMkLst>
          <pc:docMk/>
          <pc:sldMk cId="2462819977" sldId="259"/>
        </pc:sldMkLst>
        <pc:spChg chg="mod">
          <ac:chgData name="Leoni Shaw (2502432)" userId="0bb95a55-e4ce-4535-a6c2-d288f61a2ec1" providerId="ADAL" clId="{642E805D-E14A-43C8-8B47-B5D6702991D4}" dt="2026-05-07T21:33:46.248" v="4676" actId="1076"/>
          <ac:spMkLst>
            <pc:docMk/>
            <pc:sldMk cId="2462819977" sldId="259"/>
            <ac:spMk id="2" creationId="{F9D7826E-9E0A-7DB7-AB7B-B65A77996638}"/>
          </ac:spMkLst>
        </pc:spChg>
        <pc:spChg chg="add mod">
          <ac:chgData name="Leoni Shaw (2502432)" userId="0bb95a55-e4ce-4535-a6c2-d288f61a2ec1" providerId="ADAL" clId="{642E805D-E14A-43C8-8B47-B5D6702991D4}" dt="2026-05-05T13:01:31.685" v="2243" actId="1076"/>
          <ac:spMkLst>
            <pc:docMk/>
            <pc:sldMk cId="2462819977" sldId="259"/>
            <ac:spMk id="3" creationId="{A4756D4F-A068-B57D-5A52-F1AC360EA652}"/>
          </ac:spMkLst>
        </pc:spChg>
        <pc:spChg chg="add mod ord">
          <ac:chgData name="Leoni Shaw (2502432)" userId="0bb95a55-e4ce-4535-a6c2-d288f61a2ec1" providerId="ADAL" clId="{642E805D-E14A-43C8-8B47-B5D6702991D4}" dt="2026-05-05T13:02:09.877" v="2248" actId="255"/>
          <ac:spMkLst>
            <pc:docMk/>
            <pc:sldMk cId="2462819977" sldId="259"/>
            <ac:spMk id="5" creationId="{04CF02EA-DC31-531D-7F10-4432F54E671C}"/>
          </ac:spMkLst>
        </pc:spChg>
        <pc:spChg chg="add mod">
          <ac:chgData name="Leoni Shaw (2502432)" userId="0bb95a55-e4ce-4535-a6c2-d288f61a2ec1" providerId="ADAL" clId="{642E805D-E14A-43C8-8B47-B5D6702991D4}" dt="2026-05-11T12:39:52.751" v="5515" actId="1076"/>
          <ac:spMkLst>
            <pc:docMk/>
            <pc:sldMk cId="2462819977" sldId="259"/>
            <ac:spMk id="6" creationId="{8408CA20-FCBA-20E9-4E24-4C9D6615BEAE}"/>
          </ac:spMkLst>
        </pc:spChg>
        <pc:spChg chg="add mod">
          <ac:chgData name="Leoni Shaw (2502432)" userId="0bb95a55-e4ce-4535-a6c2-d288f61a2ec1" providerId="ADAL" clId="{642E805D-E14A-43C8-8B47-B5D6702991D4}" dt="2026-05-05T12:56:56.638" v="2117" actId="1076"/>
          <ac:spMkLst>
            <pc:docMk/>
            <pc:sldMk cId="2462819977" sldId="259"/>
            <ac:spMk id="7" creationId="{C3CEE1ED-0B9B-CE69-8CD2-C8AB5EECF6C8}"/>
          </ac:spMkLst>
        </pc:spChg>
        <pc:spChg chg="add">
          <ac:chgData name="Leoni Shaw (2502432)" userId="0bb95a55-e4ce-4535-a6c2-d288f61a2ec1" providerId="ADAL" clId="{642E805D-E14A-43C8-8B47-B5D6702991D4}" dt="2026-05-05T11:45:18.088" v="992" actId="26606"/>
          <ac:spMkLst>
            <pc:docMk/>
            <pc:sldMk cId="2462819977" sldId="259"/>
            <ac:spMk id="9" creationId="{46B9231A-B34B-4A29-A6AC-532E1EE81575}"/>
          </ac:spMkLst>
        </pc:spChg>
        <pc:picChg chg="add mod ord">
          <ac:chgData name="Leoni Shaw (2502432)" userId="0bb95a55-e4ce-4535-a6c2-d288f61a2ec1" providerId="ADAL" clId="{642E805D-E14A-43C8-8B47-B5D6702991D4}" dt="2026-05-05T13:01:57.181" v="2246" actId="1076"/>
          <ac:picMkLst>
            <pc:docMk/>
            <pc:sldMk cId="2462819977" sldId="259"/>
            <ac:picMk id="4" creationId="{5D0E4E52-4A5D-80FC-B505-7500B03DAE45}"/>
          </ac:picMkLst>
        </pc:picChg>
        <pc:cxnChg chg="add">
          <ac:chgData name="Leoni Shaw (2502432)" userId="0bb95a55-e4ce-4535-a6c2-d288f61a2ec1" providerId="ADAL" clId="{642E805D-E14A-43C8-8B47-B5D6702991D4}" dt="2026-05-05T11:45:18.088" v="992" actId="26606"/>
          <ac:cxnSpMkLst>
            <pc:docMk/>
            <pc:sldMk cId="2462819977" sldId="259"/>
            <ac:cxnSpMk id="11" creationId="{F0CE0765-E93C-4D37-9D5F-D464EFB10FA7}"/>
          </ac:cxnSpMkLst>
        </pc:cxnChg>
      </pc:sldChg>
      <pc:sldChg chg="addSp delSp modSp new mod modTransition setBg setClrOvrMap">
        <pc:chgData name="Leoni Shaw (2502432)" userId="0bb95a55-e4ce-4535-a6c2-d288f61a2ec1" providerId="ADAL" clId="{642E805D-E14A-43C8-8B47-B5D6702991D4}" dt="2026-05-11T12:40:17.468" v="5525" actId="1076"/>
        <pc:sldMkLst>
          <pc:docMk/>
          <pc:sldMk cId="176802122" sldId="260"/>
        </pc:sldMkLst>
        <pc:spChg chg="add mod">
          <ac:chgData name="Leoni Shaw (2502432)" userId="0bb95a55-e4ce-4535-a6c2-d288f61a2ec1" providerId="ADAL" clId="{642E805D-E14A-43C8-8B47-B5D6702991D4}" dt="2026-05-06T11:31:58.484" v="3015" actId="1076"/>
          <ac:spMkLst>
            <pc:docMk/>
            <pc:sldMk cId="176802122" sldId="260"/>
            <ac:spMk id="2" creationId="{E42EE296-DC80-1BF0-3848-620BF4A4B7D9}"/>
          </ac:spMkLst>
        </pc:spChg>
        <pc:spChg chg="add mod">
          <ac:chgData name="Leoni Shaw (2502432)" userId="0bb95a55-e4ce-4535-a6c2-d288f61a2ec1" providerId="ADAL" clId="{642E805D-E14A-43C8-8B47-B5D6702991D4}" dt="2026-05-06T11:59:00.837" v="3480" actId="1076"/>
          <ac:spMkLst>
            <pc:docMk/>
            <pc:sldMk cId="176802122" sldId="260"/>
            <ac:spMk id="3" creationId="{FB1A52BD-5D40-DAA1-4951-5E9A202564A6}"/>
          </ac:spMkLst>
        </pc:spChg>
        <pc:spChg chg="add mod">
          <ac:chgData name="Leoni Shaw (2502432)" userId="0bb95a55-e4ce-4535-a6c2-d288f61a2ec1" providerId="ADAL" clId="{642E805D-E14A-43C8-8B47-B5D6702991D4}" dt="2026-05-07T21:34:18.827" v="4695" actId="1076"/>
          <ac:spMkLst>
            <pc:docMk/>
            <pc:sldMk cId="176802122" sldId="260"/>
            <ac:spMk id="5" creationId="{899575AF-8405-9D3F-5EBE-BC2CA537A0FE}"/>
          </ac:spMkLst>
        </pc:spChg>
        <pc:spChg chg="add mod">
          <ac:chgData name="Leoni Shaw (2502432)" userId="0bb95a55-e4ce-4535-a6c2-d288f61a2ec1" providerId="ADAL" clId="{642E805D-E14A-43C8-8B47-B5D6702991D4}" dt="2026-05-11T12:40:17.468" v="5525" actId="1076"/>
          <ac:spMkLst>
            <pc:docMk/>
            <pc:sldMk cId="176802122" sldId="260"/>
            <ac:spMk id="6" creationId="{DA66951B-F38E-F591-F6C3-2813791D0DD2}"/>
          </ac:spMkLst>
        </pc:spChg>
        <pc:spChg chg="add mod">
          <ac:chgData name="Leoni Shaw (2502432)" userId="0bb95a55-e4ce-4535-a6c2-d288f61a2ec1" providerId="ADAL" clId="{642E805D-E14A-43C8-8B47-B5D6702991D4}" dt="2026-05-06T11:58:58.789" v="3479" actId="1076"/>
          <ac:spMkLst>
            <pc:docMk/>
            <pc:sldMk cId="176802122" sldId="260"/>
            <ac:spMk id="11" creationId="{51E8ED1C-9BB3-BBCF-7A3F-F7C3951E8F8D}"/>
          </ac:spMkLst>
        </pc:spChg>
        <pc:spChg chg="add">
          <ac:chgData name="Leoni Shaw (2502432)" userId="0bb95a55-e4ce-4535-a6c2-d288f61a2ec1" providerId="ADAL" clId="{642E805D-E14A-43C8-8B47-B5D6702991D4}" dt="2026-05-05T13:14:32.145" v="2259" actId="26606"/>
          <ac:spMkLst>
            <pc:docMk/>
            <pc:sldMk cId="176802122" sldId="260"/>
            <ac:spMk id="27" creationId="{19F9BF86-FE94-4517-B97D-026C7515E589}"/>
          </ac:spMkLst>
        </pc:spChg>
        <pc:spChg chg="add">
          <ac:chgData name="Leoni Shaw (2502432)" userId="0bb95a55-e4ce-4535-a6c2-d288f61a2ec1" providerId="ADAL" clId="{642E805D-E14A-43C8-8B47-B5D6702991D4}" dt="2026-05-05T13:14:32.145" v="2259" actId="26606"/>
          <ac:spMkLst>
            <pc:docMk/>
            <pc:sldMk cId="176802122" sldId="260"/>
            <ac:spMk id="28" creationId="{05DEC45B-BA77-21C0-3869-05DE7C92376D}"/>
          </ac:spMkLst>
        </pc:spChg>
        <pc:picChg chg="add mod ord">
          <ac:chgData name="Leoni Shaw (2502432)" userId="0bb95a55-e4ce-4535-a6c2-d288f61a2ec1" providerId="ADAL" clId="{642E805D-E14A-43C8-8B47-B5D6702991D4}" dt="2026-05-05T13:23:01.305" v="2382" actId="1076"/>
          <ac:picMkLst>
            <pc:docMk/>
            <pc:sldMk cId="176802122" sldId="260"/>
            <ac:picMk id="4" creationId="{B9FC9E63-0752-82E9-5B65-78E3441219A4}"/>
          </ac:picMkLst>
        </pc:picChg>
        <pc:cxnChg chg="add">
          <ac:chgData name="Leoni Shaw (2502432)" userId="0bb95a55-e4ce-4535-a6c2-d288f61a2ec1" providerId="ADAL" clId="{642E805D-E14A-43C8-8B47-B5D6702991D4}" dt="2026-05-05T13:14:32.145" v="2259" actId="26606"/>
          <ac:cxnSpMkLst>
            <pc:docMk/>
            <pc:sldMk cId="176802122" sldId="260"/>
            <ac:cxnSpMk id="29" creationId="{7A0A4642-D29D-0121-4C05-5A5559BC5F39}"/>
          </ac:cxnSpMkLst>
        </pc:cxnChg>
      </pc:sldChg>
      <pc:sldChg chg="addSp delSp modSp new mod modTransition setBg setClrOvrMap">
        <pc:chgData name="Leoni Shaw (2502432)" userId="0bb95a55-e4ce-4535-a6c2-d288f61a2ec1" providerId="ADAL" clId="{642E805D-E14A-43C8-8B47-B5D6702991D4}" dt="2026-05-11T12:40:31.633" v="5533" actId="1076"/>
        <pc:sldMkLst>
          <pc:docMk/>
          <pc:sldMk cId="2362205781" sldId="262"/>
        </pc:sldMkLst>
        <pc:spChg chg="add mod">
          <ac:chgData name="Leoni Shaw (2502432)" userId="0bb95a55-e4ce-4535-a6c2-d288f61a2ec1" providerId="ADAL" clId="{642E805D-E14A-43C8-8B47-B5D6702991D4}" dt="2026-05-11T12:40:31.633" v="5533" actId="1076"/>
          <ac:spMkLst>
            <pc:docMk/>
            <pc:sldMk cId="2362205781" sldId="262"/>
            <ac:spMk id="2" creationId="{0397906B-DE84-AE1E-0EB9-BC3696F023A4}"/>
          </ac:spMkLst>
        </pc:spChg>
        <pc:spChg chg="mod ord">
          <ac:chgData name="Leoni Shaw (2502432)" userId="0bb95a55-e4ce-4535-a6c2-d288f61a2ec1" providerId="ADAL" clId="{642E805D-E14A-43C8-8B47-B5D6702991D4}" dt="2026-05-07T22:40:06.936" v="5411" actId="20577"/>
          <ac:spMkLst>
            <pc:docMk/>
            <pc:sldMk cId="2362205781" sldId="262"/>
            <ac:spMk id="3" creationId="{B772A4B9-DF6D-464B-DF93-A4C5D401ECBA}"/>
          </ac:spMkLst>
        </pc:spChg>
        <pc:spChg chg="add mod">
          <ac:chgData name="Leoni Shaw (2502432)" userId="0bb95a55-e4ce-4535-a6c2-d288f61a2ec1" providerId="ADAL" clId="{642E805D-E14A-43C8-8B47-B5D6702991D4}" dt="2026-05-06T12:50:12.645" v="4253" actId="1076"/>
          <ac:spMkLst>
            <pc:docMk/>
            <pc:sldMk cId="2362205781" sldId="262"/>
            <ac:spMk id="5" creationId="{9B2D646E-6A75-AA8E-9B2C-B561E758BC1E}"/>
          </ac:spMkLst>
        </pc:spChg>
        <pc:spChg chg="add mod">
          <ac:chgData name="Leoni Shaw (2502432)" userId="0bb95a55-e4ce-4535-a6c2-d288f61a2ec1" providerId="ADAL" clId="{642E805D-E14A-43C8-8B47-B5D6702991D4}" dt="2026-05-07T21:35:17.122" v="4715" actId="255"/>
          <ac:spMkLst>
            <pc:docMk/>
            <pc:sldMk cId="2362205781" sldId="262"/>
            <ac:spMk id="6" creationId="{CF46E06B-13DF-3CCF-D25C-FEDF9AB82CC1}"/>
          </ac:spMkLst>
        </pc:spChg>
        <pc:spChg chg="add">
          <ac:chgData name="Leoni Shaw (2502432)" userId="0bb95a55-e4ce-4535-a6c2-d288f61a2ec1" providerId="ADAL" clId="{642E805D-E14A-43C8-8B47-B5D6702991D4}" dt="2026-05-06T12:45:31.665" v="4100" actId="26606"/>
          <ac:spMkLst>
            <pc:docMk/>
            <pc:sldMk cId="2362205781" sldId="262"/>
            <ac:spMk id="9" creationId="{19F9BF86-FE94-4517-B97D-026C7515E589}"/>
          </ac:spMkLst>
        </pc:spChg>
        <pc:spChg chg="add">
          <ac:chgData name="Leoni Shaw (2502432)" userId="0bb95a55-e4ce-4535-a6c2-d288f61a2ec1" providerId="ADAL" clId="{642E805D-E14A-43C8-8B47-B5D6702991D4}" dt="2026-05-06T12:45:31.665" v="4100" actId="26606"/>
          <ac:spMkLst>
            <pc:docMk/>
            <pc:sldMk cId="2362205781" sldId="262"/>
            <ac:spMk id="11" creationId="{1DEDA826-0CC6-45C8-B90F-CB99E02CFB47}"/>
          </ac:spMkLst>
        </pc:spChg>
        <pc:picChg chg="add mod">
          <ac:chgData name="Leoni Shaw (2502432)" userId="0bb95a55-e4ce-4535-a6c2-d288f61a2ec1" providerId="ADAL" clId="{642E805D-E14A-43C8-8B47-B5D6702991D4}" dt="2026-05-06T12:45:31.665" v="4100" actId="26606"/>
          <ac:picMkLst>
            <pc:docMk/>
            <pc:sldMk cId="2362205781" sldId="262"/>
            <ac:picMk id="4" creationId="{5F6984EF-D32F-EC49-8672-F38F1D0532B7}"/>
          </ac:picMkLst>
        </pc:picChg>
        <pc:cxnChg chg="add">
          <ac:chgData name="Leoni Shaw (2502432)" userId="0bb95a55-e4ce-4535-a6c2-d288f61a2ec1" providerId="ADAL" clId="{642E805D-E14A-43C8-8B47-B5D6702991D4}" dt="2026-05-06T12:45:31.665" v="4100" actId="26606"/>
          <ac:cxnSpMkLst>
            <pc:docMk/>
            <pc:sldMk cId="2362205781" sldId="262"/>
            <ac:cxnSpMk id="13" creationId="{23DDA327-270B-43AF-BDBD-2EB50E83E222}"/>
          </ac:cxnSpMkLst>
        </pc:cxnChg>
      </pc:sldChg>
      <pc:sldChg chg="addSp delSp modSp new mod modTransition setBg setClrOvrMap">
        <pc:chgData name="Leoni Shaw (2502432)" userId="0bb95a55-e4ce-4535-a6c2-d288f61a2ec1" providerId="ADAL" clId="{642E805D-E14A-43C8-8B47-B5D6702991D4}" dt="2026-05-11T12:42:27.975" v="5536" actId="207"/>
        <pc:sldMkLst>
          <pc:docMk/>
          <pc:sldMk cId="721566739" sldId="263"/>
        </pc:sldMkLst>
        <pc:spChg chg="add mod">
          <ac:chgData name="Leoni Shaw (2502432)" userId="0bb95a55-e4ce-4535-a6c2-d288f61a2ec1" providerId="ADAL" clId="{642E805D-E14A-43C8-8B47-B5D6702991D4}" dt="2026-05-07T22:38:45.084" v="5392" actId="14100"/>
          <ac:spMkLst>
            <pc:docMk/>
            <pc:sldMk cId="721566739" sldId="263"/>
            <ac:spMk id="2" creationId="{1F29D571-BA83-75A5-B935-82D7E9F4CC84}"/>
          </ac:spMkLst>
        </pc:spChg>
        <pc:spChg chg="add mod">
          <ac:chgData name="Leoni Shaw (2502432)" userId="0bb95a55-e4ce-4535-a6c2-d288f61a2ec1" providerId="ADAL" clId="{642E805D-E14A-43C8-8B47-B5D6702991D4}" dt="2026-05-11T12:42:27.975" v="5536" actId="207"/>
          <ac:spMkLst>
            <pc:docMk/>
            <pc:sldMk cId="721566739" sldId="263"/>
            <ac:spMk id="3" creationId="{D9A35359-1224-08A5-FF65-916B0DAAFD90}"/>
          </ac:spMkLst>
        </pc:spChg>
        <pc:spChg chg="add mod">
          <ac:chgData name="Leoni Shaw (2502432)" userId="0bb95a55-e4ce-4535-a6c2-d288f61a2ec1" providerId="ADAL" clId="{642E805D-E14A-43C8-8B47-B5D6702991D4}" dt="2026-05-11T12:40:00.826" v="5516" actId="113"/>
          <ac:spMkLst>
            <pc:docMk/>
            <pc:sldMk cId="721566739" sldId="263"/>
            <ac:spMk id="4" creationId="{03BE34D2-1A38-EB5A-CA9A-BCF02FF6B398}"/>
          </ac:spMkLst>
        </pc:spChg>
        <pc:spChg chg="add del mod modVis">
          <ac:chgData name="Leoni Shaw (2502432)" userId="0bb95a55-e4ce-4535-a6c2-d288f61a2ec1" providerId="ADAL" clId="{642E805D-E14A-43C8-8B47-B5D6702991D4}" dt="2026-05-07T21:31:58.307" v="4656" actId="2085"/>
          <ac:spMkLst>
            <pc:docMk/>
            <pc:sldMk cId="721566739" sldId="263"/>
            <ac:spMk id="6" creationId="{9479BC6E-D27F-6486-79C1-7DF54931C8F8}"/>
          </ac:spMkLst>
        </pc:spChg>
        <pc:spChg chg="add mod">
          <ac:chgData name="Leoni Shaw (2502432)" userId="0bb95a55-e4ce-4535-a6c2-d288f61a2ec1" providerId="ADAL" clId="{642E805D-E14A-43C8-8B47-B5D6702991D4}" dt="2026-05-07T21:30:01.082" v="4615"/>
          <ac:spMkLst>
            <pc:docMk/>
            <pc:sldMk cId="721566739" sldId="263"/>
            <ac:spMk id="7" creationId="{60003386-3CED-516A-6AEF-99B03BED5FF7}"/>
          </ac:spMkLst>
        </pc:spChg>
        <pc:spChg chg="add mod">
          <ac:chgData name="Leoni Shaw (2502432)" userId="0bb95a55-e4ce-4535-a6c2-d288f61a2ec1" providerId="ADAL" clId="{642E805D-E14A-43C8-8B47-B5D6702991D4}" dt="2026-05-07T21:29:13.434" v="4548"/>
          <ac:spMkLst>
            <pc:docMk/>
            <pc:sldMk cId="721566739" sldId="263"/>
            <ac:spMk id="9" creationId="{19F9BF86-FE94-4517-B97D-026C7515E589}"/>
          </ac:spMkLst>
        </pc:spChg>
        <pc:spChg chg="add mod">
          <ac:chgData name="Leoni Shaw (2502432)" userId="0bb95a55-e4ce-4535-a6c2-d288f61a2ec1" providerId="ADAL" clId="{642E805D-E14A-43C8-8B47-B5D6702991D4}" dt="2026-05-07T21:29:13.434" v="4548"/>
          <ac:spMkLst>
            <pc:docMk/>
            <pc:sldMk cId="721566739" sldId="263"/>
            <ac:spMk id="11" creationId="{0AF66B7C-69F6-439C-A508-14C94AF6BA8C}"/>
          </ac:spMkLst>
        </pc:spChg>
        <pc:spChg chg="add mod">
          <ac:chgData name="Leoni Shaw (2502432)" userId="0bb95a55-e4ce-4535-a6c2-d288f61a2ec1" providerId="ADAL" clId="{642E805D-E14A-43C8-8B47-B5D6702991D4}" dt="2026-05-07T22:38:49.531" v="5393" actId="1076"/>
          <ac:spMkLst>
            <pc:docMk/>
            <pc:sldMk cId="721566739" sldId="263"/>
            <ac:spMk id="12" creationId="{422DA10E-D5BE-8F2F-6D33-D1EC4AB33C86}"/>
          </ac:spMkLst>
        </pc:spChg>
        <pc:spChg chg="add mod">
          <ac:chgData name="Leoni Shaw (2502432)" userId="0bb95a55-e4ce-4535-a6c2-d288f61a2ec1" providerId="ADAL" clId="{642E805D-E14A-43C8-8B47-B5D6702991D4}" dt="2026-05-11T12:42:10.869" v="5534" actId="207"/>
          <ac:spMkLst>
            <pc:docMk/>
            <pc:sldMk cId="721566739" sldId="263"/>
            <ac:spMk id="14" creationId="{929D8E3E-F282-1D05-74E2-42CBAEB62A83}"/>
          </ac:spMkLst>
        </pc:spChg>
        <pc:cxnChg chg="add mod">
          <ac:chgData name="Leoni Shaw (2502432)" userId="0bb95a55-e4ce-4535-a6c2-d288f61a2ec1" providerId="ADAL" clId="{642E805D-E14A-43C8-8B47-B5D6702991D4}" dt="2026-05-07T21:29:13.434" v="4548"/>
          <ac:cxnSpMkLst>
            <pc:docMk/>
            <pc:sldMk cId="721566739" sldId="263"/>
            <ac:cxnSpMk id="13" creationId="{97CC2FE6-3AD0-4131-B4BC-1F4D65E25E13}"/>
          </ac:cxnSpMkLst>
        </pc:cxnChg>
      </pc:sldChg>
      <pc:sldChg chg="addSp delSp modSp new mod">
        <pc:chgData name="Leoni Shaw (2502432)" userId="0bb95a55-e4ce-4535-a6c2-d288f61a2ec1" providerId="ADAL" clId="{642E805D-E14A-43C8-8B47-B5D6702991D4}" dt="2026-05-11T12:26:33.404" v="5469" actId="20577"/>
        <pc:sldMkLst>
          <pc:docMk/>
          <pc:sldMk cId="620456703" sldId="264"/>
        </pc:sldMkLst>
        <pc:spChg chg="mod">
          <ac:chgData name="Leoni Shaw (2502432)" userId="0bb95a55-e4ce-4535-a6c2-d288f61a2ec1" providerId="ADAL" clId="{642E805D-E14A-43C8-8B47-B5D6702991D4}" dt="2026-05-07T22:18:07.050" v="5285" actId="1076"/>
          <ac:spMkLst>
            <pc:docMk/>
            <pc:sldMk cId="620456703" sldId="264"/>
            <ac:spMk id="2" creationId="{0C7FD688-B466-01F7-94B3-71C605465009}"/>
          </ac:spMkLst>
        </pc:spChg>
        <pc:spChg chg="add mod">
          <ac:chgData name="Leoni Shaw (2502432)" userId="0bb95a55-e4ce-4535-a6c2-d288f61a2ec1" providerId="ADAL" clId="{642E805D-E14A-43C8-8B47-B5D6702991D4}" dt="2026-05-11T12:26:33.404" v="5469" actId="20577"/>
          <ac:spMkLst>
            <pc:docMk/>
            <pc:sldMk cId="620456703" sldId="264"/>
            <ac:spMk id="4" creationId="{3F91719E-0F47-8E67-C5CF-128E10FB8FC9}"/>
          </ac:spMkLst>
        </pc:spChg>
      </pc:sldChg>
      <pc:sldMasterChg chg="add del addSldLayout delSldLayout">
        <pc:chgData name="Leoni Shaw (2502432)" userId="0bb95a55-e4ce-4535-a6c2-d288f61a2ec1" providerId="ADAL" clId="{642E805D-E14A-43C8-8B47-B5D6702991D4}" dt="2026-05-02T22:30:24.191" v="35" actId="26606"/>
        <pc:sldMasterMkLst>
          <pc:docMk/>
          <pc:sldMasterMk cId="970459253" sldId="2147483711"/>
        </pc:sldMasterMkLst>
        <pc:sldLayoutChg chg="add del">
          <pc:chgData name="Leoni Shaw (2502432)" userId="0bb95a55-e4ce-4535-a6c2-d288f61a2ec1" providerId="ADAL" clId="{642E805D-E14A-43C8-8B47-B5D6702991D4}" dt="2026-05-02T22:30:24.191" v="35" actId="26606"/>
          <pc:sldLayoutMkLst>
            <pc:docMk/>
            <pc:sldMasterMk cId="970459253" sldId="2147483711"/>
            <pc:sldLayoutMk cId="247021536" sldId="214748370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99328C-B07E-452B-B2F9-CB6ECCDE0C6E}" type="datetimeFigureOut">
              <a:rPr lang="en-GB" smtClean="0"/>
              <a:t>11/05/2026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496B5-FD1D-4949-8CAA-CBB104A8222F}" type="slidenum">
              <a:rPr lang="en-GB" smtClean="0"/>
              <a:t>‹#›</a:t>
            </a:fld>
            <a:endParaRPr lang="en-GB"/>
          </a:p>
        </p:txBody>
      </p:sp>
    </p:spTree>
    <p:extLst>
      <p:ext uri="{BB962C8B-B14F-4D97-AF65-F5344CB8AC3E}">
        <p14:creationId xmlns:p14="http://schemas.microsoft.com/office/powerpoint/2010/main" val="1419118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8496B5-FD1D-4949-8CAA-CBB104A8222F}" type="slidenum">
              <a:rPr lang="en-GB" smtClean="0"/>
              <a:t>10</a:t>
            </a:fld>
            <a:endParaRPr lang="en-GB"/>
          </a:p>
        </p:txBody>
      </p:sp>
    </p:spTree>
    <p:extLst>
      <p:ext uri="{BB962C8B-B14F-4D97-AF65-F5344CB8AC3E}">
        <p14:creationId xmlns:p14="http://schemas.microsoft.com/office/powerpoint/2010/main" val="2835152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5/11/2026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02153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5/11/2026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459253"/>
      </p:ext>
    </p:extLst>
  </p:cSld>
  <p:clrMap bg1="lt1" tx1="dk1" bg2="lt2" tx2="dk2" accent1="accent1" accent2="accent2" accent3="accent3" accent4="accent4" accent5="accent5" accent6="accent6" hlink="hlink" folHlink="folHlink"/>
  <p:sldLayoutIdLst>
    <p:sldLayoutId id="2147483700"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ilha.org/articles/tom-rowntree-ihg-new-rules-luxury-hospitality" TargetMode="External"/><Relationship Id="rId3" Type="http://schemas.openxmlformats.org/officeDocument/2006/relationships/hyperlink" Target="https://www.mews.com/en/blog/immersive-technology-hotel" TargetMode="External"/><Relationship Id="rId7" Type="http://schemas.openxmlformats.org/officeDocument/2006/relationships/hyperlink" Target="https://www.healthclubmanagement.co.uk/health-club-management-features/Research-To-inform-and-inspire/37444" TargetMode="External"/><Relationship Id="rId2" Type="http://schemas.openxmlformats.org/officeDocument/2006/relationships/hyperlink" Target="https://www.ebsco.com/research-starters/communication-and-mass-media/service-quality" TargetMode="External"/><Relationship Id="rId1" Type="http://schemas.openxmlformats.org/officeDocument/2006/relationships/slideLayout" Target="../slideLayouts/slideLayout1.xml"/><Relationship Id="rId6" Type="http://schemas.openxmlformats.org/officeDocument/2006/relationships/hyperlink" Target="https://doi.org/10.1108/09596110410550789" TargetMode="External"/><Relationship Id="rId5" Type="http://schemas.openxmlformats.org/officeDocument/2006/relationships/hyperlink" Target="https://doi.org/10.1007/s10869-009-9110-8" TargetMode="External"/><Relationship Id="rId4" Type="http://schemas.openxmlformats.org/officeDocument/2006/relationships/hyperlink" Target="https://www.swansea.gov.uk/recyclingholida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10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3" name="Rectangle 102">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 name="Rectangle 104">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0A0661-5F38-CE0F-CEEF-473CA35543E8}"/>
              </a:ext>
            </a:extLst>
          </p:cNvPr>
          <p:cNvPicPr>
            <a:picLocks noChangeAspect="1"/>
          </p:cNvPicPr>
          <p:nvPr/>
        </p:nvPicPr>
        <p:blipFill>
          <a:blip r:embed="rId2">
            <a:extLst>
              <a:ext uri="{28A0092B-C50C-407E-A947-70E740481C1C}">
                <a14:useLocalDpi xmlns:a14="http://schemas.microsoft.com/office/drawing/2010/main" val="0"/>
              </a:ext>
            </a:extLst>
          </a:blip>
          <a:srcRect t="2670" b="8309"/>
          <a:stretch>
            <a:fillRect/>
          </a:stretch>
        </p:blipFill>
        <p:spPr>
          <a:xfrm>
            <a:off x="1" y="1"/>
            <a:ext cx="12192000" cy="6857988"/>
          </a:xfrm>
          <a:prstGeom prst="rect">
            <a:avLst/>
          </a:prstGeom>
        </p:spPr>
      </p:pic>
      <p:cxnSp>
        <p:nvCxnSpPr>
          <p:cNvPr id="107" name="Straight Connector 106">
            <a:extLst>
              <a:ext uri="{FF2B5EF4-FFF2-40B4-BE49-F238E27FC236}">
                <a16:creationId xmlns:a16="http://schemas.microsoft.com/office/drawing/2014/main" id="{3EAD13EF-74FA-4D38-8F15-B51F09C96B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6302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a:off x="10438376"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Process 5">
            <a:extLst>
              <a:ext uri="{FF2B5EF4-FFF2-40B4-BE49-F238E27FC236}">
                <a16:creationId xmlns:a16="http://schemas.microsoft.com/office/drawing/2014/main" id="{9479BC6E-D27F-6486-79C1-7DF54931C8F8}"/>
              </a:ext>
            </a:extLst>
          </p:cNvPr>
          <p:cNvSpPr>
            <a:spLocks/>
          </p:cNvSpPr>
          <p:nvPr/>
        </p:nvSpPr>
        <p:spPr>
          <a:xfrm>
            <a:off x="0" y="27267"/>
            <a:ext cx="12192000" cy="6857999"/>
          </a:xfrm>
          <a:prstGeom prst="rect">
            <a:avLst/>
          </a:prstGeom>
          <a:blipFill dpi="0" rotWithShape="1">
            <a:blip r:embed="rId2">
              <a:alphaModFix amt="31000"/>
            </a:blip>
            <a:srcRect/>
            <a:stretch>
              <a:fillRect/>
            </a:stretch>
          </a:blipFill>
          <a:effectLst>
            <a:innerShdw blurRad="63500" dist="50800" dir="108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Diagonal Corners Rounded 6">
            <a:extLst>
              <a:ext uri="{FF2B5EF4-FFF2-40B4-BE49-F238E27FC236}">
                <a16:creationId xmlns:a16="http://schemas.microsoft.com/office/drawing/2014/main" id="{60003386-3CED-516A-6AEF-99B03BED5FF7}"/>
              </a:ext>
            </a:extLst>
          </p:cNvPr>
          <p:cNvSpPr>
            <a:spLocks/>
          </p:cNvSpPr>
          <p:nvPr/>
        </p:nvSpPr>
        <p:spPr>
          <a:xfrm>
            <a:off x="5782553" y="346364"/>
            <a:ext cx="6136934" cy="6219806"/>
          </a:xfrm>
          <a:prstGeom prst="round2DiagRect">
            <a:avLst/>
          </a:prstGeom>
          <a:blipFill dpi="0" rotWithShape="1">
            <a:blip r:embed="rId3">
              <a:alphaModFix amt="57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22DA10E-D5BE-8F2F-6D33-D1EC4AB33C86}"/>
              </a:ext>
            </a:extLst>
          </p:cNvPr>
          <p:cNvSpPr txBox="1"/>
          <p:nvPr/>
        </p:nvSpPr>
        <p:spPr>
          <a:xfrm>
            <a:off x="482312" y="1305342"/>
            <a:ext cx="447963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600" b="1">
                <a:ln w="9525">
                  <a:solidFill>
                    <a:schemeClr val="bg1"/>
                  </a:solidFill>
                  <a:prstDash val="solid"/>
                </a:ln>
                <a:effectLst>
                  <a:outerShdw blurRad="12700" dist="38100" dir="2700000" algn="tl" rotWithShape="0">
                    <a:schemeClr val="bg1">
                      <a:lumMod val="50000"/>
                    </a:schemeClr>
                  </a:outerShdw>
                </a:effectLst>
                <a:latin typeface="Bahnschrift" panose="020B0502040204020203" pitchFamily="34" charset="0"/>
              </a:rPr>
              <a:t>Aims and Objectives </a:t>
            </a:r>
            <a:endParaRPr lang="en-US" sz="6600" b="1">
              <a:ln w="9525">
                <a:solidFill>
                  <a:schemeClr val="bg1"/>
                </a:solidFill>
                <a:prstDash val="solid"/>
              </a:ln>
              <a:effectLst>
                <a:outerShdw blurRad="12700" dist="38100" dir="2700000" algn="tl" rotWithShape="0">
                  <a:schemeClr val="bg1">
                    <a:lumMod val="50000"/>
                  </a:schemeClr>
                </a:outerShdw>
              </a:effectLst>
              <a:latin typeface="Bahnschrift" panose="020B0502040204020203" pitchFamily="34" charset="0"/>
            </a:endParaRPr>
          </a:p>
        </p:txBody>
      </p:sp>
      <p:sp>
        <p:nvSpPr>
          <p:cNvPr id="14" name="TextBox 13">
            <a:extLst>
              <a:ext uri="{FF2B5EF4-FFF2-40B4-BE49-F238E27FC236}">
                <a16:creationId xmlns:a16="http://schemas.microsoft.com/office/drawing/2014/main" id="{929D8E3E-F282-1D05-74E2-42CBAEB62A83}"/>
              </a:ext>
            </a:extLst>
          </p:cNvPr>
          <p:cNvSpPr txBox="1"/>
          <p:nvPr/>
        </p:nvSpPr>
        <p:spPr>
          <a:xfrm>
            <a:off x="6096000" y="709735"/>
            <a:ext cx="5823487" cy="5570756"/>
          </a:xfrm>
          <a:prstGeom prst="rect">
            <a:avLst/>
          </a:prstGeom>
          <a:noFill/>
        </p:spPr>
        <p:txBody>
          <a:bodyPr wrap="square" rtlCol="0">
            <a:spAutoFit/>
          </a:bodyPr>
          <a:lstStyle/>
          <a:p>
            <a:pPr algn="l"/>
            <a:r>
              <a:rPr lang="en-GB" sz="2400" b="1" dirty="0">
                <a:solidFill>
                  <a:schemeClr val="bg1"/>
                </a:solidFill>
                <a:latin typeface="Bahnschrift" panose="020B0502040204020203" pitchFamily="34" charset="0"/>
              </a:rPr>
              <a:t>Aims</a:t>
            </a:r>
          </a:p>
          <a:p>
            <a:pPr marL="342900" indent="-342900" algn="l">
              <a:buFont typeface="Arial" panose="020B0604020202020204" pitchFamily="34" charset="0"/>
              <a:buChar char="•"/>
            </a:pPr>
            <a:r>
              <a:rPr lang="en-GB" sz="2200" dirty="0">
                <a:solidFill>
                  <a:schemeClr val="bg1"/>
                </a:solidFill>
                <a:latin typeface="Bahnschrift" panose="020B0502040204020203" pitchFamily="34" charset="0"/>
              </a:rPr>
              <a:t>To prepare our working staff to gain a five star customer service experience within our luxury wellness spa hotel</a:t>
            </a:r>
          </a:p>
          <a:p>
            <a:pPr algn="l"/>
            <a:r>
              <a:rPr lang="en-GB" sz="2400" b="1" dirty="0">
                <a:solidFill>
                  <a:schemeClr val="bg1"/>
                </a:solidFill>
                <a:latin typeface="Bahnschrift" panose="020B0502040204020203" pitchFamily="34" charset="0"/>
              </a:rPr>
              <a:t>Objectives</a:t>
            </a:r>
          </a:p>
          <a:p>
            <a:pPr marL="342900" indent="-342900" algn="l">
              <a:buFont typeface="Arial" panose="020B0604020202020204" pitchFamily="34" charset="0"/>
              <a:buChar char="•"/>
            </a:pPr>
            <a:r>
              <a:rPr lang="en-GB" sz="2200" dirty="0">
                <a:solidFill>
                  <a:schemeClr val="bg1"/>
                </a:solidFill>
                <a:latin typeface="Bahnschrift" panose="020B0502040204020203" pitchFamily="34" charset="0"/>
              </a:rPr>
              <a:t>Maintain consistent five star standards across the whole hotel</a:t>
            </a:r>
          </a:p>
          <a:p>
            <a:pPr marL="342900" indent="-342900" algn="l">
              <a:buFont typeface="Arial" panose="020B0604020202020204" pitchFamily="34" charset="0"/>
              <a:buChar char="•"/>
            </a:pPr>
            <a:r>
              <a:rPr lang="en-GB" sz="2200" dirty="0">
                <a:solidFill>
                  <a:schemeClr val="bg1"/>
                </a:solidFill>
                <a:latin typeface="Bahnschrift" panose="020B0502040204020203" pitchFamily="34" charset="0"/>
              </a:rPr>
              <a:t>Train staff to resolve guest disputes in a respectful way</a:t>
            </a:r>
          </a:p>
          <a:p>
            <a:pPr marL="342900" indent="-342900" algn="l">
              <a:buFont typeface="Arial" panose="020B0604020202020204" pitchFamily="34" charset="0"/>
              <a:buChar char="•"/>
            </a:pPr>
            <a:r>
              <a:rPr lang="en-GB" sz="2200" dirty="0">
                <a:solidFill>
                  <a:schemeClr val="bg1"/>
                </a:solidFill>
                <a:latin typeface="Bahnschrift" panose="020B0502040204020203" pitchFamily="34" charset="0"/>
              </a:rPr>
              <a:t>Apply theories to encourage on decision making scenarios </a:t>
            </a:r>
          </a:p>
          <a:p>
            <a:pPr marL="342900" indent="-342900" algn="l">
              <a:buFont typeface="Arial" panose="020B0604020202020204" pitchFamily="34" charset="0"/>
              <a:buChar char="•"/>
            </a:pPr>
            <a:r>
              <a:rPr lang="en-GB" sz="2200" dirty="0">
                <a:solidFill>
                  <a:schemeClr val="bg1"/>
                </a:solidFill>
                <a:latin typeface="Bahnschrift" panose="020B0502040204020203" pitchFamily="34" charset="0"/>
              </a:rPr>
              <a:t>Using role-playing as a reality training to improve confidence, communication and dispute problems</a:t>
            </a:r>
          </a:p>
          <a:p>
            <a:pPr marL="342900" indent="-342900" algn="l">
              <a:buFont typeface="Arial" panose="020B0604020202020204" pitchFamily="34" charset="0"/>
              <a:buChar char="•"/>
            </a:pPr>
            <a:endParaRPr lang="en-GB" sz="2200">
              <a:latin typeface="Bahnschrift" panose="020B0502040204020203" pitchFamily="34" charset="0"/>
            </a:endParaRPr>
          </a:p>
          <a:p>
            <a:pPr marL="342900" indent="-342900" algn="l">
              <a:buFont typeface="Arial" panose="020B0604020202020204" pitchFamily="34" charset="0"/>
              <a:buChar char="•"/>
            </a:pPr>
            <a:endParaRPr lang="en-US" sz="2200">
              <a:latin typeface="Bahnschrift" panose="020B0502040204020203" pitchFamily="34" charset="0"/>
            </a:endParaRPr>
          </a:p>
        </p:txBody>
      </p:sp>
      <p:sp>
        <p:nvSpPr>
          <p:cNvPr id="2" name="Rectangle 1">
            <a:extLst>
              <a:ext uri="{FF2B5EF4-FFF2-40B4-BE49-F238E27FC236}">
                <a16:creationId xmlns:a16="http://schemas.microsoft.com/office/drawing/2014/main" id="{1F29D571-BA83-75A5-B935-82D7E9F4CC84}"/>
              </a:ext>
            </a:extLst>
          </p:cNvPr>
          <p:cNvSpPr/>
          <p:nvPr/>
        </p:nvSpPr>
        <p:spPr>
          <a:xfrm>
            <a:off x="272513" y="4388415"/>
            <a:ext cx="4879930" cy="1477329"/>
          </a:xfrm>
          <a:prstGeom prst="rect">
            <a:avLst/>
          </a:prstGeom>
          <a:blipFill dpi="0" rotWithShape="1">
            <a:blip r:embed="rId3">
              <a:alphaModFix amt="62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9A35359-1224-08A5-FF65-916B0DAAFD90}"/>
              </a:ext>
            </a:extLst>
          </p:cNvPr>
          <p:cNvSpPr txBox="1"/>
          <p:nvPr/>
        </p:nvSpPr>
        <p:spPr>
          <a:xfrm>
            <a:off x="272514" y="4521249"/>
            <a:ext cx="4879929" cy="1477328"/>
          </a:xfrm>
          <a:prstGeom prst="rect">
            <a:avLst/>
          </a:prstGeom>
          <a:noFill/>
        </p:spPr>
        <p:txBody>
          <a:bodyPr wrap="square" rtlCol="0">
            <a:spAutoFit/>
          </a:bodyPr>
          <a:lstStyle/>
          <a:p>
            <a:pPr algn="ctr"/>
            <a:r>
              <a:rPr lang="en-GB" sz="1800" dirty="0">
                <a:solidFill>
                  <a:schemeClr val="bg1"/>
                </a:solidFill>
                <a:latin typeface="Bahnschrift" panose="020B0502040204020203" pitchFamily="34" charset="0"/>
              </a:rPr>
              <a:t>Virtual reality can be a fantastic addition to the hotel. They help you connect with future customer and expand the realm of your brand journey” (</a:t>
            </a:r>
            <a:r>
              <a:rPr lang="en-GB" sz="1800" dirty="0" err="1">
                <a:solidFill>
                  <a:schemeClr val="bg1"/>
                </a:solidFill>
                <a:latin typeface="Bahnschrift" panose="020B0502040204020203" pitchFamily="34" charset="0"/>
              </a:rPr>
              <a:t>Lacalle</a:t>
            </a:r>
            <a:r>
              <a:rPr lang="en-GB" sz="1800" dirty="0">
                <a:solidFill>
                  <a:schemeClr val="bg1"/>
                </a:solidFill>
                <a:latin typeface="Bahnschrift" panose="020B0502040204020203" pitchFamily="34" charset="0"/>
              </a:rPr>
              <a:t>, 2024)</a:t>
            </a:r>
            <a:endParaRPr lang="en-US" sz="1800" dirty="0">
              <a:solidFill>
                <a:schemeClr val="bg1"/>
              </a:solidFill>
              <a:latin typeface="Bahnschrift" panose="020B0502040204020203" pitchFamily="34" charset="0"/>
            </a:endParaRPr>
          </a:p>
          <a:p>
            <a:pPr algn="l"/>
            <a:endParaRPr lang="en-US"/>
          </a:p>
        </p:txBody>
      </p:sp>
      <p:sp>
        <p:nvSpPr>
          <p:cNvPr id="4" name="TextBox 3">
            <a:extLst>
              <a:ext uri="{FF2B5EF4-FFF2-40B4-BE49-F238E27FC236}">
                <a16:creationId xmlns:a16="http://schemas.microsoft.com/office/drawing/2014/main" id="{03BE34D2-1A38-EB5A-CA9A-BCF02FF6B398}"/>
              </a:ext>
            </a:extLst>
          </p:cNvPr>
          <p:cNvSpPr txBox="1"/>
          <p:nvPr/>
        </p:nvSpPr>
        <p:spPr>
          <a:xfrm>
            <a:off x="0" y="6453204"/>
            <a:ext cx="1075940" cy="369332"/>
          </a:xfrm>
          <a:prstGeom prst="rect">
            <a:avLst/>
          </a:prstGeom>
          <a:noFill/>
        </p:spPr>
        <p:txBody>
          <a:bodyPr wrap="square" rtlCol="0">
            <a:spAutoFit/>
          </a:bodyPr>
          <a:lstStyle/>
          <a:p>
            <a:pPr algn="l"/>
            <a:r>
              <a:rPr lang="en-GB" b="1" dirty="0"/>
              <a:t>Leoni</a:t>
            </a:r>
            <a:endParaRPr lang="en-US" b="1" dirty="0"/>
          </a:p>
        </p:txBody>
      </p:sp>
    </p:spTree>
    <p:extLst>
      <p:ext uri="{BB962C8B-B14F-4D97-AF65-F5344CB8AC3E}">
        <p14:creationId xmlns:p14="http://schemas.microsoft.com/office/powerpoint/2010/main" val="7215667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thruBlk="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0E4E52-4A5D-80FC-B505-7500B03DAE45}"/>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t="21173" r="9091" b="2219"/>
          <a:stretch>
            <a:fillRect/>
          </a:stretch>
        </p:blipFill>
        <p:spPr>
          <a:xfrm>
            <a:off x="37961" y="152"/>
            <a:ext cx="12191980" cy="6857848"/>
          </a:xfrm>
          <a:prstGeom prst="rect">
            <a:avLst/>
          </a:prstGeom>
        </p:spPr>
      </p:pic>
      <p:sp>
        <p:nvSpPr>
          <p:cNvPr id="2" name="Title 1">
            <a:extLst>
              <a:ext uri="{FF2B5EF4-FFF2-40B4-BE49-F238E27FC236}">
                <a16:creationId xmlns:a16="http://schemas.microsoft.com/office/drawing/2014/main" id="{F9D7826E-9E0A-7DB7-AB7B-B65A77996638}"/>
              </a:ext>
            </a:extLst>
          </p:cNvPr>
          <p:cNvSpPr>
            <a:spLocks noGrp="1"/>
          </p:cNvSpPr>
          <p:nvPr>
            <p:ph type="ctrTitle"/>
          </p:nvPr>
        </p:nvSpPr>
        <p:spPr>
          <a:xfrm>
            <a:off x="37942" y="94543"/>
            <a:ext cx="12116097" cy="744914"/>
          </a:xfrm>
        </p:spPr>
        <p:txBody>
          <a:bodyPr anchor="t">
            <a:noAutofit/>
          </a:bodyPr>
          <a:lstStyle/>
          <a:p>
            <a:pPr algn="ctr">
              <a:lnSpc>
                <a:spcPct val="90000"/>
              </a:lnSpc>
            </a:pPr>
            <a:r>
              <a:rPr lang="en-GB" sz="3800">
                <a:ln w="9525">
                  <a:solidFill>
                    <a:schemeClr val="bg1"/>
                  </a:solidFill>
                  <a:prstDash val="solid"/>
                </a:ln>
                <a:effectLst>
                  <a:outerShdw blurRad="12700" dist="38100" dir="2700000" algn="tl" rotWithShape="0">
                    <a:schemeClr val="bg1">
                      <a:lumMod val="50000"/>
                    </a:schemeClr>
                  </a:outerShdw>
                </a:effectLst>
                <a:latin typeface="Bahnschrift" panose="020B0502040204020203" pitchFamily="34" charset="0"/>
              </a:rPr>
              <a:t>Why did we choose Swansea Gower as our destination?</a:t>
            </a:r>
            <a:endParaRPr lang="en-US" sz="3800">
              <a:solidFill>
                <a:srgbClr val="FFFFFF"/>
              </a:solidFill>
              <a:latin typeface="Bahnschrift" panose="020B0502040204020203" pitchFamily="34" charset="0"/>
            </a:endParaRP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Rectangle: Diagonal Corners Snipped 6">
            <a:extLst>
              <a:ext uri="{FF2B5EF4-FFF2-40B4-BE49-F238E27FC236}">
                <a16:creationId xmlns:a16="http://schemas.microsoft.com/office/drawing/2014/main" id="{C3CEE1ED-0B9B-CE69-8CD2-C8AB5EECF6C8}"/>
              </a:ext>
            </a:extLst>
          </p:cNvPr>
          <p:cNvSpPr/>
          <p:nvPr/>
        </p:nvSpPr>
        <p:spPr>
          <a:xfrm>
            <a:off x="75903" y="1305908"/>
            <a:ext cx="7766347" cy="5232427"/>
          </a:xfrm>
          <a:prstGeom prst="snip2DiagRect">
            <a:avLst/>
          </a:prstGeom>
          <a:blipFill dpi="0" rotWithShape="1">
            <a:blip r:embed="rId3">
              <a:alphaModFix amt="60000"/>
            </a:blip>
            <a:srcRect/>
            <a:tile tx="0" ty="6350" sx="100000" sy="100000" flip="none" algn="tl"/>
          </a:bli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4CF02EA-DC31-531D-7F10-4432F54E671C}"/>
              </a:ext>
            </a:extLst>
          </p:cNvPr>
          <p:cNvSpPr txBox="1"/>
          <p:nvPr/>
        </p:nvSpPr>
        <p:spPr>
          <a:xfrm>
            <a:off x="335844" y="5174673"/>
            <a:ext cx="6915862" cy="1107996"/>
          </a:xfrm>
          <a:prstGeom prst="rect">
            <a:avLst/>
          </a:prstGeom>
          <a:noFill/>
        </p:spPr>
        <p:txBody>
          <a:bodyPr wrap="square" rtlCol="0">
            <a:spAutoFit/>
          </a:bodyPr>
          <a:lstStyle/>
          <a:p>
            <a:pPr algn="ctr"/>
            <a:r>
              <a:rPr lang="en-GB" sz="2100">
                <a:solidFill>
                  <a:schemeClr val="bg1"/>
                </a:solidFill>
                <a:latin typeface="Bahnschrift" panose="020B0502040204020203" pitchFamily="34" charset="0"/>
              </a:rPr>
              <a:t>“</a:t>
            </a:r>
            <a:r>
              <a:rPr lang="en-GB" sz="2200">
                <a:solidFill>
                  <a:schemeClr val="bg1"/>
                </a:solidFill>
                <a:latin typeface="Bahnschrift" panose="020B0502040204020203" pitchFamily="34" charset="0"/>
              </a:rPr>
              <a:t>The economic impact of tourism rose by over 3% in 2024, reaching an impressive £658 million” (Swansea Council, 2025)</a:t>
            </a:r>
            <a:endParaRPr lang="en-US" sz="2200">
              <a:solidFill>
                <a:schemeClr val="bg1"/>
              </a:solidFill>
              <a:latin typeface="Bahnschrift" panose="020B0502040204020203" pitchFamily="34" charset="0"/>
            </a:endParaRPr>
          </a:p>
        </p:txBody>
      </p:sp>
      <p:sp>
        <p:nvSpPr>
          <p:cNvPr id="3" name="TextBox 2">
            <a:extLst>
              <a:ext uri="{FF2B5EF4-FFF2-40B4-BE49-F238E27FC236}">
                <a16:creationId xmlns:a16="http://schemas.microsoft.com/office/drawing/2014/main" id="{A4756D4F-A068-B57D-5A52-F1AC360EA652}"/>
              </a:ext>
            </a:extLst>
          </p:cNvPr>
          <p:cNvSpPr txBox="1"/>
          <p:nvPr/>
        </p:nvSpPr>
        <p:spPr>
          <a:xfrm>
            <a:off x="-20" y="1775094"/>
            <a:ext cx="7690464" cy="3139321"/>
          </a:xfrm>
          <a:prstGeom prst="rect">
            <a:avLst/>
          </a:prstGeom>
          <a:noFill/>
        </p:spPr>
        <p:txBody>
          <a:bodyPr wrap="square" rtlCol="0">
            <a:spAutoFit/>
          </a:bodyPr>
          <a:lstStyle/>
          <a:p>
            <a:pPr marL="285750" indent="-285750" algn="l">
              <a:buFont typeface="Arial" panose="020B0604020202020204" pitchFamily="34" charset="0"/>
              <a:buChar char="•"/>
            </a:pPr>
            <a:r>
              <a:rPr lang="en-GB" sz="2200">
                <a:solidFill>
                  <a:schemeClr val="bg1"/>
                </a:solidFill>
                <a:latin typeface="Bahnschrift" panose="020B0502040204020203" pitchFamily="34" charset="0"/>
              </a:rPr>
              <a:t>The Gower Peninsula is the UK’s first area of outstanding natural beauty</a:t>
            </a:r>
          </a:p>
          <a:p>
            <a:pPr marL="285750" indent="-285750" algn="l">
              <a:buFont typeface="Arial" panose="020B0604020202020204" pitchFamily="34" charset="0"/>
              <a:buChar char="•"/>
            </a:pPr>
            <a:r>
              <a:rPr lang="en-GB" sz="2200">
                <a:solidFill>
                  <a:schemeClr val="bg1"/>
                </a:solidFill>
                <a:latin typeface="Bahnschrift" panose="020B0502040204020203" pitchFamily="34" charset="0"/>
              </a:rPr>
              <a:t>Well known are for well-being, wellness and scenic landscape</a:t>
            </a:r>
          </a:p>
          <a:p>
            <a:pPr marL="285750" indent="-285750" algn="l">
              <a:buFont typeface="Arial" panose="020B0604020202020204" pitchFamily="34" charset="0"/>
              <a:buChar char="•"/>
            </a:pPr>
            <a:r>
              <a:rPr lang="en-GB" sz="2200">
                <a:solidFill>
                  <a:schemeClr val="bg1"/>
                </a:solidFill>
                <a:latin typeface="Bahnschrift" panose="020B0502040204020203" pitchFamily="34" charset="0"/>
              </a:rPr>
              <a:t>Popular for the staycations and short breaks away</a:t>
            </a:r>
          </a:p>
          <a:p>
            <a:pPr marL="285750" indent="-285750" algn="l">
              <a:buFont typeface="Arial" panose="020B0604020202020204" pitchFamily="34" charset="0"/>
              <a:buChar char="•"/>
            </a:pPr>
            <a:r>
              <a:rPr lang="en-GB" sz="2200">
                <a:solidFill>
                  <a:schemeClr val="bg1"/>
                </a:solidFill>
                <a:latin typeface="Bahnschrift" panose="020B0502040204020203" pitchFamily="34" charset="0"/>
              </a:rPr>
              <a:t>Not far from Swansea city centre, accessible by car or bus</a:t>
            </a:r>
          </a:p>
          <a:p>
            <a:pPr marL="285750" indent="-285750" algn="l">
              <a:buFont typeface="Arial" panose="020B0604020202020204" pitchFamily="34" charset="0"/>
              <a:buChar char="•"/>
            </a:pPr>
            <a:r>
              <a:rPr lang="en-GB" sz="2200">
                <a:solidFill>
                  <a:schemeClr val="bg1"/>
                </a:solidFill>
                <a:latin typeface="Bahnschrift" panose="020B0502040204020203" pitchFamily="34" charset="0"/>
              </a:rPr>
              <a:t>We would have a competitive advantage to other hotels, as we’re more spaced out than the rest</a:t>
            </a:r>
          </a:p>
        </p:txBody>
      </p:sp>
      <p:sp>
        <p:nvSpPr>
          <p:cNvPr id="6" name="TextBox 5">
            <a:extLst>
              <a:ext uri="{FF2B5EF4-FFF2-40B4-BE49-F238E27FC236}">
                <a16:creationId xmlns:a16="http://schemas.microsoft.com/office/drawing/2014/main" id="{8408CA20-FCBA-20E9-4E24-4C9D6615BEAE}"/>
              </a:ext>
            </a:extLst>
          </p:cNvPr>
          <p:cNvSpPr txBox="1"/>
          <p:nvPr/>
        </p:nvSpPr>
        <p:spPr>
          <a:xfrm>
            <a:off x="37942" y="6481502"/>
            <a:ext cx="1828800" cy="369332"/>
          </a:xfrm>
          <a:prstGeom prst="rect">
            <a:avLst/>
          </a:prstGeom>
          <a:noFill/>
        </p:spPr>
        <p:txBody>
          <a:bodyPr wrap="square" rtlCol="0">
            <a:spAutoFit/>
          </a:bodyPr>
          <a:lstStyle/>
          <a:p>
            <a:pPr algn="l"/>
            <a:r>
              <a:rPr lang="en-GB" b="1" dirty="0"/>
              <a:t>Leoni</a:t>
            </a:r>
            <a:endParaRPr lang="en-US" b="1" dirty="0"/>
          </a:p>
        </p:txBody>
      </p:sp>
    </p:spTree>
    <p:extLst>
      <p:ext uri="{BB962C8B-B14F-4D97-AF65-F5344CB8AC3E}">
        <p14:creationId xmlns:p14="http://schemas.microsoft.com/office/powerpoint/2010/main" val="24628199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thruBlk="1"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B9FC9E63-0752-82E9-5B65-78E3441219A4}"/>
              </a:ext>
            </a:extLst>
          </p:cNvPr>
          <p:cNvPicPr>
            <a:picLocks noChangeAspect="1"/>
          </p:cNvPicPr>
          <p:nvPr/>
        </p:nvPicPr>
        <p:blipFill>
          <a:blip r:embed="rId2">
            <a:extLst>
              <a:ext uri="{28A0092B-C50C-407E-A947-70E740481C1C}">
                <a14:useLocalDpi xmlns:a14="http://schemas.microsoft.com/office/drawing/2010/main" val="0"/>
              </a:ext>
            </a:extLst>
          </a:blip>
          <a:srcRect t="20413" r="9091" b="2978"/>
          <a:stretch>
            <a:fillRect/>
          </a:stretch>
        </p:blipFill>
        <p:spPr>
          <a:xfrm>
            <a:off x="-7728" y="-9041"/>
            <a:ext cx="12191979" cy="6858000"/>
          </a:xfrm>
          <a:prstGeom prst="rect">
            <a:avLst/>
          </a:prstGeom>
        </p:spPr>
      </p:pic>
      <p:sp>
        <p:nvSpPr>
          <p:cNvPr id="28" name="Rectangle 27">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cxnSp>
        <p:nvCxnSpPr>
          <p:cNvPr id="29" name="Straight Connector 28">
            <a:extLst>
              <a:ext uri="{FF2B5EF4-FFF2-40B4-BE49-F238E27FC236}">
                <a16:creationId xmlns:a16="http://schemas.microsoft.com/office/drawing/2014/main" id="{7A0A4642-D29D-0121-4C05-5A5559BC5F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8323"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99575AF-8405-9D3F-5EBE-BC2CA537A0FE}"/>
              </a:ext>
            </a:extLst>
          </p:cNvPr>
          <p:cNvSpPr txBox="1"/>
          <p:nvPr/>
        </p:nvSpPr>
        <p:spPr>
          <a:xfrm>
            <a:off x="910073" y="73996"/>
            <a:ext cx="11289655" cy="707886"/>
          </a:xfrm>
          <a:prstGeom prst="rect">
            <a:avLst/>
          </a:prstGeom>
          <a:noFill/>
        </p:spPr>
        <p:txBody>
          <a:bodyPr wrap="square" rtlCol="0">
            <a:spAutoFit/>
          </a:bodyPr>
          <a:lstStyle/>
          <a:p>
            <a:pPr algn="l"/>
            <a:r>
              <a:rPr lang="en-GB" sz="4000" b="1">
                <a:ln w="9525">
                  <a:solidFill>
                    <a:schemeClr val="bg1"/>
                  </a:solidFill>
                  <a:prstDash val="solid"/>
                </a:ln>
                <a:effectLst>
                  <a:outerShdw blurRad="12700" dist="38100" dir="2700000" algn="tl" rotWithShape="0">
                    <a:schemeClr val="bg1">
                      <a:lumMod val="50000"/>
                    </a:schemeClr>
                  </a:outerShdw>
                </a:effectLst>
                <a:latin typeface="Bahnschrift" panose="020B0502040204020203" pitchFamily="34" charset="0"/>
              </a:rPr>
              <a:t>5 Star Luxury Wellness Retreat and Spa Hotel</a:t>
            </a:r>
            <a:endParaRPr lang="en-US" sz="4000" b="1">
              <a:latin typeface="Bahnschrift" panose="020B0502040204020203" pitchFamily="34" charset="0"/>
            </a:endParaRPr>
          </a:p>
        </p:txBody>
      </p:sp>
      <p:sp>
        <p:nvSpPr>
          <p:cNvPr id="2" name="Internal Storage 1">
            <a:extLst>
              <a:ext uri="{FF2B5EF4-FFF2-40B4-BE49-F238E27FC236}">
                <a16:creationId xmlns:a16="http://schemas.microsoft.com/office/drawing/2014/main" id="{E42EE296-DC80-1BF0-3848-620BF4A4B7D9}"/>
              </a:ext>
            </a:extLst>
          </p:cNvPr>
          <p:cNvSpPr/>
          <p:nvPr/>
        </p:nvSpPr>
        <p:spPr>
          <a:xfrm>
            <a:off x="15478" y="781839"/>
            <a:ext cx="11289654" cy="5533222"/>
          </a:xfrm>
          <a:prstGeom prst="flowChartInternalStorage">
            <a:avLst/>
          </a:prstGeom>
          <a:blipFill dpi="0" rotWithShape="1">
            <a:blip r:embed="rId3">
              <a:alphaModFix amt="61000"/>
            </a:blip>
            <a:srcRect/>
            <a:stretch>
              <a:fillRect l="6000" t="6000"/>
            </a:stretch>
          </a:blip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B1A52BD-5D40-DAA1-4951-5E9A202564A6}"/>
              </a:ext>
            </a:extLst>
          </p:cNvPr>
          <p:cNvSpPr txBox="1"/>
          <p:nvPr/>
        </p:nvSpPr>
        <p:spPr>
          <a:xfrm>
            <a:off x="1585545" y="1794738"/>
            <a:ext cx="9438470" cy="2785378"/>
          </a:xfrm>
          <a:prstGeom prst="rect">
            <a:avLst/>
          </a:prstGeom>
          <a:noFill/>
        </p:spPr>
        <p:txBody>
          <a:bodyPr wrap="square" rtlCol="0">
            <a:spAutoFit/>
          </a:bodyPr>
          <a:lstStyle/>
          <a:p>
            <a:pPr marL="285750" indent="-285750" algn="l">
              <a:buFont typeface="Arial" panose="020B0604020202020204" pitchFamily="34" charset="0"/>
              <a:buChar char="•"/>
            </a:pPr>
            <a:r>
              <a:rPr lang="en-GB" sz="2200">
                <a:solidFill>
                  <a:schemeClr val="bg1">
                    <a:lumMod val="90000"/>
                    <a:lumOff val="10000"/>
                  </a:schemeClr>
                </a:solidFill>
                <a:latin typeface="Bahnschrift" panose="020B0502040204020203" pitchFamily="34" charset="0"/>
              </a:rPr>
              <a:t>5 star luxury spa hotel, aiming for relaxation, high-quality service and tranquility for guests</a:t>
            </a:r>
          </a:p>
          <a:p>
            <a:pPr marL="285750" indent="-285750" algn="l">
              <a:buFont typeface="Arial" panose="020B0604020202020204" pitchFamily="34" charset="0"/>
              <a:buChar char="•"/>
            </a:pPr>
            <a:r>
              <a:rPr lang="en-GB" sz="2200">
                <a:solidFill>
                  <a:schemeClr val="bg1">
                    <a:lumMod val="90000"/>
                    <a:lumOff val="10000"/>
                  </a:schemeClr>
                </a:solidFill>
                <a:latin typeface="Bahnschrift" panose="020B0502040204020203" pitchFamily="34" charset="0"/>
              </a:rPr>
              <a:t>Tailored service fro our staff for individual guest needs and expectations</a:t>
            </a:r>
          </a:p>
          <a:p>
            <a:pPr marL="285750" indent="-285750" algn="l">
              <a:buFont typeface="Arial" panose="020B0604020202020204" pitchFamily="34" charset="0"/>
              <a:buChar char="•"/>
            </a:pPr>
            <a:r>
              <a:rPr lang="en-GB" sz="2200">
                <a:solidFill>
                  <a:schemeClr val="bg1">
                    <a:lumMod val="90000"/>
                    <a:lumOff val="10000"/>
                  </a:schemeClr>
                </a:solidFill>
                <a:latin typeface="Bahnschrift" panose="020B0502040204020203" pitchFamily="34" charset="0"/>
              </a:rPr>
              <a:t>Top-end spa facilities with branded robes, slippers, towels for all guests </a:t>
            </a:r>
          </a:p>
          <a:p>
            <a:pPr marL="285750" indent="-285750" algn="l">
              <a:buFont typeface="Arial" panose="020B0604020202020204" pitchFamily="34" charset="0"/>
              <a:buChar char="•"/>
            </a:pPr>
            <a:r>
              <a:rPr lang="en-GB" sz="2200">
                <a:solidFill>
                  <a:schemeClr val="bg1">
                    <a:lumMod val="90000"/>
                    <a:lumOff val="10000"/>
                  </a:schemeClr>
                </a:solidFill>
                <a:latin typeface="Bahnschrift" panose="020B0502040204020203" pitchFamily="34" charset="0"/>
              </a:rPr>
              <a:t>A well orientated service from the welcoming to the goodbye</a:t>
            </a:r>
          </a:p>
          <a:p>
            <a:pPr marL="285750" indent="-285750" algn="l">
              <a:buFont typeface="Arial" panose="020B0604020202020204" pitchFamily="34" charset="0"/>
              <a:buChar char="•"/>
            </a:pPr>
            <a:endParaRPr lang="en-GB" sz="2100">
              <a:solidFill>
                <a:schemeClr val="bg1">
                  <a:lumMod val="90000"/>
                  <a:lumOff val="10000"/>
                </a:schemeClr>
              </a:solidFill>
              <a:latin typeface="Bahnschrift" panose="020B0502040204020203" pitchFamily="34" charset="0"/>
            </a:endParaRPr>
          </a:p>
        </p:txBody>
      </p:sp>
      <p:sp>
        <p:nvSpPr>
          <p:cNvPr id="11" name="TextBox 10">
            <a:extLst>
              <a:ext uri="{FF2B5EF4-FFF2-40B4-BE49-F238E27FC236}">
                <a16:creationId xmlns:a16="http://schemas.microsoft.com/office/drawing/2014/main" id="{51E8ED1C-9BB3-BBCF-7A3F-F7C3951E8F8D}"/>
              </a:ext>
            </a:extLst>
          </p:cNvPr>
          <p:cNvSpPr txBox="1"/>
          <p:nvPr/>
        </p:nvSpPr>
        <p:spPr>
          <a:xfrm>
            <a:off x="1585548" y="4644027"/>
            <a:ext cx="9438467" cy="1061829"/>
          </a:xfrm>
          <a:prstGeom prst="rect">
            <a:avLst/>
          </a:prstGeom>
          <a:noFill/>
        </p:spPr>
        <p:txBody>
          <a:bodyPr wrap="square" rtlCol="0">
            <a:spAutoFit/>
          </a:bodyPr>
          <a:lstStyle/>
          <a:p>
            <a:pPr algn="ctr"/>
            <a:r>
              <a:rPr lang="en-GB" sz="2100">
                <a:solidFill>
                  <a:schemeClr val="bg1"/>
                </a:solidFill>
                <a:latin typeface="Bahnschrift" panose="020B0502040204020203" pitchFamily="34" charset="0"/>
              </a:rPr>
              <a:t>“Service quality refers to the balance between a service providers deceivers and a clients expectations and perceptions regarding that service” (Comstock, 2022)</a:t>
            </a:r>
            <a:r>
              <a:rPr lang="en-GB" sz="2100">
                <a:latin typeface="Bahnschrift" panose="020B0502040204020203" pitchFamily="34" charset="0"/>
              </a:rPr>
              <a:t>	</a:t>
            </a:r>
            <a:endParaRPr lang="en-US" sz="2100">
              <a:latin typeface="Bahnschrift" panose="020B0502040204020203" pitchFamily="34" charset="0"/>
            </a:endParaRPr>
          </a:p>
        </p:txBody>
      </p:sp>
      <p:sp>
        <p:nvSpPr>
          <p:cNvPr id="6" name="TextBox 5">
            <a:extLst>
              <a:ext uri="{FF2B5EF4-FFF2-40B4-BE49-F238E27FC236}">
                <a16:creationId xmlns:a16="http://schemas.microsoft.com/office/drawing/2014/main" id="{DA66951B-F38E-F591-F6C3-2813791D0DD2}"/>
              </a:ext>
            </a:extLst>
          </p:cNvPr>
          <p:cNvSpPr txBox="1"/>
          <p:nvPr/>
        </p:nvSpPr>
        <p:spPr>
          <a:xfrm>
            <a:off x="15478" y="6484148"/>
            <a:ext cx="2429598" cy="369332"/>
          </a:xfrm>
          <a:prstGeom prst="rect">
            <a:avLst/>
          </a:prstGeom>
          <a:noFill/>
        </p:spPr>
        <p:txBody>
          <a:bodyPr wrap="square" rtlCol="0">
            <a:spAutoFit/>
          </a:bodyPr>
          <a:lstStyle/>
          <a:p>
            <a:pPr algn="l"/>
            <a:r>
              <a:rPr lang="en-GB" b="1" dirty="0"/>
              <a:t>Leoni</a:t>
            </a:r>
            <a:endParaRPr lang="en-US" b="1" dirty="0"/>
          </a:p>
        </p:txBody>
      </p:sp>
    </p:spTree>
    <p:extLst>
      <p:ext uri="{BB962C8B-B14F-4D97-AF65-F5344CB8AC3E}">
        <p14:creationId xmlns:p14="http://schemas.microsoft.com/office/powerpoint/2010/main" val="1768021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F6984EF-D32F-EC49-8672-F38F1D0532B7}"/>
              </a:ext>
            </a:extLst>
          </p:cNvPr>
          <p:cNvPicPr>
            <a:picLocks noChangeAspect="1"/>
          </p:cNvPicPr>
          <p:nvPr/>
        </p:nvPicPr>
        <p:blipFill>
          <a:blip r:embed="rId2">
            <a:alphaModFix/>
            <a:extLst>
              <a:ext uri="{28A0092B-C50C-407E-A947-70E740481C1C}">
                <a14:useLocalDpi xmlns:a14="http://schemas.microsoft.com/office/drawing/2010/main" val="0"/>
              </a:ext>
            </a:extLst>
          </a:blip>
          <a:srcRect l="11111"/>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DEDA826-0CC6-45C8-B90F-CB99E02CF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23DDA327-270B-43AF-BDBD-2EB50E83E2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Alternative Process 4">
            <a:extLst>
              <a:ext uri="{FF2B5EF4-FFF2-40B4-BE49-F238E27FC236}">
                <a16:creationId xmlns:a16="http://schemas.microsoft.com/office/drawing/2014/main" id="{9B2D646E-6A75-AA8E-9B2C-B561E758BC1E}"/>
              </a:ext>
            </a:extLst>
          </p:cNvPr>
          <p:cNvSpPr/>
          <p:nvPr/>
        </p:nvSpPr>
        <p:spPr>
          <a:xfrm>
            <a:off x="2210324" y="1384351"/>
            <a:ext cx="7771352" cy="4089297"/>
          </a:xfrm>
          <a:prstGeom prst="flowChartAlternateProcess">
            <a:avLst/>
          </a:prstGeom>
          <a:blipFill dpi="0" rotWithShape="1">
            <a:blip r:embed="rId3">
              <a:alphaModFix amt="62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772A4B9-DF6D-464B-DF93-A4C5D401ECBA}"/>
              </a:ext>
            </a:extLst>
          </p:cNvPr>
          <p:cNvSpPr>
            <a:spLocks noGrp="1"/>
          </p:cNvSpPr>
          <p:nvPr>
            <p:ph type="subTitle" idx="1"/>
          </p:nvPr>
        </p:nvSpPr>
        <p:spPr>
          <a:xfrm>
            <a:off x="2417264" y="1609501"/>
            <a:ext cx="7357471" cy="3620611"/>
          </a:xfrm>
        </p:spPr>
        <p:txBody>
          <a:bodyPr anchor="t">
            <a:noAutofit/>
          </a:bodyPr>
          <a:lstStyle/>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60 deluxe suites all comes with balconies and sea/mountain views</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One long overview of the sea thermal spa </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2 saunas and 2 steam rooms </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Personalised spa room for individual treatment</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Fitness studio, gym and a yoga/ palates room</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Main restaurant with an executive chef</a:t>
            </a:r>
          </a:p>
          <a:p>
            <a:pPr marL="285750" indent="-285750">
              <a:lnSpc>
                <a:spcPct val="120000"/>
              </a:lnSpc>
              <a:spcAft>
                <a:spcPts val="600"/>
              </a:spcAft>
              <a:buSzPct val="87000"/>
              <a:buFont typeface="Arial" panose="020B0604020202020204" pitchFamily="34" charset="0"/>
              <a:buChar char="•"/>
            </a:pPr>
            <a:r>
              <a:rPr lang="en-US" sz="1500" b="0">
                <a:solidFill>
                  <a:schemeClr val="bg1"/>
                </a:solidFill>
                <a:latin typeface="Bahnschrift" panose="020B0502040204020203" pitchFamily="34" charset="0"/>
              </a:rPr>
              <a:t>Event spaces for local guests round the area</a:t>
            </a:r>
          </a:p>
        </p:txBody>
      </p:sp>
      <p:sp>
        <p:nvSpPr>
          <p:cNvPr id="6" name="TextBox 5">
            <a:extLst>
              <a:ext uri="{FF2B5EF4-FFF2-40B4-BE49-F238E27FC236}">
                <a16:creationId xmlns:a16="http://schemas.microsoft.com/office/drawing/2014/main" id="{CF46E06B-13DF-3CCF-D25C-FEDF9AB82CC1}"/>
              </a:ext>
            </a:extLst>
          </p:cNvPr>
          <p:cNvSpPr txBox="1"/>
          <p:nvPr/>
        </p:nvSpPr>
        <p:spPr>
          <a:xfrm>
            <a:off x="0" y="65410"/>
            <a:ext cx="12191978" cy="1415772"/>
          </a:xfrm>
          <a:prstGeom prst="rect">
            <a:avLst/>
          </a:prstGeom>
          <a:noFill/>
        </p:spPr>
        <p:txBody>
          <a:bodyPr wrap="square" rtlCol="0">
            <a:spAutoFit/>
          </a:bodyPr>
          <a:lstStyle/>
          <a:p>
            <a:pPr algn="ctr"/>
            <a:r>
              <a:rPr lang="en-GB" sz="4300" b="1">
                <a:ln w="9525">
                  <a:solidFill>
                    <a:schemeClr val="bg1"/>
                  </a:solidFill>
                  <a:prstDash val="solid"/>
                </a:ln>
                <a:effectLst>
                  <a:outerShdw blurRad="12700" dist="38100" dir="2700000" algn="tl" rotWithShape="0">
                    <a:schemeClr val="bg1">
                      <a:lumMod val="50000"/>
                    </a:schemeClr>
                  </a:outerShdw>
                </a:effectLst>
                <a:latin typeface="Bahnschrift" panose="020B0502040204020203" pitchFamily="34" charset="0"/>
              </a:rPr>
              <a:t>What hotel facilities will we be offering to our guests</a:t>
            </a:r>
            <a:endParaRPr lang="en-US" sz="4300" b="1">
              <a:latin typeface="Bahnschrift" panose="020B0502040204020203" pitchFamily="34" charset="0"/>
            </a:endParaRPr>
          </a:p>
        </p:txBody>
      </p:sp>
      <p:sp>
        <p:nvSpPr>
          <p:cNvPr id="2" name="TextBox 1">
            <a:extLst>
              <a:ext uri="{FF2B5EF4-FFF2-40B4-BE49-F238E27FC236}">
                <a16:creationId xmlns:a16="http://schemas.microsoft.com/office/drawing/2014/main" id="{0397906B-DE84-AE1E-0EB9-BC3696F023A4}"/>
              </a:ext>
            </a:extLst>
          </p:cNvPr>
          <p:cNvSpPr txBox="1"/>
          <p:nvPr/>
        </p:nvSpPr>
        <p:spPr>
          <a:xfrm>
            <a:off x="0" y="6423258"/>
            <a:ext cx="1828800" cy="369332"/>
          </a:xfrm>
          <a:prstGeom prst="rect">
            <a:avLst/>
          </a:prstGeom>
          <a:noFill/>
        </p:spPr>
        <p:txBody>
          <a:bodyPr wrap="square" rtlCol="0">
            <a:spAutoFit/>
          </a:bodyPr>
          <a:lstStyle/>
          <a:p>
            <a:pPr algn="l"/>
            <a:r>
              <a:rPr lang="en-GB" b="1" dirty="0"/>
              <a:t>Leoni</a:t>
            </a:r>
            <a:endParaRPr lang="en-US" b="1" dirty="0"/>
          </a:p>
        </p:txBody>
      </p:sp>
    </p:spTree>
    <p:extLst>
      <p:ext uri="{BB962C8B-B14F-4D97-AF65-F5344CB8AC3E}">
        <p14:creationId xmlns:p14="http://schemas.microsoft.com/office/powerpoint/2010/main" val="23622057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74BB23-E6A4-0EA5-D0F8-415D5595C169}"/>
              </a:ext>
            </a:extLst>
          </p:cNvPr>
          <p:cNvSpPr>
            <a:spLocks noGrp="1"/>
          </p:cNvSpPr>
          <p:nvPr>
            <p:ph type="ctrTitle"/>
          </p:nvPr>
        </p:nvSpPr>
        <p:spPr>
          <a:xfrm>
            <a:off x="5496821" y="1371600"/>
            <a:ext cx="6034187" cy="1097280"/>
          </a:xfrm>
        </p:spPr>
        <p:txBody>
          <a:bodyPr vert="horz" lIns="91440" tIns="45720" rIns="91440" bIns="45720" rtlCol="0" anchor="t">
            <a:normAutofit/>
          </a:bodyPr>
          <a:lstStyle/>
          <a:p>
            <a:r>
              <a:rPr lang="en-US" sz="4000"/>
              <a:t>Target Market</a:t>
            </a:r>
          </a:p>
        </p:txBody>
      </p:sp>
      <p:pic>
        <p:nvPicPr>
          <p:cNvPr id="7" name="Picture 6" descr="People sitting on a grass field and enjoying the sun">
            <a:extLst>
              <a:ext uri="{FF2B5EF4-FFF2-40B4-BE49-F238E27FC236}">
                <a16:creationId xmlns:a16="http://schemas.microsoft.com/office/drawing/2014/main" id="{2EE832B9-00A9-C305-05BD-C246C2AA49F9}"/>
              </a:ext>
            </a:extLst>
          </p:cNvPr>
          <p:cNvPicPr>
            <a:picLocks noChangeAspect="1"/>
          </p:cNvPicPr>
          <p:nvPr/>
        </p:nvPicPr>
        <p:blipFill>
          <a:blip r:embed="rId2"/>
          <a:srcRect l="34432" r="18355" b="-3"/>
          <a:stretch>
            <a:fillRect/>
          </a:stretch>
        </p:blipFill>
        <p:spPr>
          <a:xfrm>
            <a:off x="20" y="10"/>
            <a:ext cx="4857871" cy="6857990"/>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3FD7B0B-8A6A-0003-1035-16F588158388}"/>
              </a:ext>
            </a:extLst>
          </p:cNvPr>
          <p:cNvSpPr txBox="1"/>
          <p:nvPr/>
        </p:nvSpPr>
        <p:spPr>
          <a:xfrm>
            <a:off x="5496821" y="2633236"/>
            <a:ext cx="6034187" cy="36646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nSpc>
                <a:spcPct val="120000"/>
              </a:lnSpc>
              <a:spcAft>
                <a:spcPts val="600"/>
              </a:spcAft>
              <a:buSzPct val="87000"/>
              <a:buFont typeface="Arial" panose="020B0604020202020204" pitchFamily="34" charset="0"/>
              <a:buChar char="•"/>
            </a:pPr>
            <a:r>
              <a:rPr lang="en-US"/>
              <a:t>Wellness seekers</a:t>
            </a:r>
          </a:p>
          <a:p>
            <a:pPr marL="285750" indent="-285750">
              <a:lnSpc>
                <a:spcPct val="120000"/>
              </a:lnSpc>
              <a:spcAft>
                <a:spcPts val="600"/>
              </a:spcAft>
              <a:buSzPct val="87000"/>
              <a:buFont typeface="Arial" panose="020B0604020202020204" pitchFamily="34" charset="0"/>
              <a:buChar char="•"/>
            </a:pPr>
            <a:r>
              <a:rPr lang="en-US"/>
              <a:t>Couples seeking relaxation</a:t>
            </a:r>
          </a:p>
          <a:p>
            <a:pPr marL="285750" indent="-285750">
              <a:lnSpc>
                <a:spcPct val="120000"/>
              </a:lnSpc>
              <a:spcAft>
                <a:spcPts val="600"/>
              </a:spcAft>
              <a:buSzPct val="87000"/>
              <a:buFont typeface="Arial" panose="020B0604020202020204" pitchFamily="34" charset="0"/>
              <a:buChar char="•"/>
            </a:pPr>
            <a:r>
              <a:rPr lang="en-US"/>
              <a:t>Luxury travelers</a:t>
            </a:r>
          </a:p>
          <a:p>
            <a:pPr marL="285750" indent="-285750">
              <a:lnSpc>
                <a:spcPct val="120000"/>
              </a:lnSpc>
              <a:spcAft>
                <a:spcPts val="600"/>
              </a:spcAft>
              <a:buSzPct val="87000"/>
              <a:buFont typeface="Arial" panose="020B0604020202020204" pitchFamily="34" charset="0"/>
              <a:buChar char="•"/>
            </a:pPr>
            <a:r>
              <a:rPr lang="en-US"/>
              <a:t>Entrepreneurs</a:t>
            </a:r>
          </a:p>
          <a:p>
            <a:pPr marL="285750" indent="-285750">
              <a:lnSpc>
                <a:spcPct val="120000"/>
              </a:lnSpc>
              <a:spcAft>
                <a:spcPts val="600"/>
              </a:spcAft>
              <a:buSzPct val="87000"/>
              <a:buFont typeface="Arial" panose="020B0604020202020204" pitchFamily="34" charset="0"/>
              <a:buChar char="•"/>
            </a:pPr>
            <a:r>
              <a:rPr lang="en-US"/>
              <a:t>35-54 and 55+ age groups</a:t>
            </a:r>
          </a:p>
          <a:p>
            <a:pPr marL="285750" indent="-285750">
              <a:lnSpc>
                <a:spcPct val="120000"/>
              </a:lnSpc>
              <a:spcAft>
                <a:spcPts val="600"/>
              </a:spcAft>
              <a:buSzPct val="87000"/>
              <a:buFont typeface="Arial" panose="020B0604020202020204" pitchFamily="34" charset="0"/>
              <a:buChar char="•"/>
            </a:pPr>
            <a:endParaRPr lang="en-US"/>
          </a:p>
          <a:p>
            <a:pPr>
              <a:lnSpc>
                <a:spcPct val="120000"/>
              </a:lnSpc>
              <a:spcAft>
                <a:spcPts val="600"/>
              </a:spcAft>
              <a:buSzPct val="87000"/>
            </a:pPr>
            <a:r>
              <a:rPr lang="en-US"/>
              <a:t>"99% of spa guests are ages between 31-55 years old" Griffiths(2024)</a:t>
            </a:r>
          </a:p>
          <a:p>
            <a:pPr>
              <a:lnSpc>
                <a:spcPct val="120000"/>
              </a:lnSpc>
              <a:spcAft>
                <a:spcPts val="600"/>
              </a:spcAft>
              <a:buSzPct val="87000"/>
              <a:buFont typeface="Arial" panose="020B0604020202020204" pitchFamily="34" charset="0"/>
              <a:buChar char="•"/>
            </a:pPr>
            <a:endParaRPr lang="en-US"/>
          </a:p>
          <a:p>
            <a:pPr marL="285750" indent="-285750">
              <a:lnSpc>
                <a:spcPct val="120000"/>
              </a:lnSpc>
              <a:spcAft>
                <a:spcPts val="600"/>
              </a:spcAft>
              <a:buSzPct val="87000"/>
              <a:buFont typeface="Arial" panose="020B0604020202020204" pitchFamily="34" charset="0"/>
              <a:buChar char="•"/>
            </a:pPr>
            <a:endParaRPr lang="en-US"/>
          </a:p>
        </p:txBody>
      </p:sp>
      <p:sp>
        <p:nvSpPr>
          <p:cNvPr id="4" name="TextBox 3">
            <a:extLst>
              <a:ext uri="{FF2B5EF4-FFF2-40B4-BE49-F238E27FC236}">
                <a16:creationId xmlns:a16="http://schemas.microsoft.com/office/drawing/2014/main" id="{8A0C1EB8-8966-E6FA-B977-86D6A5FAD4CE}"/>
              </a:ext>
            </a:extLst>
          </p:cNvPr>
          <p:cNvSpPr txBox="1"/>
          <p:nvPr/>
        </p:nvSpPr>
        <p:spPr>
          <a:xfrm>
            <a:off x="1048892" y="2484219"/>
            <a:ext cx="6734996" cy="33122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244939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0E879-1D75-5DC5-2D66-A5E6BB438171}"/>
              </a:ext>
            </a:extLst>
          </p:cNvPr>
          <p:cNvSpPr>
            <a:spLocks noGrp="1"/>
          </p:cNvSpPr>
          <p:nvPr>
            <p:ph type="ctrTitle"/>
          </p:nvPr>
        </p:nvSpPr>
        <p:spPr>
          <a:xfrm>
            <a:off x="7382656" y="1371600"/>
            <a:ext cx="4148354" cy="1097280"/>
          </a:xfrm>
        </p:spPr>
        <p:txBody>
          <a:bodyPr vert="horz" lIns="91440" tIns="45720" rIns="91440" bIns="45720" rtlCol="0" anchor="t">
            <a:normAutofit/>
          </a:bodyPr>
          <a:lstStyle/>
          <a:p>
            <a:pPr>
              <a:lnSpc>
                <a:spcPct val="90000"/>
              </a:lnSpc>
            </a:pPr>
            <a:r>
              <a:rPr lang="en-US" sz="3600"/>
              <a:t>What our Brand Identity is</a:t>
            </a:r>
          </a:p>
        </p:txBody>
      </p:sp>
      <p:pic>
        <p:nvPicPr>
          <p:cNvPr id="8" name="Picture 7" descr="Open book on sunny lounge chair">
            <a:extLst>
              <a:ext uri="{FF2B5EF4-FFF2-40B4-BE49-F238E27FC236}">
                <a16:creationId xmlns:a16="http://schemas.microsoft.com/office/drawing/2014/main" id="{7969217F-64C2-A8D1-40E5-AED4EA1B6A0D}"/>
              </a:ext>
            </a:extLst>
          </p:cNvPr>
          <p:cNvPicPr>
            <a:picLocks noChangeAspect="1"/>
          </p:cNvPicPr>
          <p:nvPr/>
        </p:nvPicPr>
        <p:blipFill>
          <a:blip r:embed="rId2"/>
          <a:srcRect r="34154" b="-1"/>
          <a:stretch>
            <a:fillRect/>
          </a:stretch>
        </p:blipFill>
        <p:spPr>
          <a:xfrm>
            <a:off x="20" y="10"/>
            <a:ext cx="3270173" cy="3428990"/>
          </a:xfrm>
          <a:prstGeom prst="rect">
            <a:avLst/>
          </a:prstGeom>
        </p:spPr>
      </p:pic>
      <p:cxnSp>
        <p:nvCxnSpPr>
          <p:cNvPr id="16" name="Straight Connector 15">
            <a:extLst>
              <a:ext uri="{FF2B5EF4-FFF2-40B4-BE49-F238E27FC236}">
                <a16:creationId xmlns:a16="http://schemas.microsoft.com/office/drawing/2014/main" id="{DD33F158-82E5-49FE-A6C0-3846AD9914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587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B82C3BD-F65D-8F42-5FE0-B8E9D7C17205}"/>
              </a:ext>
            </a:extLst>
          </p:cNvPr>
          <p:cNvSpPr txBox="1"/>
          <p:nvPr/>
        </p:nvSpPr>
        <p:spPr>
          <a:xfrm>
            <a:off x="7382655" y="2636205"/>
            <a:ext cx="4148354" cy="36644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buSzPct val="87000"/>
            </a:pPr>
            <a:r>
              <a:rPr lang="en-US"/>
              <a:t>Our brand vision is to become </a:t>
            </a:r>
            <a:r>
              <a:rPr lang="en-US" err="1"/>
              <a:t>Wales'</a:t>
            </a:r>
            <a:r>
              <a:rPr lang="en-US"/>
              <a:t> leading luxury retreat offering guests a relaxing stay </a:t>
            </a:r>
            <a:r>
              <a:rPr lang="en-US" err="1"/>
              <a:t>focusin</a:t>
            </a:r>
            <a:r>
              <a:rPr lang="en-US"/>
              <a:t>g on wellbeing and coastal luxury in a peaceful natural environment.</a:t>
            </a:r>
          </a:p>
          <a:p>
            <a:pPr>
              <a:lnSpc>
                <a:spcPct val="120000"/>
              </a:lnSpc>
              <a:spcAft>
                <a:spcPts val="600"/>
              </a:spcAft>
            </a:pPr>
            <a:endParaRPr lang="en-US"/>
          </a:p>
          <a:p>
            <a:pPr>
              <a:lnSpc>
                <a:spcPct val="120000"/>
              </a:lnSpc>
              <a:spcAft>
                <a:spcPts val="600"/>
              </a:spcAft>
            </a:pPr>
            <a:r>
              <a:rPr lang="en-US"/>
              <a:t>"luxury hospitality is becoming more experience-led, expressive and emotionally driven" Rowntree(2026)</a:t>
            </a:r>
          </a:p>
        </p:txBody>
      </p:sp>
      <p:sp>
        <p:nvSpPr>
          <p:cNvPr id="5" name="TextBox 4">
            <a:extLst>
              <a:ext uri="{FF2B5EF4-FFF2-40B4-BE49-F238E27FC236}">
                <a16:creationId xmlns:a16="http://schemas.microsoft.com/office/drawing/2014/main" id="{23C2A3DA-B803-01FF-66A9-D059948CC02F}"/>
              </a:ext>
            </a:extLst>
          </p:cNvPr>
          <p:cNvSpPr txBox="1"/>
          <p:nvPr/>
        </p:nvSpPr>
        <p:spPr>
          <a:xfrm>
            <a:off x="3844531" y="3689719"/>
            <a:ext cx="2870654"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Brand Values:</a:t>
            </a:r>
          </a:p>
          <a:p>
            <a:pPr marL="285750" indent="-285750">
              <a:spcAft>
                <a:spcPts val="600"/>
              </a:spcAft>
              <a:buFont typeface="Arial"/>
              <a:buChar char="•"/>
            </a:pPr>
            <a:r>
              <a:rPr lang="en-GB"/>
              <a:t>Promoting physical and mental health</a:t>
            </a:r>
          </a:p>
          <a:p>
            <a:pPr marL="285750" indent="-285750">
              <a:spcAft>
                <a:spcPts val="600"/>
              </a:spcAft>
              <a:buFont typeface="Arial"/>
              <a:buChar char="•"/>
            </a:pPr>
            <a:r>
              <a:rPr lang="en-GB"/>
              <a:t>Luxury guest experiences</a:t>
            </a:r>
          </a:p>
          <a:p>
            <a:pPr marL="285750" indent="-285750">
              <a:spcAft>
                <a:spcPts val="600"/>
              </a:spcAft>
              <a:buFont typeface="Arial"/>
              <a:buChar char="•"/>
            </a:pPr>
            <a:r>
              <a:rPr lang="en-GB"/>
              <a:t>Being sustainable</a:t>
            </a:r>
          </a:p>
          <a:p>
            <a:pPr marL="285750" indent="-285750">
              <a:spcAft>
                <a:spcPts val="600"/>
              </a:spcAft>
              <a:buFont typeface="Arial"/>
              <a:buChar char="•"/>
            </a:pPr>
            <a:r>
              <a:rPr lang="en-GB"/>
              <a:t>Creating a calm atmosphere</a:t>
            </a:r>
          </a:p>
        </p:txBody>
      </p:sp>
      <p:sp>
        <p:nvSpPr>
          <p:cNvPr id="6" name="TextBox 5">
            <a:extLst>
              <a:ext uri="{FF2B5EF4-FFF2-40B4-BE49-F238E27FC236}">
                <a16:creationId xmlns:a16="http://schemas.microsoft.com/office/drawing/2014/main" id="{C6A0460C-D656-A517-831E-5048EC378B8A}"/>
              </a:ext>
            </a:extLst>
          </p:cNvPr>
          <p:cNvSpPr txBox="1"/>
          <p:nvPr/>
        </p:nvSpPr>
        <p:spPr>
          <a:xfrm>
            <a:off x="298043" y="3915541"/>
            <a:ext cx="3546913" cy="1431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Brand Personality:</a:t>
            </a:r>
          </a:p>
          <a:p>
            <a:pPr marL="285750" indent="-285750">
              <a:spcAft>
                <a:spcPts val="600"/>
              </a:spcAft>
              <a:buFont typeface="Arial"/>
              <a:buChar char="•"/>
            </a:pPr>
            <a:r>
              <a:rPr lang="en-GB"/>
              <a:t>Elegant</a:t>
            </a:r>
          </a:p>
          <a:p>
            <a:pPr marL="285750" indent="-285750">
              <a:spcAft>
                <a:spcPts val="600"/>
              </a:spcAft>
              <a:buFont typeface="Arial"/>
              <a:buChar char="•"/>
            </a:pPr>
            <a:r>
              <a:rPr lang="en-GB"/>
              <a:t>Calm  and relaxing</a:t>
            </a:r>
          </a:p>
          <a:p>
            <a:pPr marL="285750" indent="-285750">
              <a:spcAft>
                <a:spcPts val="600"/>
              </a:spcAft>
              <a:buFont typeface="Arial"/>
              <a:buChar char="•"/>
            </a:pPr>
            <a:r>
              <a:rPr lang="en-GB"/>
              <a:t>Modern</a:t>
            </a:r>
          </a:p>
        </p:txBody>
      </p:sp>
    </p:spTree>
    <p:extLst>
      <p:ext uri="{BB962C8B-B14F-4D97-AF65-F5344CB8AC3E}">
        <p14:creationId xmlns:p14="http://schemas.microsoft.com/office/powerpoint/2010/main" val="1411421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7408E-2FF7-7926-8FA6-27F8C13E3B6C}"/>
              </a:ext>
            </a:extLst>
          </p:cNvPr>
          <p:cNvSpPr>
            <a:spLocks noGrp="1"/>
          </p:cNvSpPr>
          <p:nvPr>
            <p:ph type="ctrTitle"/>
          </p:nvPr>
        </p:nvSpPr>
        <p:spPr>
          <a:xfrm>
            <a:off x="6601181" y="1371599"/>
            <a:ext cx="4666537" cy="3076751"/>
          </a:xfrm>
        </p:spPr>
        <p:txBody>
          <a:bodyPr vert="horz" lIns="91440" tIns="45720" rIns="91440" bIns="45720" rtlCol="0" anchor="t">
            <a:normAutofit/>
          </a:bodyPr>
          <a:lstStyle/>
          <a:p>
            <a:r>
              <a:rPr lang="en-US"/>
              <a:t>Our Vision and Values of the Spa</a:t>
            </a:r>
          </a:p>
        </p:txBody>
      </p:sp>
      <p:sp>
        <p:nvSpPr>
          <p:cNvPr id="5" name="TextBox 4">
            <a:extLst>
              <a:ext uri="{FF2B5EF4-FFF2-40B4-BE49-F238E27FC236}">
                <a16:creationId xmlns:a16="http://schemas.microsoft.com/office/drawing/2014/main" id="{E71ED028-C93F-03C6-8FAE-0E6480F63C78}"/>
              </a:ext>
            </a:extLst>
          </p:cNvPr>
          <p:cNvSpPr txBox="1"/>
          <p:nvPr/>
        </p:nvSpPr>
        <p:spPr>
          <a:xfrm>
            <a:off x="3790019" y="3843474"/>
            <a:ext cx="4604753" cy="3017833"/>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120000"/>
              </a:lnSpc>
              <a:spcBef>
                <a:spcPts val="1000"/>
              </a:spcBef>
              <a:buSzPct val="87000"/>
            </a:pPr>
            <a:r>
              <a:rPr lang="en-US" sz="1600" b="1" cap="all" spc="300"/>
              <a:t>Values</a:t>
            </a:r>
          </a:p>
          <a:p>
            <a:pPr>
              <a:lnSpc>
                <a:spcPct val="120000"/>
              </a:lnSpc>
              <a:spcBef>
                <a:spcPts val="1000"/>
              </a:spcBef>
              <a:buSzPct val="87000"/>
            </a:pPr>
            <a:r>
              <a:rPr lang="en-US" sz="1600" cap="all" spc="300"/>
              <a:t>Supporting healthy lifestyles and mindfulness</a:t>
            </a:r>
          </a:p>
          <a:p>
            <a:pPr>
              <a:lnSpc>
                <a:spcPct val="120000"/>
              </a:lnSpc>
              <a:spcBef>
                <a:spcPts val="1000"/>
              </a:spcBef>
              <a:buSzPct val="87000"/>
            </a:pPr>
            <a:r>
              <a:rPr lang="en-US" sz="1600" cap="all" spc="300"/>
              <a:t>Encourage relaxation and self-care</a:t>
            </a:r>
          </a:p>
          <a:p>
            <a:pPr>
              <a:lnSpc>
                <a:spcPct val="120000"/>
              </a:lnSpc>
              <a:spcBef>
                <a:spcPts val="1000"/>
              </a:spcBef>
              <a:buSzPct val="87000"/>
            </a:pPr>
            <a:r>
              <a:rPr lang="en-US" sz="1600" cap="all" spc="300"/>
              <a:t>Provide high quality facilities with wow factor experience</a:t>
            </a:r>
          </a:p>
          <a:p>
            <a:pPr>
              <a:lnSpc>
                <a:spcPct val="120000"/>
              </a:lnSpc>
              <a:spcBef>
                <a:spcPts val="1000"/>
              </a:spcBef>
              <a:buSzPct val="87000"/>
            </a:pPr>
            <a:r>
              <a:rPr lang="en-US" sz="1600" cap="all" spc="300"/>
              <a:t>Eco friendly operations</a:t>
            </a:r>
          </a:p>
        </p:txBody>
      </p:sp>
      <p:pic>
        <p:nvPicPr>
          <p:cNvPr id="7" name="Picture 6" descr="Hands-on top of each other">
            <a:extLst>
              <a:ext uri="{FF2B5EF4-FFF2-40B4-BE49-F238E27FC236}">
                <a16:creationId xmlns:a16="http://schemas.microsoft.com/office/drawing/2014/main" id="{4973CD64-857F-6DEA-A3F4-E70E0E7301B4}"/>
              </a:ext>
            </a:extLst>
          </p:cNvPr>
          <p:cNvPicPr>
            <a:picLocks noChangeAspect="1"/>
          </p:cNvPicPr>
          <p:nvPr/>
        </p:nvPicPr>
        <p:blipFill>
          <a:blip r:embed="rId2"/>
          <a:srcRect l="27728" r="11" b="11"/>
          <a:stretch>
            <a:fillRect/>
          </a:stretch>
        </p:blipFill>
        <p:spPr>
          <a:xfrm>
            <a:off x="20" y="1"/>
            <a:ext cx="5676880" cy="3429000"/>
          </a:xfrm>
          <a:prstGeom prst="rect">
            <a:avLst/>
          </a:prstGeom>
        </p:spPr>
      </p:pic>
      <p:cxnSp>
        <p:nvCxnSpPr>
          <p:cNvPr id="13" name="Straight Connector 12">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9153"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1E52082-E9EC-0A78-4D2A-36251689F070}"/>
              </a:ext>
            </a:extLst>
          </p:cNvPr>
          <p:cNvSpPr txBox="1"/>
          <p:nvPr/>
        </p:nvSpPr>
        <p:spPr>
          <a:xfrm>
            <a:off x="121492" y="3607839"/>
            <a:ext cx="3629721" cy="32470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Vision</a:t>
            </a:r>
          </a:p>
          <a:p>
            <a:pPr marL="285750" indent="-285750">
              <a:spcAft>
                <a:spcPts val="600"/>
              </a:spcAft>
              <a:buFont typeface="Arial"/>
              <a:buChar char="•"/>
            </a:pPr>
            <a:r>
              <a:rPr lang="en-GB"/>
              <a:t>Deliver wow factor customer service to fit the 5-star rating</a:t>
            </a:r>
          </a:p>
          <a:p>
            <a:pPr marL="285750" indent="-285750">
              <a:spcAft>
                <a:spcPts val="600"/>
              </a:spcAft>
              <a:buFont typeface="Arial"/>
              <a:buChar char="•"/>
            </a:pPr>
            <a:r>
              <a:rPr lang="en-GB"/>
              <a:t>Promote physical, mental and emotional wellbeing</a:t>
            </a:r>
          </a:p>
          <a:p>
            <a:pPr marL="285750" indent="-285750">
              <a:spcAft>
                <a:spcPts val="600"/>
              </a:spcAft>
              <a:buFont typeface="Arial"/>
              <a:buChar char="•"/>
            </a:pPr>
            <a:r>
              <a:rPr lang="en-GB"/>
              <a:t>A peaceful and relaxing escape </a:t>
            </a:r>
          </a:p>
          <a:p>
            <a:pPr marL="285750" indent="-285750">
              <a:spcAft>
                <a:spcPts val="600"/>
              </a:spcAft>
              <a:buFont typeface="Arial"/>
              <a:buChar char="•"/>
            </a:pPr>
            <a:r>
              <a:rPr lang="en-GB"/>
              <a:t>Personalised guest experiences</a:t>
            </a:r>
          </a:p>
          <a:p>
            <a:pPr marL="285750" indent="-285750">
              <a:spcAft>
                <a:spcPts val="600"/>
              </a:spcAft>
              <a:buFont typeface="Arial"/>
              <a:buChar char="•"/>
            </a:pPr>
            <a:r>
              <a:rPr lang="en-GB"/>
              <a:t>Memorable guest experiences</a:t>
            </a:r>
          </a:p>
        </p:txBody>
      </p:sp>
      <p:sp>
        <p:nvSpPr>
          <p:cNvPr id="6" name="TextBox 5">
            <a:extLst>
              <a:ext uri="{FF2B5EF4-FFF2-40B4-BE49-F238E27FC236}">
                <a16:creationId xmlns:a16="http://schemas.microsoft.com/office/drawing/2014/main" id="{9BD674EF-4CBF-F6CC-44CE-D086808C0452}"/>
              </a:ext>
            </a:extLst>
          </p:cNvPr>
          <p:cNvSpPr txBox="1"/>
          <p:nvPr/>
        </p:nvSpPr>
        <p:spPr>
          <a:xfrm>
            <a:off x="8818980" y="4512999"/>
            <a:ext cx="27326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229895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0A91CA0-9FD6-2875-DFE1-2D0018CF11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06AEE8A8-7700-E2CA-0BE8-6B8309C609C6}"/>
              </a:ext>
            </a:extLst>
          </p:cNvPr>
          <p:cNvSpPr txBox="1"/>
          <p:nvPr/>
        </p:nvSpPr>
        <p:spPr>
          <a:xfrm>
            <a:off x="1278082" y="468949"/>
            <a:ext cx="2164080" cy="430887"/>
          </a:xfrm>
          <a:prstGeom prst="rect">
            <a:avLst/>
          </a:prstGeom>
          <a:noFill/>
        </p:spPr>
        <p:txBody>
          <a:bodyPr wrap="square">
            <a:spAutoFit/>
          </a:bodyPr>
          <a:lstStyle/>
          <a:p>
            <a:r>
              <a:rPr lang="en-GB" sz="2200" b="1" dirty="0">
                <a:latin typeface="Bahnschrift" panose="020B0502040204020203" pitchFamily="34" charset="0"/>
              </a:rPr>
              <a:t>What is the AA?</a:t>
            </a:r>
          </a:p>
        </p:txBody>
      </p:sp>
      <p:sp>
        <p:nvSpPr>
          <p:cNvPr id="9" name="TextBox 8">
            <a:extLst>
              <a:ext uri="{FF2B5EF4-FFF2-40B4-BE49-F238E27FC236}">
                <a16:creationId xmlns:a16="http://schemas.microsoft.com/office/drawing/2014/main" id="{AB183366-9B8D-6E08-F830-0407E65DFAED}"/>
              </a:ext>
            </a:extLst>
          </p:cNvPr>
          <p:cNvSpPr txBox="1"/>
          <p:nvPr/>
        </p:nvSpPr>
        <p:spPr>
          <a:xfrm>
            <a:off x="682509" y="993830"/>
            <a:ext cx="3642360" cy="923330"/>
          </a:xfrm>
          <a:prstGeom prst="rect">
            <a:avLst/>
          </a:prstGeom>
          <a:noFill/>
        </p:spPr>
        <p:txBody>
          <a:bodyPr wrap="square" rtlCol="0">
            <a:spAutoFit/>
          </a:bodyPr>
          <a:lstStyle/>
          <a:p>
            <a:pPr algn="justLow"/>
            <a:r>
              <a:rPr lang="en-GB" dirty="0">
                <a:latin typeface="Bahnschrift" panose="020B0502040204020203" pitchFamily="34" charset="0"/>
              </a:rPr>
              <a:t>The AA is a leading provider of professional assessment in the hospitality industry in the UK. </a:t>
            </a:r>
          </a:p>
        </p:txBody>
      </p:sp>
      <p:sp>
        <p:nvSpPr>
          <p:cNvPr id="10" name="TextBox 9">
            <a:extLst>
              <a:ext uri="{FF2B5EF4-FFF2-40B4-BE49-F238E27FC236}">
                <a16:creationId xmlns:a16="http://schemas.microsoft.com/office/drawing/2014/main" id="{952F1F86-FCD6-1EE0-036B-763887E3E97F}"/>
              </a:ext>
            </a:extLst>
          </p:cNvPr>
          <p:cNvSpPr txBox="1"/>
          <p:nvPr/>
        </p:nvSpPr>
        <p:spPr>
          <a:xfrm>
            <a:off x="682509" y="2275597"/>
            <a:ext cx="3642360" cy="1477328"/>
          </a:xfrm>
          <a:prstGeom prst="rect">
            <a:avLst/>
          </a:prstGeom>
          <a:noFill/>
        </p:spPr>
        <p:txBody>
          <a:bodyPr wrap="square" rtlCol="0">
            <a:spAutoFit/>
          </a:bodyPr>
          <a:lstStyle/>
          <a:p>
            <a:pPr algn="justLow"/>
            <a:r>
              <a:rPr lang="en-GB" dirty="0">
                <a:latin typeface="Bahnschrift" panose="020B0502040204020203" pitchFamily="34" charset="0"/>
              </a:rPr>
              <a:t>Their AA Star Hotel Rating system is a nationally recognised scheme, which grades the quality of service and standards (Hospitality Ginger, 2023)</a:t>
            </a:r>
          </a:p>
        </p:txBody>
      </p:sp>
      <p:pic>
        <p:nvPicPr>
          <p:cNvPr id="1026" name="Picture 2" descr="5 star Guest house Car dealership - 5 Star png download - 5090*2995 ...">
            <a:extLst>
              <a:ext uri="{FF2B5EF4-FFF2-40B4-BE49-F238E27FC236}">
                <a16:creationId xmlns:a16="http://schemas.microsoft.com/office/drawing/2014/main" id="{B8C126DE-0DAB-831A-F24B-3F070EB9ED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240" y="3857348"/>
            <a:ext cx="1641764" cy="96600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F1348A4-7320-E579-5B5A-D78DD301C7C1}"/>
              </a:ext>
            </a:extLst>
          </p:cNvPr>
          <p:cNvSpPr txBox="1"/>
          <p:nvPr/>
        </p:nvSpPr>
        <p:spPr>
          <a:xfrm>
            <a:off x="6195839" y="468949"/>
            <a:ext cx="4429990" cy="430887"/>
          </a:xfrm>
          <a:prstGeom prst="rect">
            <a:avLst/>
          </a:prstGeom>
          <a:noFill/>
        </p:spPr>
        <p:txBody>
          <a:bodyPr wrap="square">
            <a:spAutoFit/>
          </a:bodyPr>
          <a:lstStyle/>
          <a:p>
            <a:r>
              <a:rPr lang="en-GB" sz="2200" b="1" dirty="0">
                <a:latin typeface="Bahnschrift" panose="020B0502040204020203" pitchFamily="34" charset="0"/>
              </a:rPr>
              <a:t>How do we meet their standards?</a:t>
            </a:r>
          </a:p>
        </p:txBody>
      </p:sp>
      <p:pic>
        <p:nvPicPr>
          <p:cNvPr id="18" name="Picture 17">
            <a:extLst>
              <a:ext uri="{FF2B5EF4-FFF2-40B4-BE49-F238E27FC236}">
                <a16:creationId xmlns:a16="http://schemas.microsoft.com/office/drawing/2014/main" id="{26B64D33-7193-34B2-5B5E-1E10E01B685A}"/>
              </a:ext>
            </a:extLst>
          </p:cNvPr>
          <p:cNvPicPr>
            <a:picLocks noChangeAspect="1"/>
          </p:cNvPicPr>
          <p:nvPr/>
        </p:nvPicPr>
        <p:blipFill>
          <a:blip r:embed="rId4">
            <a:extLst>
              <a:ext uri="{28A0092B-C50C-407E-A947-70E740481C1C}">
                <a14:useLocalDpi xmlns:a14="http://schemas.microsoft.com/office/drawing/2010/main" val="0"/>
              </a:ext>
            </a:extLst>
          </a:blip>
          <a:srcRect r="4521"/>
          <a:stretch>
            <a:fillRect/>
          </a:stretch>
        </p:blipFill>
        <p:spPr>
          <a:xfrm>
            <a:off x="5159778" y="3248925"/>
            <a:ext cx="6502113" cy="1517262"/>
          </a:xfrm>
          <a:prstGeom prst="rect">
            <a:avLst/>
          </a:prstGeom>
        </p:spPr>
      </p:pic>
      <p:sp>
        <p:nvSpPr>
          <p:cNvPr id="20" name="TextBox 19">
            <a:extLst>
              <a:ext uri="{FF2B5EF4-FFF2-40B4-BE49-F238E27FC236}">
                <a16:creationId xmlns:a16="http://schemas.microsoft.com/office/drawing/2014/main" id="{56D1A820-053B-8217-B9D3-2826270825B2}"/>
              </a:ext>
            </a:extLst>
          </p:cNvPr>
          <p:cNvSpPr txBox="1"/>
          <p:nvPr/>
        </p:nvSpPr>
        <p:spPr>
          <a:xfrm>
            <a:off x="4855080" y="997060"/>
            <a:ext cx="6756861" cy="923330"/>
          </a:xfrm>
          <a:prstGeom prst="rect">
            <a:avLst/>
          </a:prstGeom>
          <a:noFill/>
        </p:spPr>
        <p:txBody>
          <a:bodyPr wrap="square" rtlCol="0">
            <a:spAutoFit/>
          </a:bodyPr>
          <a:lstStyle/>
          <a:p>
            <a:pPr marL="285750" indent="-285750" algn="justLow">
              <a:buFont typeface="Arial" panose="020B0604020202020204" pitchFamily="34" charset="0"/>
              <a:buChar char="•"/>
            </a:pPr>
            <a:r>
              <a:rPr lang="en-GB" dirty="0">
                <a:latin typeface="Bahnschrift" panose="020B0502040204020203" pitchFamily="34" charset="0"/>
              </a:rPr>
              <a:t>All our staff will be trained in their soft skills, and the company's vision and values will be integrated into their behaviour to provide the luxurious experience</a:t>
            </a:r>
          </a:p>
        </p:txBody>
      </p:sp>
      <p:sp>
        <p:nvSpPr>
          <p:cNvPr id="24" name="TextBox 23">
            <a:extLst>
              <a:ext uri="{FF2B5EF4-FFF2-40B4-BE49-F238E27FC236}">
                <a16:creationId xmlns:a16="http://schemas.microsoft.com/office/drawing/2014/main" id="{A3DBA551-6A9A-03FF-2AF7-8B6407508434}"/>
              </a:ext>
            </a:extLst>
          </p:cNvPr>
          <p:cNvSpPr txBox="1"/>
          <p:nvPr/>
        </p:nvSpPr>
        <p:spPr>
          <a:xfrm>
            <a:off x="7591772" y="4374773"/>
            <a:ext cx="1252971" cy="369332"/>
          </a:xfrm>
          <a:prstGeom prst="rect">
            <a:avLst/>
          </a:prstGeom>
          <a:noFill/>
        </p:spPr>
        <p:txBody>
          <a:bodyPr wrap="square" rtlCol="0">
            <a:spAutoFit/>
          </a:bodyPr>
          <a:lstStyle/>
          <a:p>
            <a:pPr algn="justLow"/>
            <a:r>
              <a:rPr lang="en-GB" dirty="0">
                <a:latin typeface="Bahnschrift" panose="020B0502040204020203" pitchFamily="34" charset="0"/>
              </a:rPr>
              <a:t>(AA, 2026)</a:t>
            </a:r>
          </a:p>
        </p:txBody>
      </p:sp>
      <p:sp>
        <p:nvSpPr>
          <p:cNvPr id="25" name="TextBox 24">
            <a:extLst>
              <a:ext uri="{FF2B5EF4-FFF2-40B4-BE49-F238E27FC236}">
                <a16:creationId xmlns:a16="http://schemas.microsoft.com/office/drawing/2014/main" id="{02986662-7A9A-B037-DD2D-612DCA2C0E87}"/>
              </a:ext>
            </a:extLst>
          </p:cNvPr>
          <p:cNvSpPr txBox="1"/>
          <p:nvPr/>
        </p:nvSpPr>
        <p:spPr>
          <a:xfrm>
            <a:off x="4855079" y="1996800"/>
            <a:ext cx="6756861" cy="646331"/>
          </a:xfrm>
          <a:prstGeom prst="rect">
            <a:avLst/>
          </a:prstGeom>
          <a:noFill/>
        </p:spPr>
        <p:txBody>
          <a:bodyPr wrap="square" rtlCol="0">
            <a:spAutoFit/>
          </a:bodyPr>
          <a:lstStyle/>
          <a:p>
            <a:pPr marL="285750" indent="-285750" algn="justLow">
              <a:buFont typeface="Arial" panose="020B0604020202020204" pitchFamily="34" charset="0"/>
              <a:buChar char="•"/>
            </a:pPr>
            <a:r>
              <a:rPr lang="en-GB" dirty="0">
                <a:latin typeface="Bahnschrift" panose="020B0502040204020203" pitchFamily="34" charset="0"/>
              </a:rPr>
              <a:t>Our service will be provided in English and Welsh, boasting a multicultural work culture  </a:t>
            </a:r>
          </a:p>
        </p:txBody>
      </p:sp>
      <p:sp>
        <p:nvSpPr>
          <p:cNvPr id="26" name="TextBox 25">
            <a:extLst>
              <a:ext uri="{FF2B5EF4-FFF2-40B4-BE49-F238E27FC236}">
                <a16:creationId xmlns:a16="http://schemas.microsoft.com/office/drawing/2014/main" id="{677A9150-DFA9-404B-CA23-991E9443B107}"/>
              </a:ext>
            </a:extLst>
          </p:cNvPr>
          <p:cNvSpPr txBox="1"/>
          <p:nvPr/>
        </p:nvSpPr>
        <p:spPr>
          <a:xfrm>
            <a:off x="4855080" y="2691227"/>
            <a:ext cx="6982720" cy="369332"/>
          </a:xfrm>
          <a:prstGeom prst="rect">
            <a:avLst/>
          </a:prstGeom>
          <a:noFill/>
        </p:spPr>
        <p:txBody>
          <a:bodyPr wrap="square" rtlCol="0">
            <a:spAutoFit/>
          </a:bodyPr>
          <a:lstStyle/>
          <a:p>
            <a:pPr marL="285750" indent="-285750" algn="justLow">
              <a:buFont typeface="Arial" panose="020B0604020202020204" pitchFamily="34" charset="0"/>
              <a:buChar char="•"/>
            </a:pPr>
            <a:r>
              <a:rPr lang="en-GB" dirty="0">
                <a:latin typeface="Bahnschrift" panose="020B0502040204020203" pitchFamily="34" charset="0"/>
              </a:rPr>
              <a:t>Staff present in every facility with a buddy system incorporated</a:t>
            </a:r>
          </a:p>
        </p:txBody>
      </p:sp>
    </p:spTree>
    <p:extLst>
      <p:ext uri="{BB962C8B-B14F-4D97-AF65-F5344CB8AC3E}">
        <p14:creationId xmlns:p14="http://schemas.microsoft.com/office/powerpoint/2010/main" val="1980860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D2542-A2F9-737D-60BD-3E15DBA4505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8BC6056-C5BA-F643-F7AA-71EB0320576F}"/>
              </a:ext>
            </a:extLst>
          </p:cNvPr>
          <p:cNvSpPr>
            <a:spLocks noGrp="1"/>
          </p:cNvSpPr>
          <p:nvPr>
            <p:ph type="subTitle" idx="1"/>
          </p:nvPr>
        </p:nvSpPr>
        <p:spPr/>
        <p:txBody>
          <a:bodyPr/>
          <a:lstStyle/>
          <a:p>
            <a:endParaRPr lang="en-GB"/>
          </a:p>
        </p:txBody>
      </p:sp>
      <p:pic>
        <p:nvPicPr>
          <p:cNvPr id="9" name="Picture 8">
            <a:extLst>
              <a:ext uri="{FF2B5EF4-FFF2-40B4-BE49-F238E27FC236}">
                <a16:creationId xmlns:a16="http://schemas.microsoft.com/office/drawing/2014/main" id="{D298442B-9663-7F0A-BCED-AB2FCB1C7B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0C8E49C5-6456-FEFB-2222-74CC401C58DA}"/>
              </a:ext>
            </a:extLst>
          </p:cNvPr>
          <p:cNvSpPr txBox="1"/>
          <p:nvPr/>
        </p:nvSpPr>
        <p:spPr>
          <a:xfrm>
            <a:off x="640080" y="2060435"/>
            <a:ext cx="10911840" cy="430887"/>
          </a:xfrm>
          <a:prstGeom prst="rect">
            <a:avLst/>
          </a:prstGeom>
          <a:noFill/>
        </p:spPr>
        <p:txBody>
          <a:bodyPr wrap="square" rtlCol="0">
            <a:spAutoFit/>
          </a:bodyPr>
          <a:lstStyle/>
          <a:p>
            <a:r>
              <a:rPr lang="en-GB" sz="2200" b="1">
                <a:latin typeface="Bahnschrift" panose="020B0502040204020203" pitchFamily="34" charset="0"/>
              </a:rPr>
              <a:t>How will our hotel prepare our staff? </a:t>
            </a:r>
          </a:p>
        </p:txBody>
      </p:sp>
      <p:sp>
        <p:nvSpPr>
          <p:cNvPr id="12" name="TextBox 11">
            <a:extLst>
              <a:ext uri="{FF2B5EF4-FFF2-40B4-BE49-F238E27FC236}">
                <a16:creationId xmlns:a16="http://schemas.microsoft.com/office/drawing/2014/main" id="{AD14436E-4D21-6B56-F42A-C0FECA52429B}"/>
              </a:ext>
            </a:extLst>
          </p:cNvPr>
          <p:cNvSpPr txBox="1"/>
          <p:nvPr/>
        </p:nvSpPr>
        <p:spPr>
          <a:xfrm>
            <a:off x="640080" y="2662845"/>
            <a:ext cx="10911840" cy="369332"/>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Soft skills training software </a:t>
            </a:r>
          </a:p>
        </p:txBody>
      </p:sp>
      <p:sp>
        <p:nvSpPr>
          <p:cNvPr id="13" name="Rectangle 12">
            <a:extLst>
              <a:ext uri="{FF2B5EF4-FFF2-40B4-BE49-F238E27FC236}">
                <a16:creationId xmlns:a16="http://schemas.microsoft.com/office/drawing/2014/main" id="{3087718D-DBF9-5708-77DD-B724434BB30F}"/>
              </a:ext>
            </a:extLst>
          </p:cNvPr>
          <p:cNvSpPr/>
          <p:nvPr/>
        </p:nvSpPr>
        <p:spPr>
          <a:xfrm>
            <a:off x="640080" y="5547354"/>
            <a:ext cx="7564120" cy="650824"/>
          </a:xfrm>
          <a:prstGeom prst="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Bahnschrift" panose="020B0502040204020203" pitchFamily="34" charset="0"/>
              </a:rPr>
              <a:t>Practice, receive feedback, and improve real world human interactions </a:t>
            </a:r>
          </a:p>
        </p:txBody>
      </p:sp>
      <p:sp>
        <p:nvSpPr>
          <p:cNvPr id="15" name="TextBox 14">
            <a:extLst>
              <a:ext uri="{FF2B5EF4-FFF2-40B4-BE49-F238E27FC236}">
                <a16:creationId xmlns:a16="http://schemas.microsoft.com/office/drawing/2014/main" id="{FF76CAE8-8794-FB37-924C-4898B56E47A8}"/>
              </a:ext>
            </a:extLst>
          </p:cNvPr>
          <p:cNvSpPr txBox="1"/>
          <p:nvPr/>
        </p:nvSpPr>
        <p:spPr>
          <a:xfrm>
            <a:off x="640080" y="3059668"/>
            <a:ext cx="10513024" cy="369332"/>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Developing our staffs' skills on communication, empathy, teamwork, and professional interactions</a:t>
            </a:r>
          </a:p>
        </p:txBody>
      </p:sp>
      <p:sp>
        <p:nvSpPr>
          <p:cNvPr id="17" name="TextBox 16">
            <a:extLst>
              <a:ext uri="{FF2B5EF4-FFF2-40B4-BE49-F238E27FC236}">
                <a16:creationId xmlns:a16="http://schemas.microsoft.com/office/drawing/2014/main" id="{71463F7E-F0EA-3479-39E7-34C2DEB0490F}"/>
              </a:ext>
            </a:extLst>
          </p:cNvPr>
          <p:cNvSpPr txBox="1"/>
          <p:nvPr/>
        </p:nvSpPr>
        <p:spPr>
          <a:xfrm>
            <a:off x="640080" y="3450176"/>
            <a:ext cx="10911840" cy="369332"/>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Observation of voice and body language </a:t>
            </a:r>
          </a:p>
        </p:txBody>
      </p:sp>
      <p:sp>
        <p:nvSpPr>
          <p:cNvPr id="21" name="Rectangle 20">
            <a:extLst>
              <a:ext uri="{FF2B5EF4-FFF2-40B4-BE49-F238E27FC236}">
                <a16:creationId xmlns:a16="http://schemas.microsoft.com/office/drawing/2014/main" id="{D16A4380-E98D-7184-12E1-E9BB38261D3E}"/>
              </a:ext>
            </a:extLst>
          </p:cNvPr>
          <p:cNvSpPr/>
          <p:nvPr/>
        </p:nvSpPr>
        <p:spPr>
          <a:xfrm>
            <a:off x="8321040" y="5547354"/>
            <a:ext cx="3370217" cy="650824"/>
          </a:xfrm>
          <a:prstGeom prst="rect">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Bahnschrift" panose="020B0502040204020203" pitchFamily="34" charset="0"/>
              </a:rPr>
              <a:t>Game like training modules, AI powered roleplay simulations</a:t>
            </a:r>
          </a:p>
        </p:txBody>
      </p:sp>
      <p:sp>
        <p:nvSpPr>
          <p:cNvPr id="26" name="TextBox 25">
            <a:extLst>
              <a:ext uri="{FF2B5EF4-FFF2-40B4-BE49-F238E27FC236}">
                <a16:creationId xmlns:a16="http://schemas.microsoft.com/office/drawing/2014/main" id="{A2A2E780-C22D-7296-FDDD-923B6B5BD497}"/>
              </a:ext>
            </a:extLst>
          </p:cNvPr>
          <p:cNvSpPr txBox="1"/>
          <p:nvPr/>
        </p:nvSpPr>
        <p:spPr>
          <a:xfrm>
            <a:off x="640079" y="3848616"/>
            <a:ext cx="10513023" cy="369332"/>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Job readiness: being able to practice safely, repeat scenarios, and improve over time </a:t>
            </a:r>
          </a:p>
        </p:txBody>
      </p:sp>
      <p:sp>
        <p:nvSpPr>
          <p:cNvPr id="27" name="TextBox 26">
            <a:extLst>
              <a:ext uri="{FF2B5EF4-FFF2-40B4-BE49-F238E27FC236}">
                <a16:creationId xmlns:a16="http://schemas.microsoft.com/office/drawing/2014/main" id="{AD6C52B9-FBDE-D20C-4CF2-DD06D11D0C52}"/>
              </a:ext>
            </a:extLst>
          </p:cNvPr>
          <p:cNvSpPr txBox="1"/>
          <p:nvPr/>
        </p:nvSpPr>
        <p:spPr>
          <a:xfrm>
            <a:off x="640080" y="4299545"/>
            <a:ext cx="10911840" cy="369332"/>
          </a:xfrm>
          <a:prstGeom prst="rect">
            <a:avLst/>
          </a:prstGeom>
          <a:noFill/>
        </p:spPr>
        <p:txBody>
          <a:bodyPr wrap="square" rtlCol="0">
            <a:spAutoFit/>
          </a:bodyPr>
          <a:lstStyle/>
          <a:p>
            <a:r>
              <a:rPr lang="en-GB" b="1">
                <a:latin typeface="Bahnschrift" panose="020B0502040204020203" pitchFamily="34" charset="0"/>
              </a:rPr>
              <a:t>Expectation confirmation theory  (ECT)  </a:t>
            </a:r>
          </a:p>
        </p:txBody>
      </p:sp>
      <p:sp>
        <p:nvSpPr>
          <p:cNvPr id="28" name="TextBox 27">
            <a:extLst>
              <a:ext uri="{FF2B5EF4-FFF2-40B4-BE49-F238E27FC236}">
                <a16:creationId xmlns:a16="http://schemas.microsoft.com/office/drawing/2014/main" id="{F82F5EA4-D43D-20C0-FD18-F6930CAC02E4}"/>
              </a:ext>
            </a:extLst>
          </p:cNvPr>
          <p:cNvSpPr txBox="1"/>
          <p:nvPr/>
        </p:nvSpPr>
        <p:spPr>
          <a:xfrm>
            <a:off x="640080" y="4708832"/>
            <a:ext cx="6675120" cy="646331"/>
          </a:xfrm>
          <a:prstGeom prst="rect">
            <a:avLst/>
          </a:prstGeom>
          <a:noFill/>
        </p:spPr>
        <p:txBody>
          <a:bodyPr wrap="square" rtlCol="0">
            <a:spAutoFit/>
          </a:bodyPr>
          <a:lstStyle/>
          <a:p>
            <a:r>
              <a:rPr lang="en-GB">
                <a:latin typeface="Bahnschrift" panose="020B0502040204020203" pitchFamily="34" charset="0"/>
              </a:rPr>
              <a:t>Customer satisfaction can be determined by initial expectations and through service performance (Lin et al., 2009). </a:t>
            </a:r>
          </a:p>
        </p:txBody>
      </p:sp>
      <p:sp>
        <p:nvSpPr>
          <p:cNvPr id="31" name="TextBox 30">
            <a:extLst>
              <a:ext uri="{FF2B5EF4-FFF2-40B4-BE49-F238E27FC236}">
                <a16:creationId xmlns:a16="http://schemas.microsoft.com/office/drawing/2014/main" id="{FB59926B-6EC8-ECCC-264F-E17D0261CAC3}"/>
              </a:ext>
            </a:extLst>
          </p:cNvPr>
          <p:cNvSpPr txBox="1"/>
          <p:nvPr/>
        </p:nvSpPr>
        <p:spPr>
          <a:xfrm>
            <a:off x="7315200" y="4664961"/>
            <a:ext cx="4376057" cy="369332"/>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Customer loyalty </a:t>
            </a:r>
          </a:p>
        </p:txBody>
      </p:sp>
      <p:sp>
        <p:nvSpPr>
          <p:cNvPr id="33" name="TextBox 32">
            <a:extLst>
              <a:ext uri="{FF2B5EF4-FFF2-40B4-BE49-F238E27FC236}">
                <a16:creationId xmlns:a16="http://schemas.microsoft.com/office/drawing/2014/main" id="{3FACF959-55EE-8CEB-453B-DE17799D3754}"/>
              </a:ext>
            </a:extLst>
          </p:cNvPr>
          <p:cNvSpPr txBox="1"/>
          <p:nvPr/>
        </p:nvSpPr>
        <p:spPr>
          <a:xfrm>
            <a:off x="7315200" y="5027945"/>
            <a:ext cx="4508500" cy="369332"/>
          </a:xfrm>
          <a:prstGeom prst="rect">
            <a:avLst/>
          </a:prstGeom>
          <a:noFill/>
        </p:spPr>
        <p:txBody>
          <a:bodyPr wrap="square">
            <a:spAutoFit/>
          </a:bodyPr>
          <a:lstStyle/>
          <a:p>
            <a:pPr marL="285750" indent="-285750">
              <a:buFont typeface="Arial" panose="020B0604020202020204" pitchFamily="34" charset="0"/>
              <a:buChar char="•"/>
            </a:pPr>
            <a:r>
              <a:rPr lang="en-GB">
                <a:latin typeface="Bahnschrift" panose="020B0502040204020203" pitchFamily="34" charset="0"/>
              </a:rPr>
              <a:t>Importance of handling complaints</a:t>
            </a:r>
          </a:p>
        </p:txBody>
      </p:sp>
    </p:spTree>
    <p:extLst>
      <p:ext uri="{BB962C8B-B14F-4D97-AF65-F5344CB8AC3E}">
        <p14:creationId xmlns:p14="http://schemas.microsoft.com/office/powerpoint/2010/main" val="3007897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559112B4-6930-2495-E799-A8021F67E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61AAABC4-0AD8-DDFF-C9B5-A88D67EC9B16}"/>
              </a:ext>
            </a:extLst>
          </p:cNvPr>
          <p:cNvSpPr txBox="1"/>
          <p:nvPr/>
        </p:nvSpPr>
        <p:spPr>
          <a:xfrm>
            <a:off x="5486398" y="1915749"/>
            <a:ext cx="6056242" cy="430887"/>
          </a:xfrm>
          <a:prstGeom prst="rect">
            <a:avLst/>
          </a:prstGeom>
          <a:noFill/>
        </p:spPr>
        <p:txBody>
          <a:bodyPr wrap="square">
            <a:spAutoFit/>
          </a:bodyPr>
          <a:lstStyle/>
          <a:p>
            <a:r>
              <a:rPr lang="en-GB" sz="2200" b="1">
                <a:latin typeface="Bahnschrift" panose="020B0502040204020203" pitchFamily="34" charset="0"/>
              </a:rPr>
              <a:t>Complaint handling practices and strategies</a:t>
            </a:r>
          </a:p>
        </p:txBody>
      </p:sp>
      <p:sp>
        <p:nvSpPr>
          <p:cNvPr id="14" name="TextBox 13">
            <a:extLst>
              <a:ext uri="{FF2B5EF4-FFF2-40B4-BE49-F238E27FC236}">
                <a16:creationId xmlns:a16="http://schemas.microsoft.com/office/drawing/2014/main" id="{BA39F4D3-0F61-B5D4-539E-13E2FFB6C2EE}"/>
              </a:ext>
            </a:extLst>
          </p:cNvPr>
          <p:cNvSpPr txBox="1"/>
          <p:nvPr/>
        </p:nvSpPr>
        <p:spPr>
          <a:xfrm>
            <a:off x="5486398" y="4796312"/>
            <a:ext cx="4386469" cy="369332"/>
          </a:xfrm>
          <a:prstGeom prst="rect">
            <a:avLst/>
          </a:prstGeom>
          <a:noFill/>
        </p:spPr>
        <p:txBody>
          <a:bodyPr wrap="square">
            <a:spAutoFit/>
          </a:bodyPr>
          <a:lstStyle/>
          <a:p>
            <a:r>
              <a:rPr lang="en-GB" sz="1800" b="1">
                <a:latin typeface="Bahnschrift" panose="020B0502040204020203" pitchFamily="34" charset="0"/>
              </a:rPr>
              <a:t>Service culture</a:t>
            </a:r>
          </a:p>
        </p:txBody>
      </p:sp>
      <p:sp>
        <p:nvSpPr>
          <p:cNvPr id="15" name="TextBox 14">
            <a:extLst>
              <a:ext uri="{FF2B5EF4-FFF2-40B4-BE49-F238E27FC236}">
                <a16:creationId xmlns:a16="http://schemas.microsoft.com/office/drawing/2014/main" id="{A5654865-030D-FE48-E58F-19C0FF48F262}"/>
              </a:ext>
            </a:extLst>
          </p:cNvPr>
          <p:cNvSpPr txBox="1"/>
          <p:nvPr/>
        </p:nvSpPr>
        <p:spPr>
          <a:xfrm>
            <a:off x="5486398" y="3840806"/>
            <a:ext cx="6056243" cy="646331"/>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Allow front of staff to deal with complaints without higher management (Pratt, 2025)</a:t>
            </a:r>
          </a:p>
        </p:txBody>
      </p:sp>
      <p:sp>
        <p:nvSpPr>
          <p:cNvPr id="16" name="TextBox 15">
            <a:extLst>
              <a:ext uri="{FF2B5EF4-FFF2-40B4-BE49-F238E27FC236}">
                <a16:creationId xmlns:a16="http://schemas.microsoft.com/office/drawing/2014/main" id="{67A47803-AC10-5F01-EEA5-2BBBD57F2E18}"/>
              </a:ext>
            </a:extLst>
          </p:cNvPr>
          <p:cNvSpPr txBox="1"/>
          <p:nvPr/>
        </p:nvSpPr>
        <p:spPr>
          <a:xfrm>
            <a:off x="5486398" y="3525308"/>
            <a:ext cx="4386469" cy="369332"/>
          </a:xfrm>
          <a:prstGeom prst="rect">
            <a:avLst/>
          </a:prstGeom>
          <a:noFill/>
        </p:spPr>
        <p:txBody>
          <a:bodyPr wrap="square">
            <a:spAutoFit/>
          </a:bodyPr>
          <a:lstStyle/>
          <a:p>
            <a:r>
              <a:rPr lang="en-GB" b="1">
                <a:latin typeface="Bahnschrift" panose="020B0502040204020203" pitchFamily="34" charset="0"/>
              </a:rPr>
              <a:t>Empowerment</a:t>
            </a:r>
            <a:endParaRPr lang="en-GB" sz="1800" b="1">
              <a:latin typeface="Bahnschrift" panose="020B0502040204020203" pitchFamily="34" charset="0"/>
            </a:endParaRPr>
          </a:p>
        </p:txBody>
      </p:sp>
      <p:sp>
        <p:nvSpPr>
          <p:cNvPr id="17" name="TextBox 16">
            <a:extLst>
              <a:ext uri="{FF2B5EF4-FFF2-40B4-BE49-F238E27FC236}">
                <a16:creationId xmlns:a16="http://schemas.microsoft.com/office/drawing/2014/main" id="{9801199D-04CA-90C3-9948-27C657F21342}"/>
              </a:ext>
            </a:extLst>
          </p:cNvPr>
          <p:cNvSpPr txBox="1"/>
          <p:nvPr/>
        </p:nvSpPr>
        <p:spPr>
          <a:xfrm>
            <a:off x="5486400" y="5161924"/>
            <a:ext cx="6056242" cy="646331"/>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Disney: prioritise immediate recovery to change a negative to a positive (Lock, 2026).</a:t>
            </a:r>
          </a:p>
        </p:txBody>
      </p:sp>
      <p:sp>
        <p:nvSpPr>
          <p:cNvPr id="18" name="TextBox 17">
            <a:extLst>
              <a:ext uri="{FF2B5EF4-FFF2-40B4-BE49-F238E27FC236}">
                <a16:creationId xmlns:a16="http://schemas.microsoft.com/office/drawing/2014/main" id="{EBCF53F9-6465-7DC0-640C-8C0428DA6BF7}"/>
              </a:ext>
            </a:extLst>
          </p:cNvPr>
          <p:cNvSpPr txBox="1"/>
          <p:nvPr/>
        </p:nvSpPr>
        <p:spPr>
          <a:xfrm>
            <a:off x="5486398" y="2329614"/>
            <a:ext cx="4386469" cy="369332"/>
          </a:xfrm>
          <a:prstGeom prst="rect">
            <a:avLst/>
          </a:prstGeom>
          <a:noFill/>
        </p:spPr>
        <p:txBody>
          <a:bodyPr wrap="square">
            <a:spAutoFit/>
          </a:bodyPr>
          <a:lstStyle/>
          <a:p>
            <a:r>
              <a:rPr lang="en-GB" sz="1800" b="1">
                <a:latin typeface="Bahnschrift" panose="020B0502040204020203" pitchFamily="34" charset="0"/>
              </a:rPr>
              <a:t>Company philosophy </a:t>
            </a:r>
          </a:p>
        </p:txBody>
      </p:sp>
      <p:sp>
        <p:nvSpPr>
          <p:cNvPr id="19" name="TextBox 18">
            <a:extLst>
              <a:ext uri="{FF2B5EF4-FFF2-40B4-BE49-F238E27FC236}">
                <a16:creationId xmlns:a16="http://schemas.microsoft.com/office/drawing/2014/main" id="{A85E00F4-9110-6666-9142-C18A6281B427}"/>
              </a:ext>
            </a:extLst>
          </p:cNvPr>
          <p:cNvSpPr txBox="1"/>
          <p:nvPr/>
        </p:nvSpPr>
        <p:spPr>
          <a:xfrm>
            <a:off x="5486398" y="2655811"/>
            <a:ext cx="605624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Company core values reflecting through every guest interaction: professionalism, customer prioritisation, quick resolutions </a:t>
            </a:r>
          </a:p>
        </p:txBody>
      </p:sp>
      <p:sp>
        <p:nvSpPr>
          <p:cNvPr id="20" name="TextBox 19">
            <a:extLst>
              <a:ext uri="{FF2B5EF4-FFF2-40B4-BE49-F238E27FC236}">
                <a16:creationId xmlns:a16="http://schemas.microsoft.com/office/drawing/2014/main" id="{6884979B-2D5E-CEB1-38E8-5CE8CED12763}"/>
              </a:ext>
            </a:extLst>
          </p:cNvPr>
          <p:cNvSpPr txBox="1"/>
          <p:nvPr/>
        </p:nvSpPr>
        <p:spPr>
          <a:xfrm>
            <a:off x="455390" y="5075881"/>
            <a:ext cx="4381651" cy="1200329"/>
          </a:xfrm>
          <a:prstGeom prst="rect">
            <a:avLst/>
          </a:prstGeom>
          <a:noFill/>
        </p:spPr>
        <p:txBody>
          <a:bodyPr wrap="square" rtlCol="0">
            <a:spAutoFit/>
          </a:bodyPr>
          <a:lstStyle/>
          <a:p>
            <a:r>
              <a:rPr lang="en-GB">
                <a:latin typeface="Bahnschrift" panose="020B0502040204020203" pitchFamily="34" charset="0"/>
              </a:rPr>
              <a:t>Service failure can be increasingly recovered through an organisation's strategy in accountability procedures (McCole, 2004).  </a:t>
            </a:r>
          </a:p>
        </p:txBody>
      </p:sp>
      <p:sp>
        <p:nvSpPr>
          <p:cNvPr id="21" name="TextBox 20">
            <a:extLst>
              <a:ext uri="{FF2B5EF4-FFF2-40B4-BE49-F238E27FC236}">
                <a16:creationId xmlns:a16="http://schemas.microsoft.com/office/drawing/2014/main" id="{A0F4547C-FC81-F438-B16B-A3AA70C32612}"/>
              </a:ext>
            </a:extLst>
          </p:cNvPr>
          <p:cNvSpPr txBox="1"/>
          <p:nvPr/>
        </p:nvSpPr>
        <p:spPr>
          <a:xfrm>
            <a:off x="455390" y="3106263"/>
            <a:ext cx="2642249" cy="369332"/>
          </a:xfrm>
          <a:prstGeom prst="rect">
            <a:avLst/>
          </a:prstGeom>
          <a:noFill/>
        </p:spPr>
        <p:txBody>
          <a:bodyPr wrap="square">
            <a:spAutoFit/>
          </a:bodyPr>
          <a:lstStyle/>
          <a:p>
            <a:r>
              <a:rPr lang="en-GB" b="1">
                <a:latin typeface="Bahnschrift" panose="020B0502040204020203" pitchFamily="34" charset="0"/>
              </a:rPr>
              <a:t>Customer expectations</a:t>
            </a:r>
            <a:endParaRPr lang="en-GB" sz="1800" b="1">
              <a:latin typeface="Bahnschrift" panose="020B0502040204020203" pitchFamily="34" charset="0"/>
            </a:endParaRPr>
          </a:p>
        </p:txBody>
      </p:sp>
      <p:sp>
        <p:nvSpPr>
          <p:cNvPr id="22" name="TextBox 21">
            <a:extLst>
              <a:ext uri="{FF2B5EF4-FFF2-40B4-BE49-F238E27FC236}">
                <a16:creationId xmlns:a16="http://schemas.microsoft.com/office/drawing/2014/main" id="{428DBF02-4A0A-99B3-5968-0330B3840AC0}"/>
              </a:ext>
            </a:extLst>
          </p:cNvPr>
          <p:cNvSpPr txBox="1"/>
          <p:nvPr/>
        </p:nvSpPr>
        <p:spPr>
          <a:xfrm>
            <a:off x="455390" y="3467686"/>
            <a:ext cx="4381651" cy="1477328"/>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Compensation for inconveniences </a:t>
            </a:r>
          </a:p>
          <a:p>
            <a:pPr marL="285750" indent="-285750">
              <a:buFont typeface="Arial" panose="020B0604020202020204" pitchFamily="34" charset="0"/>
              <a:buChar char="•"/>
            </a:pPr>
            <a:r>
              <a:rPr lang="en-GB">
                <a:latin typeface="Bahnschrift" panose="020B0502040204020203" pitchFamily="34" charset="0"/>
              </a:rPr>
              <a:t>Organisation offerings: refund, credit, discount</a:t>
            </a:r>
          </a:p>
          <a:p>
            <a:pPr marL="285750" indent="-285750">
              <a:buFont typeface="Arial" panose="020B0604020202020204" pitchFamily="34" charset="0"/>
              <a:buChar char="•"/>
            </a:pPr>
            <a:r>
              <a:rPr lang="en-GB">
                <a:latin typeface="Bahnschrift" panose="020B0502040204020203" pitchFamily="34" charset="0"/>
              </a:rPr>
              <a:t>An apology</a:t>
            </a:r>
          </a:p>
          <a:p>
            <a:pPr marL="285750" indent="-285750">
              <a:buFont typeface="Arial" panose="020B0604020202020204" pitchFamily="34" charset="0"/>
              <a:buChar char="•"/>
            </a:pPr>
            <a:r>
              <a:rPr lang="en-GB">
                <a:latin typeface="Bahnschrift" panose="020B0502040204020203" pitchFamily="34" charset="0"/>
              </a:rPr>
              <a:t>Problem solving and active listening </a:t>
            </a:r>
          </a:p>
        </p:txBody>
      </p:sp>
      <p:sp>
        <p:nvSpPr>
          <p:cNvPr id="23" name="TextBox 22">
            <a:extLst>
              <a:ext uri="{FF2B5EF4-FFF2-40B4-BE49-F238E27FC236}">
                <a16:creationId xmlns:a16="http://schemas.microsoft.com/office/drawing/2014/main" id="{9577A942-1A4C-84AC-C349-A0B39C31C9F7}"/>
              </a:ext>
            </a:extLst>
          </p:cNvPr>
          <p:cNvSpPr txBox="1"/>
          <p:nvPr/>
        </p:nvSpPr>
        <p:spPr>
          <a:xfrm>
            <a:off x="455390" y="2080916"/>
            <a:ext cx="4381651" cy="923330"/>
          </a:xfrm>
          <a:prstGeom prst="rect">
            <a:avLst/>
          </a:prstGeom>
          <a:noFill/>
        </p:spPr>
        <p:txBody>
          <a:bodyPr wrap="square" rtlCol="0">
            <a:spAutoFit/>
          </a:bodyPr>
          <a:lstStyle/>
          <a:p>
            <a:r>
              <a:rPr lang="en-GB">
                <a:latin typeface="Bahnschrift" panose="020B0502040204020203" pitchFamily="34" charset="0"/>
              </a:rPr>
              <a:t>Our hotel incorporates inspirations from </a:t>
            </a:r>
            <a:r>
              <a:rPr lang="en-GB">
                <a:highlight>
                  <a:srgbClr val="C0C0C0"/>
                </a:highlight>
                <a:latin typeface="Bahnschrift" panose="020B0502040204020203" pitchFamily="34" charset="0"/>
              </a:rPr>
              <a:t>Ritz Carlton and Disney, </a:t>
            </a:r>
            <a:r>
              <a:rPr lang="en-GB">
                <a:latin typeface="Bahnschrift" panose="020B0502040204020203" pitchFamily="34" charset="0"/>
              </a:rPr>
              <a:t>as they are well known for their excellency in hospitality. </a:t>
            </a:r>
          </a:p>
        </p:txBody>
      </p:sp>
      <p:sp>
        <p:nvSpPr>
          <p:cNvPr id="25" name="TextBox 24">
            <a:extLst>
              <a:ext uri="{FF2B5EF4-FFF2-40B4-BE49-F238E27FC236}">
                <a16:creationId xmlns:a16="http://schemas.microsoft.com/office/drawing/2014/main" id="{6A2BA579-489D-43A2-1F44-BD9082EE6B27}"/>
              </a:ext>
            </a:extLst>
          </p:cNvPr>
          <p:cNvSpPr txBox="1"/>
          <p:nvPr/>
        </p:nvSpPr>
        <p:spPr>
          <a:xfrm>
            <a:off x="5486399" y="4466241"/>
            <a:ext cx="6250210" cy="369332"/>
          </a:xfrm>
          <a:prstGeom prst="rect">
            <a:avLst/>
          </a:prstGeom>
          <a:noFill/>
        </p:spPr>
        <p:txBody>
          <a:bodyPr wrap="square">
            <a:spAutoFit/>
          </a:bodyPr>
          <a:lstStyle/>
          <a:p>
            <a:pPr marL="285750" indent="-285750">
              <a:buFont typeface="Arial" panose="020B0604020202020204" pitchFamily="34" charset="0"/>
              <a:buChar char="•"/>
            </a:pPr>
            <a:r>
              <a:rPr lang="en-GB">
                <a:latin typeface="Bahnschrift" panose="020B0502040204020203" pitchFamily="34" charset="0"/>
              </a:rPr>
              <a:t>Provide personalised solutions and speeds up process </a:t>
            </a:r>
          </a:p>
        </p:txBody>
      </p:sp>
      <p:sp>
        <p:nvSpPr>
          <p:cNvPr id="26" name="TextBox 25">
            <a:extLst>
              <a:ext uri="{FF2B5EF4-FFF2-40B4-BE49-F238E27FC236}">
                <a16:creationId xmlns:a16="http://schemas.microsoft.com/office/drawing/2014/main" id="{D050839B-AC8E-02DE-AF67-ADB12BEDCE71}"/>
              </a:ext>
            </a:extLst>
          </p:cNvPr>
          <p:cNvSpPr txBox="1"/>
          <p:nvPr/>
        </p:nvSpPr>
        <p:spPr>
          <a:xfrm>
            <a:off x="5486398" y="5750475"/>
            <a:ext cx="6056242" cy="646331"/>
          </a:xfrm>
          <a:prstGeom prst="rect">
            <a:avLst/>
          </a:prstGeom>
          <a:noFill/>
        </p:spPr>
        <p:txBody>
          <a:bodyPr wrap="square" rtlCol="0">
            <a:spAutoFit/>
          </a:bodyPr>
          <a:lstStyle/>
          <a:p>
            <a:pPr marL="285750" indent="-285750">
              <a:buFont typeface="Arial" panose="020B0604020202020204" pitchFamily="34" charset="0"/>
              <a:buChar char="•"/>
            </a:pPr>
            <a:r>
              <a:rPr lang="en-GB">
                <a:latin typeface="Bahnschrift" panose="020B0502040204020203" pitchFamily="34" charset="0"/>
              </a:rPr>
              <a:t>Staff have shared values and beliefs: high quality service, relaxation </a:t>
            </a:r>
          </a:p>
        </p:txBody>
      </p:sp>
    </p:spTree>
    <p:extLst>
      <p:ext uri="{BB962C8B-B14F-4D97-AF65-F5344CB8AC3E}">
        <p14:creationId xmlns:p14="http://schemas.microsoft.com/office/powerpoint/2010/main" val="1060504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8361-1A07-C5CD-C915-0A7EA991D6B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142485D-89FF-DCFD-AB93-878877D029EB}"/>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CC3F0872-6326-2C76-0EC5-FEEC7EE190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B7C85B8E-079C-F4EE-526C-0AA864C695D6}"/>
              </a:ext>
            </a:extLst>
          </p:cNvPr>
          <p:cNvSpPr txBox="1"/>
          <p:nvPr/>
        </p:nvSpPr>
        <p:spPr>
          <a:xfrm>
            <a:off x="5664644" y="1570946"/>
            <a:ext cx="2457826" cy="430887"/>
          </a:xfrm>
          <a:prstGeom prst="rect">
            <a:avLst/>
          </a:prstGeom>
          <a:noFill/>
        </p:spPr>
        <p:txBody>
          <a:bodyPr wrap="square">
            <a:spAutoFit/>
          </a:bodyPr>
          <a:lstStyle/>
          <a:p>
            <a:r>
              <a:rPr lang="en-GB" sz="2200" b="1">
                <a:latin typeface="Bahnschrift" panose="020B0502040204020203" pitchFamily="34" charset="0"/>
              </a:rPr>
              <a:t>Roleplay scenario </a:t>
            </a:r>
          </a:p>
        </p:txBody>
      </p:sp>
      <p:sp>
        <p:nvSpPr>
          <p:cNvPr id="9" name="TextBox 8">
            <a:extLst>
              <a:ext uri="{FF2B5EF4-FFF2-40B4-BE49-F238E27FC236}">
                <a16:creationId xmlns:a16="http://schemas.microsoft.com/office/drawing/2014/main" id="{D8EABD1E-4908-5939-8A65-5A9FD8641763}"/>
              </a:ext>
            </a:extLst>
          </p:cNvPr>
          <p:cNvSpPr txBox="1"/>
          <p:nvPr/>
        </p:nvSpPr>
        <p:spPr>
          <a:xfrm>
            <a:off x="2235196" y="2193214"/>
            <a:ext cx="9316722" cy="646331"/>
          </a:xfrm>
          <a:prstGeom prst="rect">
            <a:avLst/>
          </a:prstGeom>
          <a:noFill/>
        </p:spPr>
        <p:txBody>
          <a:bodyPr wrap="square">
            <a:spAutoFit/>
          </a:bodyPr>
          <a:lstStyle/>
          <a:p>
            <a:pPr algn="ctr"/>
            <a:r>
              <a:rPr lang="en-GB">
                <a:latin typeface="Bahnschrift" panose="020B0502040204020203" pitchFamily="34" charset="0"/>
              </a:rPr>
              <a:t>A Couple celebrating their 20</a:t>
            </a:r>
            <a:r>
              <a:rPr lang="en-GB" baseline="30000">
                <a:latin typeface="Bahnschrift" panose="020B0502040204020203" pitchFamily="34" charset="0"/>
              </a:rPr>
              <a:t>th</a:t>
            </a:r>
            <a:r>
              <a:rPr lang="en-GB">
                <a:latin typeface="Bahnschrift" panose="020B0502040204020203" pitchFamily="34" charset="0"/>
              </a:rPr>
              <a:t> anniversary has booked a massage, which has unfortunately been cancelled due to the therapist becoming unwell. </a:t>
            </a:r>
          </a:p>
        </p:txBody>
      </p:sp>
      <p:sp>
        <p:nvSpPr>
          <p:cNvPr id="10" name="TextBox 9">
            <a:extLst>
              <a:ext uri="{FF2B5EF4-FFF2-40B4-BE49-F238E27FC236}">
                <a16:creationId xmlns:a16="http://schemas.microsoft.com/office/drawing/2014/main" id="{F8944DC9-4F4F-B108-49E0-A7EBA3315C96}"/>
              </a:ext>
            </a:extLst>
          </p:cNvPr>
          <p:cNvSpPr txBox="1"/>
          <p:nvPr/>
        </p:nvSpPr>
        <p:spPr>
          <a:xfrm>
            <a:off x="5120263" y="3940803"/>
            <a:ext cx="3546589" cy="430887"/>
          </a:xfrm>
          <a:prstGeom prst="rect">
            <a:avLst/>
          </a:prstGeom>
          <a:noFill/>
        </p:spPr>
        <p:txBody>
          <a:bodyPr wrap="square">
            <a:spAutoFit/>
          </a:bodyPr>
          <a:lstStyle/>
          <a:p>
            <a:r>
              <a:rPr lang="en-GB" sz="2200" b="1">
                <a:latin typeface="Bahnschrift" panose="020B0502040204020203" pitchFamily="34" charset="0"/>
              </a:rPr>
              <a:t>Why the scenario suits us?</a:t>
            </a:r>
          </a:p>
        </p:txBody>
      </p:sp>
      <p:sp>
        <p:nvSpPr>
          <p:cNvPr id="11" name="TextBox 10">
            <a:extLst>
              <a:ext uri="{FF2B5EF4-FFF2-40B4-BE49-F238E27FC236}">
                <a16:creationId xmlns:a16="http://schemas.microsoft.com/office/drawing/2014/main" id="{CADE9615-90B6-747B-2DAC-A1AB7F049DEC}"/>
              </a:ext>
            </a:extLst>
          </p:cNvPr>
          <p:cNvSpPr txBox="1"/>
          <p:nvPr/>
        </p:nvSpPr>
        <p:spPr>
          <a:xfrm>
            <a:off x="2235198" y="4563071"/>
            <a:ext cx="9316722" cy="923330"/>
          </a:xfrm>
          <a:prstGeom prst="rect">
            <a:avLst/>
          </a:prstGeom>
          <a:noFill/>
        </p:spPr>
        <p:txBody>
          <a:bodyPr wrap="square">
            <a:spAutoFit/>
          </a:bodyPr>
          <a:lstStyle/>
          <a:p>
            <a:pPr marL="285750" indent="-285750" algn="ctr">
              <a:buFont typeface="Arial" panose="020B0604020202020204" pitchFamily="34" charset="0"/>
              <a:buChar char="•"/>
            </a:pPr>
            <a:r>
              <a:rPr lang="en-GB">
                <a:latin typeface="Bahnschrift" panose="020B0502040204020203" pitchFamily="34" charset="0"/>
              </a:rPr>
              <a:t>Luxury hotels usually deal with special occasions such as anniversaries </a:t>
            </a:r>
          </a:p>
          <a:p>
            <a:pPr marL="285750" indent="-285750" algn="ctr">
              <a:buFont typeface="Arial" panose="020B0604020202020204" pitchFamily="34" charset="0"/>
              <a:buChar char="•"/>
            </a:pPr>
            <a:r>
              <a:rPr lang="en-GB">
                <a:latin typeface="Bahnschrift" panose="020B0502040204020203" pitchFamily="34" charset="0"/>
              </a:rPr>
              <a:t> Showcases the importance of customer service and professional standards </a:t>
            </a:r>
          </a:p>
          <a:p>
            <a:pPr marL="285750" indent="-285750" algn="ctr">
              <a:buFont typeface="Arial" panose="020B0604020202020204" pitchFamily="34" charset="0"/>
              <a:buChar char="•"/>
            </a:pPr>
            <a:r>
              <a:rPr lang="en-GB">
                <a:latin typeface="Bahnschrift" panose="020B0502040204020203" pitchFamily="34" charset="0"/>
              </a:rPr>
              <a:t>Real world complaint handling </a:t>
            </a:r>
          </a:p>
        </p:txBody>
      </p:sp>
    </p:spTree>
    <p:extLst>
      <p:ext uri="{BB962C8B-B14F-4D97-AF65-F5344CB8AC3E}">
        <p14:creationId xmlns:p14="http://schemas.microsoft.com/office/powerpoint/2010/main" val="2728267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74D99-31F0-205E-0B5A-479A556B855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23167A3-418D-CE31-E461-66387BA8F084}"/>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99DD2E5B-28E8-D03A-D26F-91B83B0317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48AB11F2-0260-BDD9-82DF-92C8695A1A87}"/>
              </a:ext>
            </a:extLst>
          </p:cNvPr>
          <p:cNvSpPr txBox="1"/>
          <p:nvPr/>
        </p:nvSpPr>
        <p:spPr>
          <a:xfrm>
            <a:off x="847674" y="2695245"/>
            <a:ext cx="10704246" cy="2862322"/>
          </a:xfrm>
          <a:prstGeom prst="rect">
            <a:avLst/>
          </a:prstGeom>
          <a:noFill/>
        </p:spPr>
        <p:txBody>
          <a:bodyPr wrap="square">
            <a:spAutoFit/>
          </a:bodyPr>
          <a:lstStyle/>
          <a:p>
            <a:r>
              <a:rPr lang="en-GB" dirty="0">
                <a:latin typeface="Bahnschrift" panose="020B0502040204020203" pitchFamily="34" charset="0"/>
              </a:rPr>
              <a:t>In conclusion, we have designed a 5-star training programme that carefully considers the suitability of the location, hotel design, and the facilities provided. </a:t>
            </a:r>
          </a:p>
          <a:p>
            <a:endParaRPr lang="en-GB" dirty="0">
              <a:latin typeface="Bahnschrift" panose="020B0502040204020203" pitchFamily="34" charset="0"/>
            </a:endParaRPr>
          </a:p>
          <a:p>
            <a:r>
              <a:rPr lang="en-GB" dirty="0">
                <a:latin typeface="Bahnschrift" panose="020B0502040204020203" pitchFamily="34" charset="0"/>
              </a:rPr>
              <a:t>The programme  explores the background and key theories of service standards within the hospitality industry, which are reflected in our hotels vision and values, our staff training approach, and the behaviours when interacting with guests. </a:t>
            </a:r>
          </a:p>
          <a:p>
            <a:endParaRPr lang="en-GB" dirty="0">
              <a:latin typeface="Bahnschrift" panose="020B0502040204020203" pitchFamily="34" charset="0"/>
            </a:endParaRPr>
          </a:p>
          <a:p>
            <a:r>
              <a:rPr lang="en-GB" dirty="0">
                <a:latin typeface="Bahnschrift" panose="020B0502040204020203" pitchFamily="34" charset="0"/>
              </a:rPr>
              <a:t>The roleplay demonstrates how our vision and high professional standards can be applied in real-life scenarios, showing how effectively and efficiently our staff can resolve conflict due to their training and understanding of the industry. </a:t>
            </a:r>
          </a:p>
        </p:txBody>
      </p:sp>
    </p:spTree>
    <p:extLst>
      <p:ext uri="{BB962C8B-B14F-4D97-AF65-F5344CB8AC3E}">
        <p14:creationId xmlns:p14="http://schemas.microsoft.com/office/powerpoint/2010/main" val="287637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FD688-B466-01F7-94B3-71C605465009}"/>
              </a:ext>
            </a:extLst>
          </p:cNvPr>
          <p:cNvSpPr>
            <a:spLocks noGrp="1"/>
          </p:cNvSpPr>
          <p:nvPr>
            <p:ph type="ctrTitle"/>
          </p:nvPr>
        </p:nvSpPr>
        <p:spPr>
          <a:xfrm>
            <a:off x="0" y="0"/>
            <a:ext cx="3218962" cy="533400"/>
          </a:xfrm>
        </p:spPr>
        <p:txBody>
          <a:bodyPr>
            <a:normAutofit/>
          </a:bodyPr>
          <a:lstStyle/>
          <a:p>
            <a:r>
              <a:rPr lang="en-GB" sz="2900">
                <a:latin typeface="Arial" panose="020B0604020202020204" pitchFamily="34" charset="0"/>
                <a:cs typeface="Arial" panose="020B0604020202020204" pitchFamily="34" charset="0"/>
              </a:rPr>
              <a:t>All References</a:t>
            </a:r>
            <a:endParaRPr lang="en-US" sz="29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F91719E-0F47-8E67-C5CF-128E10FB8FC9}"/>
              </a:ext>
            </a:extLst>
          </p:cNvPr>
          <p:cNvSpPr txBox="1"/>
          <p:nvPr/>
        </p:nvSpPr>
        <p:spPr>
          <a:xfrm>
            <a:off x="0" y="678543"/>
            <a:ext cx="12095825" cy="3877985"/>
          </a:xfrm>
          <a:prstGeom prst="rect">
            <a:avLst/>
          </a:prstGeom>
          <a:noFill/>
        </p:spPr>
        <p:txBody>
          <a:bodyPr wrap="square" lIns="91440" tIns="45720" rIns="91440" bIns="45720" rtlCol="0" anchor="t">
            <a:spAutoFit/>
          </a:bodyPr>
          <a:lstStyle/>
          <a:p>
            <a:pPr marL="171450" indent="-171450">
              <a:buFontTx/>
              <a:buChar char="-"/>
            </a:pPr>
            <a:r>
              <a:rPr lang="en-GB" sz="1200" b="0" i="0" dirty="0">
                <a:solidFill>
                  <a:srgbClr val="000000"/>
                </a:solidFill>
                <a:effectLst/>
                <a:latin typeface="Arial"/>
                <a:cs typeface="Arial"/>
              </a:rPr>
              <a:t>EBSCO. (2022). </a:t>
            </a:r>
            <a:r>
              <a:rPr lang="en-GB" sz="1200" b="0" i="1" dirty="0">
                <a:solidFill>
                  <a:srgbClr val="000000"/>
                </a:solidFill>
                <a:effectLst/>
                <a:latin typeface="Arial"/>
                <a:cs typeface="Arial"/>
              </a:rPr>
              <a:t>Service quality | Research Starters | EBSCO Research</a:t>
            </a:r>
            <a:r>
              <a:rPr lang="en-GB" sz="1200" b="0" i="0" dirty="0">
                <a:solidFill>
                  <a:srgbClr val="000000"/>
                </a:solidFill>
                <a:effectLst/>
                <a:latin typeface="Arial"/>
                <a:cs typeface="Arial"/>
              </a:rPr>
              <a:t>. Available at: </a:t>
            </a:r>
            <a:r>
              <a:rPr lang="en-GB" sz="1200" b="0" i="0" dirty="0">
                <a:solidFill>
                  <a:srgbClr val="000000"/>
                </a:solidFill>
                <a:effectLst/>
                <a:latin typeface="Arial"/>
                <a:cs typeface="Arial"/>
                <a:hlinkClick r:id="rId2"/>
              </a:rPr>
              <a:t>https://www.ebsco.com/research-starters/communication-and-mass-media/service-quality</a:t>
            </a:r>
            <a:r>
              <a:rPr lang="en-GB" sz="1200" b="0" i="0" dirty="0">
                <a:solidFill>
                  <a:srgbClr val="000000"/>
                </a:solidFill>
                <a:effectLst/>
                <a:latin typeface="Arial"/>
                <a:cs typeface="Arial"/>
              </a:rPr>
              <a:t> (Accessed 1 May 2026)</a:t>
            </a:r>
          </a:p>
          <a:p>
            <a:pPr marL="171450" indent="-171450">
              <a:buFontTx/>
              <a:buChar char="-"/>
            </a:pPr>
            <a:r>
              <a:rPr lang="en-GB" sz="1200" b="0" i="0" dirty="0">
                <a:solidFill>
                  <a:srgbClr val="000000"/>
                </a:solidFill>
                <a:effectLst/>
                <a:latin typeface="Arial"/>
                <a:cs typeface="Arial"/>
              </a:rPr>
              <a:t>Lacalle, </a:t>
            </a:r>
            <a:r>
              <a:rPr lang="en-GB" sz="1200" b="0" i="0" dirty="0" err="1">
                <a:solidFill>
                  <a:srgbClr val="000000"/>
                </a:solidFill>
                <a:effectLst/>
                <a:latin typeface="Arial"/>
                <a:cs typeface="Arial"/>
              </a:rPr>
              <a:t>LacalleE</a:t>
            </a:r>
            <a:r>
              <a:rPr lang="en-GB" sz="1200" b="0" i="0" dirty="0">
                <a:solidFill>
                  <a:srgbClr val="000000"/>
                </a:solidFill>
                <a:effectLst/>
                <a:latin typeface="Arial"/>
                <a:cs typeface="Arial"/>
              </a:rPr>
              <a:t>. (2024). </a:t>
            </a:r>
            <a:r>
              <a:rPr lang="en-GB" sz="1200" b="0" i="1" dirty="0">
                <a:solidFill>
                  <a:srgbClr val="000000"/>
                </a:solidFill>
                <a:effectLst/>
                <a:latin typeface="Arial"/>
                <a:cs typeface="Arial"/>
              </a:rPr>
              <a:t>Immersive hotel tech: enhancing guest experiences</a:t>
            </a:r>
            <a:r>
              <a:rPr lang="en-GB" sz="1200" b="0" i="0" dirty="0">
                <a:solidFill>
                  <a:srgbClr val="000000"/>
                </a:solidFill>
                <a:effectLst/>
                <a:latin typeface="Arial"/>
                <a:cs typeface="Arial"/>
              </a:rPr>
              <a:t>. Available at: </a:t>
            </a:r>
            <a:r>
              <a:rPr lang="en-GB" sz="1200" b="0" i="0" dirty="0">
                <a:solidFill>
                  <a:srgbClr val="000000"/>
                </a:solidFill>
                <a:effectLst/>
                <a:latin typeface="Arial"/>
                <a:cs typeface="Arial"/>
                <a:hlinkClick r:id="rId3"/>
              </a:rPr>
              <a:t>https://www.mews.com/en/blog/immersive-technology-hotel</a:t>
            </a:r>
            <a:r>
              <a:rPr lang="en-GB" sz="1200" b="0" i="0" dirty="0">
                <a:solidFill>
                  <a:srgbClr val="000000"/>
                </a:solidFill>
                <a:effectLst/>
                <a:latin typeface="Arial"/>
                <a:cs typeface="Arial"/>
              </a:rPr>
              <a:t> (Accessed 1 May 2026)</a:t>
            </a:r>
          </a:p>
          <a:p>
            <a:pPr marL="171450" indent="-171450">
              <a:buFontTx/>
              <a:buChar char="-"/>
            </a:pPr>
            <a:r>
              <a:rPr lang="en-GB" sz="1200" b="0" i="0" dirty="0">
                <a:solidFill>
                  <a:srgbClr val="000000"/>
                </a:solidFill>
                <a:effectLst/>
                <a:latin typeface="Arial"/>
                <a:cs typeface="Arial"/>
              </a:rPr>
              <a:t>Swansea. (2026). </a:t>
            </a:r>
            <a:r>
              <a:rPr lang="en-GB" sz="1200" b="0" i="1" dirty="0">
                <a:solidFill>
                  <a:srgbClr val="000000"/>
                </a:solidFill>
                <a:effectLst/>
                <a:latin typeface="Arial"/>
                <a:cs typeface="Arial"/>
              </a:rPr>
              <a:t>Holiday recycling and rubbish collections - Swansea</a:t>
            </a:r>
            <a:r>
              <a:rPr lang="en-GB" sz="1200" b="0" i="0" dirty="0">
                <a:solidFill>
                  <a:srgbClr val="000000"/>
                </a:solidFill>
                <a:effectLst/>
                <a:latin typeface="Arial"/>
                <a:cs typeface="Arial"/>
              </a:rPr>
              <a:t>. [online] Available at: </a:t>
            </a:r>
            <a:r>
              <a:rPr lang="en-GB" sz="1200" b="0" i="0" dirty="0">
                <a:solidFill>
                  <a:srgbClr val="000000"/>
                </a:solidFill>
                <a:effectLst/>
                <a:latin typeface="Arial"/>
                <a:cs typeface="Arial"/>
                <a:hlinkClick r:id="rId4"/>
              </a:rPr>
              <a:t>https://www.swansea.gov.uk/recyclingholidays</a:t>
            </a:r>
            <a:r>
              <a:rPr lang="en-GB" sz="1200" dirty="0">
                <a:solidFill>
                  <a:srgbClr val="000000"/>
                </a:solidFill>
                <a:latin typeface="Arial"/>
                <a:cs typeface="Arial"/>
              </a:rPr>
              <a:t> </a:t>
            </a:r>
            <a:r>
              <a:rPr lang="en-GB" sz="1200" b="0" i="0" dirty="0">
                <a:solidFill>
                  <a:srgbClr val="000000"/>
                </a:solidFill>
                <a:effectLst/>
                <a:latin typeface="Arial"/>
                <a:cs typeface="Arial"/>
              </a:rPr>
              <a:t>(Accessed 4 May 2026)</a:t>
            </a:r>
          </a:p>
          <a:p>
            <a:pPr marL="171450" indent="-171450">
              <a:buFontTx/>
              <a:buChar char="-"/>
            </a:pPr>
            <a:r>
              <a:rPr lang="en-GB" sz="1200" dirty="0"/>
              <a:t>Lin, C.-P., Tsai, Y.H. and Chiu, C.-K. (2009) “</a:t>
            </a:r>
            <a:r>
              <a:rPr lang="en-GB" sz="1200" dirty="0" err="1"/>
              <a:t>Modeling</a:t>
            </a:r>
            <a:r>
              <a:rPr lang="en-GB" sz="1200" dirty="0"/>
              <a:t> Customer Loyalty from an Integrative Perspective of Self-Determination Theory and Expectation-Confirmation Theory,” </a:t>
            </a:r>
            <a:r>
              <a:rPr lang="en-GB" sz="1200" i="1" dirty="0"/>
              <a:t>Journal of business and psychology</a:t>
            </a:r>
            <a:r>
              <a:rPr lang="en-GB" sz="1200" dirty="0"/>
              <a:t>, 24(3), pp. 315–326. Available at: </a:t>
            </a:r>
            <a:r>
              <a:rPr lang="en-GB" sz="1200" dirty="0">
                <a:hlinkClick r:id="rId5"/>
              </a:rPr>
              <a:t>https://doi.org/10.1007/s10869-009-9110-8</a:t>
            </a:r>
            <a:r>
              <a:rPr lang="en-GB" sz="1200" dirty="0"/>
              <a:t>.</a:t>
            </a:r>
          </a:p>
          <a:p>
            <a:pPr marL="171450" indent="-171450">
              <a:buFontTx/>
              <a:buChar char="-"/>
            </a:pPr>
            <a:r>
              <a:rPr lang="en-GB" sz="1200" dirty="0"/>
              <a:t>McCole, P. (2004) “Dealing with complaints in services,” </a:t>
            </a:r>
            <a:r>
              <a:rPr lang="en-GB" sz="1200" i="1" dirty="0"/>
              <a:t>International journal of contemporary hospitality management</a:t>
            </a:r>
            <a:r>
              <a:rPr lang="en-GB" sz="1200" dirty="0"/>
              <a:t>, 16(6), pp. 345–354. Available at:</a:t>
            </a:r>
          </a:p>
          <a:p>
            <a:r>
              <a:rPr lang="en-GB" sz="1200" dirty="0"/>
              <a:t> </a:t>
            </a:r>
            <a:r>
              <a:rPr lang="en-GB" sz="1200" dirty="0">
                <a:hlinkClick r:id="rId6"/>
              </a:rPr>
              <a:t>https://doi.org/10.1108/09596110410550789</a:t>
            </a:r>
            <a:endParaRPr lang="en-GB" sz="1200" dirty="0"/>
          </a:p>
          <a:p>
            <a:pPr marL="171450" indent="-171450">
              <a:buFontTx/>
              <a:buChar char="-"/>
            </a:pPr>
            <a:r>
              <a:rPr lang="en-GB" sz="1200" dirty="0"/>
              <a:t>Lock, A. (2026) </a:t>
            </a:r>
            <a:r>
              <a:rPr lang="en-GB" sz="1200" i="1" dirty="0"/>
              <a:t>Disney’s secret formula for handling customer complaints</a:t>
            </a:r>
            <a:r>
              <a:rPr lang="en-GB" sz="1200" dirty="0"/>
              <a:t>, </a:t>
            </a:r>
            <a:r>
              <a:rPr lang="en-GB" sz="1200" i="1" dirty="0"/>
              <a:t>Disney’s Secret Formula for Handling Customer Complaints</a:t>
            </a:r>
            <a:r>
              <a:rPr lang="en-GB" sz="1200" dirty="0"/>
              <a:t>. Available at: https://www.andrewlock.com/blog/the-disney-secret-formula-for-handling-customer-complaints (Accessed: 10 May 2026).</a:t>
            </a:r>
          </a:p>
          <a:p>
            <a:pPr marL="171450" indent="-171450">
              <a:buFontTx/>
              <a:buChar char="-"/>
            </a:pPr>
            <a:r>
              <a:rPr lang="en-GB" sz="1200" dirty="0"/>
              <a:t>Pratt, E. (2025) </a:t>
            </a:r>
            <a:r>
              <a:rPr lang="en-GB" sz="1200" i="1" dirty="0"/>
              <a:t>The Ritz-Carlton Complaint handling: A luxury hospitality benchmark</a:t>
            </a:r>
            <a:r>
              <a:rPr lang="en-GB" sz="1200" dirty="0"/>
              <a:t>, </a:t>
            </a:r>
            <a:r>
              <a:rPr lang="en-GB" sz="1200" i="1" dirty="0"/>
              <a:t>InsightfulBlog</a:t>
            </a:r>
            <a:r>
              <a:rPr lang="en-GB" sz="1200" dirty="0"/>
              <a:t>. Available at: https://insightfulblog.com/how-does-the-ritz-carlton-handle-complaints/ (Accessed: 10 May 2026). </a:t>
            </a:r>
          </a:p>
          <a:p>
            <a:r>
              <a:rPr lang="en-GB" sz="1200" dirty="0">
                <a:solidFill>
                  <a:srgbClr val="000000"/>
                </a:solidFill>
                <a:latin typeface="Arial"/>
                <a:cs typeface="Arial"/>
              </a:rPr>
              <a:t>-Griffiths, B(2024) </a:t>
            </a:r>
            <a:r>
              <a:rPr lang="en-GB" sz="1200" i="1" dirty="0">
                <a:solidFill>
                  <a:srgbClr val="000000"/>
                </a:solidFill>
                <a:latin typeface="Arial"/>
                <a:cs typeface="Arial"/>
              </a:rPr>
              <a:t>health club management </a:t>
            </a:r>
            <a:r>
              <a:rPr lang="en-GB" sz="1200" dirty="0">
                <a:solidFill>
                  <a:srgbClr val="000000"/>
                </a:solidFill>
                <a:latin typeface="Arial"/>
                <a:cs typeface="Arial"/>
              </a:rPr>
              <a:t>Available at:</a:t>
            </a:r>
            <a:r>
              <a:rPr lang="en-GB" sz="1200" dirty="0">
                <a:solidFill>
                  <a:srgbClr val="000000"/>
                </a:solidFill>
                <a:ea typeface="+mn-lt"/>
                <a:cs typeface="+mn-lt"/>
                <a:hlinkClick r:id="rId7"/>
              </a:rPr>
              <a:t>UK Spa Association: State of the Spa Industry Snapshot Survey | Spa Business research</a:t>
            </a:r>
            <a:r>
              <a:rPr lang="en-GB" sz="1200" dirty="0">
                <a:solidFill>
                  <a:srgbClr val="000000"/>
                </a:solidFill>
                <a:latin typeface="Arial"/>
                <a:ea typeface="+mn-lt"/>
                <a:cs typeface="Arial"/>
              </a:rPr>
              <a:t> (accessed:11.05.2026)</a:t>
            </a:r>
            <a:endParaRPr lang="en-GB" sz="1200" b="0" dirty="0">
              <a:solidFill>
                <a:srgbClr val="000000"/>
              </a:solidFill>
              <a:effectLst/>
              <a:latin typeface="Arial" panose="020B0604020202020204" pitchFamily="34" charset="0"/>
              <a:cs typeface="Arial" panose="020B0604020202020204" pitchFamily="34" charset="0"/>
            </a:endParaRPr>
          </a:p>
          <a:p>
            <a:r>
              <a:rPr lang="en-GB" sz="1200" dirty="0">
                <a:latin typeface="Arial"/>
                <a:cs typeface="Arial"/>
              </a:rPr>
              <a:t>-Rowntree, T(2026) </a:t>
            </a:r>
            <a:r>
              <a:rPr lang="en-GB" sz="1200" i="1" dirty="0">
                <a:latin typeface="Arial"/>
                <a:cs typeface="Arial"/>
              </a:rPr>
              <a:t>Tom Rowntree on the new rules of luxury hospitality </a:t>
            </a:r>
            <a:r>
              <a:rPr lang="en-GB" sz="1200" dirty="0">
                <a:latin typeface="Arial"/>
                <a:cs typeface="Arial"/>
              </a:rPr>
              <a:t>Available at: </a:t>
            </a:r>
            <a:r>
              <a:rPr lang="en-GB" sz="1200" dirty="0">
                <a:ea typeface="+mn-lt"/>
                <a:cs typeface="+mn-lt"/>
                <a:hlinkClick r:id="rId8"/>
              </a:rPr>
              <a:t>Tom Rowntree on the New Rules of Luxury Hospitality | ILHA</a:t>
            </a:r>
            <a:r>
              <a:rPr lang="en-GB" sz="1200" dirty="0">
                <a:ea typeface="+mn-lt"/>
                <a:cs typeface="+mn-lt"/>
              </a:rPr>
              <a:t> (accessed:11.05.2026)</a:t>
            </a:r>
          </a:p>
          <a:p>
            <a:pPr marL="171450" indent="-171450">
              <a:buFontTx/>
              <a:buChar char="-"/>
            </a:pPr>
            <a:r>
              <a:rPr lang="en-GB" sz="1200" dirty="0"/>
              <a:t>Ginger Hospitality (2023) </a:t>
            </a:r>
            <a:r>
              <a:rPr lang="en-GB" sz="1200" i="1" dirty="0"/>
              <a:t>Understanding the AA hotel star rating system</a:t>
            </a:r>
            <a:r>
              <a:rPr lang="en-GB" sz="1200" dirty="0"/>
              <a:t>, Available at: https://gingerhospitality.co.uk/understanding-the-aa-hotel-star-rating-system/ (Accessed: 11 May 2026).</a:t>
            </a:r>
          </a:p>
          <a:p>
            <a:pPr marL="171450" indent="-171450">
              <a:buFontTx/>
              <a:buChar char="-"/>
            </a:pPr>
            <a:r>
              <a:rPr lang="en-GB" sz="1200" dirty="0"/>
              <a:t>AA (2026) </a:t>
            </a:r>
            <a:r>
              <a:rPr lang="en-GB" sz="1200" i="1" dirty="0"/>
              <a:t>Aa quality standards for Hotels</a:t>
            </a:r>
            <a:r>
              <a:rPr lang="en-GB" sz="1200" dirty="0"/>
              <a:t>, </a:t>
            </a:r>
            <a:r>
              <a:rPr lang="en-GB" sz="1200" i="1" dirty="0"/>
              <a:t>AA Hotel and Hospitality Services</a:t>
            </a:r>
            <a:r>
              <a:rPr lang="en-GB" sz="1200" dirty="0"/>
              <a:t>. Available at: https://www.aahospitalityservices.co.uk/aa-quality-standards/hotels/ (Accessed: 11 May 2026). </a:t>
            </a:r>
            <a:endParaRPr lang="en-GB" sz="1200" dirty="0">
              <a:ea typeface="+mn-lt"/>
              <a:cs typeface="+mn-lt"/>
            </a:endParaRPr>
          </a:p>
          <a:p>
            <a:endParaRPr lang="en-US" dirty="0"/>
          </a:p>
        </p:txBody>
      </p:sp>
    </p:spTree>
    <p:extLst>
      <p:ext uri="{BB962C8B-B14F-4D97-AF65-F5344CB8AC3E}">
        <p14:creationId xmlns:p14="http://schemas.microsoft.com/office/powerpoint/2010/main" val="62045670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10" ma:contentTypeDescription="Create a new document." ma:contentTypeScope="" ma:versionID="9e25d0a4d12e55a1ce3692e92ddcfe06">
  <xsd:schema xmlns:xsd="http://www.w3.org/2001/XMLSchema" xmlns:xs="http://www.w3.org/2001/XMLSchema" xmlns:p="http://schemas.microsoft.com/office/2006/metadata/properties" xmlns:ns3="716bca3a-9bc9-4129-a185-7ea87f9d73cc" targetNamespace="http://schemas.microsoft.com/office/2006/metadata/properties" ma:root="true" ma:fieldsID="8f3708b4eaf9e5c4188dcdb5dc9f4251" ns3:_="">
    <xsd:import namespace="716bca3a-9bc9-4129-a185-7ea87f9d73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FC3FA3BC-B562-4053-A75E-A8AC3CDB2C2B}">
  <ds:schemaRefs>
    <ds:schemaRef ds:uri="http://schemas.microsoft.com/sharepoint/v3/contenttype/forms"/>
  </ds:schemaRefs>
</ds:datastoreItem>
</file>

<file path=customXml/itemProps2.xml><?xml version="1.0" encoding="utf-8"?>
<ds:datastoreItem xmlns:ds="http://schemas.openxmlformats.org/officeDocument/2006/customXml" ds:itemID="{0BE7A050-73EE-42FF-A31C-F9242E887408}">
  <ds:schemaRefs>
    <ds:schemaRef ds:uri="716bca3a-9bc9-4129-a185-7ea87f9d73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95CDCE6-427B-4F7B-9E72-24245A03DFC7}">
  <ds:schemaRefs>
    <ds:schemaRef ds:uri="http://schemas.microsoft.com/office/2006/documentManagement/types"/>
    <ds:schemaRef ds:uri="http://purl.org/dc/elements/1.1/"/>
    <ds:schemaRef ds:uri="716bca3a-9bc9-4129-a185-7ea87f9d73cc"/>
    <ds:schemaRef ds:uri="http://schemas.microsoft.com/office/infopath/2007/PartnerControls"/>
    <ds:schemaRef ds:uri="http://purl.org/dc/terms/"/>
    <ds:schemaRef ds:uri="http://www.w3.org/XML/1998/namespace"/>
    <ds:schemaRef ds:uri="http://schemas.microsoft.com/office/2006/metadata/propertie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1457</Words>
  <Application>Microsoft Office PowerPoint</Application>
  <PresentationFormat>Widescreen</PresentationFormat>
  <Paragraphs>127</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Avenir Next LT Pro</vt:lpstr>
      <vt:lpstr>Bahnschrift</vt:lpstr>
      <vt:lpstr>Grandview Display</vt:lpstr>
      <vt:lpstr>DashVTI</vt:lpstr>
      <vt:lpstr>PowerPoint Presentation</vt:lpstr>
      <vt:lpstr>PowerPoint Presentation</vt:lpstr>
      <vt:lpstr>Why did we choose Swansea Gower as our destination?</vt:lpstr>
      <vt:lpstr>PowerPoint Presentation</vt:lpstr>
      <vt:lpstr>PowerPoint Presentation</vt:lpstr>
      <vt:lpstr>Target Market</vt:lpstr>
      <vt:lpstr>What our Brand Identity is</vt:lpstr>
      <vt:lpstr>Our Vision and Values of the Spa</vt:lpstr>
      <vt:lpstr>PowerPoint Presentation</vt:lpstr>
      <vt:lpstr>PowerPoint Presentation</vt:lpstr>
      <vt:lpstr>PowerPoint Presentation</vt:lpstr>
      <vt:lpstr>PowerPoint Presentation</vt:lpstr>
      <vt:lpstr>PowerPoint Presentation</vt:lpstr>
      <vt:lpstr>All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Rhiane Francisco (2501756)</dc:creator>
  <cp:lastModifiedBy>Rhiane Francisco (2501756)</cp:lastModifiedBy>
  <cp:revision>1</cp:revision>
  <dcterms:created xsi:type="dcterms:W3CDTF">2026-04-30T11:42:05Z</dcterms:created>
  <dcterms:modified xsi:type="dcterms:W3CDTF">2026-05-11T13:43:10Z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