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55"/>
  </p:notesMasterIdLst>
  <p:handoutMasterIdLst>
    <p:handoutMasterId r:id="rId56"/>
  </p:handoutMasterIdLst>
  <p:sldIdLst>
    <p:sldId id="1436" r:id="rId5"/>
    <p:sldId id="1438" r:id="rId6"/>
    <p:sldId id="1439" r:id="rId7"/>
    <p:sldId id="1470" r:id="rId8"/>
    <p:sldId id="1441" r:id="rId9"/>
    <p:sldId id="1442" r:id="rId10"/>
    <p:sldId id="1443" r:id="rId11"/>
    <p:sldId id="1444" r:id="rId12"/>
    <p:sldId id="1445" r:id="rId13"/>
    <p:sldId id="1446" r:id="rId14"/>
    <p:sldId id="1447" r:id="rId15"/>
    <p:sldId id="1448" r:id="rId16"/>
    <p:sldId id="1451" r:id="rId17"/>
    <p:sldId id="1450" r:id="rId18"/>
    <p:sldId id="1452" r:id="rId19"/>
    <p:sldId id="1449" r:id="rId20"/>
    <p:sldId id="1453" r:id="rId21"/>
    <p:sldId id="1454" r:id="rId22"/>
    <p:sldId id="1455" r:id="rId23"/>
    <p:sldId id="1456" r:id="rId24"/>
    <p:sldId id="1457" r:id="rId25"/>
    <p:sldId id="1458" r:id="rId26"/>
    <p:sldId id="1459" r:id="rId27"/>
    <p:sldId id="1460" r:id="rId28"/>
    <p:sldId id="1461" r:id="rId29"/>
    <p:sldId id="1462" r:id="rId30"/>
    <p:sldId id="1471" r:id="rId31"/>
    <p:sldId id="1463" r:id="rId32"/>
    <p:sldId id="1472" r:id="rId33"/>
    <p:sldId id="1473" r:id="rId34"/>
    <p:sldId id="1475" r:id="rId35"/>
    <p:sldId id="1476" r:id="rId36"/>
    <p:sldId id="1478" r:id="rId37"/>
    <p:sldId id="1492" r:id="rId38"/>
    <p:sldId id="1477" r:id="rId39"/>
    <p:sldId id="1481" r:id="rId40"/>
    <p:sldId id="1480" r:id="rId41"/>
    <p:sldId id="1482" r:id="rId42"/>
    <p:sldId id="1479" r:id="rId43"/>
    <p:sldId id="1483" r:id="rId44"/>
    <p:sldId id="1484" r:id="rId45"/>
    <p:sldId id="1485" r:id="rId46"/>
    <p:sldId id="1486" r:id="rId47"/>
    <p:sldId id="1487" r:id="rId48"/>
    <p:sldId id="1490" r:id="rId49"/>
    <p:sldId id="1489" r:id="rId50"/>
    <p:sldId id="1488" r:id="rId51"/>
    <p:sldId id="1491" r:id="rId52"/>
    <p:sldId id="1494" r:id="rId53"/>
    <p:sldId id="1493" r:id="rId5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viewProps" Target="viewProp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presProps" Target="presProp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 dirty="0"/>
              <a:t>As part of this process carbon dioxide dissolves in water to form an</a:t>
            </a:r>
          </a:p>
          <a:p>
            <a:pPr marL="0" indent="0">
              <a:buNone/>
            </a:pPr>
            <a:r>
              <a:rPr lang="en-GB" sz="1200" dirty="0"/>
              <a:t>acid that is excreted to maintain homeostasis and keep the pH of</a:t>
            </a:r>
          </a:p>
          <a:p>
            <a:pPr marL="0" indent="0">
              <a:buNone/>
            </a:pPr>
            <a:r>
              <a:rPr lang="en-GB" sz="1200" dirty="0"/>
              <a:t>the blood within safe limits.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16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01/05/2025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pandora_6666/4023291151/" TargetMode="External"/><Relationship Id="rId7" Type="http://schemas.openxmlformats.org/officeDocument/2006/relationships/image" Target="../media/image14.sv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hyperlink" Target="https://www.tasnimnews.com/en/news/2016/03/01/1015825/blood-vessels-sprout-under-pressure" TargetMode="External"/><Relationship Id="rId4" Type="http://schemas.openxmlformats.org/officeDocument/2006/relationships/image" Target="../media/image12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8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B9A29-4E87-0891-B95F-F59E847A9AC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Introduction to Physiology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ECBA70-99F3-A0D6-AC33-BBD1291754E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BMPH 5023</a:t>
            </a:r>
          </a:p>
          <a:p>
            <a:pPr algn="l"/>
            <a:endParaRPr lang="en-GB" b="1" dirty="0">
              <a:solidFill>
                <a:schemeClr val="bg1"/>
              </a:solidFill>
            </a:endParaRPr>
          </a:p>
          <a:p>
            <a:pPr algn="l"/>
            <a:r>
              <a:rPr lang="en-GB" sz="2000" dirty="0">
                <a:solidFill>
                  <a:schemeClr val="bg1"/>
                </a:solidFill>
              </a:rPr>
              <a:t>G Weaver – Module Lead</a:t>
            </a:r>
          </a:p>
          <a:p>
            <a:pPr algn="l"/>
            <a:endParaRPr lang="en-GB" sz="2000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687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08E0E-F21F-0B71-D5B6-18B9B10D6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Classroom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B0C33-5199-458A-7A63-F3333BB858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3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is the key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the lecturer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others’ right to learn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each other’s views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General classroom expectations are the same for</a:t>
            </a:r>
          </a:p>
          <a:p>
            <a:pPr marL="0" indent="0">
              <a:buNone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all students and are in the student contract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spect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 is the key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Respect the lecturer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Respect others’ right to learn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Respect each other’s views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General classroom expectations are the same for all students and are on the VLE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2361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DDAA2-5C21-57A1-444D-A2A1309BA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Body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7FA2D-CD21-C84E-5AD5-04538FEA355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Circulatory </a:t>
            </a: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Circulatory </a:t>
            </a:r>
          </a:p>
          <a:p>
            <a:pPr marL="0" indent="0" algn="ctr">
              <a:buNone/>
            </a:pPr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Digestive </a:t>
            </a:r>
          </a:p>
          <a:p>
            <a:pPr marL="0" indent="0" algn="ctr">
              <a:buNone/>
            </a:pPr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Respiratory</a:t>
            </a:r>
          </a:p>
          <a:p>
            <a:pPr marL="0" indent="0" algn="ctr">
              <a:buNone/>
            </a:pPr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Endocrine 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Digestive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Respiratory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Endocrine 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98E453-947A-7F40-B527-C2AB177B7B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 fontScale="2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Urinary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Urinary </a:t>
            </a:r>
          </a:p>
          <a:p>
            <a:pPr algn="ctr"/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Nervous</a:t>
            </a:r>
          </a:p>
          <a:p>
            <a:pPr algn="ctr"/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Skeletal</a:t>
            </a:r>
          </a:p>
          <a:p>
            <a:pPr algn="ctr"/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Muscular </a:t>
            </a: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 </a:t>
            </a: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1252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9DBF2-F453-25F8-588B-FF4320207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37DE15-F8B9-48DA-058B-AF4B67BB16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500" dirty="0"/>
              <a:t>Each of the body systems will be covered in detail starting from week 2.</a:t>
            </a:r>
          </a:p>
          <a:p>
            <a:pPr marL="0" indent="0">
              <a:buNone/>
            </a:pPr>
            <a:r>
              <a:rPr lang="en-GB" sz="2500" dirty="0"/>
              <a:t>Keep your class notes and do extended reading, using the recommended resources and other sources on the VLE Module Information tile.</a:t>
            </a:r>
          </a:p>
          <a:p>
            <a:pPr marL="0" indent="0">
              <a:buNone/>
            </a:pPr>
            <a:r>
              <a:rPr lang="en-GB" sz="2500" dirty="0"/>
              <a:t>Different sources use different approaches and therefore</a:t>
            </a:r>
          </a:p>
          <a:p>
            <a:pPr marL="0" indent="0">
              <a:buNone/>
            </a:pPr>
            <a:r>
              <a:rPr lang="en-GB" sz="2500" dirty="0"/>
              <a:t>enhance your understanding of the content.</a:t>
            </a:r>
          </a:p>
          <a:p>
            <a:pPr marL="0" indent="0">
              <a:buNone/>
            </a:pPr>
            <a:endParaRPr lang="en-GB" sz="2500" dirty="0"/>
          </a:p>
          <a:p>
            <a:pPr marL="0" indent="0">
              <a:buNone/>
            </a:pPr>
            <a:r>
              <a:rPr lang="en-GB" sz="2500" dirty="0"/>
              <a:t>You may wish to use diagrams and illustrations when studying and presenting information in the assessments.  </a:t>
            </a:r>
          </a:p>
        </p:txBody>
      </p:sp>
    </p:spTree>
    <p:extLst>
      <p:ext uri="{BB962C8B-B14F-4D97-AF65-F5344CB8AC3E}">
        <p14:creationId xmlns:p14="http://schemas.microsoft.com/office/powerpoint/2010/main" val="2416141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F2EEC-0A81-E532-EA03-943BF48D0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5216-D675-145E-763D-BC3563538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be assessed through</a:t>
            </a:r>
          </a:p>
          <a:p>
            <a:endParaRPr lang="en-GB" dirty="0"/>
          </a:p>
          <a:p>
            <a:r>
              <a:rPr lang="en-GB" dirty="0"/>
              <a:t> A written assignment (Component 1) </a:t>
            </a:r>
          </a:p>
          <a:p>
            <a:r>
              <a:rPr lang="en-GB" dirty="0"/>
              <a:t>A practical assignment (Component 2)</a:t>
            </a:r>
          </a:p>
        </p:txBody>
      </p:sp>
    </p:spTree>
    <p:extLst>
      <p:ext uri="{BB962C8B-B14F-4D97-AF65-F5344CB8AC3E}">
        <p14:creationId xmlns:p14="http://schemas.microsoft.com/office/powerpoint/2010/main" val="28911636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9127E-4444-8AB8-5ECC-111F5FFD75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Employability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85DA3-160F-9436-63F9-03A3D3B22F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An understanding of the functions of the cell is essential</a:t>
            </a:r>
          </a:p>
          <a:p>
            <a:pPr marL="0" indent="0">
              <a:buNone/>
            </a:pPr>
            <a:r>
              <a:rPr lang="en-US" dirty="0"/>
              <a:t>in scientific and laboratory work.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Roles that involve an understanding of cell structure,</a:t>
            </a:r>
          </a:p>
          <a:p>
            <a:pPr marL="0" indent="0">
              <a:buNone/>
            </a:pPr>
            <a:r>
              <a:rPr lang="en-US" dirty="0"/>
              <a:t>body metabolism and management of metabolic</a:t>
            </a:r>
          </a:p>
          <a:p>
            <a:pPr marL="0" indent="0">
              <a:buNone/>
            </a:pPr>
            <a:r>
              <a:rPr lang="en-US" dirty="0"/>
              <a:t>disorders include: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Laboratory technician</a:t>
            </a:r>
          </a:p>
          <a:p>
            <a:pPr marL="0" indent="0">
              <a:buNone/>
            </a:pPr>
            <a:r>
              <a:rPr lang="en-US" dirty="0" err="1"/>
              <a:t>Haematology</a:t>
            </a:r>
            <a:r>
              <a:rPr lang="en-US" dirty="0"/>
              <a:t> / phlebotomy technician</a:t>
            </a:r>
          </a:p>
          <a:p>
            <a:pPr marL="0" indent="0">
              <a:buNone/>
            </a:pPr>
            <a:r>
              <a:rPr lang="en-US" dirty="0"/>
              <a:t>Dietician</a:t>
            </a:r>
          </a:p>
          <a:p>
            <a:pPr marL="0" indent="0">
              <a:buNone/>
            </a:pPr>
            <a:r>
              <a:rPr lang="en-US" dirty="0"/>
              <a:t>Nurse specialists in diabetes, urology, cardiology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45716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39B13-E392-100D-EC0B-95EC9D8AD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 for the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2B06D-B55B-357A-60D2-10628D8B9D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3200" dirty="0"/>
              <a:t>Understand the essential broad functions of</a:t>
            </a:r>
          </a:p>
          <a:p>
            <a:pPr marL="0" indent="0">
              <a:buNone/>
            </a:pPr>
            <a:r>
              <a:rPr lang="en-US" sz="3200" dirty="0"/>
              <a:t>the body systems.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45942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D13C4-EB10-1F3C-8C54-9C3ACBD50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29614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Human Body:- </a:t>
            </a:r>
            <a:br>
              <a:rPr lang="en-GB" dirty="0"/>
            </a:br>
            <a:r>
              <a:rPr lang="en-GB" sz="3600" b="0" dirty="0"/>
              <a:t>a complex multicellular organism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98E75E-E74B-6D2A-9F09-E9BA5FE3A5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sz="4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A key principle of the human body is maintaining life.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</a:t>
            </a:r>
          </a:p>
          <a:p>
            <a:pPr marL="0" indent="0">
              <a:buNone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Maintaining life depends on many physiological and</a:t>
            </a:r>
          </a:p>
          <a:p>
            <a:pPr marL="0" indent="0">
              <a:buNone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biochemical activities.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4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Together these physiological and biochemical activities</a:t>
            </a:r>
          </a:p>
          <a:p>
            <a:pPr marL="0" indent="0">
              <a:buNone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allow the human being to live in and utilise the</a:t>
            </a:r>
          </a:p>
          <a:p>
            <a:pPr marL="0" indent="0">
              <a:buNone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environment and maintain the species through</a:t>
            </a:r>
          </a:p>
          <a:p>
            <a:pPr marL="0" indent="0">
              <a:buNone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reproduction. 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50774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B79A5-440A-A862-4C79-D7019A315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Cells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00912E-0D37-73F6-444A-C2CE5AA9B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68760"/>
            <a:ext cx="8363272" cy="424847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 cell is the smallest functional unit of an</a:t>
            </a:r>
          </a:p>
          <a:p>
            <a:pPr marL="0" indent="0" algn="ctr">
              <a:buNone/>
            </a:pPr>
            <a:r>
              <a:rPr lang="en-GB" dirty="0"/>
              <a:t>organism, so a single cell organism is the</a:t>
            </a:r>
          </a:p>
          <a:p>
            <a:pPr marL="0" indent="0" algn="ctr">
              <a:buNone/>
            </a:pPr>
            <a:r>
              <a:rPr lang="en-GB" dirty="0"/>
              <a:t>simplest kind of organism that can exist</a:t>
            </a:r>
          </a:p>
          <a:p>
            <a:pPr marL="0" indent="0" algn="ctr">
              <a:buNone/>
            </a:pPr>
            <a:r>
              <a:rPr lang="en-GB" dirty="0"/>
              <a:t>independently.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An organism must perform certain functions in</a:t>
            </a:r>
          </a:p>
          <a:p>
            <a:pPr marL="0" indent="0" algn="ctr">
              <a:buNone/>
            </a:pPr>
            <a:r>
              <a:rPr lang="en-GB" dirty="0"/>
              <a:t>order to survive. Single cell organisms are able</a:t>
            </a:r>
          </a:p>
          <a:p>
            <a:pPr marL="0" indent="0" algn="ctr">
              <a:buNone/>
            </a:pPr>
            <a:r>
              <a:rPr lang="en-GB" dirty="0"/>
              <a:t>to perform all necessary functions to do this.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43093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CBDCA-5D80-5B76-DDD2-E1424C116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Specialization and Tissues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D9801-D735-FB7D-982D-B1632E8C92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In more complex organisms, such as humans,</a:t>
            </a:r>
          </a:p>
          <a:p>
            <a:pPr marL="0" indent="0">
              <a:buNone/>
            </a:pPr>
            <a:r>
              <a:rPr lang="en-GB" dirty="0"/>
              <a:t>cells have become specialised both</a:t>
            </a:r>
          </a:p>
          <a:p>
            <a:pPr marL="0" indent="0">
              <a:buNone/>
            </a:pPr>
            <a:r>
              <a:rPr lang="en-GB" dirty="0"/>
              <a:t>structurally and functionally to enable the organism to survive.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This means that cells combine together to</a:t>
            </a:r>
          </a:p>
          <a:p>
            <a:pPr marL="0" indent="0">
              <a:buNone/>
            </a:pPr>
            <a:r>
              <a:rPr lang="en-GB" dirty="0"/>
              <a:t>form specialist groups, called tissues.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45330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3EC64-C203-9831-6490-77077C372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Organs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EE3F4-9574-4C63-2136-32FD11A3A7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400" dirty="0"/>
              <a:t>Organs are made up a different types of tissue, systems consist of organs and tissues.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r>
              <a:rPr lang="en-GB" sz="3400" dirty="0"/>
              <a:t>Each system carries out one or more essential functions of the body, none of  them can exist in isolation.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76079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688A8-9B7C-2EE2-0F20-99E4EC4A5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b="1" dirty="0"/>
              <a:t>Basic body needs and systems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21B995B-589C-7067-D3CA-6067F1E035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3903244"/>
              </p:ext>
            </p:extLst>
          </p:nvPr>
        </p:nvGraphicFramePr>
        <p:xfrm>
          <a:off x="457200" y="1124745"/>
          <a:ext cx="8229600" cy="44644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0424">
                  <a:extLst>
                    <a:ext uri="{9D8B030D-6E8A-4147-A177-3AD203B41FA5}">
                      <a16:colId xmlns:a16="http://schemas.microsoft.com/office/drawing/2014/main" val="4232698948"/>
                    </a:ext>
                  </a:extLst>
                </a:gridCol>
                <a:gridCol w="3384376">
                  <a:extLst>
                    <a:ext uri="{9D8B030D-6E8A-4147-A177-3AD203B41FA5}">
                      <a16:colId xmlns:a16="http://schemas.microsoft.com/office/drawing/2014/main" val="384768981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660437581"/>
                    </a:ext>
                  </a:extLst>
                </a:gridCol>
              </a:tblGrid>
              <a:tr h="37223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NEEDS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SYSTEMS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0948949"/>
                  </a:ext>
                </a:extLst>
              </a:tr>
              <a:tr h="1087787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Internal transportation</a:t>
                      </a:r>
                    </a:p>
                    <a:p>
                      <a:endParaRPr lang="en-GB" sz="24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Circulation</a:t>
                      </a:r>
                    </a:p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Lymphatic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003616"/>
                  </a:ext>
                </a:extLst>
              </a:tr>
              <a:tr h="1581985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Intake of raw materials</a:t>
                      </a:r>
                    </a:p>
                    <a:p>
                      <a:pPr algn="ctr"/>
                      <a:endParaRPr lang="en-GB" sz="24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Food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  Oxygen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Digestive</a:t>
                      </a:r>
                    </a:p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Respiratory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6952046"/>
                  </a:ext>
                </a:extLst>
              </a:tr>
              <a:tr h="1422491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Elimination of waste materials</a:t>
                      </a:r>
                    </a:p>
                    <a:p>
                      <a:endParaRPr lang="en-GB" sz="24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Urinary</a:t>
                      </a:r>
                    </a:p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Respiratory</a:t>
                      </a:r>
                    </a:p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Digestive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7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92195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688A8-9B7C-2EE2-0F20-99E4EC4A5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b="1" dirty="0"/>
              <a:t>Basic body needs and systems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21B995B-589C-7067-D3CA-6067F1E035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0444966"/>
              </p:ext>
            </p:extLst>
          </p:nvPr>
        </p:nvGraphicFramePr>
        <p:xfrm>
          <a:off x="457200" y="1484784"/>
          <a:ext cx="8229600" cy="40822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0424">
                  <a:extLst>
                    <a:ext uri="{9D8B030D-6E8A-4147-A177-3AD203B41FA5}">
                      <a16:colId xmlns:a16="http://schemas.microsoft.com/office/drawing/2014/main" val="4232698948"/>
                    </a:ext>
                  </a:extLst>
                </a:gridCol>
                <a:gridCol w="3384376">
                  <a:extLst>
                    <a:ext uri="{9D8B030D-6E8A-4147-A177-3AD203B41FA5}">
                      <a16:colId xmlns:a16="http://schemas.microsoft.com/office/drawing/2014/main" val="384768981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660437581"/>
                    </a:ext>
                  </a:extLst>
                </a:gridCol>
              </a:tblGrid>
              <a:tr h="38171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NEEDS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SYSTEMS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0948949"/>
                  </a:ext>
                </a:extLst>
              </a:tr>
              <a:tr h="941206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2400" b="0" i="0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Communication:</a:t>
                      </a:r>
                    </a:p>
                    <a:p>
                      <a:pPr marL="0" indent="0" algn="ctr" rtl="0" fontAlgn="base">
                        <a:buFont typeface="Arial" panose="020B0604020202020204" pitchFamily="34" charset="0"/>
                        <a:buNone/>
                      </a:pPr>
                      <a:endParaRPr lang="en-GB" sz="2400" b="0" i="0" kern="120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Calibri" panose="020F0502020204030204" pitchFamily="34" charset="0"/>
                      </a:endParaRPr>
                    </a:p>
                    <a:p>
                      <a:pPr marL="34290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i="0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with the outside world     </a:t>
                      </a:r>
                    </a:p>
                    <a:p>
                      <a:pPr marL="34290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2400" b="0" i="0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within the body 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61D48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Nervous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61D48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Respiratory – voice production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61D48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Skeletal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61D48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Muscular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61D48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Endocrine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003616"/>
                  </a:ext>
                </a:extLst>
              </a:tr>
              <a:tr h="1505930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Protection against the outside environment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Skin </a:t>
                      </a:r>
                    </a:p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Membranes lining passages leading to external openings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69520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80586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688A8-9B7C-2EE2-0F20-99E4EC4A5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/>
              <a:t>Basic body needs and systems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21B995B-589C-7067-D3CA-6067F1E035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7836472"/>
              </p:ext>
            </p:extLst>
          </p:nvPr>
        </p:nvGraphicFramePr>
        <p:xfrm>
          <a:off x="457200" y="1532736"/>
          <a:ext cx="8229600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0424">
                  <a:extLst>
                    <a:ext uri="{9D8B030D-6E8A-4147-A177-3AD203B41FA5}">
                      <a16:colId xmlns:a16="http://schemas.microsoft.com/office/drawing/2014/main" val="4232698948"/>
                    </a:ext>
                  </a:extLst>
                </a:gridCol>
                <a:gridCol w="3384376">
                  <a:extLst>
                    <a:ext uri="{9D8B030D-6E8A-4147-A177-3AD203B41FA5}">
                      <a16:colId xmlns:a16="http://schemas.microsoft.com/office/drawing/2014/main" val="384768981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660437581"/>
                    </a:ext>
                  </a:extLst>
                </a:gridCol>
              </a:tblGrid>
              <a:tr h="35661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NEEDS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SYSTEMS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0948949"/>
                  </a:ext>
                </a:extLst>
              </a:tr>
              <a:tr h="1872208"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Reproduction</a:t>
                      </a:r>
                      <a:endParaRPr lang="en-GB" sz="24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24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Male and female reproductive systems</a:t>
                      </a:r>
                    </a:p>
                    <a:p>
                      <a:pPr algn="ctr"/>
                      <a:endParaRPr lang="en-US" sz="24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Endocrine</a:t>
                      </a:r>
                      <a:endParaRPr lang="en-GB" sz="24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003616"/>
                  </a:ext>
                </a:extLst>
              </a:tr>
              <a:tr h="1515597"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Movement within the external environment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Skeletal</a:t>
                      </a:r>
                    </a:p>
                    <a:p>
                      <a:pPr algn="ctr"/>
                      <a:endParaRPr lang="en-GB" sz="24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Muscular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69520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24691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57281-D6FE-60BE-FCC4-07F33CEF5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49"/>
            <a:ext cx="3008313" cy="1119959"/>
          </a:xfrm>
        </p:spPr>
        <p:txBody>
          <a:bodyPr>
            <a:normAutofit/>
          </a:bodyPr>
          <a:lstStyle/>
          <a:p>
            <a:r>
              <a:rPr lang="en-GB" sz="2800"/>
              <a:t>Internal </a:t>
            </a:r>
            <a:br>
              <a:rPr lang="en-GB" sz="2800"/>
            </a:br>
            <a:r>
              <a:rPr lang="en-GB" sz="2800"/>
              <a:t>transportation </a:t>
            </a:r>
            <a:endParaRPr lang="en-GB" sz="28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5F1C7A4-AF85-71D4-280A-7F9B54B976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47864" y="404664"/>
            <a:ext cx="5544616" cy="5328592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C80667-09AC-7A43-1AA6-610FCDCD0C5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800"/>
              <a:t>A transport system is needed to ensure that  cells have access to the external and internal environments of the body.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0287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AD000-4E5F-7E42-155E-95BE8DDCD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external environment 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B1A1E-12FC-AFA4-EE23-F206D8611D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340768"/>
            <a:ext cx="8496944" cy="41764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provides the body with oxygen and nutritional requirements for the cells.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Waste products of cell activity are excreted into the external environment.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537C77-52B3-2518-D8BB-34E972D846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4030" y="2420889"/>
            <a:ext cx="1893994" cy="792088"/>
          </a:xfrm>
          <a:prstGeom prst="rect">
            <a:avLst/>
          </a:prstGeom>
        </p:spPr>
      </p:pic>
      <p:pic>
        <p:nvPicPr>
          <p:cNvPr id="6" name="Graphic 5" descr="Garbage">
            <a:extLst>
              <a:ext uri="{FF2B5EF4-FFF2-40B4-BE49-F238E27FC236}">
                <a16:creationId xmlns:a16="http://schemas.microsoft.com/office/drawing/2014/main" id="{258AE447-E74A-EC77-C0D8-01F1082B08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868144" y="4365104"/>
            <a:ext cx="1872207" cy="1215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2849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01B20-1513-B2EE-FBED-60BAEC86F5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b="1" dirty="0"/>
              <a:t>The internal environment </a:t>
            </a:r>
            <a:r>
              <a:rPr lang="en-GB" sz="4000" b="0" dirty="0"/>
              <a:t>of the body 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25B69-A195-CEE6-48CA-B0519E587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06104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000" dirty="0"/>
              <a:t>-provides a safe environment for the body’s cells and organs to perform their function effectively. 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All cells in the body are bathed in interstitial fluid. 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The internal transport system uses interstitial fluid to move oxygen, nutritional materials, body chemicals and waste products around the body.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67319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B51EC-1323-6E69-C40A-B5023FC800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</a:t>
            </a:r>
            <a:r>
              <a:rPr lang="en-GB" dirty="0"/>
              <a:t>– </a:t>
            </a:r>
            <a:r>
              <a:rPr lang="en-GB" sz="3200" dirty="0"/>
              <a:t>20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580F1-1D49-F3ED-8546-7259B12015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List the 7 characteristics of living matter?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small groups, research the information  and summarise each characteristic.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Group Discussion.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68407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52DAD-BB9A-9622-7666-EF67488D0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               Coffee</a:t>
            </a:r>
          </a:p>
        </p:txBody>
      </p:sp>
      <p:pic>
        <p:nvPicPr>
          <p:cNvPr id="4" name="Content Placeholder 7" descr="Chinese Teapot And Cup outline">
            <a:extLst>
              <a:ext uri="{FF2B5EF4-FFF2-40B4-BE49-F238E27FC236}">
                <a16:creationId xmlns:a16="http://schemas.microsoft.com/office/drawing/2014/main" id="{AE713523-6BD9-0D14-9BE1-628E363F99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87624" y="2204864"/>
            <a:ext cx="2448272" cy="2520280"/>
          </a:xfrm>
        </p:spPr>
      </p:pic>
      <p:pic>
        <p:nvPicPr>
          <p:cNvPr id="5" name="Content Placeholder 10" descr="Latte Cup with solid fill">
            <a:extLst>
              <a:ext uri="{FF2B5EF4-FFF2-40B4-BE49-F238E27FC236}">
                <a16:creationId xmlns:a16="http://schemas.microsoft.com/office/drawing/2014/main" id="{ACC426A7-7F88-630D-778A-AA62B6CCA3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88024" y="2132856"/>
            <a:ext cx="2880320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7740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3C477-CF99-78A1-14C3-4BA9F4552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circulatory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7FDEE-2BD1-22E8-66BD-F33CDAE26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This system consists of the blood, blood vessels and the heart.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40D128-47B8-33FD-4E1C-A36DEAF68E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V="1">
            <a:off x="838200" y="2817192"/>
            <a:ext cx="2160240" cy="190795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C4DBA88-215D-75DF-D74A-9552C681F6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491880" y="2801923"/>
            <a:ext cx="2160240" cy="1923221"/>
          </a:xfrm>
          <a:prstGeom prst="rect">
            <a:avLst/>
          </a:prstGeom>
        </p:spPr>
      </p:pic>
      <p:pic>
        <p:nvPicPr>
          <p:cNvPr id="7" name="Graphic 6" descr="Heart organ">
            <a:extLst>
              <a:ext uri="{FF2B5EF4-FFF2-40B4-BE49-F238E27FC236}">
                <a16:creationId xmlns:a16="http://schemas.microsoft.com/office/drawing/2014/main" id="{C5D5A352-8643-0BD3-BEB8-28A8B290DE4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857528" y="2734811"/>
            <a:ext cx="2160240" cy="1990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3836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1C782-1AA3-4571-CBE8-63D3A9DA9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Blood</a:t>
            </a:r>
            <a:r>
              <a:rPr lang="en-GB" dirty="0"/>
              <a:t>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E2DB2-21A3-0D67-3EC1-FB5BA05431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Blood consists of fluid, called plasma, with a range of blood cells suspended in it. Plasma is a yellow-coloured fluid made up of  water with chemical substances dissolved in it.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0533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E1C53-DEEE-4668-7D96-40BBB6BBB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b="1" dirty="0"/>
              <a:t>Blood cells</a:t>
            </a:r>
            <a:r>
              <a:rPr lang="en-GB" dirty="0"/>
              <a:t>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6B3FC-DE43-17A1-62EA-8CC775FFF3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579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There are 3 different blood cell groups, each with a</a:t>
            </a:r>
          </a:p>
          <a:p>
            <a:pPr marL="0" indent="0">
              <a:buNone/>
            </a:pPr>
            <a:r>
              <a:rPr lang="en-GB" sz="2800" dirty="0"/>
              <a:t>different function: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Erythrocytes - Red blood cells – transport blood gases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Leucocytes   - White blood cells – fight infection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Thrombocytes -  Platelets - facilitate blood clotting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04736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B25E1-F7F4-C81D-BBC2-F145E3D9EB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Blood Vessels </a:t>
            </a:r>
            <a:r>
              <a:rPr lang="en-GB" dirty="0"/>
              <a:t>– </a:t>
            </a:r>
            <a:r>
              <a:rPr lang="en-GB" b="0" dirty="0"/>
              <a:t>there are 3 types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95B5D-5454-BA64-406C-9272D959B9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Arteries - convey blood away from the heart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Veins – return blood to the heart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Capillaries - link arteries to veins: </a:t>
            </a:r>
          </a:p>
          <a:p>
            <a:pPr marL="0" indent="0">
              <a:buNone/>
            </a:pPr>
            <a:r>
              <a:rPr lang="en-GB" sz="3200" dirty="0"/>
              <a:t>- </a:t>
            </a:r>
            <a:r>
              <a:rPr lang="en-GB" sz="3000" dirty="0"/>
              <a:t>capillaries are very small and their walls are one</a:t>
            </a:r>
          </a:p>
          <a:p>
            <a:pPr marL="0" indent="0">
              <a:buNone/>
            </a:pPr>
            <a:r>
              <a:rPr lang="en-GB" sz="3000" dirty="0"/>
              <a:t>   cell layer thick, allowing materials including</a:t>
            </a:r>
          </a:p>
          <a:p>
            <a:pPr marL="0" indent="0">
              <a:buNone/>
            </a:pPr>
            <a:r>
              <a:rPr lang="en-GB" sz="3000" dirty="0"/>
              <a:t>   oxygen, nutritional substances and chemicals to pass</a:t>
            </a:r>
          </a:p>
          <a:p>
            <a:pPr marL="0" indent="0">
              <a:buNone/>
            </a:pPr>
            <a:r>
              <a:rPr lang="en-GB" sz="3000" dirty="0"/>
              <a:t>   through.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77674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31845-92B6-BAEE-7E48-D7C00A5E0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Heart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ABAA6-A250-77E2-1377-CBDEDB06A4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heart is a muscular pump. It pumps blood into the vessels which transport it: </a:t>
            </a:r>
          </a:p>
          <a:p>
            <a:pPr marL="0" indent="0">
              <a:buNone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to the lungs (the pulmonary circulation) where</a:t>
            </a:r>
          </a:p>
          <a:p>
            <a:pPr marL="0" indent="0">
              <a:buNone/>
            </a:pPr>
            <a:r>
              <a:rPr lang="en-GB" i="1" dirty="0"/>
              <a:t>    oxygen is </a:t>
            </a:r>
            <a:r>
              <a:rPr lang="en-GB" dirty="0"/>
              <a:t> absorbed from the air into the lungs</a:t>
            </a:r>
          </a:p>
          <a:p>
            <a:pPr marL="0" indent="0">
              <a:buNone/>
            </a:pPr>
            <a:r>
              <a:rPr lang="en-GB" dirty="0"/>
              <a:t>    </a:t>
            </a:r>
            <a:r>
              <a:rPr lang="en-GB" sz="2400" i="1" dirty="0"/>
              <a:t>and</a:t>
            </a:r>
          </a:p>
          <a:p>
            <a:pPr marL="0" indent="0">
              <a:buNone/>
            </a:pPr>
            <a:r>
              <a:rPr lang="en-GB" dirty="0"/>
              <a:t>  </a:t>
            </a:r>
            <a:r>
              <a:rPr lang="en-GB" i="1" dirty="0"/>
              <a:t> carbon dioxide is </a:t>
            </a:r>
            <a:r>
              <a:rPr lang="en-GB" dirty="0"/>
              <a:t>excreted from the lungs into the air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- to the cells in all parts of the general circulation.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96362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454E6-233A-5617-2387-D8A89D4A2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heart as a pump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228D3-3D7B-BD15-0254-BCDAE69C4B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4800" dirty="0"/>
              <a:t>The heart muscle has its own independent electrical stimulus</a:t>
            </a:r>
          </a:p>
          <a:p>
            <a:pPr marL="0" indent="0">
              <a:buNone/>
            </a:pPr>
            <a:r>
              <a:rPr lang="en-GB" sz="4800" dirty="0"/>
              <a:t>system which provides the instruction for the heart muscle to</a:t>
            </a:r>
          </a:p>
          <a:p>
            <a:pPr marL="0" indent="0">
              <a:buNone/>
            </a:pPr>
            <a:r>
              <a:rPr lang="en-GB" sz="4800" dirty="0"/>
              <a:t>contract, resulting in the heart-beat. 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The heart rate can be counted through the pulse. </a:t>
            </a:r>
          </a:p>
          <a:p>
            <a:pPr marL="0" indent="0">
              <a:buNone/>
            </a:pPr>
            <a:r>
              <a:rPr lang="en-GB" sz="4800" dirty="0"/>
              <a:t>The pulse can be felt where an artery passes close to a bone.</a:t>
            </a:r>
          </a:p>
          <a:p>
            <a:endParaRPr lang="en-GB" sz="4800" dirty="0"/>
          </a:p>
          <a:p>
            <a:pPr marL="0" indent="0">
              <a:buNone/>
            </a:pPr>
            <a:r>
              <a:rPr lang="en-GB" sz="4800" dirty="0"/>
              <a:t>During exercise, when the demand for oxygen is higher in the</a:t>
            </a:r>
          </a:p>
          <a:p>
            <a:pPr marL="0" indent="0">
              <a:buNone/>
            </a:pPr>
            <a:r>
              <a:rPr lang="en-GB" sz="4800" dirty="0"/>
              <a:t>muscles, the heart rate will increase as a response to this</a:t>
            </a:r>
          </a:p>
          <a:p>
            <a:pPr marL="0" indent="0">
              <a:buNone/>
            </a:pPr>
            <a:r>
              <a:rPr lang="en-GB" sz="4800" dirty="0"/>
              <a:t>demand.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52382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DE529-115A-3B02-F88B-366967F9D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Lymphatic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8865E-6834-EB87-09F7-5BB141E817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31561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Lymph vessels are situated between cells and blood</a:t>
            </a:r>
          </a:p>
          <a:p>
            <a:pPr marL="0" indent="0">
              <a:buNone/>
            </a:pPr>
            <a:r>
              <a:rPr lang="en-GB" dirty="0"/>
              <a:t>capillaries and area part of the circulatory system.</a:t>
            </a:r>
          </a:p>
          <a:p>
            <a:pPr marL="0" indent="0">
              <a:buNone/>
            </a:pPr>
            <a:r>
              <a:rPr lang="en-GB" dirty="0"/>
              <a:t>The lymph vessels drain into the large veins near the heart.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pores in the lymph vessels are larger than those</a:t>
            </a:r>
          </a:p>
          <a:p>
            <a:pPr marL="0" indent="0">
              <a:buNone/>
            </a:pPr>
            <a:r>
              <a:rPr lang="en-GB" dirty="0"/>
              <a:t>in the capillaries, allowing larger molecules,</a:t>
            </a:r>
          </a:p>
          <a:p>
            <a:pPr marL="0" indent="0">
              <a:buNone/>
            </a:pPr>
            <a:r>
              <a:rPr lang="en-GB" dirty="0"/>
              <a:t>fragments of damaged cells and foreign matter to</a:t>
            </a:r>
          </a:p>
          <a:p>
            <a:pPr marL="0" indent="0">
              <a:buNone/>
            </a:pPr>
            <a:r>
              <a:rPr lang="en-GB" dirty="0"/>
              <a:t>drain into the lymph vessels.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726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978F2-AEB0-ABB9-69D1-7803E7A9E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digestive system</a:t>
            </a:r>
            <a:r>
              <a:rPr lang="en-GB" dirty="0"/>
              <a:t>….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F1D2E-E36F-2135-A12C-B21660062A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91880" y="1600201"/>
            <a:ext cx="519492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…consists of the alimentary canal, running from the mouth to the anus.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is formed of the oesophagus, stomach, small and large intestines which all contribute to the process of digestion.</a:t>
            </a:r>
          </a:p>
        </p:txBody>
      </p:sp>
      <p:pic>
        <p:nvPicPr>
          <p:cNvPr id="5" name="Picture 2" descr="Women vs Men When It Comes To Digestion | Carolina Digestive">
            <a:extLst>
              <a:ext uri="{FF2B5EF4-FFF2-40B4-BE49-F238E27FC236}">
                <a16:creationId xmlns:a16="http://schemas.microsoft.com/office/drawing/2014/main" id="{7BF2E88D-0C1A-57AC-1248-06497B98098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00201"/>
            <a:ext cx="2736304" cy="3773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62893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13E84-019E-BA9F-9BAB-9511183A1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digestive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853FA-726A-2801-E5C6-923758A21E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digestive system modifies raw material (food) to make it</a:t>
            </a:r>
          </a:p>
          <a:p>
            <a:pPr marL="0" indent="0">
              <a:buNone/>
            </a:pPr>
            <a:r>
              <a:rPr lang="en-GB" dirty="0"/>
              <a:t>usable for the body. Food is broken down by </a:t>
            </a:r>
            <a:r>
              <a:rPr lang="en-GB" b="1" i="1" dirty="0"/>
              <a:t>physical </a:t>
            </a:r>
            <a:r>
              <a:rPr lang="en-GB" dirty="0"/>
              <a:t>and</a:t>
            </a:r>
          </a:p>
          <a:p>
            <a:pPr marL="0" indent="0">
              <a:buNone/>
            </a:pPr>
            <a:r>
              <a:rPr lang="en-GB" b="1" i="1" dirty="0"/>
              <a:t>chemical </a:t>
            </a:r>
            <a:r>
              <a:rPr lang="en-GB" dirty="0"/>
              <a:t>processes to allow it to pass through the walls of the</a:t>
            </a:r>
          </a:p>
          <a:p>
            <a:pPr marL="0" indent="0">
              <a:buNone/>
            </a:pPr>
            <a:r>
              <a:rPr lang="en-GB" dirty="0"/>
              <a:t>alimentary canal into the blood and be transported around the</a:t>
            </a:r>
          </a:p>
          <a:p>
            <a:pPr marL="0" indent="0">
              <a:buNone/>
            </a:pPr>
            <a:r>
              <a:rPr lang="en-GB" dirty="0"/>
              <a:t>body.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i="1" dirty="0"/>
              <a:t>Physical</a:t>
            </a:r>
            <a:r>
              <a:rPr lang="en-GB" dirty="0"/>
              <a:t> processes – chewing, swallowing, peristalsis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i="1" dirty="0"/>
              <a:t>Chemical</a:t>
            </a:r>
            <a:r>
              <a:rPr lang="en-GB" dirty="0"/>
              <a:t> processes – secretions including saliva and digestive</a:t>
            </a:r>
          </a:p>
          <a:p>
            <a:pPr marL="0" indent="0">
              <a:buNone/>
            </a:pPr>
            <a:r>
              <a:rPr lang="en-GB" dirty="0"/>
              <a:t>juices contain enzymes that break down food into substances</a:t>
            </a:r>
          </a:p>
          <a:p>
            <a:pPr marL="0" indent="0">
              <a:buNone/>
            </a:pPr>
            <a:r>
              <a:rPr lang="en-GB" dirty="0"/>
              <a:t>that can be absorbed by the body in the digestive tract.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8454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FCD65-1749-20A0-D478-9F57FCAAB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Elimination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3FDBA-760A-EF5A-0F4E-8824089E2F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Maintaining a regulated and controlled environment</a:t>
            </a:r>
          </a:p>
          <a:p>
            <a:pPr marL="0" indent="0">
              <a:buNone/>
            </a:pPr>
            <a:r>
              <a:rPr lang="en-GB" dirty="0"/>
              <a:t>is essential for survival of living beings.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Therefore waste materials which cannot be used by</a:t>
            </a:r>
          </a:p>
          <a:p>
            <a:pPr marL="0" indent="0">
              <a:buNone/>
            </a:pPr>
            <a:r>
              <a:rPr lang="en-GB" dirty="0"/>
              <a:t>the cells must be excreted or eliminated.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The elimination process involves the Respiratory</a:t>
            </a:r>
          </a:p>
          <a:p>
            <a:pPr marL="0" indent="0">
              <a:buNone/>
            </a:pPr>
            <a:r>
              <a:rPr lang="en-GB" dirty="0"/>
              <a:t>system, the Digestive system and the Urinary</a:t>
            </a:r>
          </a:p>
          <a:p>
            <a:pPr marL="0" indent="0">
              <a:buNone/>
            </a:pPr>
            <a:r>
              <a:rPr lang="en-GB" dirty="0"/>
              <a:t>system.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587028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AAADA-34B2-B260-D1B1-00F27E156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respiratory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FE1A5-D2EC-9591-E1C8-400038C08B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The system through which oxygen is taken into the</a:t>
            </a:r>
          </a:p>
          <a:p>
            <a:pPr marL="0" indent="0">
              <a:buNone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body and carbon dioxide, a waste product of cell</a:t>
            </a:r>
          </a:p>
          <a:p>
            <a:pPr marL="0" indent="0">
              <a:buNone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metabolism, is excreted.</a:t>
            </a:r>
          </a:p>
          <a:p>
            <a:pPr marL="0" indent="0">
              <a:buNone/>
            </a:pPr>
            <a:endParaRPr lang="en-GB" sz="7400" dirty="0">
              <a:latin typeface="Arial "/>
            </a:endParaRPr>
          </a:p>
          <a:p>
            <a:pPr marL="0" indent="0">
              <a:buNone/>
            </a:pPr>
            <a:r>
              <a:rPr lang="en-GB" sz="11200" dirty="0">
                <a:latin typeface="Arial "/>
              </a:rPr>
              <a:t>The respiratory system carries air from the nose to</a:t>
            </a:r>
          </a:p>
          <a:p>
            <a:pPr marL="0" indent="0">
              <a:buNone/>
            </a:pPr>
            <a:r>
              <a:rPr lang="en-GB" sz="11200" dirty="0">
                <a:latin typeface="Arial "/>
              </a:rPr>
              <a:t>the network of blood capillaries in the lungs. Here</a:t>
            </a:r>
          </a:p>
          <a:p>
            <a:pPr marL="0" indent="0">
              <a:buNone/>
            </a:pPr>
            <a:r>
              <a:rPr lang="en-GB" sz="11200" dirty="0">
                <a:latin typeface="Arial "/>
              </a:rPr>
              <a:t>the process of gas exchange means that oxygen is</a:t>
            </a:r>
          </a:p>
          <a:p>
            <a:pPr marL="0" indent="0">
              <a:buNone/>
            </a:pPr>
            <a:r>
              <a:rPr lang="en-GB" sz="11200" dirty="0">
                <a:latin typeface="Arial "/>
              </a:rPr>
              <a:t>taken up by the blood and exchanged for carbon</a:t>
            </a:r>
          </a:p>
          <a:p>
            <a:pPr marL="0" indent="0">
              <a:buNone/>
            </a:pPr>
            <a:r>
              <a:rPr lang="en-GB" sz="11200" dirty="0">
                <a:latin typeface="Arial "/>
              </a:rPr>
              <a:t>dioxide, which is excreted</a:t>
            </a:r>
            <a:r>
              <a:rPr lang="en-GB" sz="9600" dirty="0">
                <a:latin typeface="Arial "/>
              </a:rPr>
              <a:t> </a:t>
            </a:r>
            <a:r>
              <a:rPr lang="en-GB" sz="11200" dirty="0">
                <a:latin typeface="Arial "/>
              </a:rPr>
              <a:t>in the air breathed out.</a:t>
            </a:r>
          </a:p>
          <a:p>
            <a:endParaRPr lang="en-GB" sz="5100" dirty="0"/>
          </a:p>
          <a:p>
            <a:pPr marL="0" indent="0">
              <a:buNone/>
            </a:pPr>
            <a:endParaRPr lang="en-GB" sz="6000" dirty="0"/>
          </a:p>
          <a:p>
            <a:pPr marL="0" indent="0">
              <a:buNone/>
            </a:pPr>
            <a:endParaRPr lang="en-GB" sz="60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34258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DFB6F50-B10D-D3ED-F182-ED7BE4CE5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/>
              <a:t>Structure of the respiratory system</a:t>
            </a:r>
          </a:p>
        </p:txBody>
      </p:sp>
      <p:pic>
        <p:nvPicPr>
          <p:cNvPr id="5" name="Picture 6" descr="Overview of the Respiratory System - Lung and Airway Disorders - MSD Manual  Consumer Version">
            <a:extLst>
              <a:ext uri="{FF2B5EF4-FFF2-40B4-BE49-F238E27FC236}">
                <a16:creationId xmlns:a16="http://schemas.microsoft.com/office/drawing/2014/main" id="{C7293820-9889-9423-26D2-E5AF7B9B1BC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08137" y="1484784"/>
            <a:ext cx="3419847" cy="417646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76D7F6BA-33D9-FB09-0C7D-1A2477F226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respiratory passages are: </a:t>
            </a:r>
          </a:p>
          <a:p>
            <a:pPr marL="0" indent="0">
              <a:buNone/>
            </a:pPr>
            <a:r>
              <a:rPr lang="en-GB" dirty="0"/>
              <a:t>the nose          the bronchi (x2)                          the pharynx     bronchial tubes</a:t>
            </a:r>
          </a:p>
          <a:p>
            <a:pPr marL="0" indent="0">
              <a:buNone/>
            </a:pPr>
            <a:r>
              <a:rPr lang="en-GB" dirty="0"/>
              <a:t>the trachea      the alveoli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bronchial tubes and the</a:t>
            </a:r>
          </a:p>
          <a:p>
            <a:pPr marL="0" indent="0">
              <a:buNone/>
            </a:pPr>
            <a:r>
              <a:rPr lang="en-GB" dirty="0"/>
              <a:t>alveoli are contained within the</a:t>
            </a:r>
          </a:p>
          <a:p>
            <a:pPr marL="0" indent="0">
              <a:buNone/>
            </a:pPr>
            <a:r>
              <a:rPr lang="en-GB" dirty="0"/>
              <a:t>lungs. They are supported by</a:t>
            </a:r>
          </a:p>
          <a:p>
            <a:pPr marL="0" indent="0">
              <a:buNone/>
            </a:pPr>
            <a:r>
              <a:rPr lang="en-GB" dirty="0"/>
              <a:t>nerves and connective tissue.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Each alveolus is surrounded by</a:t>
            </a:r>
          </a:p>
          <a:p>
            <a:pPr marL="0" indent="0">
              <a:buNone/>
            </a:pPr>
            <a:r>
              <a:rPr lang="en-GB" dirty="0"/>
              <a:t>a network of capillaries.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0548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3C5BA-19D4-EC8B-2D4C-7A6812C5E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498179"/>
          </a:xfrm>
        </p:spPr>
        <p:txBody>
          <a:bodyPr>
            <a:normAutofit fontScale="90000"/>
          </a:bodyPr>
          <a:lstStyle/>
          <a:p>
            <a:pPr algn="l"/>
            <a:br>
              <a:rPr lang="en-GB" dirty="0"/>
            </a:br>
            <a:r>
              <a:rPr lang="en-GB" dirty="0"/>
              <a:t>            </a:t>
            </a:r>
            <a:r>
              <a:rPr lang="en-GB" b="1" dirty="0"/>
              <a:t>The urinary system</a:t>
            </a:r>
            <a:br>
              <a:rPr lang="en-GB" b="1" dirty="0"/>
            </a:br>
            <a:r>
              <a:rPr lang="en-GB" sz="3600" dirty="0"/>
              <a:t>This system is concerned with: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17818-350E-7EEB-8290-6C74DCD1D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endParaRPr lang="en-GB" sz="3000" dirty="0"/>
          </a:p>
          <a:p>
            <a:pPr marL="514350" indent="-514350">
              <a:buAutoNum type="arabicPeriod"/>
            </a:pPr>
            <a:r>
              <a:rPr lang="en-GB" sz="3000" dirty="0"/>
              <a:t>    Maintaining water balance in the body</a:t>
            </a:r>
          </a:p>
          <a:p>
            <a:pPr marL="514350" indent="-514350">
              <a:buAutoNum type="arabicPeriod"/>
            </a:pPr>
            <a:endParaRPr lang="en-GB" sz="3000" dirty="0"/>
          </a:p>
          <a:p>
            <a:pPr marL="514350" indent="-514350">
              <a:buAutoNum type="arabicPeriod" startAt="2"/>
            </a:pPr>
            <a:r>
              <a:rPr lang="en-GB" sz="3000" dirty="0"/>
              <a:t>    Maintaining the balance of acids and</a:t>
            </a:r>
          </a:p>
          <a:p>
            <a:pPr marL="0" indent="0">
              <a:buNone/>
            </a:pPr>
            <a:r>
              <a:rPr lang="en-GB" sz="3000" dirty="0"/>
              <a:t>         alkalis in the body </a:t>
            </a:r>
            <a:r>
              <a:rPr lang="en-GB" sz="2400" dirty="0"/>
              <a:t>(which affect pH)</a:t>
            </a:r>
          </a:p>
          <a:p>
            <a:pPr marL="0" indent="0">
              <a:buNone/>
            </a:pPr>
            <a:r>
              <a:rPr lang="en-GB" sz="2400" dirty="0"/>
              <a:t>     </a:t>
            </a:r>
          </a:p>
          <a:p>
            <a:pPr marL="514350" indent="-514350">
              <a:buAutoNum type="arabicPeriod" startAt="3"/>
            </a:pPr>
            <a:r>
              <a:rPr lang="en-GB" sz="3000" dirty="0"/>
              <a:t>    Eliminating waste products</a:t>
            </a:r>
          </a:p>
          <a:p>
            <a:pPr marL="0" indent="0">
              <a:buNone/>
            </a:pPr>
            <a:r>
              <a:rPr lang="en-GB" sz="3000" dirty="0"/>
              <a:t>         </a:t>
            </a:r>
            <a:r>
              <a:rPr lang="en-GB" sz="2400" dirty="0"/>
              <a:t>(urea and uric acid).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837153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A522-A7DB-AFC7-4988-37DE43C3C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urinary system consists of: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394282-4908-56D7-8EB5-3BB2726224D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2 kidneys </a:t>
            </a:r>
            <a:r>
              <a:rPr lang="en-GB" sz="2400" dirty="0"/>
              <a:t>(one each side of the vertebral column)</a:t>
            </a:r>
          </a:p>
          <a:p>
            <a:pPr marL="0" indent="0">
              <a:buNone/>
            </a:pPr>
            <a:r>
              <a:rPr lang="en-GB" dirty="0"/>
              <a:t>2 ureters </a:t>
            </a:r>
            <a:r>
              <a:rPr lang="en-GB" sz="2400" dirty="0"/>
              <a:t>(from the kidney to the bladder)</a:t>
            </a:r>
          </a:p>
          <a:p>
            <a:pPr marL="0" indent="0">
              <a:buNone/>
            </a:pPr>
            <a:r>
              <a:rPr lang="en-GB" dirty="0"/>
              <a:t>1 bladder </a:t>
            </a:r>
            <a:r>
              <a:rPr lang="en-GB" sz="2400" dirty="0"/>
              <a:t>(situated in the pelvis)</a:t>
            </a:r>
          </a:p>
          <a:p>
            <a:pPr marL="0" indent="0">
              <a:buNone/>
            </a:pPr>
            <a:r>
              <a:rPr lang="en-GB" dirty="0"/>
              <a:t>1 urethra </a:t>
            </a:r>
            <a:r>
              <a:rPr lang="en-GB" sz="2400" dirty="0"/>
              <a:t>(from the bladder to the exterior)</a:t>
            </a:r>
          </a:p>
          <a:p>
            <a:endParaRPr lang="en-GB" dirty="0"/>
          </a:p>
        </p:txBody>
      </p:sp>
      <p:pic>
        <p:nvPicPr>
          <p:cNvPr id="5" name="Picture 2" descr="Urinary system anatomy | Children&amp;#39;s Wisconsin">
            <a:extLst>
              <a:ext uri="{FF2B5EF4-FFF2-40B4-BE49-F238E27FC236}">
                <a16:creationId xmlns:a16="http://schemas.microsoft.com/office/drawing/2014/main" id="{1A36DD58-EF54-9546-8388-07FAF07D4762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3240359" cy="383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57640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52DAD-BB9A-9622-7666-EF67488D0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               Coffee</a:t>
            </a:r>
          </a:p>
        </p:txBody>
      </p:sp>
      <p:pic>
        <p:nvPicPr>
          <p:cNvPr id="4" name="Content Placeholder 7" descr="Chinese Teapot And Cup outline">
            <a:extLst>
              <a:ext uri="{FF2B5EF4-FFF2-40B4-BE49-F238E27FC236}">
                <a16:creationId xmlns:a16="http://schemas.microsoft.com/office/drawing/2014/main" id="{AE713523-6BD9-0D14-9BE1-628E363F99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87624" y="2204864"/>
            <a:ext cx="2448272" cy="2520280"/>
          </a:xfrm>
        </p:spPr>
      </p:pic>
      <p:pic>
        <p:nvPicPr>
          <p:cNvPr id="5" name="Content Placeholder 10" descr="Latte Cup with solid fill">
            <a:extLst>
              <a:ext uri="{FF2B5EF4-FFF2-40B4-BE49-F238E27FC236}">
                <a16:creationId xmlns:a16="http://schemas.microsoft.com/office/drawing/2014/main" id="{ACC426A7-7F88-630D-778A-AA62B6CCA3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88024" y="2132856"/>
            <a:ext cx="2880320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49115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A59B8-584D-A43F-6DF5-ABAC65C34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Other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A07D0-E9FE-520A-EA7A-F3BDC476C7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Communication</a:t>
            </a:r>
          </a:p>
          <a:p>
            <a:pPr marL="0" indent="0" algn="ctr">
              <a:buNone/>
            </a:pPr>
            <a:r>
              <a:rPr lang="en-GB" sz="3200" dirty="0"/>
              <a:t>Protection</a:t>
            </a:r>
          </a:p>
          <a:p>
            <a:pPr marL="0" indent="0" algn="ctr">
              <a:buNone/>
            </a:pPr>
            <a:r>
              <a:rPr lang="en-GB" sz="3200" dirty="0"/>
              <a:t>Reproduction</a:t>
            </a:r>
          </a:p>
          <a:p>
            <a:pPr marL="0" indent="0" algn="ctr">
              <a:buNone/>
            </a:pPr>
            <a:r>
              <a:rPr lang="en-GB" sz="3200" dirty="0"/>
              <a:t>Movement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53331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F4BFD-F46D-A5B8-AF1E-E5D34AFA9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430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7DF6A-A78F-4466-6A97-688BA9F5B620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20121212">
            <a:off x="1029617" y="2310304"/>
            <a:ext cx="8229600" cy="17155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6000" b="1" dirty="0"/>
              <a:t> 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63606752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E3ADE-CD26-DB06-54CD-159DC226D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3008313" cy="720080"/>
          </a:xfrm>
        </p:spPr>
        <p:txBody>
          <a:bodyPr/>
          <a:lstStyle/>
          <a:p>
            <a:r>
              <a:rPr lang="en-GB" dirty="0"/>
              <a:t>The nervous system consists of: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A92D9-75A2-C177-C52A-4DCDBBE53E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The brain </a:t>
            </a:r>
            <a:r>
              <a:rPr lang="en-GB" dirty="0"/>
              <a:t>– situated inside the skull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The spinal cord </a:t>
            </a:r>
            <a:r>
              <a:rPr lang="en-GB" dirty="0"/>
              <a:t>– from the base of the skull to the lumbar region, protected by the vertebral column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/>
              <a:t>Nerve fibres </a:t>
            </a:r>
            <a:r>
              <a:rPr lang="en-GB" dirty="0"/>
              <a:t>– </a:t>
            </a:r>
          </a:p>
          <a:p>
            <a:pPr marL="0" indent="0">
              <a:buNone/>
            </a:pPr>
            <a:r>
              <a:rPr lang="en-GB" i="1" dirty="0"/>
              <a:t>sensory (afferent</a:t>
            </a:r>
            <a:r>
              <a:rPr lang="en-GB" dirty="0"/>
              <a:t>) nerve fibres providing the brain with incoming messages from organs and tissues </a:t>
            </a:r>
          </a:p>
          <a:p>
            <a:pPr marL="0" indent="0">
              <a:buNone/>
            </a:pPr>
            <a:r>
              <a:rPr lang="en-GB" sz="2800" dirty="0"/>
              <a:t>and </a:t>
            </a:r>
          </a:p>
          <a:p>
            <a:pPr marL="0" indent="0">
              <a:buNone/>
            </a:pPr>
            <a:r>
              <a:rPr lang="en-GB" i="1" dirty="0"/>
              <a:t>motor (efferent) </a:t>
            </a:r>
            <a:r>
              <a:rPr lang="en-GB" dirty="0"/>
              <a:t>nerves, conveying nerve impulses from the brain to organs and tissues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BE9192-46F1-827C-F3CA-56702657DC3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2" descr="Nervous System Functions and Parts | Ask A Biologist">
            <a:extLst>
              <a:ext uri="{FF2B5EF4-FFF2-40B4-BE49-F238E27FC236}">
                <a16:creationId xmlns:a16="http://schemas.microsoft.com/office/drawing/2014/main" id="{C66520E9-DA52-E1C3-12E9-174B93D030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" y="908720"/>
            <a:ext cx="3008313" cy="4593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250778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EF4EC-0B71-BBA0-EA40-0B8233310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Communication</a:t>
            </a:r>
            <a:r>
              <a:rPr lang="en-GB" dirty="0"/>
              <a:t> </a:t>
            </a:r>
            <a:r>
              <a:rPr lang="en-GB" sz="3100" dirty="0"/>
              <a:t>with the outside world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4B73F-1A7C-D4E0-18B5-AC512DB660B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brain receives</a:t>
            </a:r>
          </a:p>
          <a:p>
            <a:pPr marL="0" indent="0">
              <a:buNone/>
            </a:pPr>
            <a:r>
              <a:rPr lang="en-GB" dirty="0"/>
              <a:t> communication from the</a:t>
            </a:r>
          </a:p>
          <a:p>
            <a:pPr marL="0" indent="0">
              <a:buNone/>
            </a:pPr>
            <a:r>
              <a:rPr lang="en-GB" dirty="0"/>
              <a:t> outside world through the</a:t>
            </a:r>
          </a:p>
          <a:p>
            <a:pPr marL="0" indent="0">
              <a:buNone/>
            </a:pPr>
            <a:r>
              <a:rPr lang="en-GB" dirty="0"/>
              <a:t> senses: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Sight – the eyes</a:t>
            </a:r>
          </a:p>
          <a:p>
            <a:pPr marL="0" indent="0">
              <a:buNone/>
            </a:pPr>
            <a:r>
              <a:rPr lang="en-GB" dirty="0"/>
              <a:t>Hearing – the ears</a:t>
            </a:r>
          </a:p>
          <a:p>
            <a:pPr marL="0" indent="0">
              <a:buNone/>
            </a:pPr>
            <a:r>
              <a:rPr lang="en-GB" dirty="0"/>
              <a:t>Smell – the nose</a:t>
            </a:r>
          </a:p>
          <a:p>
            <a:pPr marL="0" indent="0">
              <a:buNone/>
            </a:pPr>
            <a:r>
              <a:rPr lang="en-GB" dirty="0"/>
              <a:t>Taste – the tongue</a:t>
            </a:r>
          </a:p>
          <a:p>
            <a:pPr marL="0" indent="0">
              <a:buNone/>
            </a:pPr>
            <a:r>
              <a:rPr lang="en-GB" dirty="0"/>
              <a:t>Touch – the skin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285830-AD5E-D921-08BA-E24C7A1AACA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Feedback from more than one</a:t>
            </a:r>
          </a:p>
          <a:p>
            <a:pPr marL="0" indent="0">
              <a:buNone/>
            </a:pPr>
            <a:r>
              <a:rPr lang="en-GB" dirty="0"/>
              <a:t>of the senses often provides</a:t>
            </a:r>
          </a:p>
          <a:p>
            <a:pPr marL="0" indent="0">
              <a:buNone/>
            </a:pPr>
            <a:r>
              <a:rPr lang="en-GB" dirty="0"/>
              <a:t>different information about the</a:t>
            </a:r>
          </a:p>
          <a:p>
            <a:pPr marL="0" indent="0">
              <a:buNone/>
            </a:pPr>
            <a:r>
              <a:rPr lang="en-GB" dirty="0"/>
              <a:t>same thing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eg</a:t>
            </a:r>
            <a:r>
              <a:rPr lang="en-GB" dirty="0"/>
              <a:t> receiving information about</a:t>
            </a:r>
          </a:p>
          <a:p>
            <a:pPr marL="0" indent="0">
              <a:buNone/>
            </a:pPr>
            <a:r>
              <a:rPr lang="en-GB" dirty="0"/>
              <a:t>smoke from a fire will involve</a:t>
            </a:r>
          </a:p>
          <a:p>
            <a:pPr marL="0" indent="0">
              <a:buNone/>
            </a:pPr>
            <a:r>
              <a:rPr lang="en-GB" dirty="0"/>
              <a:t>sight, smell, hearing.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552727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62F80-A93B-6A1F-D88A-C63A92CFA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Communication</a:t>
            </a:r>
            <a:r>
              <a:rPr lang="en-GB" dirty="0"/>
              <a:t> </a:t>
            </a:r>
            <a:r>
              <a:rPr lang="en-GB" sz="3100" dirty="0"/>
              <a:t>within the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A6171-0E39-ADED-037C-C1E1095ACB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The brain receives information from inside the body from:</a:t>
            </a:r>
          </a:p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3800" dirty="0"/>
              <a:t>-    </a:t>
            </a: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nerve impulses transmitted by nerve fibres </a:t>
            </a:r>
          </a:p>
          <a:p>
            <a:pPr>
              <a:buFontTx/>
              <a:buChar char="-"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chemical substances circulating in the blood which supplies the brain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The brain collates this information and responds by</a:t>
            </a:r>
          </a:p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initiating efferent nerve impulses and secreting chemical</a:t>
            </a:r>
          </a:p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substances. These pass from the brain to other parts of the</a:t>
            </a:r>
          </a:p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body to stimulate, regulate and co-ordinate the activities of</a:t>
            </a:r>
          </a:p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organs and systems. </a:t>
            </a:r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05166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66F49-A682-4940-AC77-AFF67BE2F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Protection</a:t>
            </a:r>
            <a:r>
              <a:rPr lang="en-GB" dirty="0"/>
              <a:t> </a:t>
            </a:r>
            <a:r>
              <a:rPr lang="en-GB" sz="3600" b="1" dirty="0"/>
              <a:t>from the Environment- </a:t>
            </a:r>
            <a:br>
              <a:rPr lang="en-GB" sz="3600" dirty="0"/>
            </a:br>
            <a:r>
              <a:rPr lang="en-GB" sz="3600" dirty="0"/>
              <a:t>the Integumentary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B8D39-C473-8D02-0A91-6C9ED57CEC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88843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The skin and mucous membranes lining the</a:t>
            </a:r>
          </a:p>
          <a:p>
            <a:pPr marL="0" indent="0">
              <a:buNone/>
            </a:pPr>
            <a:r>
              <a:rPr lang="en-GB" dirty="0"/>
              <a:t>passages that are open to the external environment</a:t>
            </a:r>
          </a:p>
          <a:p>
            <a:pPr marL="0" indent="0">
              <a:buNone/>
            </a:pPr>
            <a:r>
              <a:rPr lang="en-GB" dirty="0"/>
              <a:t>provide a barrier between the external environment</a:t>
            </a:r>
          </a:p>
          <a:p>
            <a:pPr marL="0" indent="0">
              <a:buNone/>
            </a:pPr>
            <a:r>
              <a:rPr lang="en-GB" dirty="0"/>
              <a:t>and the body cells.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b="1" dirty="0"/>
              <a:t>The Skin</a:t>
            </a:r>
          </a:p>
          <a:p>
            <a:pPr marL="0" indent="0">
              <a:buNone/>
            </a:pPr>
            <a:r>
              <a:rPr lang="en-GB" dirty="0"/>
              <a:t>The skin consists of two parts – </a:t>
            </a:r>
          </a:p>
          <a:p>
            <a:pPr marL="0" indent="0">
              <a:buNone/>
            </a:pPr>
            <a:r>
              <a:rPr lang="en-GB" dirty="0"/>
              <a:t>the epidermis </a:t>
            </a:r>
            <a:r>
              <a:rPr lang="en-GB" sz="2400" dirty="0"/>
              <a:t>and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the dermis.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700503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28137-BF42-5CBB-4EB8-E8E1AA837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>
                <a:solidFill>
                  <a:schemeClr val="tx2"/>
                </a:solidFill>
              </a:rPr>
            </a:br>
            <a:r>
              <a:rPr lang="en-GB" b="1" dirty="0">
                <a:solidFill>
                  <a:schemeClr val="tx2"/>
                </a:solidFill>
              </a:rPr>
              <a:t>The epidermis </a:t>
            </a:r>
            <a:br>
              <a:rPr lang="en-GB" b="1" dirty="0">
                <a:solidFill>
                  <a:schemeClr val="tx2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5A026-61A4-91A0-D7FF-08807FB831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/>
              <a:t>the outside layer of the skin and its cells grow from the dermis to the skin surface. </a:t>
            </a:r>
          </a:p>
          <a:p>
            <a:pPr marL="0" indent="0">
              <a:buNone/>
            </a:pPr>
            <a:r>
              <a:rPr lang="en-GB" dirty="0"/>
              <a:t>  </a:t>
            </a:r>
          </a:p>
          <a:p>
            <a:pPr marL="0" indent="0">
              <a:buNone/>
            </a:pPr>
            <a:r>
              <a:rPr lang="en-GB" dirty="0"/>
              <a:t>- the cells of the epidermis are dead cells</a:t>
            </a:r>
          </a:p>
          <a:p>
            <a:pPr marL="0" indent="0">
              <a:buNone/>
            </a:pPr>
            <a:r>
              <a:rPr lang="en-GB" dirty="0"/>
              <a:t>  that are continually being rubbed off and</a:t>
            </a:r>
          </a:p>
          <a:p>
            <a:pPr marL="0" indent="0">
              <a:buNone/>
            </a:pPr>
            <a:r>
              <a:rPr lang="en-GB" dirty="0"/>
              <a:t>  are replaced from below.</a:t>
            </a:r>
          </a:p>
          <a:p>
            <a:pPr marL="0" indent="0">
              <a:buNone/>
            </a:pPr>
            <a:endParaRPr lang="en-GB" b="1" dirty="0">
              <a:solidFill>
                <a:srgbClr val="FFD1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859223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81339-EF68-9739-2AC2-27DF55285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tx2"/>
                </a:solidFill>
              </a:rPr>
              <a:t>The dermis … </a:t>
            </a:r>
            <a:br>
              <a:rPr lang="en-GB" b="1" dirty="0">
                <a:solidFill>
                  <a:schemeClr val="tx2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CAF0B-2736-BEFF-1D7A-D04DBC7DC0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09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Char char="-"/>
            </a:pPr>
            <a:r>
              <a:rPr lang="en-GB" dirty="0"/>
              <a:t>consists of living cells which grow towards</a:t>
            </a:r>
          </a:p>
          <a:p>
            <a:pPr marL="0" indent="0">
              <a:buNone/>
            </a:pPr>
            <a:r>
              <a:rPr lang="en-GB" dirty="0"/>
              <a:t>    the surface. It contains tiny sweat glands with</a:t>
            </a:r>
          </a:p>
          <a:p>
            <a:pPr marL="0" indent="0">
              <a:buNone/>
            </a:pPr>
            <a:r>
              <a:rPr lang="en-GB" dirty="0"/>
              <a:t>    ducts which lead towards the surface. </a:t>
            </a:r>
          </a:p>
          <a:p>
            <a:pPr marL="0" indent="0">
              <a:buNone/>
            </a:pPr>
            <a:r>
              <a:rPr lang="en-GB" dirty="0"/>
              <a:t>   </a:t>
            </a:r>
          </a:p>
          <a:p>
            <a:pPr marL="0" indent="0">
              <a:buNone/>
            </a:pPr>
            <a:r>
              <a:rPr lang="en-GB" dirty="0"/>
              <a:t>    When sweat from these glands reaches the</a:t>
            </a:r>
          </a:p>
          <a:p>
            <a:pPr marL="0" indent="0">
              <a:buNone/>
            </a:pPr>
            <a:r>
              <a:rPr lang="en-GB" dirty="0"/>
              <a:t>    surface it evaporates, cooling the body and</a:t>
            </a:r>
          </a:p>
          <a:p>
            <a:pPr marL="0" indent="0">
              <a:buNone/>
            </a:pPr>
            <a:r>
              <a:rPr lang="en-GB" dirty="0"/>
              <a:t>    helping to maintain body temperature, which</a:t>
            </a:r>
          </a:p>
          <a:p>
            <a:pPr marL="0" indent="0">
              <a:buNone/>
            </a:pPr>
            <a:r>
              <a:rPr lang="en-GB" dirty="0"/>
              <a:t>    is essential for life.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664599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7928D-B0E9-8B64-D6B5-22A2EE7262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Mucous membranes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68D02-C1F6-C42C-CBF5-B12B77D031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- comprise cells that secrete mucous which keeps their outside surface moist.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Mucous protects the mouth and oesophagus from injury by food and protects the lungs and respiratory system from inhaled dust and micro-organisms.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805313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A2A42-1D0A-0880-8ABD-CAEC39610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2BE51-5284-0830-98B8-07D0514CF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03244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body needs to move within the environment:-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 obtain food or water</a:t>
            </a:r>
          </a:p>
          <a:p>
            <a:pPr marL="0" indent="0">
              <a:buNone/>
            </a:pPr>
            <a:r>
              <a:rPr lang="en-GB" dirty="0"/>
              <a:t>to avoid injury</a:t>
            </a:r>
          </a:p>
          <a:p>
            <a:pPr marL="0" indent="0">
              <a:buNone/>
            </a:pPr>
            <a:r>
              <a:rPr lang="en-GB" dirty="0"/>
              <a:t>to reproduce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Most body movement is under the control of the will</a:t>
            </a:r>
          </a:p>
          <a:p>
            <a:pPr marL="0" indent="0">
              <a:buNone/>
            </a:pPr>
            <a:r>
              <a:rPr lang="en-GB" sz="2800" dirty="0"/>
              <a:t>(voluntary nervous system) </a:t>
            </a:r>
            <a:r>
              <a:rPr lang="en-GB" dirty="0"/>
              <a:t>so takes place consciously.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 It involves the muscular and skeletal systems.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76248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034AD-190A-1DE2-9ECC-541FDEECD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419646"/>
          </a:xfrm>
        </p:spPr>
        <p:txBody>
          <a:bodyPr>
            <a:noAutofit/>
          </a:bodyPr>
          <a:lstStyle/>
          <a:p>
            <a:r>
              <a:rPr lang="en-GB" sz="2800" dirty="0"/>
              <a:t>The Skeleton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BC53E-E3C2-B934-909B-469DC65FD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3808" y="273050"/>
            <a:ext cx="5842992" cy="517217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The skeleton provides a frame for</a:t>
            </a:r>
          </a:p>
          <a:p>
            <a:pPr marL="0" indent="0">
              <a:buNone/>
            </a:pPr>
            <a:r>
              <a:rPr lang="en-GB" dirty="0"/>
              <a:t>the body. Movement happens when</a:t>
            </a:r>
          </a:p>
          <a:p>
            <a:pPr marL="0" indent="0">
              <a:buNone/>
            </a:pPr>
            <a:r>
              <a:rPr lang="en-GB" dirty="0"/>
              <a:t>muscles attached to the bones </a:t>
            </a:r>
          </a:p>
          <a:p>
            <a:pPr marL="0" indent="0">
              <a:buNone/>
            </a:pPr>
            <a:r>
              <a:rPr lang="en-GB" dirty="0"/>
              <a:t>contract and move them at the</a:t>
            </a:r>
          </a:p>
          <a:p>
            <a:pPr marL="0" indent="0">
              <a:buNone/>
            </a:pPr>
            <a:r>
              <a:rPr lang="en-GB" dirty="0"/>
              <a:t>joints.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skeleton consists of:</a:t>
            </a:r>
          </a:p>
          <a:p>
            <a:pPr marL="0" indent="0">
              <a:buNone/>
            </a:pPr>
            <a:r>
              <a:rPr lang="en-GB" dirty="0"/>
              <a:t>- the </a:t>
            </a:r>
            <a:r>
              <a:rPr lang="en-GB" i="1" dirty="0"/>
              <a:t>axial</a:t>
            </a:r>
            <a:r>
              <a:rPr lang="en-GB" dirty="0"/>
              <a:t> skeleton (the central part)</a:t>
            </a:r>
          </a:p>
          <a:p>
            <a:pPr>
              <a:buFontTx/>
              <a:buChar char="-"/>
            </a:pPr>
            <a:r>
              <a:rPr lang="en-GB" dirty="0"/>
              <a:t>the appendicular skeleton (bones attached to the </a:t>
            </a:r>
            <a:r>
              <a:rPr lang="en-GB" i="1" dirty="0"/>
              <a:t>axis</a:t>
            </a:r>
            <a:r>
              <a:rPr lang="en-GB" dirty="0"/>
              <a:t> or axial skeleton).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D3A68D-39C3-073A-F03B-575022422C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552" y="908720"/>
            <a:ext cx="2125762" cy="4556271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Picture 2" descr="Glossary of the Skeletal System | Learn Skeletal Anatomy">
            <a:extLst>
              <a:ext uri="{FF2B5EF4-FFF2-40B4-BE49-F238E27FC236}">
                <a16:creationId xmlns:a16="http://schemas.microsoft.com/office/drawing/2014/main" id="{8D498E1D-84D3-0C93-143C-4C3ED6E2B0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1" y="908720"/>
            <a:ext cx="2098576" cy="455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34430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F0861-F24D-6D49-4BC3-2BB3640BC5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FC149-1E9D-F761-083B-05D1123684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This is essential for the success of any</a:t>
            </a:r>
          </a:p>
          <a:p>
            <a:pPr marL="0" indent="0">
              <a:buNone/>
            </a:pPr>
            <a:r>
              <a:rPr lang="en-GB" dirty="0"/>
              <a:t>species. Bisexual reproduction involves the</a:t>
            </a:r>
          </a:p>
          <a:p>
            <a:pPr marL="0" indent="0">
              <a:buNone/>
            </a:pPr>
            <a:r>
              <a:rPr lang="en-GB" dirty="0"/>
              <a:t>fertilization of the female egg cell (ovum) by</a:t>
            </a:r>
          </a:p>
          <a:p>
            <a:pPr marL="0" indent="0">
              <a:buNone/>
            </a:pPr>
            <a:r>
              <a:rPr lang="en-GB" dirty="0"/>
              <a:t>the male sperm cell. </a:t>
            </a:r>
          </a:p>
          <a:p>
            <a:pPr marL="0" indent="0">
              <a:buNone/>
            </a:pPr>
            <a:r>
              <a:rPr lang="en-GB" dirty="0"/>
              <a:t>The ova are produced by the ovaries (x2)</a:t>
            </a:r>
          </a:p>
          <a:p>
            <a:pPr marL="0" indent="0">
              <a:buNone/>
            </a:pPr>
            <a:r>
              <a:rPr lang="en-GB" dirty="0"/>
              <a:t>situated in the female pelvis.</a:t>
            </a:r>
          </a:p>
          <a:p>
            <a:pPr marL="0" indent="0">
              <a:buNone/>
            </a:pPr>
            <a:r>
              <a:rPr lang="en-GB" dirty="0"/>
              <a:t>The spermatozoa are produced by the testes.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542067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5CD45-37C0-3138-C978-CBDFBE5B3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346EC-9F71-EAF0-6589-4087CC0482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During coitus sperm are deposited in the</a:t>
            </a:r>
          </a:p>
          <a:p>
            <a:pPr marL="0" indent="0">
              <a:buNone/>
            </a:pPr>
            <a:r>
              <a:rPr lang="en-GB" dirty="0"/>
              <a:t>female vagina and pass through the uterus</a:t>
            </a:r>
          </a:p>
          <a:p>
            <a:pPr marL="0" indent="0">
              <a:buNone/>
            </a:pPr>
            <a:r>
              <a:rPr lang="en-GB" dirty="0"/>
              <a:t>to fertilize the ovum. The fertilized ovum</a:t>
            </a:r>
          </a:p>
          <a:p>
            <a:pPr marL="0" indent="0">
              <a:buNone/>
            </a:pPr>
            <a:r>
              <a:rPr lang="en-GB" dirty="0"/>
              <a:t>passes into the uterus and embeds in the</a:t>
            </a:r>
          </a:p>
          <a:p>
            <a:pPr marL="0" indent="0">
              <a:buNone/>
            </a:pPr>
            <a:r>
              <a:rPr lang="en-GB" dirty="0"/>
              <a:t>uterine wall, maturing after about 40 weeks.</a:t>
            </a:r>
          </a:p>
        </p:txBody>
      </p:sp>
    </p:spTree>
    <p:extLst>
      <p:ext uri="{BB962C8B-B14F-4D97-AF65-F5344CB8AC3E}">
        <p14:creationId xmlns:p14="http://schemas.microsoft.com/office/powerpoint/2010/main" val="364605986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430BE-310B-9CD2-63DE-7DC435AA8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936104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16643-6E1C-D692-364B-D462380068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53650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dirty="0"/>
              <a:t>Anatomy </a:t>
            </a:r>
            <a:r>
              <a:rPr lang="en-GB" dirty="0"/>
              <a:t>focuses on structure – how something is put together.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/>
              <a:t>Physiology</a:t>
            </a:r>
            <a:r>
              <a:rPr lang="en-GB" dirty="0"/>
              <a:t> shows how those structures work together to perform a particular function.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introductory session has identified the body </a:t>
            </a:r>
          </a:p>
          <a:p>
            <a:pPr marL="0" indent="0">
              <a:buNone/>
            </a:pPr>
            <a:r>
              <a:rPr lang="en-GB" dirty="0"/>
              <a:t>systems and briefly stated their functions.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the next sessions we will look at these systems in more</a:t>
            </a:r>
          </a:p>
          <a:p>
            <a:pPr marL="0" indent="0">
              <a:buNone/>
            </a:pPr>
            <a:r>
              <a:rPr lang="en-GB" dirty="0"/>
              <a:t>detail, explaining their functions and showing how they</a:t>
            </a:r>
          </a:p>
          <a:p>
            <a:pPr marL="0" indent="0">
              <a:buNone/>
            </a:pPr>
            <a:r>
              <a:rPr lang="en-GB" dirty="0"/>
              <a:t>work together in the body.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959242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28602-2DDB-3CC0-1BA1-D214D4F6E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Workshop – 45/60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0AC9F-F848-8BEF-9A44-4C0663D771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Work in up to 7 small groups.</a:t>
            </a:r>
          </a:p>
          <a:p>
            <a:pPr marL="0" indent="0">
              <a:buNone/>
            </a:pPr>
            <a:r>
              <a:rPr lang="en-GB" dirty="0"/>
              <a:t>Review slides 12, 13, 14.</a:t>
            </a:r>
          </a:p>
          <a:p>
            <a:pPr marL="0" indent="0">
              <a:buNone/>
            </a:pPr>
            <a:r>
              <a:rPr lang="en-GB" dirty="0"/>
              <a:t>In your group select ONE  NEED. Briefly explain the body systems designed to meet this need, considering their structure, basic functions and showing how they enable the NEED to be met.</a:t>
            </a:r>
          </a:p>
          <a:p>
            <a:pPr marL="0" indent="0">
              <a:buNone/>
            </a:pPr>
            <a:r>
              <a:rPr lang="en-GB" dirty="0"/>
              <a:t>Feed back to the class. </a:t>
            </a:r>
          </a:p>
        </p:txBody>
      </p:sp>
    </p:spTree>
    <p:extLst>
      <p:ext uri="{BB962C8B-B14F-4D97-AF65-F5344CB8AC3E}">
        <p14:creationId xmlns:p14="http://schemas.microsoft.com/office/powerpoint/2010/main" val="242947346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89D8C-9791-8D31-5935-6E88ACE16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C23B3-D9F4-3C91-BFEA-DE0124B2D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26208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/>
              <a:t>Ross J,  Wilson KJ, – Foundations of Anatomy and Physiology</a:t>
            </a:r>
          </a:p>
          <a:p>
            <a:pPr marL="0" indent="0">
              <a:buNone/>
            </a:pPr>
            <a:r>
              <a:rPr lang="en-GB" sz="1700" dirty="0"/>
              <a:t>13</a:t>
            </a:r>
            <a:r>
              <a:rPr lang="en-GB" sz="1700" baseline="30000" dirty="0"/>
              <a:t>th</a:t>
            </a:r>
            <a:r>
              <a:rPr lang="en-GB" sz="1700" dirty="0"/>
              <a:t> Edition Churchill Livingstone</a:t>
            </a:r>
          </a:p>
          <a:p>
            <a:pPr marL="0" indent="0">
              <a:buNone/>
            </a:pPr>
            <a:r>
              <a:rPr lang="en-GB" sz="1700" dirty="0"/>
              <a:t>Watson R - Anatomy and Physiology for Nurses </a:t>
            </a:r>
          </a:p>
          <a:p>
            <a:pPr marL="0" indent="0">
              <a:buNone/>
            </a:pPr>
            <a:r>
              <a:rPr lang="en-GB" sz="1700" dirty="0"/>
              <a:t>14</a:t>
            </a:r>
            <a:r>
              <a:rPr lang="en-GB" sz="1700" baseline="30000" dirty="0"/>
              <a:t>th</a:t>
            </a:r>
            <a:r>
              <a:rPr lang="en-GB" sz="1700" dirty="0"/>
              <a:t> Edition 2018, </a:t>
            </a:r>
            <a:r>
              <a:rPr lang="en-GB" sz="1700" dirty="0" err="1"/>
              <a:t>Balliere</a:t>
            </a:r>
            <a:r>
              <a:rPr lang="en-GB" sz="1700" dirty="0"/>
              <a:t> and Tindal  (</a:t>
            </a:r>
            <a:r>
              <a:rPr lang="en-GB" sz="1700" dirty="0" err="1"/>
              <a:t>Elsever</a:t>
            </a:r>
            <a:r>
              <a:rPr lang="en-GB" sz="1700" dirty="0"/>
              <a:t>) </a:t>
            </a:r>
          </a:p>
          <a:p>
            <a:pPr marL="0" indent="0">
              <a:buNone/>
            </a:pPr>
            <a:r>
              <a:rPr lang="en-GB" sz="1600" dirty="0" err="1"/>
              <a:t>Ankey</a:t>
            </a:r>
            <a:r>
              <a:rPr lang="en-GB" sz="1600" dirty="0"/>
              <a:t> J, Colbert B, Dingle M, Lee K, Steggall M –</a:t>
            </a:r>
          </a:p>
          <a:p>
            <a:pPr marL="0" indent="0">
              <a:buNone/>
            </a:pPr>
            <a:r>
              <a:rPr lang="en-GB" sz="1600" dirty="0"/>
              <a:t>Anatomy and Physiology for Nursing and Health Professionals </a:t>
            </a:r>
          </a:p>
          <a:p>
            <a:pPr marL="0" indent="0">
              <a:buNone/>
            </a:pPr>
            <a:r>
              <a:rPr lang="en-GB" sz="1600" dirty="0"/>
              <a:t>Pearson Publications UK/USA 2012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00116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b78d05b6eec685a36055f28f576ddb31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1be8741af6f076b50e8a116112bcf74e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92D6C58-3861-46FA-A662-9E464B68572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dcmitype/"/>
    <ds:schemaRef ds:uri="http://schemas.microsoft.com/office/2006/metadata/properties"/>
    <ds:schemaRef ds:uri="f856874f-9946-48cd-ac29-4cb76853c4c1"/>
    <ds:schemaRef ds:uri="http://www.w3.org/XML/1998/namespace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546</TotalTime>
  <Words>2271</Words>
  <Application>Microsoft Office PowerPoint</Application>
  <PresentationFormat>On-screen Show (4:3)</PresentationFormat>
  <Paragraphs>440</Paragraphs>
  <Slides>50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6" baseType="lpstr">
      <vt:lpstr>Arial</vt:lpstr>
      <vt:lpstr>Arial </vt:lpstr>
      <vt:lpstr>Calibri</vt:lpstr>
      <vt:lpstr>Myriad Pro</vt:lpstr>
      <vt:lpstr>Raleway</vt:lpstr>
      <vt:lpstr>20140311PresentationUWTSDTemplate</vt:lpstr>
      <vt:lpstr>Introduction to Physiology </vt:lpstr>
      <vt:lpstr>Classroom expectations</vt:lpstr>
      <vt:lpstr>Body systems</vt:lpstr>
      <vt:lpstr>Note: </vt:lpstr>
      <vt:lpstr>Assessment</vt:lpstr>
      <vt:lpstr>Employability</vt:lpstr>
      <vt:lpstr>Aims for the session:</vt:lpstr>
      <vt:lpstr>The Human Body:-  a complex multicellular organism</vt:lpstr>
      <vt:lpstr>Cells</vt:lpstr>
      <vt:lpstr>Specialization and Tissues</vt:lpstr>
      <vt:lpstr>Organs</vt:lpstr>
      <vt:lpstr>Basic body needs and systems </vt:lpstr>
      <vt:lpstr>Basic body needs and systems </vt:lpstr>
      <vt:lpstr>Basic body needs and systems </vt:lpstr>
      <vt:lpstr>Internal  transportation </vt:lpstr>
      <vt:lpstr>The external environment -</vt:lpstr>
      <vt:lpstr>The internal environment of the body </vt:lpstr>
      <vt:lpstr>Activity – 20 minutes</vt:lpstr>
      <vt:lpstr>Tea               Coffee</vt:lpstr>
      <vt:lpstr>The circulatory system</vt:lpstr>
      <vt:lpstr>Blood…..</vt:lpstr>
      <vt:lpstr>Blood cells….</vt:lpstr>
      <vt:lpstr>Blood Vessels – there are 3 types</vt:lpstr>
      <vt:lpstr>The Heart </vt:lpstr>
      <vt:lpstr>The heart as a pump</vt:lpstr>
      <vt:lpstr>The Lymphatic System</vt:lpstr>
      <vt:lpstr>The digestive system….</vt:lpstr>
      <vt:lpstr>The digestive process</vt:lpstr>
      <vt:lpstr>Elimination</vt:lpstr>
      <vt:lpstr>The respiratory system</vt:lpstr>
      <vt:lpstr>Structure of the respiratory system</vt:lpstr>
      <vt:lpstr>             The urinary system This system is concerned with: </vt:lpstr>
      <vt:lpstr>The urinary system consists of:  </vt:lpstr>
      <vt:lpstr>Tea               Coffee</vt:lpstr>
      <vt:lpstr>Other systems</vt:lpstr>
      <vt:lpstr>PowerPoint Presentation</vt:lpstr>
      <vt:lpstr>The nervous system consists of:</vt:lpstr>
      <vt:lpstr>Communication with the outside world</vt:lpstr>
      <vt:lpstr>Communication within the body</vt:lpstr>
      <vt:lpstr>Protection from the Environment-  the Integumentary system</vt:lpstr>
      <vt:lpstr> The epidermis  </vt:lpstr>
      <vt:lpstr>The dermis …  </vt:lpstr>
      <vt:lpstr>Mucous membranes</vt:lpstr>
      <vt:lpstr>Movement</vt:lpstr>
      <vt:lpstr>The Skeleton</vt:lpstr>
      <vt:lpstr>Reproduction</vt:lpstr>
      <vt:lpstr>Reproduction</vt:lpstr>
      <vt:lpstr>Conclusion</vt:lpstr>
      <vt:lpstr>Workshop – 45/60 minutes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Gillian Weaver</cp:lastModifiedBy>
  <cp:revision>115</cp:revision>
  <dcterms:created xsi:type="dcterms:W3CDTF">2015-04-14T15:21:28Z</dcterms:created>
  <dcterms:modified xsi:type="dcterms:W3CDTF">2025-05-01T13:35:29Z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