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51"/>
  </p:sldMasterIdLst>
  <p:sldIdLst>
    <p:sldId id="256" r:id="rId52"/>
    <p:sldId id="258" r:id="rId53"/>
    <p:sldId id="257" r:id="rId54"/>
    <p:sldId id="259" r:id="rId55"/>
    <p:sldId id="260" r:id="rId56"/>
    <p:sldId id="261" r:id="rId57"/>
    <p:sldId id="262" r:id="rId58"/>
    <p:sldId id="263" r:id="rId59"/>
    <p:sldId id="264" r:id="rId60"/>
    <p:sldId id="265" r:id="rId61"/>
    <p:sldId id="266" r:id="rId62"/>
    <p:sldId id="267" r:id="rId63"/>
    <p:sldId id="268" r:id="rId64"/>
    <p:sldId id="269" r:id="rId65"/>
    <p:sldId id="270" r:id="rId66"/>
    <p:sldId id="271" r:id="rId67"/>
    <p:sldId id="273" r:id="rId68"/>
    <p:sldId id="276" r:id="rId69"/>
    <p:sldId id="275" r:id="rId70"/>
    <p:sldId id="277" r:id="rId71"/>
    <p:sldId id="279" r:id="rId72"/>
    <p:sldId id="280" r:id="rId73"/>
    <p:sldId id="278" r:id="rId74"/>
    <p:sldId id="272" r:id="rId75"/>
    <p:sldId id="274" r:id="rId7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103" d="100"/>
          <a:sy n="103" d="100"/>
        </p:scale>
        <p:origin x="15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slide" Target="slides/slide4.xml"/><Relationship Id="rId63" Type="http://schemas.openxmlformats.org/officeDocument/2006/relationships/slide" Target="slides/slide12.xml"/><Relationship Id="rId68" Type="http://schemas.openxmlformats.org/officeDocument/2006/relationships/slide" Target="slides/slide17.xml"/><Relationship Id="rId76" Type="http://schemas.openxmlformats.org/officeDocument/2006/relationships/slide" Target="slides/slide25.xml"/><Relationship Id="rId7" Type="http://schemas.openxmlformats.org/officeDocument/2006/relationships/customXml" Target="../customXml/item7.xml"/><Relationship Id="rId71"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slide" Target="slides/slide2.xml"/><Relationship Id="rId58" Type="http://schemas.openxmlformats.org/officeDocument/2006/relationships/slide" Target="slides/slide7.xml"/><Relationship Id="rId66" Type="http://schemas.openxmlformats.org/officeDocument/2006/relationships/slide" Target="slides/slide15.xml"/><Relationship Id="rId74" Type="http://schemas.openxmlformats.org/officeDocument/2006/relationships/slide" Target="slides/slide23.xml"/><Relationship Id="rId79" Type="http://schemas.openxmlformats.org/officeDocument/2006/relationships/theme" Target="theme/theme1.xml"/><Relationship Id="rId5" Type="http://schemas.openxmlformats.org/officeDocument/2006/relationships/customXml" Target="../customXml/item5.xml"/><Relationship Id="rId61" Type="http://schemas.openxmlformats.org/officeDocument/2006/relationships/slide" Target="slides/slide10.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slide" Target="slides/slide1.xml"/><Relationship Id="rId60" Type="http://schemas.openxmlformats.org/officeDocument/2006/relationships/slide" Target="slides/slide9.xml"/><Relationship Id="rId65" Type="http://schemas.openxmlformats.org/officeDocument/2006/relationships/slide" Target="slides/slide14.xml"/><Relationship Id="rId73" Type="http://schemas.openxmlformats.org/officeDocument/2006/relationships/slide" Target="slides/slide22.xml"/><Relationship Id="rId78"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slide" Target="slides/slide5.xml"/><Relationship Id="rId64" Type="http://schemas.openxmlformats.org/officeDocument/2006/relationships/slide" Target="slides/slide13.xml"/><Relationship Id="rId69" Type="http://schemas.openxmlformats.org/officeDocument/2006/relationships/slide" Target="slides/slide18.xml"/><Relationship Id="rId77" Type="http://schemas.openxmlformats.org/officeDocument/2006/relationships/presProps" Target="presProps.xml"/><Relationship Id="rId8" Type="http://schemas.openxmlformats.org/officeDocument/2006/relationships/customXml" Target="../customXml/item8.xml"/><Relationship Id="rId51" Type="http://schemas.openxmlformats.org/officeDocument/2006/relationships/slideMaster" Target="slideMasters/slideMaster1.xml"/><Relationship Id="rId72" Type="http://schemas.openxmlformats.org/officeDocument/2006/relationships/slide" Target="slides/slide21.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slide" Target="slides/slide8.xml"/><Relationship Id="rId67" Type="http://schemas.openxmlformats.org/officeDocument/2006/relationships/slide" Target="slides/slide16.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slide" Target="slides/slide3.xml"/><Relationship Id="rId62" Type="http://schemas.openxmlformats.org/officeDocument/2006/relationships/slide" Target="slides/slide11.xml"/><Relationship Id="rId70" Type="http://schemas.openxmlformats.org/officeDocument/2006/relationships/slide" Target="slides/slide19.xml"/><Relationship Id="rId75"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3/2/2018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customXml" Target="../../customXml/item2.xml"/><Relationship Id="rId6" Type="http://schemas.microsoft.com/office/2007/relationships/media" Target="../media/media1.mp4"/><Relationship Id="rId5" Type="http://schemas.openxmlformats.org/officeDocument/2006/relationships/tags" Target="../tags/tag2.xml"/><Relationship Id="rId4" Type="http://schemas.openxmlformats.org/officeDocument/2006/relationships/customXml" Target="../../customXml/item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customXml" Target="../../customXml/item4.xml"/><Relationship Id="rId6" Type="http://schemas.microsoft.com/office/2007/relationships/media" Target="../media/media2.mp4"/><Relationship Id="rId5" Type="http://schemas.openxmlformats.org/officeDocument/2006/relationships/tags" Target="../tags/tag4.xml"/><Relationship Id="rId4" Type="http://schemas.openxmlformats.org/officeDocument/2006/relationships/customXml" Target="../../customXml/item3.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customXml" Target="../../customXml/item6.xml"/><Relationship Id="rId6" Type="http://schemas.microsoft.com/office/2007/relationships/media" Target="../media/media3.mp4"/><Relationship Id="rId5" Type="http://schemas.openxmlformats.org/officeDocument/2006/relationships/tags" Target="../tags/tag6.xml"/><Relationship Id="rId4" Type="http://schemas.openxmlformats.org/officeDocument/2006/relationships/customXml" Target="../../customXml/item5.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customXml" Target="../../customXml/item8.xml"/><Relationship Id="rId6" Type="http://schemas.microsoft.com/office/2007/relationships/media" Target="../media/media4.mp4"/><Relationship Id="rId5" Type="http://schemas.openxmlformats.org/officeDocument/2006/relationships/tags" Target="../tags/tag8.xml"/><Relationship Id="rId4" Type="http://schemas.openxmlformats.org/officeDocument/2006/relationships/customXml" Target="../../customXml/item7.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5.mp4"/><Relationship Id="rId7"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customXml" Target="../../customXml/item10.xml"/><Relationship Id="rId6" Type="http://schemas.openxmlformats.org/officeDocument/2006/relationships/tags" Target="../tags/tag10.xml"/><Relationship Id="rId5" Type="http://schemas.openxmlformats.org/officeDocument/2006/relationships/customXml" Target="../../customXml/item9.xml"/><Relationship Id="rId4" Type="http://schemas.openxmlformats.org/officeDocument/2006/relationships/video" Target="../media/media5.mp4"/></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customXml" Target="../../customXml/item12.xml"/><Relationship Id="rId6" Type="http://schemas.microsoft.com/office/2007/relationships/media" Target="../media/media6.mp4"/><Relationship Id="rId5" Type="http://schemas.openxmlformats.org/officeDocument/2006/relationships/tags" Target="../tags/tag12.xml"/><Relationship Id="rId4" Type="http://schemas.openxmlformats.org/officeDocument/2006/relationships/customXml" Target="../../customXml/item11.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customXml" Target="../../customXml/item14.xml"/><Relationship Id="rId6" Type="http://schemas.microsoft.com/office/2007/relationships/media" Target="../media/media7.mp4"/><Relationship Id="rId5" Type="http://schemas.openxmlformats.org/officeDocument/2006/relationships/tags" Target="../tags/tag14.xml"/><Relationship Id="rId4" Type="http://schemas.openxmlformats.org/officeDocument/2006/relationships/customXml" Target="../../customXml/item13.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customXml" Target="../../customXml/item16.xml"/><Relationship Id="rId6" Type="http://schemas.microsoft.com/office/2007/relationships/media" Target="../media/media8.mp4"/><Relationship Id="rId5" Type="http://schemas.openxmlformats.org/officeDocument/2006/relationships/tags" Target="../tags/tag16.xml"/><Relationship Id="rId4" Type="http://schemas.openxmlformats.org/officeDocument/2006/relationships/customXml" Target="../../customXml/item15.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customXml" Target="../../customXml/item18.xml"/><Relationship Id="rId6" Type="http://schemas.microsoft.com/office/2007/relationships/media" Target="../media/media9.mp4"/><Relationship Id="rId5" Type="http://schemas.openxmlformats.org/officeDocument/2006/relationships/tags" Target="../tags/tag18.xml"/><Relationship Id="rId4" Type="http://schemas.openxmlformats.org/officeDocument/2006/relationships/customXml" Target="../../customXml/item17.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customXml" Target="../../customXml/item20.xml"/><Relationship Id="rId6" Type="http://schemas.microsoft.com/office/2007/relationships/media" Target="../media/media10.mp4"/><Relationship Id="rId5" Type="http://schemas.openxmlformats.org/officeDocument/2006/relationships/tags" Target="../tags/tag20.xml"/><Relationship Id="rId4" Type="http://schemas.openxmlformats.org/officeDocument/2006/relationships/customXml" Target="../../customXml/item19.xm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customXml" Target="../../customXml/item22.xml"/><Relationship Id="rId6" Type="http://schemas.microsoft.com/office/2007/relationships/media" Target="../media/media11.mp4"/><Relationship Id="rId5" Type="http://schemas.openxmlformats.org/officeDocument/2006/relationships/tags" Target="../tags/tag22.xml"/><Relationship Id="rId4" Type="http://schemas.openxmlformats.org/officeDocument/2006/relationships/customXml" Target="../../customXml/item21.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customXml" Target="../../customXml/item24.xml"/><Relationship Id="rId6" Type="http://schemas.microsoft.com/office/2007/relationships/media" Target="../media/media12.mp4"/><Relationship Id="rId5" Type="http://schemas.openxmlformats.org/officeDocument/2006/relationships/tags" Target="../tags/tag24.xml"/><Relationship Id="rId4" Type="http://schemas.openxmlformats.org/officeDocument/2006/relationships/customXml" Target="../../customXml/item23.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25.xml"/><Relationship Id="rId1" Type="http://schemas.openxmlformats.org/officeDocument/2006/relationships/customXml" Target="../../customXml/item26.xml"/><Relationship Id="rId6" Type="http://schemas.microsoft.com/office/2007/relationships/media" Target="../media/media13.mp4"/><Relationship Id="rId5" Type="http://schemas.openxmlformats.org/officeDocument/2006/relationships/tags" Target="../tags/tag26.xml"/><Relationship Id="rId4" Type="http://schemas.openxmlformats.org/officeDocument/2006/relationships/customXml" Target="../../customXml/item25.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27.xml"/><Relationship Id="rId1" Type="http://schemas.openxmlformats.org/officeDocument/2006/relationships/customXml" Target="../../customXml/item28.xml"/><Relationship Id="rId6" Type="http://schemas.microsoft.com/office/2007/relationships/media" Target="../media/media14.mp4"/><Relationship Id="rId5" Type="http://schemas.openxmlformats.org/officeDocument/2006/relationships/tags" Target="../tags/tag28.xml"/><Relationship Id="rId4" Type="http://schemas.openxmlformats.org/officeDocument/2006/relationships/customXml" Target="../../customXml/item27.xml"/></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29.xml"/><Relationship Id="rId1" Type="http://schemas.openxmlformats.org/officeDocument/2006/relationships/customXml" Target="../../customXml/item30.xml"/><Relationship Id="rId6" Type="http://schemas.microsoft.com/office/2007/relationships/media" Target="../media/media15.mp4"/><Relationship Id="rId5" Type="http://schemas.openxmlformats.org/officeDocument/2006/relationships/tags" Target="../tags/tag30.xml"/><Relationship Id="rId4" Type="http://schemas.openxmlformats.org/officeDocument/2006/relationships/customXml" Target="../../customXml/item29.xml"/></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1.xml"/><Relationship Id="rId1" Type="http://schemas.openxmlformats.org/officeDocument/2006/relationships/customXml" Target="../../customXml/item32.xml"/><Relationship Id="rId6" Type="http://schemas.microsoft.com/office/2007/relationships/media" Target="../media/media16.mp4"/><Relationship Id="rId5" Type="http://schemas.openxmlformats.org/officeDocument/2006/relationships/tags" Target="../tags/tag32.xml"/><Relationship Id="rId4" Type="http://schemas.openxmlformats.org/officeDocument/2006/relationships/customXml" Target="../../customXml/item31.xml"/></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3.xml"/><Relationship Id="rId1" Type="http://schemas.openxmlformats.org/officeDocument/2006/relationships/customXml" Target="../../customXml/item34.xml"/><Relationship Id="rId6" Type="http://schemas.microsoft.com/office/2007/relationships/media" Target="../media/media17.mp4"/><Relationship Id="rId5" Type="http://schemas.openxmlformats.org/officeDocument/2006/relationships/tags" Target="../tags/tag34.xml"/><Relationship Id="rId4" Type="http://schemas.openxmlformats.org/officeDocument/2006/relationships/customXml" Target="../../customXml/item33.xml"/></Relationships>
</file>

<file path=ppt/slides/_rels/slide1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5.xml"/><Relationship Id="rId1" Type="http://schemas.openxmlformats.org/officeDocument/2006/relationships/customXml" Target="../../customXml/item36.xml"/><Relationship Id="rId6" Type="http://schemas.microsoft.com/office/2007/relationships/media" Target="../media/media18.mp4"/><Relationship Id="rId5" Type="http://schemas.openxmlformats.org/officeDocument/2006/relationships/tags" Target="../tags/tag36.xml"/><Relationship Id="rId4" Type="http://schemas.openxmlformats.org/officeDocument/2006/relationships/customXml" Target="../../customXml/item35.xml"/></Relationships>
</file>

<file path=ppt/slides/_rels/slide1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7.xml"/><Relationship Id="rId1" Type="http://schemas.openxmlformats.org/officeDocument/2006/relationships/customXml" Target="../../customXml/item38.xml"/><Relationship Id="rId6" Type="http://schemas.microsoft.com/office/2007/relationships/media" Target="../media/media19.mp4"/><Relationship Id="rId5" Type="http://schemas.openxmlformats.org/officeDocument/2006/relationships/tags" Target="../tags/tag38.xml"/><Relationship Id="rId4" Type="http://schemas.openxmlformats.org/officeDocument/2006/relationships/customXml" Target="../../customXml/item37.xml"/></Relationships>
</file>

<file path=ppt/slides/_rels/slide2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39.xml"/><Relationship Id="rId1" Type="http://schemas.openxmlformats.org/officeDocument/2006/relationships/customXml" Target="../../customXml/item40.xml"/><Relationship Id="rId6" Type="http://schemas.microsoft.com/office/2007/relationships/media" Target="../media/media20.mp4"/><Relationship Id="rId5" Type="http://schemas.openxmlformats.org/officeDocument/2006/relationships/tags" Target="../tags/tag40.xml"/><Relationship Id="rId4" Type="http://schemas.openxmlformats.org/officeDocument/2006/relationships/customXml" Target="../../customXml/item39.xml"/></Relationships>
</file>

<file path=ppt/slides/_rels/slide2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2.xml"/><Relationship Id="rId2" Type="http://schemas.openxmlformats.org/officeDocument/2006/relationships/tags" Target="../tags/tag41.xml"/><Relationship Id="rId1" Type="http://schemas.openxmlformats.org/officeDocument/2006/relationships/customXml" Target="../../customXml/item42.xml"/><Relationship Id="rId6" Type="http://schemas.microsoft.com/office/2007/relationships/media" Target="../media/media21.mp4"/><Relationship Id="rId5" Type="http://schemas.openxmlformats.org/officeDocument/2006/relationships/tags" Target="../tags/tag42.xml"/><Relationship Id="rId4" Type="http://schemas.openxmlformats.org/officeDocument/2006/relationships/customXml" Target="../../customXml/item41.xml"/></Relationships>
</file>

<file path=ppt/slides/_rels/slide2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7.xml"/><Relationship Id="rId2" Type="http://schemas.openxmlformats.org/officeDocument/2006/relationships/tags" Target="../tags/tag43.xml"/><Relationship Id="rId1" Type="http://schemas.openxmlformats.org/officeDocument/2006/relationships/customXml" Target="../../customXml/item44.xml"/><Relationship Id="rId6" Type="http://schemas.microsoft.com/office/2007/relationships/media" Target="../media/media22.mp4"/><Relationship Id="rId5" Type="http://schemas.openxmlformats.org/officeDocument/2006/relationships/tags" Target="../tags/tag44.xml"/><Relationship Id="rId4" Type="http://schemas.openxmlformats.org/officeDocument/2006/relationships/customXml" Target="../../customXml/item43.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video" Target="NULL" TargetMode="External"/><Relationship Id="rId7" Type="http://schemas.openxmlformats.org/officeDocument/2006/relationships/slideLayout" Target="../slideLayouts/slideLayout7.xml"/><Relationship Id="rId2" Type="http://schemas.openxmlformats.org/officeDocument/2006/relationships/tags" Target="../tags/tag45.xml"/><Relationship Id="rId1" Type="http://schemas.openxmlformats.org/officeDocument/2006/relationships/customXml" Target="../../customXml/item46.xml"/><Relationship Id="rId6" Type="http://schemas.microsoft.com/office/2007/relationships/media" Target="../media/media23.mp4"/><Relationship Id="rId5" Type="http://schemas.openxmlformats.org/officeDocument/2006/relationships/tags" Target="../tags/tag46.xml"/><Relationship Id="rId4" Type="http://schemas.openxmlformats.org/officeDocument/2006/relationships/customXml" Target="../../customXml/item45.xml"/><Relationship Id="rId9" Type="http://schemas.openxmlformats.org/officeDocument/2006/relationships/image" Target="../media/image1.png"/></Relationships>
</file>

<file path=ppt/slides/_rels/slide24.xml.rels><?xml version="1.0" encoding="UTF-8" standalone="yes"?>
<Relationships xmlns="http://schemas.openxmlformats.org/package/2006/relationships"><Relationship Id="rId8" Type="http://schemas.openxmlformats.org/officeDocument/2006/relationships/hyperlink" Target="http://cdn.basw.co.uk/upload/basw_24624-5.pdf" TargetMode="External"/><Relationship Id="rId3" Type="http://schemas.openxmlformats.org/officeDocument/2006/relationships/video" Target="NULL" TargetMode="External"/><Relationship Id="rId7" Type="http://schemas.openxmlformats.org/officeDocument/2006/relationships/slideLayout" Target="../slideLayouts/slideLayout3.xml"/><Relationship Id="rId12" Type="http://schemas.openxmlformats.org/officeDocument/2006/relationships/image" Target="../media/image1.png"/><Relationship Id="rId2" Type="http://schemas.openxmlformats.org/officeDocument/2006/relationships/tags" Target="../tags/tag47.xml"/><Relationship Id="rId1" Type="http://schemas.openxmlformats.org/officeDocument/2006/relationships/customXml" Target="../../customXml/item48.xml"/><Relationship Id="rId6" Type="http://schemas.microsoft.com/office/2007/relationships/media" Target="../media/media24.mp4"/><Relationship Id="rId11" Type="http://schemas.openxmlformats.org/officeDocument/2006/relationships/hyperlink" Target="https://socialcare.wales/cms_assets/file-uploads/Induction-Framework-Resources.pdf" TargetMode="External"/><Relationship Id="rId5" Type="http://schemas.openxmlformats.org/officeDocument/2006/relationships/tags" Target="../tags/tag48.xml"/><Relationship Id="rId10" Type="http://schemas.openxmlformats.org/officeDocument/2006/relationships/hyperlink" Target="http://www.cieh-cymruwales.org/uploadedFiles/Core/Policy/Professional_practice/making_connections_2006.pdf" TargetMode="External"/><Relationship Id="rId4" Type="http://schemas.openxmlformats.org/officeDocument/2006/relationships/customXml" Target="../../customXml/item47.xml"/><Relationship Id="rId9" Type="http://schemas.openxmlformats.org/officeDocument/2006/relationships/hyperlink" Target="https://www.basw.co.uk/news/article/?id=741"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cdn.basw.co.uk/upload/basw_24624-5.pdf%20Accessed%20on%2002/03/2018" TargetMode="External"/><Relationship Id="rId3" Type="http://schemas.openxmlformats.org/officeDocument/2006/relationships/video" Target="NULL" TargetMode="Externa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tags" Target="../tags/tag49.xml"/><Relationship Id="rId1" Type="http://schemas.openxmlformats.org/officeDocument/2006/relationships/customXml" Target="../../customXml/item50.xml"/><Relationship Id="rId6" Type="http://schemas.microsoft.com/office/2007/relationships/media" Target="../media/media25.mp4"/><Relationship Id="rId11" Type="http://schemas.openxmlformats.org/officeDocument/2006/relationships/hyperlink" Target="http://www.cieh-cymruwales.org/uploadedFiles/Core/Policy/Professional_practice/making_connections_2006.pdf" TargetMode="External"/><Relationship Id="rId5" Type="http://schemas.openxmlformats.org/officeDocument/2006/relationships/tags" Target="../tags/tag50.xml"/><Relationship Id="rId10" Type="http://schemas.openxmlformats.org/officeDocument/2006/relationships/hyperlink" Target="http://www.communitycare.co.uk/2017/06/19/top-tips-managing-professional-boundaries-social-work/" TargetMode="External"/><Relationship Id="rId4" Type="http://schemas.openxmlformats.org/officeDocument/2006/relationships/customXml" Target="../../customXml/item49.xml"/><Relationship Id="rId9" Type="http://schemas.openxmlformats.org/officeDocument/2006/relationships/hyperlink" Target="https://www.basw.co.uk/news/article/?id=7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ECAY5002: Professional Practice in Advocacy</a:t>
            </a:r>
            <a:endParaRPr lang="en-GB" dirty="0"/>
          </a:p>
        </p:txBody>
      </p:sp>
      <p:sp>
        <p:nvSpPr>
          <p:cNvPr id="3" name="Subtitle 2"/>
          <p:cNvSpPr>
            <a:spLocks noGrp="1"/>
          </p:cNvSpPr>
          <p:nvPr>
            <p:ph type="subTitle" idx="1"/>
          </p:nvPr>
        </p:nvSpPr>
        <p:spPr/>
        <p:txBody>
          <a:bodyPr/>
          <a:lstStyle/>
          <a:p>
            <a:r>
              <a:rPr lang="en-GB" dirty="0" smtClean="0"/>
              <a:t>Professional Boundaries in Social Care Work: Links to Policy and Practice</a:t>
            </a:r>
          </a:p>
          <a:p>
            <a:r>
              <a:rPr lang="en-GB" dirty="0" smtClean="0"/>
              <a:t>Phillip Morgan</a:t>
            </a:r>
          </a:p>
          <a:p>
            <a:r>
              <a:rPr lang="en-GB" dirty="0" smtClean="0"/>
              <a:t>02/03/2018</a:t>
            </a:r>
            <a:endParaRPr lang="en-GB" dirty="0"/>
          </a:p>
        </p:txBody>
      </p:sp>
      <p:pic>
        <p:nvPicPr>
          <p:cNvPr id="4" name="tmp1B4F">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2.2358"/>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1700133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professional boundaries in social work</a:t>
            </a:r>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dirty="0" smtClean="0"/>
              <a:t>Advocates Must (as with all other social care workers) </a:t>
            </a:r>
          </a:p>
          <a:p>
            <a:r>
              <a:rPr lang="en-GB" dirty="0" smtClean="0"/>
              <a:t>Understanding </a:t>
            </a:r>
            <a:r>
              <a:rPr lang="en-GB" dirty="0"/>
              <a:t>and act within key boundaries and maintain a professional relationship with </a:t>
            </a:r>
            <a:r>
              <a:rPr lang="en-GB" dirty="0" smtClean="0"/>
              <a:t>clients</a:t>
            </a:r>
          </a:p>
          <a:p>
            <a:r>
              <a:rPr lang="en-GB" dirty="0" smtClean="0"/>
              <a:t>Are expected </a:t>
            </a:r>
            <a:r>
              <a:rPr lang="en-GB" dirty="0"/>
              <a:t>to uphold key boundaries to protect themselves, their clients and the organisation they work </a:t>
            </a:r>
            <a:r>
              <a:rPr lang="en-GB" dirty="0" smtClean="0"/>
              <a:t>for.</a:t>
            </a:r>
          </a:p>
          <a:p>
            <a:r>
              <a:rPr lang="en-GB" dirty="0" smtClean="0"/>
              <a:t>Ensure </a:t>
            </a:r>
            <a:r>
              <a:rPr lang="en-GB" dirty="0"/>
              <a:t>that relationships between social workers and clients remain </a:t>
            </a:r>
            <a:r>
              <a:rPr lang="en-GB" dirty="0" smtClean="0"/>
              <a:t>professional.</a:t>
            </a:r>
          </a:p>
          <a:p>
            <a:r>
              <a:rPr lang="en-GB" dirty="0" smtClean="0"/>
              <a:t>Even </a:t>
            </a:r>
            <a:r>
              <a:rPr lang="en-GB" dirty="0"/>
              <a:t>when working on very personal and difficult issues</a:t>
            </a:r>
            <a:endParaRPr lang="en-GB" dirty="0" smtClean="0"/>
          </a:p>
          <a:p>
            <a:endParaRPr lang="en-GB" dirty="0"/>
          </a:p>
          <a:p>
            <a:endParaRPr lang="en-GB" dirty="0" smtClean="0"/>
          </a:p>
          <a:p>
            <a:endParaRPr lang="en-GB" dirty="0"/>
          </a:p>
          <a:p>
            <a:pPr marL="0" indent="0" algn="r">
              <a:buNone/>
            </a:pPr>
            <a:r>
              <a:rPr lang="en-GB" dirty="0" smtClean="0"/>
              <a:t>(Hardy, 2017)</a:t>
            </a:r>
            <a:endParaRPr lang="en-GB" dirty="0"/>
          </a:p>
        </p:txBody>
      </p:sp>
      <p:pic>
        <p:nvPicPr>
          <p:cNvPr id="4" name="tmp9B5D">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895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8783196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t>
            </a:r>
            <a:br>
              <a:rPr lang="en-GB" dirty="0" smtClean="0"/>
            </a:br>
            <a:r>
              <a:rPr lang="en-GB" dirty="0" smtClean="0"/>
              <a:t> Professional Boundaries?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Examples and Implications for practice:</a:t>
            </a:r>
          </a:p>
          <a:p>
            <a:pPr marL="457200" indent="-457200">
              <a:buFont typeface="+mj-lt"/>
              <a:buAutoNum type="arabicPeriod"/>
            </a:pPr>
            <a:r>
              <a:rPr lang="en-GB" b="1" u="sng" dirty="0"/>
              <a:t>Client focus. </a:t>
            </a:r>
            <a:r>
              <a:rPr lang="en-GB" dirty="0"/>
              <a:t>You are expected to place the needs of service users on your caseload at the centre of any decisions that you make about them and their </a:t>
            </a:r>
            <a:r>
              <a:rPr lang="en-GB" dirty="0" smtClean="0"/>
              <a:t>lives</a:t>
            </a:r>
          </a:p>
          <a:p>
            <a:pPr marL="457200" indent="-457200">
              <a:buFont typeface="+mj-lt"/>
              <a:buAutoNum type="arabicPeriod"/>
            </a:pPr>
            <a:r>
              <a:rPr lang="en-GB" b="1" u="sng" dirty="0"/>
              <a:t>Self-disclosure. </a:t>
            </a:r>
            <a:r>
              <a:rPr lang="en-GB" dirty="0"/>
              <a:t>Information about yourself and your personal life should not be disclosed to clients</a:t>
            </a:r>
            <a:r>
              <a:rPr lang="en-GB" dirty="0" smtClean="0"/>
              <a:t>.</a:t>
            </a:r>
          </a:p>
          <a:p>
            <a:pPr marL="457200" indent="-457200">
              <a:buFont typeface="+mj-lt"/>
              <a:buAutoNum type="arabicPeriod"/>
            </a:pPr>
            <a:r>
              <a:rPr lang="en-GB" b="1" u="sng" dirty="0"/>
              <a:t>Dual relationships. </a:t>
            </a:r>
            <a:r>
              <a:rPr lang="en-GB" dirty="0"/>
              <a:t>You should not hold more than one type of relationship with a client, for example, they cannot work for you, be a family member or receive extra private support from you, as well as be one of your clients</a:t>
            </a:r>
            <a:r>
              <a:rPr lang="en-GB" dirty="0" smtClean="0"/>
              <a:t>.</a:t>
            </a:r>
          </a:p>
          <a:p>
            <a:pPr marL="0" lvl="0" indent="0" algn="r">
              <a:buClr>
                <a:prstClr val="white"/>
              </a:buClr>
              <a:buNone/>
            </a:pPr>
            <a:r>
              <a:rPr lang="en-GB" sz="1600" dirty="0">
                <a:solidFill>
                  <a:srgbClr val="D06F1E">
                    <a:lumMod val="50000"/>
                  </a:srgbClr>
                </a:solidFill>
              </a:rPr>
              <a:t>(Hardy, 2017)</a:t>
            </a:r>
          </a:p>
          <a:p>
            <a:pPr marL="457200" indent="-457200" algn="r">
              <a:buFont typeface="+mj-lt"/>
              <a:buAutoNum type="arabicPeriod"/>
            </a:pPr>
            <a:endParaRPr lang="en-GB" dirty="0"/>
          </a:p>
          <a:p>
            <a:endParaRPr lang="en-GB" dirty="0"/>
          </a:p>
        </p:txBody>
      </p:sp>
      <p:pic>
        <p:nvPicPr>
          <p:cNvPr id="4" name="tmpB9ED">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7.777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3311934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t>
            </a:r>
            <a:br>
              <a:rPr lang="en-GB" dirty="0" smtClean="0"/>
            </a:br>
            <a:r>
              <a:rPr lang="en-GB" dirty="0" smtClean="0"/>
              <a:t> Professional Boundaries?</a:t>
            </a:r>
            <a:endParaRPr lang="en-GB" dirty="0"/>
          </a:p>
        </p:txBody>
      </p:sp>
      <p:sp>
        <p:nvSpPr>
          <p:cNvPr id="3" name="Content Placeholder 2"/>
          <p:cNvSpPr>
            <a:spLocks noGrp="1"/>
          </p:cNvSpPr>
          <p:nvPr>
            <p:ph idx="1"/>
          </p:nvPr>
        </p:nvSpPr>
        <p:spPr/>
        <p:txBody>
          <a:bodyPr>
            <a:normAutofit/>
          </a:bodyPr>
          <a:lstStyle/>
          <a:p>
            <a:r>
              <a:rPr lang="en-GB" dirty="0" smtClean="0"/>
              <a:t>Examples and Implications for practice (continued):</a:t>
            </a:r>
          </a:p>
          <a:p>
            <a:pPr marL="457200" lvl="1" indent="0">
              <a:buNone/>
            </a:pPr>
            <a:r>
              <a:rPr lang="en-GB" dirty="0" smtClean="0">
                <a:solidFill>
                  <a:schemeClr val="tx1"/>
                </a:solidFill>
              </a:rPr>
              <a:t>4. </a:t>
            </a:r>
            <a:r>
              <a:rPr lang="en-GB" b="1" dirty="0" smtClean="0"/>
              <a:t>Working </a:t>
            </a:r>
            <a:r>
              <a:rPr lang="en-GB" b="1" dirty="0"/>
              <a:t>within your competence</a:t>
            </a:r>
            <a:r>
              <a:rPr lang="en-GB" dirty="0"/>
              <a:t>. It is important that you understand the limitations of your role and of your personal capabilities, and when to refer to other professionals or to seek further support and advice for yourself and your clients</a:t>
            </a:r>
            <a:r>
              <a:rPr lang="en-GB" dirty="0" smtClean="0"/>
              <a:t>.</a:t>
            </a:r>
          </a:p>
          <a:p>
            <a:pPr marL="457200" lvl="1" indent="0">
              <a:buNone/>
            </a:pPr>
            <a:r>
              <a:rPr lang="en-GB" dirty="0">
                <a:solidFill>
                  <a:schemeClr val="tx1"/>
                </a:solidFill>
              </a:rPr>
              <a:t>5. </a:t>
            </a:r>
            <a:r>
              <a:rPr lang="en-GB" b="1" dirty="0"/>
              <a:t>Looking after self. </a:t>
            </a:r>
            <a:r>
              <a:rPr lang="en-GB" dirty="0"/>
              <a:t>It is your responsibility to ensure that you are in a fit state to do the job that you are required to do. This covers not only your behaviour outside work but also how you manage your stress and emotions within work and caused by your work</a:t>
            </a:r>
            <a:r>
              <a:rPr lang="en-GB" dirty="0" smtClean="0"/>
              <a:t>.</a:t>
            </a:r>
          </a:p>
          <a:p>
            <a:pPr marL="0" lvl="0" indent="0" algn="r">
              <a:buClr>
                <a:prstClr val="white"/>
              </a:buClr>
              <a:buNone/>
            </a:pPr>
            <a:r>
              <a:rPr lang="en-GB" sz="1600" dirty="0">
                <a:solidFill>
                  <a:srgbClr val="D06F1E">
                    <a:lumMod val="50000"/>
                  </a:srgbClr>
                </a:solidFill>
              </a:rPr>
              <a:t>(Hardy, 2017)</a:t>
            </a:r>
          </a:p>
          <a:p>
            <a:pPr marL="457200" lvl="1" indent="0" algn="r">
              <a:buNone/>
            </a:pPr>
            <a:endParaRPr lang="en-GB" dirty="0" smtClean="0"/>
          </a:p>
          <a:p>
            <a:endParaRPr lang="en-GB" dirty="0"/>
          </a:p>
        </p:txBody>
      </p:sp>
      <p:pic>
        <p:nvPicPr>
          <p:cNvPr id="4" name="tmp4640">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8.804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8965843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Crossing or Breaking Boundaries</a:t>
            </a:r>
            <a:endParaRPr lang="en-GB" dirty="0"/>
          </a:p>
        </p:txBody>
      </p:sp>
      <p:sp>
        <p:nvSpPr>
          <p:cNvPr id="3" name="Content Placeholder 2"/>
          <p:cNvSpPr>
            <a:spLocks noGrp="1"/>
          </p:cNvSpPr>
          <p:nvPr>
            <p:ph idx="1"/>
          </p:nvPr>
        </p:nvSpPr>
        <p:spPr/>
        <p:txBody>
          <a:bodyPr/>
          <a:lstStyle/>
          <a:p>
            <a:r>
              <a:rPr lang="en-GB" dirty="0"/>
              <a:t>The reality of work in the social care sector is that boundaries will get crossed at various </a:t>
            </a:r>
            <a:r>
              <a:rPr lang="en-GB" dirty="0" smtClean="0"/>
              <a:t>points, due to:</a:t>
            </a:r>
          </a:p>
          <a:p>
            <a:r>
              <a:rPr lang="en-GB" dirty="0"/>
              <a:t>human </a:t>
            </a:r>
            <a:r>
              <a:rPr lang="en-GB" dirty="0" smtClean="0"/>
              <a:t>error</a:t>
            </a:r>
          </a:p>
          <a:p>
            <a:r>
              <a:rPr lang="en-GB" dirty="0" smtClean="0"/>
              <a:t>tiredness</a:t>
            </a:r>
            <a:r>
              <a:rPr lang="en-GB" dirty="0"/>
              <a:t>, </a:t>
            </a:r>
            <a:r>
              <a:rPr lang="en-GB" dirty="0" smtClean="0"/>
              <a:t>stress</a:t>
            </a:r>
          </a:p>
          <a:p>
            <a:r>
              <a:rPr lang="en-GB" dirty="0" smtClean="0"/>
              <a:t>manipulation </a:t>
            </a:r>
            <a:r>
              <a:rPr lang="en-GB" dirty="0"/>
              <a:t>by </a:t>
            </a:r>
            <a:r>
              <a:rPr lang="en-GB" dirty="0" smtClean="0"/>
              <a:t>clients</a:t>
            </a:r>
          </a:p>
          <a:p>
            <a:r>
              <a:rPr lang="en-GB" dirty="0" smtClean="0"/>
              <a:t>difficult situations</a:t>
            </a:r>
          </a:p>
          <a:p>
            <a:r>
              <a:rPr lang="en-GB" dirty="0" smtClean="0"/>
              <a:t>bad </a:t>
            </a:r>
            <a:r>
              <a:rPr lang="en-GB" dirty="0"/>
              <a:t>luck or just a bad day at the </a:t>
            </a:r>
            <a:r>
              <a:rPr lang="en-GB" dirty="0" smtClean="0"/>
              <a:t>office</a:t>
            </a:r>
          </a:p>
          <a:p>
            <a:pPr marL="0" indent="0" algn="r">
              <a:buNone/>
            </a:pPr>
            <a:r>
              <a:rPr lang="en-GB" dirty="0" smtClean="0"/>
              <a:t>(Community Care, 2017)</a:t>
            </a:r>
            <a:endParaRPr lang="en-GB" dirty="0"/>
          </a:p>
        </p:txBody>
      </p:sp>
      <p:pic>
        <p:nvPicPr>
          <p:cNvPr id="4" name="tmp7FDA">
            <a:hlinkClick r:id="" action="ppaction://media"/>
          </p:cNvPr>
          <p:cNvPicPr>
            <a:picLocks noChangeAspect="1"/>
          </p:cNvPicPr>
          <p:nvPr>
            <a:videoFile r:link="rId4"/>
            <p:custDataLst>
              <p:custData r:id="rId5"/>
              <p:tags r:id="rId6"/>
            </p:custDataLst>
            <p:extLst>
              <p:ext uri="{DAA4B4D4-6D71-4841-9C94-3DE7FCFB9230}">
                <p14:media xmlns:p14="http://schemas.microsoft.com/office/powerpoint/2010/main" r:embed="rId3"/>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3872192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white"/>
                </a:solidFill>
              </a:rPr>
              <a:t>Crossing or Breaking Boundaries</a:t>
            </a:r>
            <a:endParaRPr lang="en-GB" dirty="0"/>
          </a:p>
        </p:txBody>
      </p:sp>
      <p:sp>
        <p:nvSpPr>
          <p:cNvPr id="3" name="Content Placeholder 2"/>
          <p:cNvSpPr>
            <a:spLocks noGrp="1"/>
          </p:cNvSpPr>
          <p:nvPr>
            <p:ph idx="1"/>
          </p:nvPr>
        </p:nvSpPr>
        <p:spPr/>
        <p:txBody>
          <a:bodyPr>
            <a:normAutofit/>
          </a:bodyPr>
          <a:lstStyle/>
          <a:p>
            <a:endParaRPr lang="en-GB" dirty="0" smtClean="0"/>
          </a:p>
          <a:p>
            <a:endParaRPr lang="en-GB" dirty="0"/>
          </a:p>
          <a:p>
            <a:r>
              <a:rPr lang="en-GB" dirty="0" smtClean="0"/>
              <a:t>It </a:t>
            </a:r>
            <a:r>
              <a:rPr lang="en-GB" dirty="0"/>
              <a:t>is your job </a:t>
            </a:r>
            <a:r>
              <a:rPr lang="en-GB" dirty="0" smtClean="0"/>
              <a:t>to:-</a:t>
            </a:r>
          </a:p>
          <a:p>
            <a:r>
              <a:rPr lang="en-GB" dirty="0" smtClean="0"/>
              <a:t>spot </a:t>
            </a:r>
            <a:r>
              <a:rPr lang="en-GB" dirty="0"/>
              <a:t>potential and actual boundary crossings </a:t>
            </a:r>
            <a:r>
              <a:rPr lang="en-GB" dirty="0" smtClean="0"/>
              <a:t>and</a:t>
            </a:r>
          </a:p>
          <a:p>
            <a:r>
              <a:rPr lang="en-GB" dirty="0" smtClean="0"/>
              <a:t>to </a:t>
            </a:r>
            <a:r>
              <a:rPr lang="en-GB" dirty="0"/>
              <a:t>take appropriate action</a:t>
            </a:r>
            <a:r>
              <a:rPr lang="en-GB" dirty="0" smtClean="0"/>
              <a:t>.</a:t>
            </a:r>
          </a:p>
          <a:p>
            <a:r>
              <a:rPr lang="en-GB" dirty="0" smtClean="0"/>
              <a:t>Discussion question:</a:t>
            </a:r>
          </a:p>
          <a:p>
            <a:r>
              <a:rPr lang="en-GB" dirty="0" smtClean="0"/>
              <a:t>What do you consider might be appropriate action?</a:t>
            </a:r>
          </a:p>
          <a:p>
            <a:pPr marL="0" lvl="0" indent="0" algn="r">
              <a:buClr>
                <a:prstClr val="white"/>
              </a:buClr>
              <a:buNone/>
            </a:pPr>
            <a:r>
              <a:rPr lang="en-GB" dirty="0">
                <a:solidFill>
                  <a:srgbClr val="D06F1E">
                    <a:lumMod val="50000"/>
                  </a:srgbClr>
                </a:solidFill>
              </a:rPr>
              <a:t>(Community Care, 2017)</a:t>
            </a:r>
          </a:p>
          <a:p>
            <a:pPr marL="0" indent="0" algn="r">
              <a:buNone/>
            </a:pPr>
            <a:endParaRPr lang="en-GB" dirty="0"/>
          </a:p>
        </p:txBody>
      </p:sp>
      <p:pic>
        <p:nvPicPr>
          <p:cNvPr id="4" name="tmp780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61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4696921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&amp; Build ups</a:t>
            </a:r>
            <a:endParaRPr lang="en-GB" dirty="0"/>
          </a:p>
        </p:txBody>
      </p:sp>
      <p:sp>
        <p:nvSpPr>
          <p:cNvPr id="3" name="Content Placeholder 2"/>
          <p:cNvSpPr>
            <a:spLocks noGrp="1"/>
          </p:cNvSpPr>
          <p:nvPr>
            <p:ph idx="1"/>
          </p:nvPr>
        </p:nvSpPr>
        <p:spPr/>
        <p:txBody>
          <a:bodyPr/>
          <a:lstStyle/>
          <a:p>
            <a:r>
              <a:rPr lang="en-GB" dirty="0" smtClean="0"/>
              <a:t>Build ups of:</a:t>
            </a:r>
          </a:p>
          <a:p>
            <a:r>
              <a:rPr lang="en-GB" dirty="0" smtClean="0"/>
              <a:t>Behaviour between you and your client</a:t>
            </a:r>
          </a:p>
          <a:p>
            <a:r>
              <a:rPr lang="en-GB" dirty="0" smtClean="0"/>
              <a:t>Much of which will be an internal process (both you and your client)</a:t>
            </a:r>
          </a:p>
          <a:p>
            <a:r>
              <a:rPr lang="en-GB" dirty="0" smtClean="0"/>
              <a:t>According to Hardy (2017)</a:t>
            </a:r>
          </a:p>
          <a:p>
            <a:pPr marL="0" indent="0">
              <a:buNone/>
            </a:pPr>
            <a:r>
              <a:rPr lang="en-GB" b="1" i="1" dirty="0" smtClean="0"/>
              <a:t>‘It </a:t>
            </a:r>
            <a:r>
              <a:rPr lang="en-GB" b="1" i="1" dirty="0"/>
              <a:t>is not practical for us to challenge everything that a client says or does that might be a crossed boundary and so we have to work in a world where we are essentially doing an ongoing dynamic risk assessment of the situation, intervening where </a:t>
            </a:r>
            <a:r>
              <a:rPr lang="en-GB" b="1" i="1" dirty="0" smtClean="0"/>
              <a:t>necessary’.</a:t>
            </a:r>
            <a:endParaRPr lang="en-GB" b="1" i="1" dirty="0"/>
          </a:p>
        </p:txBody>
      </p:sp>
      <p:pic>
        <p:nvPicPr>
          <p:cNvPr id="4" name="tmp53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9.895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581500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749282"/>
            <a:ext cx="8534400" cy="1782145"/>
          </a:xfrm>
        </p:spPr>
        <p:txBody>
          <a:bodyPr/>
          <a:lstStyle/>
          <a:p>
            <a:r>
              <a:rPr lang="en-GB" b="1" dirty="0"/>
              <a:t>Personal versus professional</a:t>
            </a:r>
            <a:br>
              <a:rPr lang="en-GB" b="1" dirty="0"/>
            </a:br>
            <a:endParaRPr lang="en-GB" dirty="0"/>
          </a:p>
        </p:txBody>
      </p:sp>
      <p:sp>
        <p:nvSpPr>
          <p:cNvPr id="3" name="Content Placeholder 2"/>
          <p:cNvSpPr>
            <a:spLocks noGrp="1"/>
          </p:cNvSpPr>
          <p:nvPr>
            <p:ph idx="1"/>
          </p:nvPr>
        </p:nvSpPr>
        <p:spPr>
          <a:xfrm>
            <a:off x="684212" y="685800"/>
            <a:ext cx="8534400" cy="4063482"/>
          </a:xfrm>
        </p:spPr>
        <p:txBody>
          <a:bodyPr/>
          <a:lstStyle/>
          <a:p>
            <a:r>
              <a:rPr lang="en-GB" dirty="0" smtClean="0"/>
              <a:t>In pairs discuss and agree:</a:t>
            </a:r>
          </a:p>
          <a:p>
            <a:r>
              <a:rPr lang="en-GB" dirty="0" smtClean="0"/>
              <a:t>What is the key to managing boundaries?</a:t>
            </a:r>
          </a:p>
          <a:p>
            <a:r>
              <a:rPr lang="en-GB" dirty="0" smtClean="0"/>
              <a:t>Feedback to the group</a:t>
            </a:r>
          </a:p>
          <a:p>
            <a:pPr marL="0" indent="0" algn="r">
              <a:buNone/>
            </a:pPr>
            <a:endParaRPr lang="en-GB" dirty="0" smtClean="0"/>
          </a:p>
          <a:p>
            <a:pPr marL="0" indent="0" algn="r">
              <a:buNone/>
            </a:pPr>
            <a:r>
              <a:rPr lang="en-GB" dirty="0" smtClean="0"/>
              <a:t>(BASW, 2017)</a:t>
            </a:r>
          </a:p>
          <a:p>
            <a:endParaRPr lang="en-GB" dirty="0"/>
          </a:p>
          <a:p>
            <a:endParaRPr lang="en-GB" dirty="0"/>
          </a:p>
        </p:txBody>
      </p:sp>
      <p:pic>
        <p:nvPicPr>
          <p:cNvPr id="4" name="tmp6254">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5.489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9254107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versus professional</a:t>
            </a:r>
            <a:br>
              <a:rPr lang="en-GB" b="1" dirty="0"/>
            </a:br>
            <a:endParaRPr lang="en-GB" dirty="0"/>
          </a:p>
        </p:txBody>
      </p:sp>
      <p:sp>
        <p:nvSpPr>
          <p:cNvPr id="3" name="Content Placeholder 2"/>
          <p:cNvSpPr>
            <a:spLocks noGrp="1"/>
          </p:cNvSpPr>
          <p:nvPr>
            <p:ph idx="1"/>
          </p:nvPr>
        </p:nvSpPr>
        <p:spPr/>
        <p:txBody>
          <a:bodyPr/>
          <a:lstStyle/>
          <a:p>
            <a:r>
              <a:rPr lang="en-GB" dirty="0"/>
              <a:t>The key to managing many of these boundaries is understanding the difference between a professional and a personal relationship and ensuring that your behaviour always remains on the right side of the line</a:t>
            </a:r>
          </a:p>
        </p:txBody>
      </p:sp>
      <p:pic>
        <p:nvPicPr>
          <p:cNvPr id="4" name="tmp135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1.580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0393602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relationships </a:t>
            </a:r>
          </a:p>
        </p:txBody>
      </p:sp>
      <p:sp>
        <p:nvSpPr>
          <p:cNvPr id="3" name="Content Placeholder 2"/>
          <p:cNvSpPr>
            <a:spLocks noGrp="1"/>
          </p:cNvSpPr>
          <p:nvPr>
            <p:ph idx="1"/>
          </p:nvPr>
        </p:nvSpPr>
        <p:spPr/>
        <p:txBody>
          <a:bodyPr>
            <a:normAutofit fontScale="92500" lnSpcReduction="10000"/>
          </a:bodyPr>
          <a:lstStyle/>
          <a:p>
            <a:r>
              <a:rPr lang="en-GB" dirty="0"/>
              <a:t>are time </a:t>
            </a:r>
            <a:r>
              <a:rPr lang="en-GB" dirty="0" smtClean="0"/>
              <a:t>bound</a:t>
            </a:r>
          </a:p>
          <a:p>
            <a:r>
              <a:rPr lang="en-GB" dirty="0" smtClean="0"/>
              <a:t> </a:t>
            </a:r>
            <a:r>
              <a:rPr lang="en-GB" dirty="0"/>
              <a:t>have a distinct role and </a:t>
            </a:r>
            <a:r>
              <a:rPr lang="en-GB" dirty="0" smtClean="0"/>
              <a:t>purpose</a:t>
            </a:r>
          </a:p>
          <a:p>
            <a:r>
              <a:rPr lang="en-GB" dirty="0" smtClean="0"/>
              <a:t> </a:t>
            </a:r>
            <a:r>
              <a:rPr lang="en-GB" dirty="0"/>
              <a:t>have some </a:t>
            </a:r>
            <a:r>
              <a:rPr lang="en-GB" dirty="0" smtClean="0"/>
              <a:t>structure</a:t>
            </a:r>
          </a:p>
          <a:p>
            <a:r>
              <a:rPr lang="en-GB" dirty="0" smtClean="0"/>
              <a:t>one </a:t>
            </a:r>
            <a:r>
              <a:rPr lang="en-GB" dirty="0"/>
              <a:t>participant holds the power and is specifically trained and supported for the </a:t>
            </a:r>
            <a:r>
              <a:rPr lang="en-GB" dirty="0" smtClean="0"/>
              <a:t>role?</a:t>
            </a:r>
          </a:p>
          <a:p>
            <a:r>
              <a:rPr lang="en-GB" dirty="0" smtClean="0"/>
              <a:t>there </a:t>
            </a:r>
            <a:r>
              <a:rPr lang="en-GB" dirty="0"/>
              <a:t>is a power imbalance in favour of the </a:t>
            </a:r>
            <a:r>
              <a:rPr lang="en-GB" dirty="0" smtClean="0"/>
              <a:t>professional?</a:t>
            </a:r>
          </a:p>
          <a:p>
            <a:r>
              <a:rPr lang="en-GB" dirty="0" smtClean="0"/>
              <a:t> </a:t>
            </a:r>
            <a:r>
              <a:rPr lang="en-GB" dirty="0"/>
              <a:t>the professional has a responsibility for the welfare of the non-professional and there are rules and boundaries that guide the relationship</a:t>
            </a:r>
            <a:r>
              <a:rPr lang="en-GB" dirty="0" smtClean="0"/>
              <a:t>.</a:t>
            </a:r>
          </a:p>
          <a:p>
            <a:pPr marL="0" indent="0" algn="r">
              <a:buNone/>
            </a:pPr>
            <a:r>
              <a:rPr lang="en-GB" dirty="0" smtClean="0"/>
              <a:t>(BASW, 2017)</a:t>
            </a:r>
            <a:endParaRPr lang="en-GB" dirty="0"/>
          </a:p>
        </p:txBody>
      </p:sp>
      <p:pic>
        <p:nvPicPr>
          <p:cNvPr id="4" name="tmpA093">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172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265104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Caution</a:t>
            </a:r>
            <a:endParaRPr lang="en-GB" dirty="0"/>
          </a:p>
        </p:txBody>
      </p:sp>
      <p:sp>
        <p:nvSpPr>
          <p:cNvPr id="3" name="Content Placeholder 2"/>
          <p:cNvSpPr>
            <a:spLocks noGrp="1"/>
          </p:cNvSpPr>
          <p:nvPr>
            <p:ph idx="1"/>
          </p:nvPr>
        </p:nvSpPr>
        <p:spPr>
          <a:xfrm>
            <a:off x="684212" y="713792"/>
            <a:ext cx="8534400" cy="3615267"/>
          </a:xfrm>
        </p:spPr>
        <p:txBody>
          <a:bodyPr>
            <a:normAutofit fontScale="92500" lnSpcReduction="20000"/>
          </a:bodyPr>
          <a:lstStyle/>
          <a:p>
            <a:r>
              <a:rPr lang="en-GB" dirty="0" smtClean="0"/>
              <a:t>Consequences of blurring boundaries:</a:t>
            </a:r>
          </a:p>
          <a:p>
            <a:endParaRPr lang="en-GB" dirty="0" smtClean="0"/>
          </a:p>
          <a:p>
            <a:r>
              <a:rPr lang="en-GB" dirty="0" smtClean="0"/>
              <a:t>It becomes much </a:t>
            </a:r>
            <a:r>
              <a:rPr lang="en-GB" dirty="0"/>
              <a:t>harder for you to maintain other professional boundaries. </a:t>
            </a:r>
            <a:endParaRPr lang="en-GB" dirty="0" smtClean="0"/>
          </a:p>
          <a:p>
            <a:r>
              <a:rPr lang="en-GB" dirty="0" smtClean="0"/>
              <a:t>When </a:t>
            </a:r>
            <a:r>
              <a:rPr lang="en-GB" dirty="0"/>
              <a:t>you do behave in a professional manner, clients will </a:t>
            </a:r>
            <a:r>
              <a:rPr lang="en-GB" dirty="0" smtClean="0"/>
              <a:t>be:</a:t>
            </a:r>
          </a:p>
          <a:p>
            <a:r>
              <a:rPr lang="en-GB" dirty="0" smtClean="0"/>
              <a:t>Surprised, unhappy </a:t>
            </a:r>
            <a:r>
              <a:rPr lang="en-GB" dirty="0"/>
              <a:t>and resentful </a:t>
            </a:r>
            <a:r>
              <a:rPr lang="en-GB" dirty="0" smtClean="0"/>
              <a:t>as:</a:t>
            </a:r>
          </a:p>
          <a:p>
            <a:r>
              <a:rPr lang="en-GB" b="1" i="1" dirty="0" smtClean="0"/>
              <a:t>‘they </a:t>
            </a:r>
            <a:r>
              <a:rPr lang="en-GB" b="1" i="1" dirty="0"/>
              <a:t>may have been expecting a personal </a:t>
            </a:r>
            <a:r>
              <a:rPr lang="en-GB" b="1" i="1" dirty="0" smtClean="0"/>
              <a:t>response’</a:t>
            </a:r>
            <a:r>
              <a:rPr lang="en-GB" dirty="0" smtClean="0"/>
              <a:t>.</a:t>
            </a:r>
          </a:p>
          <a:p>
            <a:r>
              <a:rPr lang="en-GB" dirty="0" smtClean="0"/>
              <a:t> Much </a:t>
            </a:r>
            <a:r>
              <a:rPr lang="en-GB" dirty="0"/>
              <a:t>harder for you to make the decisions that your role or your service requires you to make if they are detrimental to the client</a:t>
            </a:r>
            <a:r>
              <a:rPr lang="en-GB" dirty="0" smtClean="0"/>
              <a:t>.</a:t>
            </a:r>
          </a:p>
          <a:p>
            <a:pPr marL="0" indent="0" algn="r">
              <a:buNone/>
            </a:pPr>
            <a:r>
              <a:rPr lang="en-GB" dirty="0" smtClean="0"/>
              <a:t>(BASW, 2017; Hardy, 2017)</a:t>
            </a:r>
            <a:endParaRPr lang="en-GB" dirty="0"/>
          </a:p>
        </p:txBody>
      </p:sp>
      <p:pic>
        <p:nvPicPr>
          <p:cNvPr id="4" name="tmpE66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46.986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26010566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Caution</a:t>
            </a:r>
            <a:endParaRPr lang="en-GB" dirty="0"/>
          </a:p>
        </p:txBody>
      </p:sp>
      <p:sp>
        <p:nvSpPr>
          <p:cNvPr id="3" name="Content Placeholder 2"/>
          <p:cNvSpPr>
            <a:spLocks noGrp="1"/>
          </p:cNvSpPr>
          <p:nvPr>
            <p:ph idx="1"/>
          </p:nvPr>
        </p:nvSpPr>
        <p:spPr/>
        <p:txBody>
          <a:bodyPr/>
          <a:lstStyle/>
          <a:p>
            <a:r>
              <a:rPr lang="en-GB" dirty="0" smtClean="0"/>
              <a:t>According to Hardy (2017)</a:t>
            </a:r>
          </a:p>
          <a:p>
            <a:r>
              <a:rPr lang="en-GB" b="1" i="1" dirty="0" smtClean="0"/>
              <a:t>‘You </a:t>
            </a:r>
            <a:r>
              <a:rPr lang="en-GB" b="1" i="1" dirty="0"/>
              <a:t>and your client need to be clear that you are not literally, potentially or figuratively their friend, parent, partner or child, and it is your responsibility to ensure that this is not the </a:t>
            </a:r>
            <a:r>
              <a:rPr lang="en-GB" b="1" i="1" dirty="0" smtClean="0"/>
              <a:t>case’.</a:t>
            </a:r>
            <a:endParaRPr lang="en-GB" b="1" i="1" dirty="0"/>
          </a:p>
        </p:txBody>
      </p:sp>
      <p:pic>
        <p:nvPicPr>
          <p:cNvPr id="5" name="tmp29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13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2716890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 surprised the words ‘transparent and honest’ or sim. were not mentioned. Surely there is a responsibility to let clients know where the SWs boundaries are.</a:t>
            </a:r>
          </a:p>
        </p:txBody>
      </p:sp>
      <p:sp>
        <p:nvSpPr>
          <p:cNvPr id="3" name="Text Placeholder 2"/>
          <p:cNvSpPr>
            <a:spLocks noGrp="1"/>
          </p:cNvSpPr>
          <p:nvPr>
            <p:ph type="body" sz="quarter" idx="13"/>
          </p:nvPr>
        </p:nvSpPr>
        <p:spPr/>
        <p:txBody>
          <a:bodyPr>
            <a:normAutofit lnSpcReduction="10000"/>
          </a:bodyPr>
          <a:lstStyle/>
          <a:p>
            <a:r>
              <a:rPr lang="en-GB" dirty="0" smtClean="0"/>
              <a:t>Anon, 2017</a:t>
            </a:r>
            <a:endParaRPr lang="en-GB" dirty="0"/>
          </a:p>
        </p:txBody>
      </p:sp>
      <p:sp>
        <p:nvSpPr>
          <p:cNvPr id="4" name="Text Placeholder 3"/>
          <p:cNvSpPr>
            <a:spLocks noGrp="1"/>
          </p:cNvSpPr>
          <p:nvPr>
            <p:ph type="body" idx="1"/>
          </p:nvPr>
        </p:nvSpPr>
        <p:spPr/>
        <p:txBody>
          <a:bodyPr>
            <a:normAutofit/>
          </a:bodyPr>
          <a:lstStyle/>
          <a:p>
            <a:r>
              <a:rPr lang="en-GB" sz="2800" dirty="0" smtClean="0">
                <a:solidFill>
                  <a:schemeClr val="tx1"/>
                </a:solidFill>
              </a:rPr>
              <a:t>Feedback to Hardy’s (2017) work</a:t>
            </a:r>
            <a:endParaRPr lang="en-GB" sz="2800" dirty="0">
              <a:solidFill>
                <a:schemeClr val="tx1"/>
              </a:solidFill>
            </a:endParaRPr>
          </a:p>
        </p:txBody>
      </p:sp>
      <p:pic>
        <p:nvPicPr>
          <p:cNvPr id="5" name="tmpAC41">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9.122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0744793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This may sound self-evident but if SWs have difficulties around boundaries then it stands to reason that clients will – if these are not made clear ( surely that is a form of respect?) then there is a risk many clients will feel manipulated by SW’s?</a:t>
            </a:r>
          </a:p>
        </p:txBody>
      </p:sp>
      <p:sp>
        <p:nvSpPr>
          <p:cNvPr id="3" name="Text Placeholder 2"/>
          <p:cNvSpPr>
            <a:spLocks noGrp="1"/>
          </p:cNvSpPr>
          <p:nvPr>
            <p:ph type="body" sz="quarter" idx="13"/>
          </p:nvPr>
        </p:nvSpPr>
        <p:spPr/>
        <p:txBody>
          <a:bodyPr>
            <a:normAutofit lnSpcReduction="10000"/>
          </a:bodyPr>
          <a:lstStyle/>
          <a:p>
            <a:r>
              <a:rPr lang="en-GB" dirty="0" smtClean="0"/>
              <a:t>Anon, 2017</a:t>
            </a:r>
            <a:endParaRPr lang="en-GB" dirty="0"/>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4DA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3.535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95184766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participant holds the power and is specifically trained and supported for the role; there is a power imbalance in favour of the professional” – surely this is completely unprofessional?</a:t>
            </a:r>
          </a:p>
        </p:txBody>
      </p:sp>
      <p:sp>
        <p:nvSpPr>
          <p:cNvPr id="3" name="Text Placeholder 2"/>
          <p:cNvSpPr>
            <a:spLocks noGrp="1"/>
          </p:cNvSpPr>
          <p:nvPr>
            <p:ph type="body" sz="quarter" idx="13"/>
          </p:nvPr>
        </p:nvSpPr>
        <p:spPr/>
        <p:txBody>
          <a:bodyPr>
            <a:normAutofit lnSpcReduction="10000"/>
          </a:bodyPr>
          <a:lstStyle/>
          <a:p>
            <a:r>
              <a:rPr lang="en-GB" dirty="0" smtClean="0"/>
              <a:t>Amanda XXXX, 2017</a:t>
            </a:r>
            <a:endParaRPr lang="en-GB" dirty="0"/>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E35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6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0245907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Sometimes giving very guided personal information develops relationships and gains trust for the person you are working with to open up. But it has to be carefully considered. I have been caught out and learnt the hard way.</a:t>
            </a:r>
          </a:p>
        </p:txBody>
      </p:sp>
      <p:sp>
        <p:nvSpPr>
          <p:cNvPr id="3" name="Text Placeholder 2"/>
          <p:cNvSpPr>
            <a:spLocks noGrp="1"/>
          </p:cNvSpPr>
          <p:nvPr>
            <p:ph type="body" sz="quarter" idx="13"/>
          </p:nvPr>
        </p:nvSpPr>
        <p:spPr/>
        <p:txBody>
          <a:bodyPr>
            <a:normAutofit lnSpcReduction="10000"/>
          </a:bodyPr>
          <a:lstStyle/>
          <a:p>
            <a:r>
              <a:rPr lang="en-GB" dirty="0" smtClean="0"/>
              <a:t>Jackie XXXX, 2017</a:t>
            </a:r>
            <a:endParaRPr lang="en-GB" dirty="0"/>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A11E">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0.933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9432083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Accepting 'risk' is part of personalisation, says Chief Social Worker for Adults</a:t>
            </a:r>
            <a:br>
              <a:rPr lang="en-GB" b="1" dirty="0"/>
            </a:br>
            <a:endParaRPr lang="en-GB" dirty="0"/>
          </a:p>
        </p:txBody>
      </p:sp>
      <p:sp>
        <p:nvSpPr>
          <p:cNvPr id="3" name="Text Placeholder 2"/>
          <p:cNvSpPr>
            <a:spLocks noGrp="1"/>
          </p:cNvSpPr>
          <p:nvPr>
            <p:ph type="body" sz="quarter" idx="13"/>
          </p:nvPr>
        </p:nvSpPr>
        <p:spPr/>
        <p:txBody>
          <a:bodyPr>
            <a:normAutofit lnSpcReduction="10000"/>
          </a:bodyPr>
          <a:lstStyle/>
          <a:p>
            <a:r>
              <a:rPr lang="en-GB" dirty="0" smtClean="0"/>
              <a:t>(Romeo, 2017)</a:t>
            </a:r>
            <a:endParaRPr lang="en-GB" dirty="0"/>
          </a:p>
        </p:txBody>
      </p:sp>
      <p:sp>
        <p:nvSpPr>
          <p:cNvPr id="4" name="Text Placeholder 3"/>
          <p:cNvSpPr>
            <a:spLocks noGrp="1"/>
          </p:cNvSpPr>
          <p:nvPr>
            <p:ph type="body" idx="1"/>
          </p:nvPr>
        </p:nvSpPr>
        <p:spPr/>
        <p:txBody>
          <a:bodyPr/>
          <a:lstStyle/>
          <a:p>
            <a:r>
              <a:rPr lang="en-GB" dirty="0" smtClean="0"/>
              <a:t>British Association of Social Workers (BASW)</a:t>
            </a:r>
            <a:endParaRPr lang="en-GB" dirty="0"/>
          </a:p>
        </p:txBody>
      </p:sp>
      <p:pic>
        <p:nvPicPr>
          <p:cNvPr id="5" name="tmp493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6.68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8881716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Stated </a:t>
            </a:r>
            <a:r>
              <a:rPr lang="en-GB" dirty="0" smtClean="0"/>
              <a:t>that: </a:t>
            </a:r>
            <a:r>
              <a:rPr lang="en-GB" dirty="0"/>
              <a:t>social workers along with other agencies such as the police and the NHS need to adopt a less “risk-averse” approach to helping people.</a:t>
            </a:r>
          </a:p>
        </p:txBody>
      </p:sp>
      <p:sp>
        <p:nvSpPr>
          <p:cNvPr id="3" name="Text Placeholder 2"/>
          <p:cNvSpPr>
            <a:spLocks noGrp="1"/>
          </p:cNvSpPr>
          <p:nvPr>
            <p:ph type="body" sz="quarter" idx="13"/>
          </p:nvPr>
        </p:nvSpPr>
        <p:spPr/>
        <p:txBody>
          <a:bodyPr>
            <a:normAutofit lnSpcReduction="10000"/>
          </a:bodyPr>
          <a:lstStyle/>
          <a:p>
            <a:r>
              <a:rPr lang="en-GB" dirty="0" smtClean="0"/>
              <a:t>(Romeo, 2017)</a:t>
            </a:r>
            <a:endParaRPr lang="en-GB" dirty="0"/>
          </a:p>
        </p:txBody>
      </p:sp>
      <p:sp>
        <p:nvSpPr>
          <p:cNvPr id="4" name="Text Placeholder 3"/>
          <p:cNvSpPr>
            <a:spLocks noGrp="1"/>
          </p:cNvSpPr>
          <p:nvPr>
            <p:ph type="body" idx="1"/>
          </p:nvPr>
        </p:nvSpPr>
        <p:spPr/>
        <p:txBody>
          <a:bodyPr>
            <a:normAutofit/>
          </a:bodyPr>
          <a:lstStyle/>
          <a:p>
            <a:r>
              <a:rPr lang="en-GB" sz="3200" cap="all" dirty="0" smtClean="0">
                <a:ln w="3175" cmpd="sng">
                  <a:noFill/>
                </a:ln>
                <a:solidFill>
                  <a:schemeClr val="tx1"/>
                </a:solidFill>
                <a:latin typeface="+mj-lt"/>
                <a:ea typeface="+mj-ea"/>
                <a:cs typeface="+mj-cs"/>
              </a:rPr>
              <a:t>Risk Management </a:t>
            </a:r>
            <a:endParaRPr lang="en-GB" sz="3200" cap="all" dirty="0">
              <a:ln w="3175" cmpd="sng">
                <a:noFill/>
              </a:ln>
              <a:solidFill>
                <a:schemeClr val="tx1"/>
              </a:solidFill>
              <a:latin typeface="+mj-lt"/>
              <a:ea typeface="+mj-ea"/>
              <a:cs typeface="+mj-cs"/>
            </a:endParaRPr>
          </a:p>
        </p:txBody>
      </p:sp>
      <p:pic>
        <p:nvPicPr>
          <p:cNvPr id="5" name="tmpE1E">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8.145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650905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“made </a:t>
            </a:r>
            <a:r>
              <a:rPr lang="en-GB" dirty="0"/>
              <a:t>a statement about safeguarding and said ‘what good is it making someone safer if it merely makes them miserable?’</a:t>
            </a:r>
          </a:p>
        </p:txBody>
      </p:sp>
      <p:sp>
        <p:nvSpPr>
          <p:cNvPr id="3" name="Text Placeholder 2"/>
          <p:cNvSpPr>
            <a:spLocks noGrp="1"/>
          </p:cNvSpPr>
          <p:nvPr>
            <p:ph type="body" sz="quarter" idx="13"/>
          </p:nvPr>
        </p:nvSpPr>
        <p:spPr/>
        <p:txBody>
          <a:bodyPr>
            <a:normAutofit fontScale="77500" lnSpcReduction="20000"/>
          </a:bodyPr>
          <a:lstStyle/>
          <a:p>
            <a:r>
              <a:rPr lang="en-GB" dirty="0"/>
              <a:t>Lord Justice Munby [President of the Family Division in England and Wales</a:t>
            </a:r>
            <a:r>
              <a:rPr lang="en-GB" dirty="0" smtClean="0"/>
              <a:t>] (2017)</a:t>
            </a:r>
            <a:endParaRPr lang="en-GB" dirty="0"/>
          </a:p>
        </p:txBody>
      </p:sp>
      <p:sp>
        <p:nvSpPr>
          <p:cNvPr id="4" name="Text Placeholder 3"/>
          <p:cNvSpPr>
            <a:spLocks noGrp="1"/>
          </p:cNvSpPr>
          <p:nvPr>
            <p:ph type="body" idx="1"/>
          </p:nvPr>
        </p:nvSpPr>
        <p:spPr/>
        <p:txBody>
          <a:bodyPr/>
          <a:lstStyle/>
          <a:p>
            <a:endParaRPr lang="en-GB" dirty="0"/>
          </a:p>
        </p:txBody>
      </p:sp>
      <p:pic>
        <p:nvPicPr>
          <p:cNvPr id="5" name="tmpB915">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4.599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8318544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all want to make sure we have the life we want even though sometimes there are lots of risk and difficulty in that. We want as much choice and control over our lives as we can.”</a:t>
            </a:r>
          </a:p>
        </p:txBody>
      </p:sp>
      <p:sp>
        <p:nvSpPr>
          <p:cNvPr id="3" name="Text Placeholder 2"/>
          <p:cNvSpPr>
            <a:spLocks noGrp="1"/>
          </p:cNvSpPr>
          <p:nvPr>
            <p:ph type="body" sz="quarter" idx="13"/>
          </p:nvPr>
        </p:nvSpPr>
        <p:spPr>
          <a:xfrm>
            <a:off x="1446211" y="3674533"/>
            <a:ext cx="8534400" cy="381000"/>
          </a:xfrm>
        </p:spPr>
        <p:txBody>
          <a:bodyPr>
            <a:normAutofit fontScale="77500" lnSpcReduction="20000"/>
          </a:bodyPr>
          <a:lstStyle/>
          <a:p>
            <a:r>
              <a:rPr lang="en-GB" dirty="0"/>
              <a:t>Lord Justice Munby [President of the Family Division in England and Wales] (2017)</a:t>
            </a:r>
          </a:p>
          <a:p>
            <a:endParaRPr lang="en-GB" dirty="0"/>
          </a:p>
        </p:txBody>
      </p:sp>
      <p:sp>
        <p:nvSpPr>
          <p:cNvPr id="4" name="Text Placeholder 3"/>
          <p:cNvSpPr>
            <a:spLocks noGrp="1"/>
          </p:cNvSpPr>
          <p:nvPr>
            <p:ph type="body" idx="1"/>
          </p:nvPr>
        </p:nvSpPr>
        <p:spPr/>
        <p:txBody>
          <a:bodyPr/>
          <a:lstStyle/>
          <a:p>
            <a:r>
              <a:rPr lang="en-GB" sz="3200" cap="all" dirty="0">
                <a:ln w="3175" cmpd="sng">
                  <a:noFill/>
                </a:ln>
                <a:solidFill>
                  <a:schemeClr val="tx1"/>
                </a:solidFill>
                <a:latin typeface="+mj-lt"/>
                <a:ea typeface="+mj-ea"/>
                <a:cs typeface="+mj-cs"/>
              </a:rPr>
              <a:t>Risk</a:t>
            </a:r>
            <a:r>
              <a:rPr lang="en-GB" sz="3200" cap="all" dirty="0" smtClean="0">
                <a:ln w="3175" cmpd="sng">
                  <a:noFill/>
                </a:ln>
                <a:solidFill>
                  <a:schemeClr val="tx1"/>
                </a:solidFill>
                <a:latin typeface="+mj-lt"/>
                <a:ea typeface="+mj-ea"/>
                <a:cs typeface="+mj-cs"/>
              </a:rPr>
              <a:t> </a:t>
            </a:r>
            <a:r>
              <a:rPr lang="en-GB" sz="3200" cap="all" dirty="0">
                <a:ln w="3175" cmpd="sng">
                  <a:noFill/>
                </a:ln>
                <a:solidFill>
                  <a:schemeClr val="tx1"/>
                </a:solidFill>
                <a:latin typeface="+mj-lt"/>
                <a:ea typeface="+mj-ea"/>
                <a:cs typeface="+mj-cs"/>
              </a:rPr>
              <a:t>and Caring</a:t>
            </a:r>
            <a:endParaRPr lang="en-GB" sz="3200" cap="all" dirty="0">
              <a:ln w="3175" cmpd="sng">
                <a:noFill/>
              </a:ln>
              <a:solidFill>
                <a:schemeClr val="tx1"/>
              </a:solidFill>
              <a:latin typeface="+mj-lt"/>
              <a:ea typeface="+mj-ea"/>
              <a:cs typeface="+mj-cs"/>
            </a:endParaRPr>
          </a:p>
        </p:txBody>
      </p:sp>
      <p:pic>
        <p:nvPicPr>
          <p:cNvPr id="5" name="tmp3AA9">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0.099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0441796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smtClean="0"/>
              <a:t>A new era </a:t>
            </a:r>
            <a:r>
              <a:rPr lang="en-GB" dirty="0"/>
              <a:t>in the way public services work together as a team, responsive to citizens, </a:t>
            </a:r>
            <a:br>
              <a:rPr lang="en-GB" dirty="0"/>
            </a:br>
            <a:r>
              <a:rPr lang="en-GB" dirty="0"/>
              <a:t>focussed on meeting people’s needs first time regardless of who provides the </a:t>
            </a:r>
            <a:br>
              <a:rPr lang="en-GB" dirty="0"/>
            </a:br>
            <a:r>
              <a:rPr lang="en-GB" dirty="0"/>
              <a:t>service</a:t>
            </a:r>
            <a:br>
              <a:rPr lang="en-GB" dirty="0"/>
            </a:br>
            <a:endParaRPr lang="en-GB" dirty="0"/>
          </a:p>
        </p:txBody>
      </p:sp>
      <p:sp>
        <p:nvSpPr>
          <p:cNvPr id="3" name="Text Placeholder 2"/>
          <p:cNvSpPr>
            <a:spLocks noGrp="1"/>
          </p:cNvSpPr>
          <p:nvPr>
            <p:ph type="body" sz="quarter" idx="13"/>
          </p:nvPr>
        </p:nvSpPr>
        <p:spPr/>
        <p:txBody>
          <a:bodyPr>
            <a:normAutofit lnSpcReduction="10000"/>
          </a:bodyPr>
          <a:lstStyle/>
          <a:p>
            <a:r>
              <a:rPr lang="en-GB" dirty="0" smtClean="0"/>
              <a:t>(Essex A.M. , 2008)</a:t>
            </a:r>
            <a:endParaRPr lang="en-GB" dirty="0"/>
          </a:p>
        </p:txBody>
      </p:sp>
      <p:sp>
        <p:nvSpPr>
          <p:cNvPr id="4" name="Text Placeholder 3"/>
          <p:cNvSpPr>
            <a:spLocks noGrp="1"/>
          </p:cNvSpPr>
          <p:nvPr>
            <p:ph type="body" idx="1"/>
          </p:nvPr>
        </p:nvSpPr>
        <p:spPr/>
        <p:txBody>
          <a:bodyPr/>
          <a:lstStyle/>
          <a:p>
            <a:r>
              <a:rPr lang="en-GB" sz="2900" cap="all" dirty="0">
                <a:ln w="3175" cmpd="sng">
                  <a:noFill/>
                </a:ln>
                <a:solidFill>
                  <a:prstClr val="white"/>
                </a:solidFill>
                <a:ea typeface="+mj-ea"/>
                <a:cs typeface="+mj-cs"/>
              </a:rPr>
              <a:t>A new </a:t>
            </a:r>
            <a:r>
              <a:rPr lang="en-GB" sz="2900" cap="all" dirty="0" smtClean="0">
                <a:ln w="3175" cmpd="sng">
                  <a:noFill/>
                </a:ln>
                <a:solidFill>
                  <a:prstClr val="white"/>
                </a:solidFill>
                <a:ea typeface="+mj-ea"/>
                <a:cs typeface="+mj-cs"/>
              </a:rPr>
              <a:t>era?</a:t>
            </a:r>
            <a:endParaRPr lang="en-GB" dirty="0"/>
          </a:p>
        </p:txBody>
      </p:sp>
      <p:pic>
        <p:nvPicPr>
          <p:cNvPr id="5" name="tmpF36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26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883041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2597" y="248035"/>
            <a:ext cx="7007290" cy="1200329"/>
          </a:xfrm>
          <a:prstGeom prst="rect">
            <a:avLst/>
          </a:prstGeom>
          <a:noFill/>
        </p:spPr>
        <p:txBody>
          <a:bodyPr wrap="square" rtlCol="0">
            <a:spAutoFit/>
          </a:bodyPr>
          <a:lstStyle/>
          <a:p>
            <a:r>
              <a:rPr lang="en-GB" dirty="0">
                <a:latin typeface="Arial" panose="020B0604020202020204" pitchFamily="34" charset="0"/>
              </a:rPr>
              <a:t>give citizens, for the first time, a clear statement of national </a:t>
            </a:r>
          </a:p>
          <a:p>
            <a:r>
              <a:rPr lang="en-GB" dirty="0">
                <a:latin typeface="Arial" panose="020B0604020202020204" pitchFamily="34" charset="0"/>
              </a:rPr>
              <a:t>standards for key services which they are entitled to or can </a:t>
            </a:r>
          </a:p>
          <a:p>
            <a:r>
              <a:rPr lang="en-GB" dirty="0">
                <a:latin typeface="Arial" panose="020B0604020202020204" pitchFamily="34" charset="0"/>
              </a:rPr>
              <a:t>reasonably expect, recognising that many standards are best set </a:t>
            </a:r>
          </a:p>
          <a:p>
            <a:r>
              <a:rPr lang="en-GB" dirty="0">
                <a:latin typeface="Arial" panose="020B0604020202020204" pitchFamily="34" charset="0"/>
              </a:rPr>
              <a:t>locally.</a:t>
            </a:r>
            <a:endParaRPr lang="en-GB" dirty="0">
              <a:effectLst/>
              <a:latin typeface="Arial" panose="020B0604020202020204" pitchFamily="34" charset="0"/>
            </a:endParaRPr>
          </a:p>
        </p:txBody>
      </p:sp>
      <p:sp>
        <p:nvSpPr>
          <p:cNvPr id="3" name="TextBox 2"/>
          <p:cNvSpPr txBox="1"/>
          <p:nvPr/>
        </p:nvSpPr>
        <p:spPr>
          <a:xfrm>
            <a:off x="7007291" y="1195606"/>
            <a:ext cx="4861248" cy="1477328"/>
          </a:xfrm>
          <a:prstGeom prst="rect">
            <a:avLst/>
          </a:prstGeom>
          <a:noFill/>
        </p:spPr>
        <p:txBody>
          <a:bodyPr wrap="square" rtlCol="0">
            <a:spAutoFit/>
          </a:bodyPr>
          <a:lstStyle/>
          <a:p>
            <a:r>
              <a:rPr lang="en-GB" dirty="0"/>
              <a:t>development of single points of entry for people, particularly those </a:t>
            </a:r>
          </a:p>
          <a:p>
            <a:r>
              <a:rPr lang="en-GB" dirty="0"/>
              <a:t>with substantial needs, to make it easier for them to secure the </a:t>
            </a:r>
          </a:p>
          <a:p>
            <a:r>
              <a:rPr lang="en-GB" dirty="0"/>
              <a:t>services they need. </a:t>
            </a:r>
          </a:p>
        </p:txBody>
      </p:sp>
      <p:sp>
        <p:nvSpPr>
          <p:cNvPr id="4" name="TextBox 3"/>
          <p:cNvSpPr txBox="1"/>
          <p:nvPr/>
        </p:nvSpPr>
        <p:spPr>
          <a:xfrm>
            <a:off x="242597" y="2181504"/>
            <a:ext cx="5299788" cy="923330"/>
          </a:xfrm>
          <a:prstGeom prst="rect">
            <a:avLst/>
          </a:prstGeom>
          <a:noFill/>
        </p:spPr>
        <p:txBody>
          <a:bodyPr wrap="square" rtlCol="0">
            <a:spAutoFit/>
          </a:bodyPr>
          <a:lstStyle/>
          <a:p>
            <a:r>
              <a:rPr lang="en-GB" dirty="0"/>
              <a:t>set out a programme to improve public engagement in service </a:t>
            </a:r>
          </a:p>
          <a:p>
            <a:r>
              <a:rPr lang="en-GB" dirty="0"/>
              <a:t>design and delivery.</a:t>
            </a:r>
          </a:p>
        </p:txBody>
      </p:sp>
      <p:sp>
        <p:nvSpPr>
          <p:cNvPr id="5" name="TextBox 4"/>
          <p:cNvSpPr txBox="1"/>
          <p:nvPr/>
        </p:nvSpPr>
        <p:spPr>
          <a:xfrm>
            <a:off x="1698171" y="3360081"/>
            <a:ext cx="7492482" cy="1200329"/>
          </a:xfrm>
          <a:prstGeom prst="rect">
            <a:avLst/>
          </a:prstGeom>
          <a:noFill/>
        </p:spPr>
        <p:txBody>
          <a:bodyPr wrap="square" rtlCol="0">
            <a:spAutoFit/>
          </a:bodyPr>
          <a:lstStyle/>
          <a:p>
            <a:r>
              <a:rPr lang="en-GB" dirty="0"/>
              <a:t>using existing and new legislative powers to strengthen </a:t>
            </a:r>
          </a:p>
          <a:p>
            <a:r>
              <a:rPr lang="en-GB" dirty="0"/>
              <a:t>the duties on public bodies to co-operate, removing barriers </a:t>
            </a:r>
          </a:p>
          <a:p>
            <a:r>
              <a:rPr lang="en-GB" dirty="0"/>
              <a:t>to collaboration and eliminating any unnecessary bureaucratic </a:t>
            </a:r>
          </a:p>
          <a:p>
            <a:r>
              <a:rPr lang="en-GB" dirty="0"/>
              <a:t>requirements on public bodies</a:t>
            </a:r>
          </a:p>
        </p:txBody>
      </p:sp>
      <p:sp>
        <p:nvSpPr>
          <p:cNvPr id="6" name="TextBox 5"/>
          <p:cNvSpPr txBox="1"/>
          <p:nvPr/>
        </p:nvSpPr>
        <p:spPr>
          <a:xfrm>
            <a:off x="354563" y="4815657"/>
            <a:ext cx="7912359" cy="1477328"/>
          </a:xfrm>
          <a:prstGeom prst="rect">
            <a:avLst/>
          </a:prstGeom>
          <a:noFill/>
        </p:spPr>
        <p:txBody>
          <a:bodyPr wrap="square" rtlCol="0">
            <a:spAutoFit/>
          </a:bodyPr>
          <a:lstStyle/>
          <a:p>
            <a:r>
              <a:rPr lang="en-GB" dirty="0"/>
              <a:t> build on the work of </a:t>
            </a:r>
          </a:p>
          <a:p>
            <a:r>
              <a:rPr lang="en-GB" dirty="0"/>
              <a:t>existing partnerships such as the statutory children and young </a:t>
            </a:r>
          </a:p>
          <a:p>
            <a:r>
              <a:rPr lang="en-GB" dirty="0"/>
              <a:t>people’s partnerships and health, social care and well-being </a:t>
            </a:r>
          </a:p>
          <a:p>
            <a:r>
              <a:rPr lang="en-GB" dirty="0"/>
              <a:t>partnerships, which work across boundaries to plan and implement </a:t>
            </a:r>
          </a:p>
          <a:p>
            <a:r>
              <a:rPr lang="en-GB" dirty="0"/>
              <a:t>integrated services and encourage their ambitious development.</a:t>
            </a:r>
          </a:p>
        </p:txBody>
      </p:sp>
      <p:sp>
        <p:nvSpPr>
          <p:cNvPr id="7" name="TextBox 6"/>
          <p:cNvSpPr txBox="1"/>
          <p:nvPr/>
        </p:nvSpPr>
        <p:spPr>
          <a:xfrm>
            <a:off x="1427583" y="1377039"/>
            <a:ext cx="5159829" cy="707886"/>
          </a:xfrm>
          <a:prstGeom prst="rect">
            <a:avLst/>
          </a:prstGeom>
          <a:noFill/>
        </p:spPr>
        <p:txBody>
          <a:bodyPr wrap="square" rtlCol="0">
            <a:spAutoFit/>
          </a:bodyPr>
          <a:lstStyle/>
          <a:p>
            <a:r>
              <a:rPr lang="en-GB" sz="2000" b="1" dirty="0">
                <a:solidFill>
                  <a:schemeClr val="bg1"/>
                </a:solidFill>
                <a:latin typeface="Arial" panose="020B0604020202020204" pitchFamily="34" charset="0"/>
              </a:rPr>
              <a:t>Making the Connections - </a:t>
            </a:r>
          </a:p>
          <a:p>
            <a:r>
              <a:rPr lang="en-GB" sz="2000" b="1" dirty="0">
                <a:solidFill>
                  <a:schemeClr val="bg1"/>
                </a:solidFill>
                <a:latin typeface="Arial" panose="020B0604020202020204" pitchFamily="34" charset="0"/>
              </a:rPr>
              <a:t>Delivering Beyond Boundaries</a:t>
            </a:r>
            <a:r>
              <a:rPr lang="en-GB" dirty="0">
                <a:latin typeface="Arial" panose="020B0604020202020204" pitchFamily="34" charset="0"/>
              </a:rPr>
              <a:t>:</a:t>
            </a:r>
            <a:endParaRPr lang="en-GB" dirty="0">
              <a:effectLst/>
              <a:latin typeface="Arial" panose="020B0604020202020204" pitchFamily="34" charset="0"/>
            </a:endParaRPr>
          </a:p>
        </p:txBody>
      </p:sp>
      <p:sp>
        <p:nvSpPr>
          <p:cNvPr id="8" name="TextBox 7"/>
          <p:cNvSpPr txBox="1"/>
          <p:nvPr/>
        </p:nvSpPr>
        <p:spPr>
          <a:xfrm>
            <a:off x="7763069" y="4492491"/>
            <a:ext cx="4254760" cy="369332"/>
          </a:xfrm>
          <a:prstGeom prst="rect">
            <a:avLst/>
          </a:prstGeom>
          <a:noFill/>
        </p:spPr>
        <p:txBody>
          <a:bodyPr wrap="square" rtlCol="0">
            <a:spAutoFit/>
          </a:bodyPr>
          <a:lstStyle/>
          <a:p>
            <a:r>
              <a:rPr lang="en-GB" b="1" dirty="0" smtClean="0">
                <a:solidFill>
                  <a:schemeClr val="bg1"/>
                </a:solidFill>
              </a:rPr>
              <a:t>(Welsh Assembly Government, 2006)</a:t>
            </a:r>
            <a:endParaRPr lang="en-GB" b="1" dirty="0">
              <a:solidFill>
                <a:schemeClr val="bg1"/>
              </a:solidFill>
            </a:endParaRPr>
          </a:p>
        </p:txBody>
      </p:sp>
      <p:pic>
        <p:nvPicPr>
          <p:cNvPr id="9" name="tmpAD4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777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5471706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8"/>
          <a:stretch>
            <a:fillRect/>
          </a:stretch>
        </p:blipFill>
        <p:spPr>
          <a:xfrm>
            <a:off x="2667000" y="0"/>
            <a:ext cx="6858000" cy="6858000"/>
          </a:xfrm>
          <a:prstGeom prst="rect">
            <a:avLst/>
          </a:prstGeom>
        </p:spPr>
      </p:pic>
      <p:sp>
        <p:nvSpPr>
          <p:cNvPr id="4" name="TextBox 3"/>
          <p:cNvSpPr txBox="1"/>
          <p:nvPr/>
        </p:nvSpPr>
        <p:spPr>
          <a:xfrm>
            <a:off x="447869" y="503853"/>
            <a:ext cx="2332653" cy="923330"/>
          </a:xfrm>
          <a:prstGeom prst="rect">
            <a:avLst/>
          </a:prstGeom>
          <a:noFill/>
        </p:spPr>
        <p:txBody>
          <a:bodyPr wrap="square" rtlCol="0">
            <a:spAutoFit/>
          </a:bodyPr>
          <a:lstStyle/>
          <a:p>
            <a:r>
              <a:rPr lang="en-GB"/>
              <a:t>Key components of the professional learning model</a:t>
            </a:r>
            <a:endParaRPr lang="en-GB" dirty="0"/>
          </a:p>
        </p:txBody>
      </p:sp>
      <p:sp>
        <p:nvSpPr>
          <p:cNvPr id="5" name="TextBox 4"/>
          <p:cNvSpPr txBox="1"/>
          <p:nvPr/>
        </p:nvSpPr>
        <p:spPr>
          <a:xfrm>
            <a:off x="9525000" y="5343435"/>
            <a:ext cx="2388637" cy="1200329"/>
          </a:xfrm>
          <a:prstGeom prst="rect">
            <a:avLst/>
          </a:prstGeom>
          <a:noFill/>
        </p:spPr>
        <p:txBody>
          <a:bodyPr wrap="square" rtlCol="0">
            <a:spAutoFit/>
          </a:bodyPr>
          <a:lstStyle/>
          <a:p>
            <a:r>
              <a:rPr lang="en-GB" dirty="0" smtClean="0"/>
              <a:t>Lewis, 2016. Minister for Education &amp; Skills. Welsh Government. </a:t>
            </a:r>
            <a:endParaRPr lang="en-GB" dirty="0"/>
          </a:p>
        </p:txBody>
      </p:sp>
      <p:pic>
        <p:nvPicPr>
          <p:cNvPr id="6" name="tmp383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2.2666"/>
                </p14:media>
              </p:ext>
            </p:extLst>
          </p:nvPr>
        </p:nvPicPr>
        <p:blipFill>
          <a:blip r:embed="rId9"/>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6245390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80437"/>
            <a:ext cx="8534401" cy="1604347"/>
          </a:xfrm>
        </p:spPr>
        <p:txBody>
          <a:bodyPr/>
          <a:lstStyle/>
          <a:p>
            <a:r>
              <a:rPr lang="en-GB" dirty="0"/>
              <a:t>Useful links:</a:t>
            </a:r>
            <a:br>
              <a:rPr lang="en-GB" dirty="0"/>
            </a:br>
            <a:endParaRPr lang="en-GB" dirty="0"/>
          </a:p>
        </p:txBody>
      </p:sp>
      <p:sp>
        <p:nvSpPr>
          <p:cNvPr id="3" name="Text Placeholder 2"/>
          <p:cNvSpPr>
            <a:spLocks noGrp="1"/>
          </p:cNvSpPr>
          <p:nvPr>
            <p:ph type="body" idx="1"/>
          </p:nvPr>
        </p:nvSpPr>
        <p:spPr>
          <a:xfrm>
            <a:off x="684213" y="1884784"/>
            <a:ext cx="8534400" cy="4109616"/>
          </a:xfrm>
        </p:spPr>
        <p:txBody>
          <a:bodyPr>
            <a:normAutofit lnSpcReduction="10000"/>
          </a:bodyPr>
          <a:lstStyle/>
          <a:p>
            <a:r>
              <a:rPr lang="en-GB" dirty="0"/>
              <a:t>BASW: </a:t>
            </a:r>
            <a:r>
              <a:rPr lang="en-GB" dirty="0">
                <a:hlinkClick r:id="rId8"/>
              </a:rPr>
              <a:t>http://</a:t>
            </a:r>
            <a:r>
              <a:rPr lang="en-GB" dirty="0" smtClean="0">
                <a:hlinkClick r:id="rId8"/>
              </a:rPr>
              <a:t>cdn.basw.co.uk/upload/basw_24624-5.pdf</a:t>
            </a:r>
            <a:r>
              <a:rPr lang="en-GB" dirty="0" smtClean="0"/>
              <a:t> </a:t>
            </a:r>
          </a:p>
          <a:p>
            <a:r>
              <a:rPr lang="en-GB" dirty="0" smtClean="0"/>
              <a:t>Professional Boundaries Report: Centre for Health and Social care Research</a:t>
            </a:r>
          </a:p>
          <a:p>
            <a:r>
              <a:rPr lang="en-GB" dirty="0" smtClean="0"/>
              <a:t>http</a:t>
            </a:r>
            <a:r>
              <a:rPr lang="en-GB" dirty="0"/>
              <a:t>://</a:t>
            </a:r>
            <a:r>
              <a:rPr lang="en-GB" dirty="0" smtClean="0"/>
              <a:t>cdn.basw.co.uk/upload/basw_30648-7.pdf </a:t>
            </a:r>
          </a:p>
          <a:p>
            <a:r>
              <a:rPr lang="en-GB" dirty="0" smtClean="0"/>
              <a:t>BASW: </a:t>
            </a:r>
            <a:r>
              <a:rPr lang="en-GB" dirty="0"/>
              <a:t>Accepting Risk </a:t>
            </a:r>
            <a:r>
              <a:rPr lang="en-GB" dirty="0">
                <a:hlinkClick r:id="rId9"/>
              </a:rPr>
              <a:t>https://www.basw.co.uk/news/article/?</a:t>
            </a:r>
            <a:r>
              <a:rPr lang="en-GB" dirty="0" smtClean="0">
                <a:hlinkClick r:id="rId9"/>
              </a:rPr>
              <a:t>id=741</a:t>
            </a:r>
            <a:endParaRPr lang="en-GB" dirty="0" smtClean="0"/>
          </a:p>
          <a:p>
            <a:r>
              <a:rPr lang="en-GB" dirty="0"/>
              <a:t>WAG </a:t>
            </a:r>
            <a:r>
              <a:rPr lang="en-GB" dirty="0"/>
              <a:t>Making the Connections - </a:t>
            </a:r>
            <a:r>
              <a:rPr lang="en-GB" dirty="0" smtClean="0"/>
              <a:t>Delivering </a:t>
            </a:r>
            <a:r>
              <a:rPr lang="en-GB" dirty="0"/>
              <a:t>Beyond Boundaries:</a:t>
            </a:r>
          </a:p>
          <a:p>
            <a:r>
              <a:rPr lang="en-GB" dirty="0"/>
              <a:t>Transforming Public Services in </a:t>
            </a:r>
            <a:r>
              <a:rPr lang="en-GB" dirty="0" smtClean="0"/>
              <a:t>Wales. </a:t>
            </a:r>
            <a:r>
              <a:rPr lang="en-GB" dirty="0" smtClean="0">
                <a:hlinkClick r:id="rId10"/>
              </a:rPr>
              <a:t> http</a:t>
            </a:r>
            <a:r>
              <a:rPr lang="en-GB" dirty="0">
                <a:hlinkClick r:id="rId10"/>
              </a:rPr>
              <a:t>://</a:t>
            </a:r>
            <a:r>
              <a:rPr lang="en-GB" dirty="0" smtClean="0">
                <a:hlinkClick r:id="rId10"/>
              </a:rPr>
              <a:t>www.cieh-cymruwales.org/uploadedFiles/Core/Policy/Professional_practice/making_connections_2006.pdf</a:t>
            </a:r>
            <a:r>
              <a:rPr lang="en-GB" dirty="0" smtClean="0"/>
              <a:t>  </a:t>
            </a:r>
          </a:p>
          <a:p>
            <a:r>
              <a:rPr lang="en-GB" dirty="0"/>
              <a:t>All Wales induction </a:t>
            </a:r>
            <a:r>
              <a:rPr lang="en-GB" dirty="0" smtClean="0"/>
              <a:t>framework </a:t>
            </a:r>
            <a:r>
              <a:rPr lang="en-GB" dirty="0"/>
              <a:t>for </a:t>
            </a:r>
            <a:r>
              <a:rPr lang="en-GB" dirty="0" smtClean="0"/>
              <a:t>health </a:t>
            </a:r>
            <a:r>
              <a:rPr lang="en-GB" dirty="0"/>
              <a:t>and social </a:t>
            </a:r>
            <a:r>
              <a:rPr lang="en-GB" dirty="0" smtClean="0"/>
              <a:t>care Resources</a:t>
            </a:r>
            <a:r>
              <a:rPr lang="en-GB" dirty="0"/>
              <a:t>, legislation, policy links and </a:t>
            </a:r>
            <a:r>
              <a:rPr lang="en-GB" dirty="0" smtClean="0"/>
              <a:t>relevant </a:t>
            </a:r>
            <a:r>
              <a:rPr lang="en-GB" dirty="0"/>
              <a:t>reviews to subject </a:t>
            </a:r>
            <a:r>
              <a:rPr lang="en-GB" dirty="0" smtClean="0"/>
              <a:t>area 2017</a:t>
            </a:r>
            <a:endParaRPr lang="en-GB" dirty="0"/>
          </a:p>
          <a:p>
            <a:r>
              <a:rPr lang="en-GB" dirty="0" smtClean="0">
                <a:hlinkClick r:id="rId11"/>
              </a:rPr>
              <a:t>https</a:t>
            </a:r>
            <a:r>
              <a:rPr lang="en-GB" dirty="0">
                <a:hlinkClick r:id="rId11"/>
              </a:rPr>
              <a:t>://</a:t>
            </a:r>
            <a:r>
              <a:rPr lang="en-GB" dirty="0" smtClean="0">
                <a:hlinkClick r:id="rId11"/>
              </a:rPr>
              <a:t>socialcare.wales/cms_assets/file-uploads/Induction-Framework-Resources.pdf</a:t>
            </a:r>
            <a:r>
              <a:rPr lang="en-GB" dirty="0" smtClean="0"/>
              <a:t> </a:t>
            </a:r>
            <a:endParaRPr lang="en-GB" dirty="0"/>
          </a:p>
        </p:txBody>
      </p:sp>
      <p:pic>
        <p:nvPicPr>
          <p:cNvPr id="4" name="tmp22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3.2131"/>
                </p14:media>
              </p:ext>
            </p:extLst>
          </p:nvPr>
        </p:nvPicPr>
        <p:blipFill>
          <a:blip r:embed="rId12"/>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136739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6490" y="578498"/>
            <a:ext cx="10860832" cy="3453189"/>
          </a:xfrm>
          <a:prstGeom prst="rect">
            <a:avLst/>
          </a:prstGeom>
          <a:noFill/>
        </p:spPr>
        <p:txBody>
          <a:bodyPr wrap="square" rtlCol="0">
            <a:spAutoFit/>
          </a:bodyPr>
          <a:lstStyle/>
          <a:p>
            <a:pPr>
              <a:lnSpc>
                <a:spcPct val="107000"/>
              </a:lnSpc>
              <a:spcAft>
                <a:spcPts val="800"/>
              </a:spcAft>
            </a:pPr>
            <a:r>
              <a:rPr lang="en-GB" b="1">
                <a:latin typeface="Calibri" panose="020F0502020204030204" pitchFamily="34" charset="0"/>
                <a:ea typeface="Calibri" panose="020F0502020204030204" pitchFamily="34" charset="0"/>
                <a:cs typeface="Times New Roman" panose="02020603050405020304" pitchFamily="18" charset="0"/>
              </a:rPr>
              <a:t>Reference list:</a:t>
            </a:r>
            <a:endParaRPr lang="en-GB">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BASW (2017) Professional Boundaries: Guidance for social workers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http://cdn.basw.co.uk/upload/basw_24624-5.pdf Accessed on 02/03/2018</a:t>
            </a:r>
            <a:endParaRPr lang="en-GB">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BASW (2017) Accepting ‘Risk’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https://www.basw.co.uk/news/article/?id=741</a:t>
            </a:r>
            <a:r>
              <a:rPr lang="en-GB">
                <a:latin typeface="Calibri" panose="020F0502020204030204" pitchFamily="34" charset="0"/>
                <a:ea typeface="Calibri" panose="020F0502020204030204" pitchFamily="34" charset="0"/>
                <a:cs typeface="Times New Roman" panose="02020603050405020304" pitchFamily="18" charset="0"/>
              </a:rPr>
              <a:t> Accessed on 02/03/2018</a:t>
            </a: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Hardy, R. (2017) Community Care.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http://www.communitycare.co.uk/2017/06/19/top-tips-managing-professional-boundaries-social-work/</a:t>
            </a:r>
            <a:r>
              <a:rPr lang="en-GB">
                <a:latin typeface="Calibri" panose="020F0502020204030204" pitchFamily="34" charset="0"/>
                <a:ea typeface="Calibri" panose="020F0502020204030204" pitchFamily="34" charset="0"/>
                <a:cs typeface="Times New Roman" panose="02020603050405020304" pitchFamily="18" charset="0"/>
              </a:rPr>
              <a:t> Accessed on 02/03/2018 </a:t>
            </a: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WAG (2006) Making the Connections - Delivering Beyond Boundaries: Transforming Public Services in Wales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http://www.cieh-cymruwales.org/uploadedFiles/Core/Policy/Professional_practice/making_connections_2006.pdf</a:t>
            </a:r>
            <a:r>
              <a:rPr lang="en-GB">
                <a:latin typeface="Calibri" panose="020F0502020204030204" pitchFamily="34" charset="0"/>
                <a:ea typeface="Calibri" panose="020F0502020204030204" pitchFamily="34" charset="0"/>
                <a:cs typeface="Times New Roman" panose="02020603050405020304" pitchFamily="18" charset="0"/>
              </a:rPr>
              <a:t> Accessed on 02/03/2018</a:t>
            </a:r>
            <a:endParaRPr lang="en-GB">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tmpB2E5">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4.7777"/>
                </p14:media>
              </p:ext>
            </p:extLst>
          </p:nvPr>
        </p:nvPicPr>
        <p:blipFill>
          <a:blip r:embed="rId12"/>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6539078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CUSTOMXMLID" val="{EB370509-9469-4030-8037-2B7346BCC132}"/>
  <p:tag name="ATHENA.CUSTOMXMLCONTENT" val="&lt;?xml version=&quot;1.0&quot;?&gt;&lt;athena xmlns=&quot;http://schemas.microsoft.com/edu/athena&quot; version=&quot;0.1.3517.0&quot;&gt;&lt;timings duration=&quot;24664&quot;/&gt;&lt;/athena&gt;"/>
</p:tagLst>
</file>

<file path=ppt/tags/tag2.xml><?xml version="1.0" encoding="utf-8"?>
<p:tagLst xmlns:a="http://schemas.openxmlformats.org/drawingml/2006/main" xmlns:r="http://schemas.openxmlformats.org/officeDocument/2006/relationships" xmlns:p="http://schemas.openxmlformats.org/presentationml/2006/main">
  <p:tag name="ATHENA.CUSTOMXMLID" val="{BCCCFD7D-C40A-4B32-A0ED-C718DE8A0252}"/>
  <p:tag name="ATHENA.CUSTOMXMLCONTENT" val="&lt;?xml version=&quot;1.0&quot;?&gt;&lt;athena xmlns=&quot;http://schemas.microsoft.com/edu/athena&quot; version=&quot;0.1.3517.0&quot;&gt;&lt;media streamable=&quot;true&quot; recordStart=&quot;0&quot; recordEnd=&quot;24664&quot; recordLength=&quot;24696&quot; audioOnly=&quot;true&quot;/&gt;&lt;/athena&gt;"/>
</p:tagLst>
</file>

<file path=ppt/tags/tag3.xml><?xml version="1.0" encoding="utf-8"?>
<p:tagLst xmlns:a="http://schemas.openxmlformats.org/drawingml/2006/main" xmlns:r="http://schemas.openxmlformats.org/officeDocument/2006/relationships" xmlns:p="http://schemas.openxmlformats.org/presentationml/2006/main">
  <p:tag name="ATHENA.CUSTOMXMLID" val="{42099831-1A52-451E-9122-D1B587126093}"/>
  <p:tag name="ATHENA.CUSTOMXMLCONTENT" val="&lt;?xml version=&quot;1.0&quot;?&gt;&lt;athena xmlns=&quot;http://schemas.microsoft.com/edu/athena&quot; version=&quot;0.1.3517.0&quot;&gt;&lt;timings duration=&quot;65839&quot;/&gt;&lt;/athena&gt;"/>
</p:tagLst>
</file>

<file path=ppt/tags/tag4.xml><?xml version="1.0" encoding="utf-8"?>
<p:tagLst xmlns:a="http://schemas.openxmlformats.org/drawingml/2006/main" xmlns:r="http://schemas.openxmlformats.org/officeDocument/2006/relationships" xmlns:p="http://schemas.openxmlformats.org/presentationml/2006/main">
  <p:tag name="ATHENA.CUSTOMXMLID" val="{C8B94D13-9257-4247-9C6B-BDE0C63D0C93}"/>
  <p:tag name="ATHENA.CUSTOMXMLCONTENT" val="&lt;?xml version=&quot;1.0&quot;?&gt;&lt;athena xmlns=&quot;http://schemas.microsoft.com/edu/athena&quot; version=&quot;0.1.3517.0&quot;&gt;&lt;media streamable=&quot;true&quot; recordStart=&quot;0&quot; recordEnd=&quot;65839&quot; recordLength=&quot;65845&quot; audioOnly=&quot;true&quot;/&gt;&lt;/athena&gt;"/>
</p:tagLst>
</file>

<file path=ppt/tags/tag5.xml><?xml version="1.0" encoding="utf-8"?>
<p:tagLst xmlns:a="http://schemas.openxmlformats.org/drawingml/2006/main" xmlns:r="http://schemas.openxmlformats.org/officeDocument/2006/relationships" xmlns:p="http://schemas.openxmlformats.org/presentationml/2006/main">
  <p:tag name="ATHENA.CUSTOMXMLID" val="{1BE903BE-B28D-445A-9D98-D56779603175}"/>
  <p:tag name="ATHENA.CUSTOMXMLCONTENT" val="&lt;?xml version=&quot;1.0&quot;?&gt;&lt;athena xmlns=&quot;http://schemas.microsoft.com/edu/athena&quot; version=&quot;0.1.3517.0&quot;&gt;&lt;timings duration=&quot;30790&quot;/&gt;&lt;/athena&gt;"/>
</p:tagLst>
</file>

<file path=ppt/tags/tag6.xml><?xml version="1.0" encoding="utf-8"?>
<p:tagLst xmlns:a="http://schemas.openxmlformats.org/drawingml/2006/main" xmlns:r="http://schemas.openxmlformats.org/officeDocument/2006/relationships" xmlns:p="http://schemas.openxmlformats.org/presentationml/2006/main">
  <p:tag name="ATHENA.CUSTOMXMLID" val="{0990B3DE-38E7-45DD-87F0-E4EDCFF5F6BB}"/>
  <p:tag name="ATHENA.CUSTOMXMLCONTENT" val="&lt;?xml version=&quot;1.0&quot;?&gt;&lt;athena xmlns=&quot;http://schemas.microsoft.com/edu/athena&quot; version=&quot;0.1.3517.0&quot;&gt;&lt;media streamable=&quot;true&quot; recordStart=&quot;0&quot; recordEnd=&quot;30790&quot; recordLength=&quot;30857&quot; audioOnly=&quot;true&quot;/&gt;&lt;/athena&gt;"/>
</p:tagLst>
</file>

<file path=ppt/tags/tag7.xml><?xml version="1.0" encoding="utf-8"?>
<p:tagLst xmlns:a="http://schemas.openxmlformats.org/drawingml/2006/main" xmlns:r="http://schemas.openxmlformats.org/officeDocument/2006/relationships" xmlns:p="http://schemas.openxmlformats.org/presentationml/2006/main">
  <p:tag name="ATHENA.CUSTOMXMLID" val="{C0FA7216-F09D-4812-8470-58A403D1CC68}"/>
  <p:tag name="ATHENA.CUSTOMXMLCONTENT" val="&lt;?xml version=&quot;1.0&quot;?&gt;&lt;athena xmlns=&quot;http://schemas.microsoft.com/edu/athena&quot; version=&quot;0.1.3517.0&quot;&gt;&lt;timings duration=&quot;74917&quot;/&gt;&lt;/athena&gt;"/>
</p:tagLst>
</file>

<file path=ppt/tags/tag8.xml><?xml version="1.0" encoding="utf-8"?>
<p:tagLst xmlns:a="http://schemas.openxmlformats.org/drawingml/2006/main" xmlns:r="http://schemas.openxmlformats.org/officeDocument/2006/relationships" xmlns:p="http://schemas.openxmlformats.org/presentationml/2006/main">
  <p:tag name="ATHENA.CUSTOMXMLID" val="{517B0838-91C1-4E8A-B68B-EC9EA3D14C13}"/>
  <p:tag name="ATHENA.CUSTOMXMLCONTENT" val="&lt;?xml version=&quot;1.0&quot;?&gt;&lt;athena xmlns=&quot;http://schemas.microsoft.com/edu/athena&quot; version=&quot;0.1.3517.0&quot;&gt;&lt;media streamable=&quot;true&quot; recordStart=&quot;0&quot; recordEnd=&quot;74917&quot; recordLength=&quot;74955&quot; audioOnly=&quot;true&quot;/&gt;&lt;/athena&gt;"/>
</p:tagLst>
</file>

<file path=ppt/tags/tag9.xml><?xml version="1.0" encoding="utf-8"?>
<p:tagLst xmlns:a="http://schemas.openxmlformats.org/drawingml/2006/main" xmlns:r="http://schemas.openxmlformats.org/officeDocument/2006/relationships" xmlns:p="http://schemas.openxmlformats.org/presentationml/2006/main">
  <p:tag name="ATHENA.CUSTOMXMLID" val="{A6CC3D87-2A60-4EB5-A20A-B0660526500E}"/>
  <p:tag name="ATHENA.CUSTOMXMLCONTENT" val="&lt;?xml version=&quot;1.0&quot;?&gt;&lt;athena xmlns=&quot;http://schemas.microsoft.com/edu/athena&quot; version=&quot;0.1.3517.0&quot;&gt;&lt;timings duration=&quot;58484&quot;/&gt;&lt;/athena&gt;"/>
</p:tagLst>
</file>

<file path=ppt/tags/tag10.xml><?xml version="1.0" encoding="utf-8"?>
<p:tagLst xmlns:a="http://schemas.openxmlformats.org/drawingml/2006/main" xmlns:r="http://schemas.openxmlformats.org/officeDocument/2006/relationships" xmlns:p="http://schemas.openxmlformats.org/presentationml/2006/main">
  <p:tag name="ATHENA.CUSTOMXMLID" val="{3A622363-46B7-4CD4-B6E3-FDFA122B8EB6}"/>
  <p:tag name="ATHENA.CUSTOMXMLCONTENT" val="&lt;?xml version=&quot;1.0&quot;?&gt;&lt;athena xmlns=&quot;http://schemas.microsoft.com/edu/athena&quot; version=&quot;0.1.3517.0&quot;&gt;&lt;media streamable=&quot;true&quot; recordStart=&quot;0&quot; recordEnd=&quot;58484&quot; recordLength=&quot;58484&quot; audioOnly=&quot;true&quot;/&gt;&lt;/athena&gt;"/>
</p:tagLst>
</file>

<file path=ppt/tags/tag11.xml><?xml version="1.0" encoding="utf-8"?>
<p:tagLst xmlns:a="http://schemas.openxmlformats.org/drawingml/2006/main" xmlns:r="http://schemas.openxmlformats.org/officeDocument/2006/relationships" xmlns:p="http://schemas.openxmlformats.org/presentationml/2006/main">
  <p:tag name="ATHENA.CUSTOMXMLID" val="{E2DD56B0-4F14-41E0-B16C-51A0795C93D8}"/>
  <p:tag name="ATHENA.CUSTOMXMLCONTENT" val="&lt;?xml version=&quot;1.0&quot;?&gt;&lt;athena xmlns=&quot;http://schemas.microsoft.com/edu/athena&quot; version=&quot;0.1.3517.0&quot;&gt;&lt;timings duration=&quot;50610&quot;/&gt;&lt;/athena&gt;"/>
</p:tagLst>
</file>

<file path=ppt/tags/tag12.xml><?xml version="1.0" encoding="utf-8"?>
<p:tagLst xmlns:a="http://schemas.openxmlformats.org/drawingml/2006/main" xmlns:r="http://schemas.openxmlformats.org/officeDocument/2006/relationships" xmlns:p="http://schemas.openxmlformats.org/presentationml/2006/main">
  <p:tag name="ATHENA.CUSTOMXMLID" val="{73DD89AE-1F10-4132-90DE-AB40DF4F5FFD}"/>
  <p:tag name="ATHENA.CUSTOMXMLCONTENT" val="&lt;?xml version=&quot;1.0&quot;?&gt;&lt;athena xmlns=&quot;http://schemas.microsoft.com/edu/athena&quot; version=&quot;0.1.3517.0&quot;&gt;&lt;media streamable=&quot;true&quot; recordStart=&quot;0&quot; recordEnd=&quot;50610&quot; recordLength=&quot;50647&quot; audioOnly=&quot;true&quot;/&gt;&lt;/athena&gt;"/>
</p:tagLst>
</file>

<file path=ppt/tags/tag13.xml><?xml version="1.0" encoding="utf-8"?>
<p:tagLst xmlns:a="http://schemas.openxmlformats.org/drawingml/2006/main" xmlns:r="http://schemas.openxmlformats.org/officeDocument/2006/relationships" xmlns:p="http://schemas.openxmlformats.org/presentationml/2006/main">
  <p:tag name="ATHENA.CUSTOMXMLID" val="{7871B3FF-7130-4126-BC6F-BB7F422D2C02}"/>
  <p:tag name="ATHENA.CUSTOMXMLCONTENT" val="&lt;?xml version=&quot;1.0&quot;?&gt;&lt;athena xmlns=&quot;http://schemas.microsoft.com/edu/athena&quot; version=&quot;0.1.3517.0&quot;&gt;&lt;timings duration=&quot;64396&quot;/&gt;&lt;/athena&gt;"/>
</p:tagLst>
</file>

<file path=ppt/tags/tag14.xml><?xml version="1.0" encoding="utf-8"?>
<p:tagLst xmlns:a="http://schemas.openxmlformats.org/drawingml/2006/main" xmlns:r="http://schemas.openxmlformats.org/officeDocument/2006/relationships" xmlns:p="http://schemas.openxmlformats.org/presentationml/2006/main">
  <p:tag name="ATHENA.CUSTOMXMLID" val="{BFA5592A-6D69-4087-8723-DECE4DA2989B}"/>
  <p:tag name="ATHENA.CUSTOMXMLCONTENT" val="&lt;?xml version=&quot;1.0&quot;?&gt;&lt;athena xmlns=&quot;http://schemas.microsoft.com/edu/athena&quot; version=&quot;0.1.3517.0&quot;&gt;&lt;media streamable=&quot;true&quot; recordStart=&quot;0&quot; recordEnd=&quot;64396&quot; recordLength=&quot;64435&quot; audioOnly=&quot;true&quot;/&gt;&lt;/athena&gt;"/>
</p:tagLst>
</file>

<file path=ppt/tags/tag15.xml><?xml version="1.0" encoding="utf-8"?>
<p:tagLst xmlns:a="http://schemas.openxmlformats.org/drawingml/2006/main" xmlns:r="http://schemas.openxmlformats.org/officeDocument/2006/relationships" xmlns:p="http://schemas.openxmlformats.org/presentationml/2006/main">
  <p:tag name="ATHENA.CUSTOMXMLID" val="{D9C93088-A09E-4A34-B460-2020868B2608}"/>
  <p:tag name="ATHENA.CUSTOMXMLCONTENT" val="&lt;?xml version=&quot;1.0&quot;?&gt;&lt;athena xmlns=&quot;http://schemas.microsoft.com/edu/athena&quot; version=&quot;0.1.3517.0&quot;&gt;&lt;timings duration=&quot;38329&quot;/&gt;&lt;/athena&gt;"/>
</p:tagLst>
</file>

<file path=ppt/tags/tag16.xml><?xml version="1.0" encoding="utf-8"?>
<p:tagLst xmlns:a="http://schemas.openxmlformats.org/drawingml/2006/main" xmlns:r="http://schemas.openxmlformats.org/officeDocument/2006/relationships" xmlns:p="http://schemas.openxmlformats.org/presentationml/2006/main">
  <p:tag name="ATHENA.CUSTOMXMLID" val="{75113FC8-74D7-4528-BB45-6BA1F9091F3E}"/>
  <p:tag name="ATHENA.CUSTOMXMLCONTENT" val="&lt;?xml version=&quot;1.0&quot;?&gt;&lt;athena xmlns=&quot;http://schemas.microsoft.com/edu/athena&quot; version=&quot;0.1.3517.0&quot;&gt;&lt;media streamable=&quot;true&quot; recordStart=&quot;0&quot; recordEnd=&quot;38329&quot; recordLength=&quot;38354&quot; audioOnly=&quot;true&quot;/&gt;&lt;/athena&gt;"/>
</p:tagLst>
</file>

<file path=ppt/tags/tag17.xml><?xml version="1.0" encoding="utf-8"?>
<p:tagLst xmlns:a="http://schemas.openxmlformats.org/drawingml/2006/main" xmlns:r="http://schemas.openxmlformats.org/officeDocument/2006/relationships" xmlns:p="http://schemas.openxmlformats.org/presentationml/2006/main">
  <p:tag name="ATHENA.CUSTOMXMLID" val="{A4D08B31-0457-4987-BB9D-C11206E4CB3B}"/>
  <p:tag name="ATHENA.CUSTOMXMLCONTENT" val="&lt;?xml version=&quot;1.0&quot;?&gt;&lt;athena xmlns=&quot;http://schemas.microsoft.com/edu/athena&quot; version=&quot;0.1.3517.0&quot;&gt;&lt;timings duration=&quot;30003&quot;/&gt;&lt;/athena&gt;"/>
</p:tagLst>
</file>

<file path=ppt/tags/tag18.xml><?xml version="1.0" encoding="utf-8"?>
<p:tagLst xmlns:a="http://schemas.openxmlformats.org/drawingml/2006/main" xmlns:r="http://schemas.openxmlformats.org/officeDocument/2006/relationships" xmlns:p="http://schemas.openxmlformats.org/presentationml/2006/main">
  <p:tag name="ATHENA.CUSTOMXMLID" val="{6DF63E00-898E-4A79-AE90-2629D6BF0B21}"/>
  <p:tag name="ATHENA.CUSTOMXMLCONTENT" val="&lt;?xml version=&quot;1.0&quot;?&gt;&lt;athena xmlns=&quot;http://schemas.microsoft.com/edu/athena&quot; version=&quot;0.1.3517.0&quot;&gt;&lt;media streamable=&quot;true&quot; recordStart=&quot;0&quot; recordEnd=&quot;30003&quot; recordLength=&quot;30024&quot; audioOnly=&quot;true&quot;/&gt;&lt;/athena&gt;"/>
</p:tagLst>
</file>

<file path=ppt/tags/tag19.xml><?xml version="1.0" encoding="utf-8"?>
<p:tagLst xmlns:a="http://schemas.openxmlformats.org/drawingml/2006/main" xmlns:r="http://schemas.openxmlformats.org/officeDocument/2006/relationships" xmlns:p="http://schemas.openxmlformats.org/presentationml/2006/main">
  <p:tag name="ATHENA.CUSTOMXMLID" val="{2C77456F-54EC-4278-A79B-5005D87BD586}"/>
  <p:tag name="ATHENA.CUSTOMXMLCONTENT" val="&lt;?xml version=&quot;1.0&quot;?&gt;&lt;athena xmlns=&quot;http://schemas.microsoft.com/edu/athena&quot; version=&quot;0.1.3517.0&quot;&gt;&lt;timings duration=&quot;77907&quot;/&gt;&lt;/athena&gt;"/>
</p:tagLst>
</file>

<file path=ppt/tags/tag20.xml><?xml version="1.0" encoding="utf-8"?>
<p:tagLst xmlns:a="http://schemas.openxmlformats.org/drawingml/2006/main" xmlns:r="http://schemas.openxmlformats.org/officeDocument/2006/relationships" xmlns:p="http://schemas.openxmlformats.org/presentationml/2006/main">
  <p:tag name="ATHENA.CUSTOMXMLID" val="{0E8A3C22-0DD5-421D-B30B-50E8EC47A2D5}"/>
  <p:tag name="ATHENA.CUSTOMXMLCONTENT" val="&lt;?xml version=&quot;1.0&quot;?&gt;&lt;athena xmlns=&quot;http://schemas.microsoft.com/edu/athena&quot; version=&quot;0.1.3517.0&quot;&gt;&lt;media streamable=&quot;true&quot; recordStart=&quot;0&quot; recordEnd=&quot;77907&quot; recordLength=&quot;77944&quot; audioOnly=&quot;true&quot;/&gt;&lt;/athena&gt;"/>
</p:tagLst>
</file>

<file path=ppt/tags/tag21.xml><?xml version="1.0" encoding="utf-8"?>
<p:tagLst xmlns:a="http://schemas.openxmlformats.org/drawingml/2006/main" xmlns:r="http://schemas.openxmlformats.org/officeDocument/2006/relationships" xmlns:p="http://schemas.openxmlformats.org/presentationml/2006/main">
  <p:tag name="ATHENA.CUSTOMXMLID" val="{0E4B0C9D-FFC5-40DB-961B-C9FE41A398FE}"/>
  <p:tag name="ATHENA.CUSTOMXMLCONTENT" val="&lt;?xml version=&quot;1.0&quot;?&gt;&lt;athena xmlns=&quot;http://schemas.microsoft.com/edu/athena&quot; version=&quot;0.1.3517.0&quot;&gt;&lt;timings duration=&quot;55029&quot;/&gt;&lt;/athena&gt;"/>
</p:tagLst>
</file>

<file path=ppt/tags/tag22.xml><?xml version="1.0" encoding="utf-8"?>
<p:tagLst xmlns:a="http://schemas.openxmlformats.org/drawingml/2006/main" xmlns:r="http://schemas.openxmlformats.org/officeDocument/2006/relationships" xmlns:p="http://schemas.openxmlformats.org/presentationml/2006/main">
  <p:tag name="ATHENA.CUSTOMXMLID" val="{64BC9E0A-5B28-4BD8-B991-71F46EA001FB}"/>
  <p:tag name="ATHENA.CUSTOMXMLCONTENT" val="&lt;?xml version=&quot;1.0&quot;?&gt;&lt;athena xmlns=&quot;http://schemas.microsoft.com/edu/athena&quot; version=&quot;0.1.3517.0&quot;&gt;&lt;media streamable=&quot;true&quot; recordStart=&quot;0&quot; recordEnd=&quot;55029&quot; recordLength=&quot;55075&quot; audioOnly=&quot;true&quot;/&gt;&lt;/athena&gt;"/>
</p:tagLst>
</file>

<file path=ppt/tags/tag23.xml><?xml version="1.0" encoding="utf-8"?>
<p:tagLst xmlns:a="http://schemas.openxmlformats.org/drawingml/2006/main" xmlns:r="http://schemas.openxmlformats.org/officeDocument/2006/relationships" xmlns:p="http://schemas.openxmlformats.org/presentationml/2006/main">
  <p:tag name="ATHENA.CUSTOMXMLID" val="{8C024A03-14FB-4156-9E61-1F534F7DC8FA}"/>
  <p:tag name="ATHENA.CUSTOMXMLCONTENT" val="&lt;?xml version=&quot;1.0&quot;?&gt;&lt;athena xmlns=&quot;http://schemas.microsoft.com/edu/athena&quot; version=&quot;0.1.3517.0&quot;&gt;&lt;timings duration=&quot;26185&quot;/&gt;&lt;/athena&gt;"/>
</p:tagLst>
</file>

<file path=ppt/tags/tag24.xml><?xml version="1.0" encoding="utf-8"?>
<p:tagLst xmlns:a="http://schemas.openxmlformats.org/drawingml/2006/main" xmlns:r="http://schemas.openxmlformats.org/officeDocument/2006/relationships" xmlns:p="http://schemas.openxmlformats.org/presentationml/2006/main">
  <p:tag name="ATHENA.CUSTOMXMLID" val="{6A85BF1E-B1AB-4A7E-B157-0DA183960D41}"/>
  <p:tag name="ATHENA.CUSTOMXMLCONTENT" val="&lt;?xml version=&quot;1.0&quot;?&gt;&lt;athena xmlns=&quot;http://schemas.microsoft.com/edu/athena&quot; version=&quot;0.1.3517.0&quot;&gt;&lt;media streamable=&quot;true&quot; recordStart=&quot;0&quot; recordEnd=&quot;26185&quot; recordLength=&quot;26236&quot; audioOnly=&quot;true&quot;/&gt;&lt;/athena&gt;"/>
</p:tagLst>
</file>

<file path=ppt/tags/tag25.xml><?xml version="1.0" encoding="utf-8"?>
<p:tagLst xmlns:a="http://schemas.openxmlformats.org/drawingml/2006/main" xmlns:r="http://schemas.openxmlformats.org/officeDocument/2006/relationships" xmlns:p="http://schemas.openxmlformats.org/presentationml/2006/main">
  <p:tag name="ATHENA.CUSTOMXMLID" val="{DE24F0EA-7E1A-4035-8068-66F1E9999987}"/>
  <p:tag name="ATHENA.CUSTOMXMLCONTENT" val="&lt;?xml version=&quot;1.0&quot;?&gt;&lt;athena xmlns=&quot;http://schemas.microsoft.com/edu/athena&quot; version=&quot;0.1.3517.0&quot;&gt;&lt;timings duration=&quot;37077&quot;/&gt;&lt;/athena&gt;"/>
</p:tagLst>
</file>

<file path=ppt/tags/tag26.xml><?xml version="1.0" encoding="utf-8"?>
<p:tagLst xmlns:a="http://schemas.openxmlformats.org/drawingml/2006/main" xmlns:r="http://schemas.openxmlformats.org/officeDocument/2006/relationships" xmlns:p="http://schemas.openxmlformats.org/presentationml/2006/main">
  <p:tag name="ATHENA.CUSTOMXMLID" val="{8492BD5D-A5F5-4112-9C9A-4BC3711C4BF2}"/>
  <p:tag name="ATHENA.CUSTOMXMLCONTENT" val="&lt;?xml version=&quot;1.0&quot;?&gt;&lt;athena xmlns=&quot;http://schemas.microsoft.com/edu/athena&quot; version=&quot;0.1.3517.0&quot;&gt;&lt;media streamable=&quot;true&quot; recordStart=&quot;0&quot; recordEnd=&quot;37077&quot; recordLength=&quot;37086&quot; audioOnly=&quot;true&quot;/&gt;&lt;/athena&gt;"/>
</p:tagLst>
</file>

<file path=ppt/tags/tag27.xml><?xml version="1.0" encoding="utf-8"?>
<p:tagLst xmlns:a="http://schemas.openxmlformats.org/drawingml/2006/main" xmlns:r="http://schemas.openxmlformats.org/officeDocument/2006/relationships" xmlns:p="http://schemas.openxmlformats.org/presentationml/2006/main">
  <p:tag name="ATHENA.CUSTOMXMLID" val="{3A573709-35B4-470A-ACB4-C3889D7C5716}"/>
  <p:tag name="ATHENA.CUSTOMXMLCONTENT" val="&lt;?xml version=&quot;1.0&quot;?&gt;&lt;athena xmlns=&quot;http://schemas.microsoft.com/edu/athena&quot; version=&quot;0.1.3517.0&quot;&gt;&lt;timings duration=&quot;33271&quot;/&gt;&lt;/athena&gt;"/>
</p:tagLst>
</file>

<file path=ppt/tags/tag28.xml><?xml version="1.0" encoding="utf-8"?>
<p:tagLst xmlns:a="http://schemas.openxmlformats.org/drawingml/2006/main" xmlns:r="http://schemas.openxmlformats.org/officeDocument/2006/relationships" xmlns:p="http://schemas.openxmlformats.org/presentationml/2006/main">
  <p:tag name="ATHENA.CUSTOMXMLID" val="{6DD76FE6-C822-43BF-9838-F6459F753A2A}"/>
  <p:tag name="ATHENA.CUSTOMXMLCONTENT" val="&lt;?xml version=&quot;1.0&quot;?&gt;&lt;athena xmlns=&quot;http://schemas.microsoft.com/edu/athena&quot; version=&quot;0.1.3517.0&quot;&gt;&lt;media streamable=&quot;true&quot; recordStart=&quot;0&quot; recordEnd=&quot;33271&quot; recordLength=&quot;33294&quot; audioOnly=&quot;true&quot;/&gt;&lt;/athena&gt;"/>
</p:tagLst>
</file>

<file path=ppt/tags/tag29.xml><?xml version="1.0" encoding="utf-8"?>
<p:tagLst xmlns:a="http://schemas.openxmlformats.org/drawingml/2006/main" xmlns:r="http://schemas.openxmlformats.org/officeDocument/2006/relationships" xmlns:p="http://schemas.openxmlformats.org/presentationml/2006/main">
  <p:tag name="ATHENA.CUSTOMXMLID" val="{242115C1-F34D-4189-84F8-9388BFFA4FA6}"/>
  <p:tag name="ATHENA.CUSTOMXMLCONTENT" val="&lt;?xml version=&quot;1.0&quot;?&gt;&lt;athena xmlns=&quot;http://schemas.microsoft.com/edu/athena&quot; version=&quot;0.1.3517.0&quot;&gt;&lt;timings duration=&quot;39682&quot;/&gt;&lt;/athena&gt;"/>
</p:tagLst>
</file>

<file path=ppt/tags/tag30.xml><?xml version="1.0" encoding="utf-8"?>
<p:tagLst xmlns:a="http://schemas.openxmlformats.org/drawingml/2006/main" xmlns:r="http://schemas.openxmlformats.org/officeDocument/2006/relationships" xmlns:p="http://schemas.openxmlformats.org/presentationml/2006/main">
  <p:tag name="ATHENA.CUSTOMXMLID" val="{512E4797-D277-4F31-9DCD-14DE5672C8C8}"/>
  <p:tag name="ATHENA.CUSTOMXMLCONTENT" val="&lt;?xml version=&quot;1.0&quot;?&gt;&lt;athena xmlns=&quot;http://schemas.microsoft.com/edu/athena&quot; version=&quot;0.1.3517.0&quot;&gt;&lt;media streamable=&quot;true&quot; recordStart=&quot;0&quot; recordEnd=&quot;39682&quot; recordLength=&quot;39733&quot; audioOnly=&quot;true&quot;/&gt;&lt;/athena&gt;"/>
</p:tagLst>
</file>

<file path=ppt/tags/tag31.xml><?xml version="1.0" encoding="utf-8"?>
<p:tagLst xmlns:a="http://schemas.openxmlformats.org/drawingml/2006/main" xmlns:r="http://schemas.openxmlformats.org/officeDocument/2006/relationships" xmlns:p="http://schemas.openxmlformats.org/presentationml/2006/main">
  <p:tag name="ATHENA.CUSTOMXMLID" val="{8C776454-BB8F-4AA8-9EF3-83AB4476DBD3}"/>
  <p:tag name="ATHENA.CUSTOMXMLCONTENT" val="&lt;?xml version=&quot;1.0&quot;?&gt;&lt;athena xmlns=&quot;http://schemas.microsoft.com/edu/athena&quot; version=&quot;0.1.3517.0&quot;&gt;&lt;timings duration=&quot;38539&quot;/&gt;&lt;/athena&gt;"/>
</p:tagLst>
</file>

<file path=ppt/tags/tag32.xml><?xml version="1.0" encoding="utf-8"?>
<p:tagLst xmlns:a="http://schemas.openxmlformats.org/drawingml/2006/main" xmlns:r="http://schemas.openxmlformats.org/officeDocument/2006/relationships" xmlns:p="http://schemas.openxmlformats.org/presentationml/2006/main">
  <p:tag name="ATHENA.CUSTOMXMLID" val="{464A4EAF-3631-453E-8DC0-ECCA09FB1860}"/>
  <p:tag name="ATHENA.CUSTOMXMLCONTENT" val="&lt;?xml version=&quot;1.0&quot;?&gt;&lt;athena xmlns=&quot;http://schemas.microsoft.com/edu/athena&quot; version=&quot;0.1.3517.0&quot;&gt;&lt;media streamable=&quot;true&quot; recordStart=&quot;0&quot; recordEnd=&quot;38539&quot; recordLength=&quot;38599&quot; audioOnly=&quot;true&quot;/&gt;&lt;/athena&gt;"/>
</p:tagLst>
</file>

<file path=ppt/tags/tag33.xml><?xml version="1.0" encoding="utf-8"?>
<p:tagLst xmlns:a="http://schemas.openxmlformats.org/drawingml/2006/main" xmlns:r="http://schemas.openxmlformats.org/officeDocument/2006/relationships" xmlns:p="http://schemas.openxmlformats.org/presentationml/2006/main">
  <p:tag name="ATHENA.CUSTOMXMLID" val="{C1E953DD-73ED-42CB-B4C5-0248C3251332}"/>
  <p:tag name="ATHENA.CUSTOMXMLCONTENT" val="&lt;?xml version=&quot;1.0&quot;?&gt;&lt;athena xmlns=&quot;http://schemas.microsoft.com/edu/athena&quot; version=&quot;0.1.3517.0&quot;&gt;&lt;timings duration=&quot;41831&quot;/&gt;&lt;/athena&gt;"/>
</p:tagLst>
</file>

<file path=ppt/tags/tag34.xml><?xml version="1.0" encoding="utf-8"?>
<p:tagLst xmlns:a="http://schemas.openxmlformats.org/drawingml/2006/main" xmlns:r="http://schemas.openxmlformats.org/officeDocument/2006/relationships" xmlns:p="http://schemas.openxmlformats.org/presentationml/2006/main">
  <p:tag name="ATHENA.CUSTOMXMLID" val="{1C677C11-E350-4889-BFA3-2157F28DFF86}"/>
  <p:tag name="ATHENA.CUSTOMXMLCONTENT" val="&lt;?xml version=&quot;1.0&quot;?&gt;&lt;athena xmlns=&quot;http://schemas.microsoft.com/edu/athena&quot; version=&quot;0.1.3517.0&quot;&gt;&lt;media streamable=&quot;true&quot; recordStart=&quot;0&quot; recordEnd=&quot;41831&quot; recordLength=&quot;41857&quot; audioOnly=&quot;true&quot;/&gt;&lt;/athena&gt;"/>
</p:tagLst>
</file>

<file path=ppt/tags/tag35.xml><?xml version="1.0" encoding="utf-8"?>
<p:tagLst xmlns:a="http://schemas.openxmlformats.org/drawingml/2006/main" xmlns:r="http://schemas.openxmlformats.org/officeDocument/2006/relationships" xmlns:p="http://schemas.openxmlformats.org/presentationml/2006/main">
  <p:tag name="ATHENA.CUSTOMXMLID" val="{25D5BD4A-C099-4569-B79A-E60A5A42581A}"/>
  <p:tag name="ATHENA.CUSTOMXMLCONTENT" val="&lt;?xml version=&quot;1.0&quot;?&gt;&lt;athena xmlns=&quot;http://schemas.microsoft.com/edu/athena&quot; version=&quot;0.1.3517.0&quot;&gt;&lt;timings duration=&quot;34728&quot;/&gt;&lt;/athena&gt;"/>
</p:tagLst>
</file>

<file path=ppt/tags/tag36.xml><?xml version="1.0" encoding="utf-8"?>
<p:tagLst xmlns:a="http://schemas.openxmlformats.org/drawingml/2006/main" xmlns:r="http://schemas.openxmlformats.org/officeDocument/2006/relationships" xmlns:p="http://schemas.openxmlformats.org/presentationml/2006/main">
  <p:tag name="ATHENA.CUSTOMXMLID" val="{E8685C3B-A763-44B0-936C-E24E065C6F30}"/>
  <p:tag name="ATHENA.CUSTOMXMLCONTENT" val="&lt;?xml version=&quot;1.0&quot;?&gt;&lt;athena xmlns=&quot;http://schemas.microsoft.com/edu/athena&quot; version=&quot;0.1.3517.0&quot;&gt;&lt;media streamable=&quot;true&quot; recordStart=&quot;0&quot; recordEnd=&quot;34728&quot; recordLength=&quot;34766&quot; audioOnly=&quot;true&quot;/&gt;&lt;/athena&gt;"/>
</p:tagLst>
</file>

<file path=ppt/tags/tag37.xml><?xml version="1.0" encoding="utf-8"?>
<p:tagLst xmlns:a="http://schemas.openxmlformats.org/drawingml/2006/main" xmlns:r="http://schemas.openxmlformats.org/officeDocument/2006/relationships" xmlns:p="http://schemas.openxmlformats.org/presentationml/2006/main">
  <p:tag name="ATHENA.CUSTOMXMLID" val="{1BCC6BFD-F378-4000-8554-39BD73F00CF2}"/>
  <p:tag name="ATHENA.CUSTOMXMLCONTENT" val="&lt;?xml version=&quot;1.0&quot;?&gt;&lt;athena xmlns=&quot;http://schemas.microsoft.com/edu/athena&quot; version=&quot;0.1.3517.0&quot;&gt;&lt;timings duration=&quot;24852&quot;/&gt;&lt;/athena&gt;"/>
</p:tagLst>
</file>

<file path=ppt/tags/tag38.xml><?xml version="1.0" encoding="utf-8"?>
<p:tagLst xmlns:a="http://schemas.openxmlformats.org/drawingml/2006/main" xmlns:r="http://schemas.openxmlformats.org/officeDocument/2006/relationships" xmlns:p="http://schemas.openxmlformats.org/presentationml/2006/main">
  <p:tag name="ATHENA.CUSTOMXMLID" val="{48AFDD56-FD6C-402C-A905-EEB234E46BD3}"/>
  <p:tag name="ATHENA.CUSTOMXMLCONTENT" val="&lt;?xml version=&quot;1.0&quot;?&gt;&lt;athena xmlns=&quot;http://schemas.microsoft.com/edu/athena&quot; version=&quot;0.1.3517.0&quot;&gt;&lt;media streamable=&quot;true&quot; recordStart=&quot;0&quot; recordEnd=&quot;24852&quot; recordLength=&quot;24866&quot; audioOnly=&quot;true&quot;/&gt;&lt;/athena&gt;"/>
</p:tagLst>
</file>

<file path=ppt/tags/tag39.xml><?xml version="1.0" encoding="utf-8"?>
<p:tagLst xmlns:a="http://schemas.openxmlformats.org/drawingml/2006/main" xmlns:r="http://schemas.openxmlformats.org/officeDocument/2006/relationships" xmlns:p="http://schemas.openxmlformats.org/presentationml/2006/main">
  <p:tag name="ATHENA.CUSTOMXMLID" val="{10FB5D7C-85C9-4E4D-B8EA-14BF54FAD53F}"/>
  <p:tag name="ATHENA.CUSTOMXMLCONTENT" val="&lt;?xml version=&quot;1.0&quot;?&gt;&lt;athena xmlns=&quot;http://schemas.microsoft.com/edu/athena&quot; version=&quot;0.1.3517.0&quot;&gt;&lt;timings duration=&quot;39666&quot;/&gt;&lt;/athena&gt;"/>
</p:tagLst>
</file>

<file path=ppt/tags/tag40.xml><?xml version="1.0" encoding="utf-8"?>
<p:tagLst xmlns:a="http://schemas.openxmlformats.org/drawingml/2006/main" xmlns:r="http://schemas.openxmlformats.org/officeDocument/2006/relationships" xmlns:p="http://schemas.openxmlformats.org/presentationml/2006/main">
  <p:tag name="ATHENA.CUSTOMXMLID" val="{CDB7C884-10F7-420B-BC65-D627542B66EB}"/>
  <p:tag name="ATHENA.CUSTOMXMLCONTENT" val="&lt;?xml version=&quot;1.0&quot;?&gt;&lt;athena xmlns=&quot;http://schemas.microsoft.com/edu/athena&quot; version=&quot;0.1.3517.0&quot;&gt;&lt;media streamable=&quot;true&quot; recordStart=&quot;0&quot; recordEnd=&quot;39666&quot; recordLength=&quot;39686&quot; audioOnly=&quot;true&quot;/&gt;&lt;/athena&gt;"/>
</p:tagLst>
</file>

<file path=ppt/tags/tag41.xml><?xml version="1.0" encoding="utf-8"?>
<p:tagLst xmlns:a="http://schemas.openxmlformats.org/drawingml/2006/main" xmlns:r="http://schemas.openxmlformats.org/officeDocument/2006/relationships" xmlns:p="http://schemas.openxmlformats.org/presentationml/2006/main">
  <p:tag name="ATHENA.CUSTOMXMLID" val="{214738BE-3227-43BF-B2DD-7F145CCE235A}"/>
  <p:tag name="ATHENA.CUSTOMXMLCONTENT" val="&lt;?xml version=&quot;1.0&quot;?&gt;&lt;athena xmlns=&quot;http://schemas.microsoft.com/edu/athena&quot; version=&quot;0.1.3517.0&quot;&gt;&lt;timings duration=&quot;42496&quot;/&gt;&lt;/athena&gt;"/>
</p:tagLst>
</file>

<file path=ppt/tags/tag42.xml><?xml version="1.0" encoding="utf-8"?>
<p:tagLst xmlns:a="http://schemas.openxmlformats.org/drawingml/2006/main" xmlns:r="http://schemas.openxmlformats.org/officeDocument/2006/relationships" xmlns:p="http://schemas.openxmlformats.org/presentationml/2006/main">
  <p:tag name="ATHENA.CUSTOMXMLID" val="{2CB2A215-D295-4FF1-B0E9-49C1399F5CE4}"/>
  <p:tag name="ATHENA.CUSTOMXMLCONTENT" val="&lt;?xml version=&quot;1.0&quot;?&gt;&lt;athena xmlns=&quot;http://schemas.microsoft.com/edu/athena&quot; version=&quot;0.1.3517.0&quot;&gt;&lt;media streamable=&quot;true&quot; recordStart=&quot;0&quot; recordEnd=&quot;42496&quot; recordLength=&quot;42533&quot; audioOnly=&quot;true&quot;/&gt;&lt;/athena&gt;"/>
</p:tagLst>
</file>

<file path=ppt/tags/tag43.xml><?xml version="1.0" encoding="utf-8"?>
<p:tagLst xmlns:a="http://schemas.openxmlformats.org/drawingml/2006/main" xmlns:r="http://schemas.openxmlformats.org/officeDocument/2006/relationships" xmlns:p="http://schemas.openxmlformats.org/presentationml/2006/main">
  <p:tag name="ATHENA.CUSTOMXMLID" val="{31030A8A-3E57-45E1-842D-0C8EB370FB14}"/>
  <p:tag name="ATHENA.CUSTOMXMLCONTENT" val="&lt;?xml version=&quot;1.0&quot;?&gt;&lt;athena xmlns=&quot;http://schemas.microsoft.com/edu/athena&quot; version=&quot;0.1.3517.0&quot;&gt;&lt;timings duration=&quot;30186&quot;/&gt;&lt;/athena&gt;"/>
</p:tagLst>
</file>

<file path=ppt/tags/tag44.xml><?xml version="1.0" encoding="utf-8"?>
<p:tagLst xmlns:a="http://schemas.openxmlformats.org/drawingml/2006/main" xmlns:r="http://schemas.openxmlformats.org/officeDocument/2006/relationships" xmlns:p="http://schemas.openxmlformats.org/presentationml/2006/main">
  <p:tag name="ATHENA.CUSTOMXMLID" val="{C6D559A4-E264-48F7-B19A-0DD9A83C1DCC}"/>
  <p:tag name="ATHENA.CUSTOMXMLCONTENT" val="&lt;?xml version=&quot;1.0&quot;?&gt;&lt;athena xmlns=&quot;http://schemas.microsoft.com/edu/athena&quot; version=&quot;0.1.3517.0&quot;&gt;&lt;media streamable=&quot;true&quot; recordStart=&quot;0&quot; recordEnd=&quot;30186&quot; recordLength=&quot;30237&quot; audioOnly=&quot;true&quot;/&gt;&lt;/athena&gt;"/>
</p:tagLst>
</file>

<file path=ppt/tags/tag45.xml><?xml version="1.0" encoding="utf-8"?>
<p:tagLst xmlns:a="http://schemas.openxmlformats.org/drawingml/2006/main" xmlns:r="http://schemas.openxmlformats.org/officeDocument/2006/relationships" xmlns:p="http://schemas.openxmlformats.org/presentationml/2006/main">
  <p:tag name="ATHENA.CUSTOMXMLID" val="{A97CF31A-3FA0-471A-8306-BB3EEF8F16C5}"/>
  <p:tag name="ATHENA.CUSTOMXMLCONTENT" val="&lt;?xml version=&quot;1.0&quot;?&gt;&lt;athena xmlns=&quot;http://schemas.microsoft.com/edu/athena&quot; version=&quot;0.1.3517.0&quot;&gt;&lt;timings duration=&quot;55681&quot;/&gt;&lt;/athena&gt;"/>
</p:tagLst>
</file>

<file path=ppt/tags/tag46.xml><?xml version="1.0" encoding="utf-8"?>
<p:tagLst xmlns:a="http://schemas.openxmlformats.org/drawingml/2006/main" xmlns:r="http://schemas.openxmlformats.org/officeDocument/2006/relationships" xmlns:p="http://schemas.openxmlformats.org/presentationml/2006/main">
  <p:tag name="ATHENA.CUSTOMXMLID" val="{24DFD568-E915-4126-9DD6-18B8B6366374}"/>
  <p:tag name="ATHENA.CUSTOMXMLCONTENT" val="&lt;?xml version=&quot;1.0&quot;?&gt;&lt;athena xmlns=&quot;http://schemas.microsoft.com/edu/athena&quot; version=&quot;0.1.3517.0&quot;&gt;&lt;media streamable=&quot;true&quot; recordStart=&quot;0&quot; recordEnd=&quot;55681&quot; recordLength=&quot;55733&quot; audioOnly=&quot;true&quot;/&gt;&lt;/athena&gt;"/>
</p:tagLst>
</file>

<file path=ppt/tags/tag47.xml><?xml version="1.0" encoding="utf-8"?>
<p:tagLst xmlns:a="http://schemas.openxmlformats.org/drawingml/2006/main" xmlns:r="http://schemas.openxmlformats.org/officeDocument/2006/relationships" xmlns:p="http://schemas.openxmlformats.org/presentationml/2006/main">
  <p:tag name="ATHENA.CUSTOMXMLID" val="{76A63B84-DE34-4037-8DD7-DB693849CB9F}"/>
  <p:tag name="ATHENA.CUSTOMXMLCONTENT" val="&lt;?xml version=&quot;1.0&quot;?&gt;&lt;athena xmlns=&quot;http://schemas.microsoft.com/edu/athena&quot; version=&quot;0.1.3517.0&quot;&gt;&lt;timings duration=&quot;26213&quot;/&gt;&lt;/athena&gt;"/>
</p:tagLst>
</file>

<file path=ppt/tags/tag48.xml><?xml version="1.0" encoding="utf-8"?>
<p:tagLst xmlns:a="http://schemas.openxmlformats.org/drawingml/2006/main" xmlns:r="http://schemas.openxmlformats.org/officeDocument/2006/relationships" xmlns:p="http://schemas.openxmlformats.org/presentationml/2006/main">
  <p:tag name="ATHENA.CUSTOMXMLID" val="{78EE62F3-D2E4-4047-831F-8E63E2D27A4A}"/>
  <p:tag name="ATHENA.CUSTOMXMLCONTENT" val="&lt;?xml version=&quot;1.0&quot;?&gt;&lt;athena xmlns=&quot;http://schemas.microsoft.com/edu/athena&quot; version=&quot;0.1.3517.0&quot;&gt;&lt;media streamable=&quot;true&quot; recordStart=&quot;0&quot; recordEnd=&quot;26213&quot; recordLength=&quot;26236&quot; audioOnly=&quot;true&quot;/&gt;&lt;/athena&gt;"/>
</p:tagLst>
</file>

<file path=ppt/tags/tag49.xml><?xml version="1.0" encoding="utf-8"?>
<p:tagLst xmlns:a="http://schemas.openxmlformats.org/drawingml/2006/main" xmlns:r="http://schemas.openxmlformats.org/officeDocument/2006/relationships" xmlns:p="http://schemas.openxmlformats.org/presentationml/2006/main">
  <p:tag name="ATHENA.CUSTOMXMLID" val="{D38F39A1-8523-4D61-9F72-8653C0BF9D49}"/>
  <p:tag name="ATHENA.CUSTOMXMLCONTENT" val="&lt;?xml version=&quot;1.0&quot;?&gt;&lt;athena xmlns=&quot;http://schemas.microsoft.com/edu/athena&quot; version=&quot;0.1.3517.0&quot;&gt;&lt;timings duration=&quot;31393&quot;/&gt;&lt;/athena&gt;"/>
</p:tagLst>
</file>

<file path=ppt/tags/tag50.xml><?xml version="1.0" encoding="utf-8"?>
<p:tagLst xmlns:a="http://schemas.openxmlformats.org/drawingml/2006/main" xmlns:r="http://schemas.openxmlformats.org/officeDocument/2006/relationships" xmlns:p="http://schemas.openxmlformats.org/presentationml/2006/main">
  <p:tag name="ATHENA.CUSTOMXMLID" val="{FBD09271-DD41-4A19-96C3-FE416251710C}"/>
  <p:tag name="ATHENA.CUSTOMXMLCONTENT" val="&lt;?xml version=&quot;1.0&quot;?&gt;&lt;athena xmlns=&quot;http://schemas.microsoft.com/edu/athena&quot; version=&quot;0.1.3517.0&quot;&gt;&lt;media streamable=&quot;true&quot; recordStart=&quot;0&quot; recordEnd=&quot;31393&quot; recordLength=&quot;31417&quot; audioOnly=&quot;true&quot;/&gt;&lt;/athena&gt;"/>
</p:tagLst>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item1.xml><?xml version="1.0" encoding="utf-8"?>
<athena xmlns="http://schemas.microsoft.com/edu/athena" version="0.1.3517.0">
  <media streamable="true" recordStart="0" recordEnd="24664" recordLength="24696" audioOnly="true"/>
</athena>
</file>

<file path=customXml/item2.xml><?xml version="1.0" encoding="utf-8"?>
<athena xmlns="http://schemas.microsoft.com/edu/athena" version="0.1.3517.0">
  <timings duration="24664"/>
</athena>
</file>

<file path=customXml/item3.xml><?xml version="1.0" encoding="utf-8"?>
<athena xmlns="http://schemas.microsoft.com/edu/athena" version="0.1.3517.0">
  <media streamable="true" recordStart="0" recordEnd="65839" recordLength="65845" audioOnly="true"/>
</athena>
</file>

<file path=customXml/item4.xml><?xml version="1.0" encoding="utf-8"?>
<athena xmlns="http://schemas.microsoft.com/edu/athena" version="0.1.3517.0">
  <timings duration="65839"/>
</athena>
</file>

<file path=customXml/item5.xml><?xml version="1.0" encoding="utf-8"?>
<athena xmlns="http://schemas.microsoft.com/edu/athena" version="0.1.3517.0">
  <media streamable="true" recordStart="0" recordEnd="30790" recordLength="30857" audioOnly="true"/>
</athena>
</file>

<file path=customXml/item6.xml><?xml version="1.0" encoding="utf-8"?>
<athena xmlns="http://schemas.microsoft.com/edu/athena" version="0.1.3517.0">
  <timings duration="30790"/>
</athena>
</file>

<file path=customXml/item7.xml><?xml version="1.0" encoding="utf-8"?>
<athena xmlns="http://schemas.microsoft.com/edu/athena" version="0.1.3517.0">
  <media streamable="true" recordStart="0" recordEnd="74917" recordLength="74955" audioOnly="true"/>
</athena>
</file>

<file path=customXml/item8.xml><?xml version="1.0" encoding="utf-8"?>
<athena xmlns="http://schemas.microsoft.com/edu/athena" version="0.1.3517.0">
  <timings duration="74917"/>
</athena>
</file>

<file path=customXml/item9.xml><?xml version="1.0" encoding="utf-8"?>
<athena xmlns="http://schemas.microsoft.com/edu/athena" version="0.1.3517.0">
  <media streamable="true" recordStart="0" recordEnd="58484" recordLength="58484" audioOnly="true"/>
</athena>
</file>

<file path=customXml/item10.xml><?xml version="1.0" encoding="utf-8"?>
<athena xmlns="http://schemas.microsoft.com/edu/athena" version="0.1.3517.0">
  <timings duration="58484"/>
</athena>
</file>

<file path=customXml/item11.xml><?xml version="1.0" encoding="utf-8"?>
<athena xmlns="http://schemas.microsoft.com/edu/athena" version="0.1.3517.0">
  <media streamable="true" recordStart="0" recordEnd="50610" recordLength="50647" audioOnly="true"/>
</athena>
</file>

<file path=customXml/item12.xml><?xml version="1.0" encoding="utf-8"?>
<athena xmlns="http://schemas.microsoft.com/edu/athena" version="0.1.3517.0">
  <timings duration="50610"/>
</athena>
</file>

<file path=customXml/item13.xml><?xml version="1.0" encoding="utf-8"?>
<athena xmlns="http://schemas.microsoft.com/edu/athena" version="0.1.3517.0">
  <media streamable="true" recordStart="0" recordEnd="64396" recordLength="64435" audioOnly="true"/>
</athena>
</file>

<file path=customXml/item14.xml><?xml version="1.0" encoding="utf-8"?>
<athena xmlns="http://schemas.microsoft.com/edu/athena" version="0.1.3517.0">
  <timings duration="64396"/>
</athena>
</file>

<file path=customXml/item15.xml><?xml version="1.0" encoding="utf-8"?>
<athena xmlns="http://schemas.microsoft.com/edu/athena" version="0.1.3517.0">
  <media streamable="true" recordStart="0" recordEnd="38329" recordLength="38354" audioOnly="true"/>
</athena>
</file>

<file path=customXml/item16.xml><?xml version="1.0" encoding="utf-8"?>
<athena xmlns="http://schemas.microsoft.com/edu/athena" version="0.1.3517.0">
  <timings duration="38329"/>
</athena>
</file>

<file path=customXml/item17.xml><?xml version="1.0" encoding="utf-8"?>
<athena xmlns="http://schemas.microsoft.com/edu/athena" version="0.1.3517.0">
  <media streamable="true" recordStart="0" recordEnd="30003" recordLength="30024" audioOnly="true"/>
</athena>
</file>

<file path=customXml/item18.xml><?xml version="1.0" encoding="utf-8"?>
<athena xmlns="http://schemas.microsoft.com/edu/athena" version="0.1.3517.0">
  <timings duration="30003"/>
</athena>
</file>

<file path=customXml/item19.xml><?xml version="1.0" encoding="utf-8"?>
<athena xmlns="http://schemas.microsoft.com/edu/athena" version="0.1.3517.0">
  <media streamable="true" recordStart="0" recordEnd="77907" recordLength="77944" audioOnly="true"/>
</athena>
</file>

<file path=customXml/item20.xml><?xml version="1.0" encoding="utf-8"?>
<athena xmlns="http://schemas.microsoft.com/edu/athena" version="0.1.3517.0">
  <timings duration="77907"/>
</athena>
</file>

<file path=customXml/item21.xml><?xml version="1.0" encoding="utf-8"?>
<athena xmlns="http://schemas.microsoft.com/edu/athena" version="0.1.3517.0">
  <media streamable="true" recordStart="0" recordEnd="55029" recordLength="55075" audioOnly="true"/>
</athena>
</file>

<file path=customXml/item22.xml><?xml version="1.0" encoding="utf-8"?>
<athena xmlns="http://schemas.microsoft.com/edu/athena" version="0.1.3517.0">
  <timings duration="55029"/>
</athena>
</file>

<file path=customXml/item23.xml><?xml version="1.0" encoding="utf-8"?>
<athena xmlns="http://schemas.microsoft.com/edu/athena" version="0.1.3517.0">
  <media streamable="true" recordStart="0" recordEnd="26185" recordLength="26236" audioOnly="true"/>
</athena>
</file>

<file path=customXml/item24.xml><?xml version="1.0" encoding="utf-8"?>
<athena xmlns="http://schemas.microsoft.com/edu/athena" version="0.1.3517.0">
  <timings duration="26185"/>
</athena>
</file>

<file path=customXml/item25.xml><?xml version="1.0" encoding="utf-8"?>
<athena xmlns="http://schemas.microsoft.com/edu/athena" version="0.1.3517.0">
  <media streamable="true" recordStart="0" recordEnd="37077" recordLength="37086" audioOnly="true"/>
</athena>
</file>

<file path=customXml/item26.xml><?xml version="1.0" encoding="utf-8"?>
<athena xmlns="http://schemas.microsoft.com/edu/athena" version="0.1.3517.0">
  <timings duration="37077"/>
</athena>
</file>

<file path=customXml/item27.xml><?xml version="1.0" encoding="utf-8"?>
<athena xmlns="http://schemas.microsoft.com/edu/athena" version="0.1.3517.0">
  <media streamable="true" recordStart="0" recordEnd="33271" recordLength="33294" audioOnly="true"/>
</athena>
</file>

<file path=customXml/item28.xml><?xml version="1.0" encoding="utf-8"?>
<athena xmlns="http://schemas.microsoft.com/edu/athena" version="0.1.3517.0">
  <timings duration="33271"/>
</athena>
</file>

<file path=customXml/item29.xml><?xml version="1.0" encoding="utf-8"?>
<athena xmlns="http://schemas.microsoft.com/edu/athena" version="0.1.3517.0">
  <media streamable="true" recordStart="0" recordEnd="39682" recordLength="39733" audioOnly="true"/>
</athena>
</file>

<file path=customXml/item30.xml><?xml version="1.0" encoding="utf-8"?>
<athena xmlns="http://schemas.microsoft.com/edu/athena" version="0.1.3517.0">
  <timings duration="39682"/>
</athena>
</file>

<file path=customXml/item31.xml><?xml version="1.0" encoding="utf-8"?>
<athena xmlns="http://schemas.microsoft.com/edu/athena" version="0.1.3517.0">
  <media streamable="true" recordStart="0" recordEnd="38539" recordLength="38599" audioOnly="true"/>
</athena>
</file>

<file path=customXml/item32.xml><?xml version="1.0" encoding="utf-8"?>
<athena xmlns="http://schemas.microsoft.com/edu/athena" version="0.1.3517.0">
  <timings duration="38539"/>
</athena>
</file>

<file path=customXml/item33.xml><?xml version="1.0" encoding="utf-8"?>
<athena xmlns="http://schemas.microsoft.com/edu/athena" version="0.1.3517.0">
  <media streamable="true" recordStart="0" recordEnd="41831" recordLength="41857" audioOnly="true"/>
</athena>
</file>

<file path=customXml/item34.xml><?xml version="1.0" encoding="utf-8"?>
<athena xmlns="http://schemas.microsoft.com/edu/athena" version="0.1.3517.0">
  <timings duration="41831"/>
</athena>
</file>

<file path=customXml/item35.xml><?xml version="1.0" encoding="utf-8"?>
<athena xmlns="http://schemas.microsoft.com/edu/athena" version="0.1.3517.0">
  <media streamable="true" recordStart="0" recordEnd="34728" recordLength="34766" audioOnly="true"/>
</athena>
</file>

<file path=customXml/item36.xml><?xml version="1.0" encoding="utf-8"?>
<athena xmlns="http://schemas.microsoft.com/edu/athena" version="0.1.3517.0">
  <timings duration="34728"/>
</athena>
</file>

<file path=customXml/item37.xml><?xml version="1.0" encoding="utf-8"?>
<athena xmlns="http://schemas.microsoft.com/edu/athena" version="0.1.3517.0">
  <media streamable="true" recordStart="0" recordEnd="24852" recordLength="24866" audioOnly="true"/>
</athena>
</file>

<file path=customXml/item38.xml><?xml version="1.0" encoding="utf-8"?>
<athena xmlns="http://schemas.microsoft.com/edu/athena" version="0.1.3517.0">
  <timings duration="24852"/>
</athena>
</file>

<file path=customXml/item39.xml><?xml version="1.0" encoding="utf-8"?>
<athena xmlns="http://schemas.microsoft.com/edu/athena" version="0.1.3517.0">
  <media streamable="true" recordStart="0" recordEnd="39666" recordLength="39686" audioOnly="true"/>
</athena>
</file>

<file path=customXml/item40.xml><?xml version="1.0" encoding="utf-8"?>
<athena xmlns="http://schemas.microsoft.com/edu/athena" version="0.1.3517.0">
  <timings duration="39666"/>
</athena>
</file>

<file path=customXml/item41.xml><?xml version="1.0" encoding="utf-8"?>
<athena xmlns="http://schemas.microsoft.com/edu/athena" version="0.1.3517.0">
  <media streamable="true" recordStart="0" recordEnd="42496" recordLength="42533" audioOnly="true"/>
</athena>
</file>

<file path=customXml/item42.xml><?xml version="1.0" encoding="utf-8"?>
<athena xmlns="http://schemas.microsoft.com/edu/athena" version="0.1.3517.0">
  <timings duration="42496"/>
</athena>
</file>

<file path=customXml/item43.xml><?xml version="1.0" encoding="utf-8"?>
<athena xmlns="http://schemas.microsoft.com/edu/athena" version="0.1.3517.0">
  <media streamable="true" recordStart="0" recordEnd="30186" recordLength="30237" audioOnly="true"/>
</athena>
</file>

<file path=customXml/item44.xml><?xml version="1.0" encoding="utf-8"?>
<athena xmlns="http://schemas.microsoft.com/edu/athena" version="0.1.3517.0">
  <timings duration="30186"/>
</athena>
</file>

<file path=customXml/item45.xml><?xml version="1.0" encoding="utf-8"?>
<athena xmlns="http://schemas.microsoft.com/edu/athena" version="0.1.3517.0">
  <media streamable="true" recordStart="0" recordEnd="55681" recordLength="55733" audioOnly="true"/>
</athena>
</file>

<file path=customXml/item46.xml><?xml version="1.0" encoding="utf-8"?>
<athena xmlns="http://schemas.microsoft.com/edu/athena" version="0.1.3517.0">
  <timings duration="55681"/>
</athena>
</file>

<file path=customXml/item47.xml><?xml version="1.0" encoding="utf-8"?>
<athena xmlns="http://schemas.microsoft.com/edu/athena" version="0.1.3517.0">
  <media streamable="true" recordStart="0" recordEnd="26213" recordLength="26236" audioOnly="true"/>
</athena>
</file>

<file path=customXml/item48.xml><?xml version="1.0" encoding="utf-8"?>
<athena xmlns="http://schemas.microsoft.com/edu/athena" version="0.1.3517.0">
  <timings duration="26213"/>
</athena>
</file>

<file path=customXml/item49.xml><?xml version="1.0" encoding="utf-8"?>
<athena xmlns="http://schemas.microsoft.com/edu/athena" version="0.1.3517.0">
  <media streamable="true" recordStart="0" recordEnd="31393" recordLength="31417" audioOnly="true"/>
</athena>
</file>

<file path=customXml/item50.xml><?xml version="1.0" encoding="utf-8"?>
<athena xmlns="http://schemas.microsoft.com/edu/athena" version="0.1.3517.0">
  <timings duration="31393"/>
</athena>
</file>

<file path=customXml/itemProps1.xml><?xml version="1.0" encoding="utf-8"?>
<ds:datastoreItem xmlns:ds="http://schemas.openxmlformats.org/officeDocument/2006/customXml" ds:itemID="{BCCCFD7D-C40A-4B32-A0ED-C718DE8A0252}">
  <ds:schemaRefs>
    <ds:schemaRef ds:uri="http://schemas.microsoft.com/edu/athena"/>
  </ds:schemaRefs>
</ds:datastoreItem>
</file>

<file path=customXml/itemProps2.xml><?xml version="1.0" encoding="utf-8"?>
<ds:datastoreItem xmlns:ds="http://schemas.openxmlformats.org/officeDocument/2006/customXml" ds:itemID="{EB370509-9469-4030-8037-2B7346BCC132}">
  <ds:schemaRefs>
    <ds:schemaRef ds:uri="http://schemas.microsoft.com/edu/athena"/>
  </ds:schemaRefs>
</ds:datastoreItem>
</file>

<file path=customXml/itemProps3.xml><?xml version="1.0" encoding="utf-8"?>
<ds:datastoreItem xmlns:ds="http://schemas.openxmlformats.org/officeDocument/2006/customXml" ds:itemID="{C8B94D13-9257-4247-9C6B-BDE0C63D0C93}">
  <ds:schemaRefs>
    <ds:schemaRef ds:uri="http://schemas.microsoft.com/edu/athena"/>
  </ds:schemaRefs>
</ds:datastoreItem>
</file>

<file path=customXml/itemProps4.xml><?xml version="1.0" encoding="utf-8"?>
<ds:datastoreItem xmlns:ds="http://schemas.openxmlformats.org/officeDocument/2006/customXml" ds:itemID="{42099831-1A52-451E-9122-D1B587126093}">
  <ds:schemaRefs>
    <ds:schemaRef ds:uri="http://schemas.microsoft.com/edu/athena"/>
  </ds:schemaRefs>
</ds:datastoreItem>
</file>

<file path=customXml/itemProps5.xml><?xml version="1.0" encoding="utf-8"?>
<ds:datastoreItem xmlns:ds="http://schemas.openxmlformats.org/officeDocument/2006/customXml" ds:itemID="{0990B3DE-38E7-45DD-87F0-E4EDCFF5F6BB}">
  <ds:schemaRefs>
    <ds:schemaRef ds:uri="http://schemas.microsoft.com/edu/athena"/>
  </ds:schemaRefs>
</ds:datastoreItem>
</file>

<file path=customXml/itemProps6.xml><?xml version="1.0" encoding="utf-8"?>
<ds:datastoreItem xmlns:ds="http://schemas.openxmlformats.org/officeDocument/2006/customXml" ds:itemID="{1BE903BE-B28D-445A-9D98-D56779603175}">
  <ds:schemaRefs>
    <ds:schemaRef ds:uri="http://schemas.microsoft.com/edu/athena"/>
  </ds:schemaRefs>
</ds:datastoreItem>
</file>

<file path=customXml/itemProps7.xml><?xml version="1.0" encoding="utf-8"?>
<ds:datastoreItem xmlns:ds="http://schemas.openxmlformats.org/officeDocument/2006/customXml" ds:itemID="{517B0838-91C1-4E8A-B68B-EC9EA3D14C13}">
  <ds:schemaRefs>
    <ds:schemaRef ds:uri="http://schemas.microsoft.com/edu/athena"/>
  </ds:schemaRefs>
</ds:datastoreItem>
</file>

<file path=customXml/itemProps8.xml><?xml version="1.0" encoding="utf-8"?>
<ds:datastoreItem xmlns:ds="http://schemas.openxmlformats.org/officeDocument/2006/customXml" ds:itemID="{C0FA7216-F09D-4812-8470-58A403D1CC68}">
  <ds:schemaRefs>
    <ds:schemaRef ds:uri="http://schemas.microsoft.com/edu/athena"/>
  </ds:schemaRefs>
</ds:datastoreItem>
</file>

<file path=customXml/itemProps9.xml><?xml version="1.0" encoding="utf-8"?>
<ds:datastoreItem xmlns:ds="http://schemas.openxmlformats.org/officeDocument/2006/customXml" ds:itemID="{3A622363-46B7-4CD4-B6E3-FDFA122B8EB6}">
  <ds:schemaRefs>
    <ds:schemaRef ds:uri="http://schemas.microsoft.com/edu/athena"/>
  </ds:schemaRefs>
</ds:datastoreItem>
</file>

<file path=customXml/itemProps10.xml><?xml version="1.0" encoding="utf-8"?>
<ds:datastoreItem xmlns:ds="http://schemas.openxmlformats.org/officeDocument/2006/customXml" ds:itemID="{A6CC3D87-2A60-4EB5-A20A-B0660526500E}">
  <ds:schemaRefs>
    <ds:schemaRef ds:uri="http://schemas.microsoft.com/edu/athena"/>
  </ds:schemaRefs>
</ds:datastoreItem>
</file>

<file path=customXml/itemProps11.xml><?xml version="1.0" encoding="utf-8"?>
<ds:datastoreItem xmlns:ds="http://schemas.openxmlformats.org/officeDocument/2006/customXml" ds:itemID="{73DD89AE-1F10-4132-90DE-AB40DF4F5FFD}">
  <ds:schemaRefs>
    <ds:schemaRef ds:uri="http://schemas.microsoft.com/edu/athena"/>
  </ds:schemaRefs>
</ds:datastoreItem>
</file>

<file path=customXml/itemProps12.xml><?xml version="1.0" encoding="utf-8"?>
<ds:datastoreItem xmlns:ds="http://schemas.openxmlformats.org/officeDocument/2006/customXml" ds:itemID="{E2DD56B0-4F14-41E0-B16C-51A0795C93D8}">
  <ds:schemaRefs>
    <ds:schemaRef ds:uri="http://schemas.microsoft.com/edu/athena"/>
  </ds:schemaRefs>
</ds:datastoreItem>
</file>

<file path=customXml/itemProps13.xml><?xml version="1.0" encoding="utf-8"?>
<ds:datastoreItem xmlns:ds="http://schemas.openxmlformats.org/officeDocument/2006/customXml" ds:itemID="{BFA5592A-6D69-4087-8723-DECE4DA2989B}">
  <ds:schemaRefs>
    <ds:schemaRef ds:uri="http://schemas.microsoft.com/edu/athena"/>
  </ds:schemaRefs>
</ds:datastoreItem>
</file>

<file path=customXml/itemProps14.xml><?xml version="1.0" encoding="utf-8"?>
<ds:datastoreItem xmlns:ds="http://schemas.openxmlformats.org/officeDocument/2006/customXml" ds:itemID="{7871B3FF-7130-4126-BC6F-BB7F422D2C02}">
  <ds:schemaRefs>
    <ds:schemaRef ds:uri="http://schemas.microsoft.com/edu/athena"/>
  </ds:schemaRefs>
</ds:datastoreItem>
</file>

<file path=customXml/itemProps15.xml><?xml version="1.0" encoding="utf-8"?>
<ds:datastoreItem xmlns:ds="http://schemas.openxmlformats.org/officeDocument/2006/customXml" ds:itemID="{75113FC8-74D7-4528-BB45-6BA1F9091F3E}">
  <ds:schemaRefs>
    <ds:schemaRef ds:uri="http://schemas.microsoft.com/edu/athena"/>
  </ds:schemaRefs>
</ds:datastoreItem>
</file>

<file path=customXml/itemProps16.xml><?xml version="1.0" encoding="utf-8"?>
<ds:datastoreItem xmlns:ds="http://schemas.openxmlformats.org/officeDocument/2006/customXml" ds:itemID="{D9C93088-A09E-4A34-B460-2020868B2608}">
  <ds:schemaRefs>
    <ds:schemaRef ds:uri="http://schemas.microsoft.com/edu/athena"/>
  </ds:schemaRefs>
</ds:datastoreItem>
</file>

<file path=customXml/itemProps17.xml><?xml version="1.0" encoding="utf-8"?>
<ds:datastoreItem xmlns:ds="http://schemas.openxmlformats.org/officeDocument/2006/customXml" ds:itemID="{6DF63E00-898E-4A79-AE90-2629D6BF0B21}">
  <ds:schemaRefs>
    <ds:schemaRef ds:uri="http://schemas.microsoft.com/edu/athena"/>
  </ds:schemaRefs>
</ds:datastoreItem>
</file>

<file path=customXml/itemProps18.xml><?xml version="1.0" encoding="utf-8"?>
<ds:datastoreItem xmlns:ds="http://schemas.openxmlformats.org/officeDocument/2006/customXml" ds:itemID="{A4D08B31-0457-4987-BB9D-C11206E4CB3B}">
  <ds:schemaRefs>
    <ds:schemaRef ds:uri="http://schemas.microsoft.com/edu/athena"/>
  </ds:schemaRefs>
</ds:datastoreItem>
</file>

<file path=customXml/itemProps19.xml><?xml version="1.0" encoding="utf-8"?>
<ds:datastoreItem xmlns:ds="http://schemas.openxmlformats.org/officeDocument/2006/customXml" ds:itemID="{0E8A3C22-0DD5-421D-B30B-50E8EC47A2D5}">
  <ds:schemaRefs>
    <ds:schemaRef ds:uri="http://schemas.microsoft.com/edu/athena"/>
  </ds:schemaRefs>
</ds:datastoreItem>
</file>

<file path=customXml/itemProps20.xml><?xml version="1.0" encoding="utf-8"?>
<ds:datastoreItem xmlns:ds="http://schemas.openxmlformats.org/officeDocument/2006/customXml" ds:itemID="{2C77456F-54EC-4278-A79B-5005D87BD586}">
  <ds:schemaRefs>
    <ds:schemaRef ds:uri="http://schemas.microsoft.com/edu/athena"/>
  </ds:schemaRefs>
</ds:datastoreItem>
</file>

<file path=customXml/itemProps21.xml><?xml version="1.0" encoding="utf-8"?>
<ds:datastoreItem xmlns:ds="http://schemas.openxmlformats.org/officeDocument/2006/customXml" ds:itemID="{64BC9E0A-5B28-4BD8-B991-71F46EA001FB}">
  <ds:schemaRefs>
    <ds:schemaRef ds:uri="http://schemas.microsoft.com/edu/athena"/>
  </ds:schemaRefs>
</ds:datastoreItem>
</file>

<file path=customXml/itemProps22.xml><?xml version="1.0" encoding="utf-8"?>
<ds:datastoreItem xmlns:ds="http://schemas.openxmlformats.org/officeDocument/2006/customXml" ds:itemID="{0E4B0C9D-FFC5-40DB-961B-C9FE41A398FE}">
  <ds:schemaRefs>
    <ds:schemaRef ds:uri="http://schemas.microsoft.com/edu/athena"/>
  </ds:schemaRefs>
</ds:datastoreItem>
</file>

<file path=customXml/itemProps23.xml><?xml version="1.0" encoding="utf-8"?>
<ds:datastoreItem xmlns:ds="http://schemas.openxmlformats.org/officeDocument/2006/customXml" ds:itemID="{6A85BF1E-B1AB-4A7E-B157-0DA183960D41}">
  <ds:schemaRefs>
    <ds:schemaRef ds:uri="http://schemas.microsoft.com/edu/athena"/>
  </ds:schemaRefs>
</ds:datastoreItem>
</file>

<file path=customXml/itemProps24.xml><?xml version="1.0" encoding="utf-8"?>
<ds:datastoreItem xmlns:ds="http://schemas.openxmlformats.org/officeDocument/2006/customXml" ds:itemID="{8C024A03-14FB-4156-9E61-1F534F7DC8FA}">
  <ds:schemaRefs>
    <ds:schemaRef ds:uri="http://schemas.microsoft.com/edu/athena"/>
  </ds:schemaRefs>
</ds:datastoreItem>
</file>

<file path=customXml/itemProps25.xml><?xml version="1.0" encoding="utf-8"?>
<ds:datastoreItem xmlns:ds="http://schemas.openxmlformats.org/officeDocument/2006/customXml" ds:itemID="{8492BD5D-A5F5-4112-9C9A-4BC3711C4BF2}">
  <ds:schemaRefs>
    <ds:schemaRef ds:uri="http://schemas.microsoft.com/edu/athena"/>
  </ds:schemaRefs>
</ds:datastoreItem>
</file>

<file path=customXml/itemProps26.xml><?xml version="1.0" encoding="utf-8"?>
<ds:datastoreItem xmlns:ds="http://schemas.openxmlformats.org/officeDocument/2006/customXml" ds:itemID="{DE24F0EA-7E1A-4035-8068-66F1E9999987}">
  <ds:schemaRefs>
    <ds:schemaRef ds:uri="http://schemas.microsoft.com/edu/athena"/>
  </ds:schemaRefs>
</ds:datastoreItem>
</file>

<file path=customXml/itemProps27.xml><?xml version="1.0" encoding="utf-8"?>
<ds:datastoreItem xmlns:ds="http://schemas.openxmlformats.org/officeDocument/2006/customXml" ds:itemID="{6DD76FE6-C822-43BF-9838-F6459F753A2A}">
  <ds:schemaRefs>
    <ds:schemaRef ds:uri="http://schemas.microsoft.com/edu/athena"/>
  </ds:schemaRefs>
</ds:datastoreItem>
</file>

<file path=customXml/itemProps28.xml><?xml version="1.0" encoding="utf-8"?>
<ds:datastoreItem xmlns:ds="http://schemas.openxmlformats.org/officeDocument/2006/customXml" ds:itemID="{3A573709-35B4-470A-ACB4-C3889D7C5716}">
  <ds:schemaRefs>
    <ds:schemaRef ds:uri="http://schemas.microsoft.com/edu/athena"/>
  </ds:schemaRefs>
</ds:datastoreItem>
</file>

<file path=customXml/itemProps29.xml><?xml version="1.0" encoding="utf-8"?>
<ds:datastoreItem xmlns:ds="http://schemas.openxmlformats.org/officeDocument/2006/customXml" ds:itemID="{512E4797-D277-4F31-9DCD-14DE5672C8C8}">
  <ds:schemaRefs>
    <ds:schemaRef ds:uri="http://schemas.microsoft.com/edu/athena"/>
  </ds:schemaRefs>
</ds:datastoreItem>
</file>

<file path=customXml/itemProps30.xml><?xml version="1.0" encoding="utf-8"?>
<ds:datastoreItem xmlns:ds="http://schemas.openxmlformats.org/officeDocument/2006/customXml" ds:itemID="{242115C1-F34D-4189-84F8-9388BFFA4FA6}">
  <ds:schemaRefs>
    <ds:schemaRef ds:uri="http://schemas.microsoft.com/edu/athena"/>
  </ds:schemaRefs>
</ds:datastoreItem>
</file>

<file path=customXml/itemProps31.xml><?xml version="1.0" encoding="utf-8"?>
<ds:datastoreItem xmlns:ds="http://schemas.openxmlformats.org/officeDocument/2006/customXml" ds:itemID="{464A4EAF-3631-453E-8DC0-ECCA09FB1860}">
  <ds:schemaRefs>
    <ds:schemaRef ds:uri="http://schemas.microsoft.com/edu/athena"/>
  </ds:schemaRefs>
</ds:datastoreItem>
</file>

<file path=customXml/itemProps32.xml><?xml version="1.0" encoding="utf-8"?>
<ds:datastoreItem xmlns:ds="http://schemas.openxmlformats.org/officeDocument/2006/customXml" ds:itemID="{8C776454-BB8F-4AA8-9EF3-83AB4476DBD3}">
  <ds:schemaRefs>
    <ds:schemaRef ds:uri="http://schemas.microsoft.com/edu/athena"/>
  </ds:schemaRefs>
</ds:datastoreItem>
</file>

<file path=customXml/itemProps33.xml><?xml version="1.0" encoding="utf-8"?>
<ds:datastoreItem xmlns:ds="http://schemas.openxmlformats.org/officeDocument/2006/customXml" ds:itemID="{1C677C11-E350-4889-BFA3-2157F28DFF86}">
  <ds:schemaRefs>
    <ds:schemaRef ds:uri="http://schemas.microsoft.com/edu/athena"/>
  </ds:schemaRefs>
</ds:datastoreItem>
</file>

<file path=customXml/itemProps34.xml><?xml version="1.0" encoding="utf-8"?>
<ds:datastoreItem xmlns:ds="http://schemas.openxmlformats.org/officeDocument/2006/customXml" ds:itemID="{C1E953DD-73ED-42CB-B4C5-0248C3251332}">
  <ds:schemaRefs>
    <ds:schemaRef ds:uri="http://schemas.microsoft.com/edu/athena"/>
  </ds:schemaRefs>
</ds:datastoreItem>
</file>

<file path=customXml/itemProps35.xml><?xml version="1.0" encoding="utf-8"?>
<ds:datastoreItem xmlns:ds="http://schemas.openxmlformats.org/officeDocument/2006/customXml" ds:itemID="{E8685C3B-A763-44B0-936C-E24E065C6F30}">
  <ds:schemaRefs>
    <ds:schemaRef ds:uri="http://schemas.microsoft.com/edu/athena"/>
  </ds:schemaRefs>
</ds:datastoreItem>
</file>

<file path=customXml/itemProps36.xml><?xml version="1.0" encoding="utf-8"?>
<ds:datastoreItem xmlns:ds="http://schemas.openxmlformats.org/officeDocument/2006/customXml" ds:itemID="{25D5BD4A-C099-4569-B79A-E60A5A42581A}">
  <ds:schemaRefs>
    <ds:schemaRef ds:uri="http://schemas.microsoft.com/edu/athena"/>
  </ds:schemaRefs>
</ds:datastoreItem>
</file>

<file path=customXml/itemProps37.xml><?xml version="1.0" encoding="utf-8"?>
<ds:datastoreItem xmlns:ds="http://schemas.openxmlformats.org/officeDocument/2006/customXml" ds:itemID="{48AFDD56-FD6C-402C-A905-EEB234E46BD3}">
  <ds:schemaRefs>
    <ds:schemaRef ds:uri="http://schemas.microsoft.com/edu/athena"/>
  </ds:schemaRefs>
</ds:datastoreItem>
</file>

<file path=customXml/itemProps38.xml><?xml version="1.0" encoding="utf-8"?>
<ds:datastoreItem xmlns:ds="http://schemas.openxmlformats.org/officeDocument/2006/customXml" ds:itemID="{1BCC6BFD-F378-4000-8554-39BD73F00CF2}">
  <ds:schemaRefs>
    <ds:schemaRef ds:uri="http://schemas.microsoft.com/edu/athena"/>
  </ds:schemaRefs>
</ds:datastoreItem>
</file>

<file path=customXml/itemProps39.xml><?xml version="1.0" encoding="utf-8"?>
<ds:datastoreItem xmlns:ds="http://schemas.openxmlformats.org/officeDocument/2006/customXml" ds:itemID="{CDB7C884-10F7-420B-BC65-D627542B66EB}">
  <ds:schemaRefs>
    <ds:schemaRef ds:uri="http://schemas.microsoft.com/edu/athena"/>
  </ds:schemaRefs>
</ds:datastoreItem>
</file>

<file path=customXml/itemProps40.xml><?xml version="1.0" encoding="utf-8"?>
<ds:datastoreItem xmlns:ds="http://schemas.openxmlformats.org/officeDocument/2006/customXml" ds:itemID="{10FB5D7C-85C9-4E4D-B8EA-14BF54FAD53F}">
  <ds:schemaRefs>
    <ds:schemaRef ds:uri="http://schemas.microsoft.com/edu/athena"/>
  </ds:schemaRefs>
</ds:datastoreItem>
</file>

<file path=customXml/itemProps41.xml><?xml version="1.0" encoding="utf-8"?>
<ds:datastoreItem xmlns:ds="http://schemas.openxmlformats.org/officeDocument/2006/customXml" ds:itemID="{2CB2A215-D295-4FF1-B0E9-49C1399F5CE4}">
  <ds:schemaRefs>
    <ds:schemaRef ds:uri="http://schemas.microsoft.com/edu/athena"/>
  </ds:schemaRefs>
</ds:datastoreItem>
</file>

<file path=customXml/itemProps42.xml><?xml version="1.0" encoding="utf-8"?>
<ds:datastoreItem xmlns:ds="http://schemas.openxmlformats.org/officeDocument/2006/customXml" ds:itemID="{214738BE-3227-43BF-B2DD-7F145CCE235A}">
  <ds:schemaRefs>
    <ds:schemaRef ds:uri="http://schemas.microsoft.com/edu/athena"/>
  </ds:schemaRefs>
</ds:datastoreItem>
</file>

<file path=customXml/itemProps43.xml><?xml version="1.0" encoding="utf-8"?>
<ds:datastoreItem xmlns:ds="http://schemas.openxmlformats.org/officeDocument/2006/customXml" ds:itemID="{C6D559A4-E264-48F7-B19A-0DD9A83C1DCC}">
  <ds:schemaRefs>
    <ds:schemaRef ds:uri="http://schemas.microsoft.com/edu/athena"/>
  </ds:schemaRefs>
</ds:datastoreItem>
</file>

<file path=customXml/itemProps44.xml><?xml version="1.0" encoding="utf-8"?>
<ds:datastoreItem xmlns:ds="http://schemas.openxmlformats.org/officeDocument/2006/customXml" ds:itemID="{31030A8A-3E57-45E1-842D-0C8EB370FB14}">
  <ds:schemaRefs>
    <ds:schemaRef ds:uri="http://schemas.microsoft.com/edu/athena"/>
  </ds:schemaRefs>
</ds:datastoreItem>
</file>

<file path=customXml/itemProps45.xml><?xml version="1.0" encoding="utf-8"?>
<ds:datastoreItem xmlns:ds="http://schemas.openxmlformats.org/officeDocument/2006/customXml" ds:itemID="{24DFD568-E915-4126-9DD6-18B8B6366374}">
  <ds:schemaRefs>
    <ds:schemaRef ds:uri="http://schemas.microsoft.com/edu/athena"/>
  </ds:schemaRefs>
</ds:datastoreItem>
</file>

<file path=customXml/itemProps46.xml><?xml version="1.0" encoding="utf-8"?>
<ds:datastoreItem xmlns:ds="http://schemas.openxmlformats.org/officeDocument/2006/customXml" ds:itemID="{A97CF31A-3FA0-471A-8306-BB3EEF8F16C5}">
  <ds:schemaRefs>
    <ds:schemaRef ds:uri="http://schemas.microsoft.com/edu/athena"/>
  </ds:schemaRefs>
</ds:datastoreItem>
</file>

<file path=customXml/itemProps47.xml><?xml version="1.0" encoding="utf-8"?>
<ds:datastoreItem xmlns:ds="http://schemas.openxmlformats.org/officeDocument/2006/customXml" ds:itemID="{78EE62F3-D2E4-4047-831F-8E63E2D27A4A}">
  <ds:schemaRefs>
    <ds:schemaRef ds:uri="http://schemas.microsoft.com/edu/athena"/>
  </ds:schemaRefs>
</ds:datastoreItem>
</file>

<file path=customXml/itemProps48.xml><?xml version="1.0" encoding="utf-8"?>
<ds:datastoreItem xmlns:ds="http://schemas.openxmlformats.org/officeDocument/2006/customXml" ds:itemID="{76A63B84-DE34-4037-8DD7-DB693849CB9F}">
  <ds:schemaRefs>
    <ds:schemaRef ds:uri="http://schemas.microsoft.com/edu/athena"/>
  </ds:schemaRefs>
</ds:datastoreItem>
</file>

<file path=customXml/itemProps49.xml><?xml version="1.0" encoding="utf-8"?>
<ds:datastoreItem xmlns:ds="http://schemas.openxmlformats.org/officeDocument/2006/customXml" ds:itemID="{FBD09271-DD41-4A19-96C3-FE416251710C}">
  <ds:schemaRefs>
    <ds:schemaRef ds:uri="http://schemas.microsoft.com/edu/athena"/>
  </ds:schemaRefs>
</ds:datastoreItem>
</file>

<file path=customXml/itemProps50.xml><?xml version="1.0" encoding="utf-8"?>
<ds:datastoreItem xmlns:ds="http://schemas.openxmlformats.org/officeDocument/2006/customXml" ds:itemID="{D38F39A1-8523-4D61-9F72-8653C0BF9D49}">
  <ds:schemaRefs>
    <ds:schemaRef ds:uri="http://schemas.microsoft.com/edu/athena"/>
  </ds:schemaRefs>
</ds:datastoreItem>
</file>

<file path=docProps/app.xml><?xml version="1.0" encoding="utf-8"?>
<Properties xmlns="http://schemas.openxmlformats.org/officeDocument/2006/extended-properties" xmlns:vt="http://schemas.openxmlformats.org/officeDocument/2006/docPropsVTypes">
  <Template>Slice</Template>
  <TotalTime>123</TotalTime>
  <Words>1469</Words>
  <Application>Microsoft Office PowerPoint</Application>
  <PresentationFormat>Widescreen</PresentationFormat>
  <Paragraphs>140</Paragraphs>
  <Slides>25</Slides>
  <Notes>0</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Century Gothic</vt:lpstr>
      <vt:lpstr>Times New Roman</vt:lpstr>
      <vt:lpstr>Wingdings 3</vt:lpstr>
      <vt:lpstr>Slice</vt:lpstr>
      <vt:lpstr>ECAY5002: Professional Practice in Advocacy</vt:lpstr>
      <vt:lpstr>managing professional boundaries in social work</vt:lpstr>
      <vt:lpstr>What are –  Professional Boundaries?</vt:lpstr>
      <vt:lpstr>What are –  Professional Boundaries?</vt:lpstr>
      <vt:lpstr>Crossing or Breaking Boundaries</vt:lpstr>
      <vt:lpstr>Crossing or Breaking Boundaries</vt:lpstr>
      <vt:lpstr>Patterns &amp; Build ups</vt:lpstr>
      <vt:lpstr>Personal versus professional </vt:lpstr>
      <vt:lpstr>Personal versus professional </vt:lpstr>
      <vt:lpstr>Professional relationships </vt:lpstr>
      <vt:lpstr>Caution</vt:lpstr>
      <vt:lpstr>Caution</vt:lpstr>
      <vt:lpstr>I’m surprised the words ‘transparent and honest’ or sim. were not mentioned. Surely there is a responsibility to let clients know where the SWs boundaries are.</vt:lpstr>
      <vt:lpstr>This may sound self-evident but if SWs have difficulties around boundaries then it stands to reason that clients will – if these are not made clear ( surely that is a form of respect?) then there is a risk many clients will feel manipulated by SW’s?</vt:lpstr>
      <vt:lpstr>“one participant holds the power and is specifically trained and supported for the role; there is a power imbalance in favour of the professional” – surely this is completely unprofessional?</vt:lpstr>
      <vt:lpstr>Sometimes giving very guided personal information develops relationships and gains trust for the person you are working with to open up. But it has to be carefully considered. I have been caught out and learnt the hard way.</vt:lpstr>
      <vt:lpstr>Accepting 'risk' is part of personalisation, says Chief Social Worker for Adults </vt:lpstr>
      <vt:lpstr>Stated that: social workers along with other agencies such as the police and the NHS need to adopt a less “risk-averse” approach to helping people.</vt:lpstr>
      <vt:lpstr>“made a statement about safeguarding and said ‘what good is it making someone safer if it merely makes them miserable?’</vt:lpstr>
      <vt:lpstr>“We all want to make sure we have the life we want even though sometimes there are lots of risk and difficulty in that. We want as much choice and control over our lives as we can.”</vt:lpstr>
      <vt:lpstr> A new era in the way public services work together as a team, responsive to citizens,  focussed on meeting people’s needs first time regardless of who provides the  service </vt:lpstr>
      <vt:lpstr>PowerPoint Presentation</vt:lpstr>
      <vt:lpstr>PowerPoint Presentation</vt:lpstr>
      <vt:lpstr>Useful links: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ECAY5002: Professional Practice in Advocacy</dc:title>
  <dc:creator>Phill Morgan</dc:creator>
  <cp:lastModifiedBy>Phill Morgan</cp:lastModifiedBy>
  <cp:revision>12</cp:revision>
  <dcterms:created xsi:type="dcterms:W3CDTF">2018-03-02T11:01:48Z</dcterms:created>
  <dcterms:modified xsi:type="dcterms:W3CDTF">2018-03-02T13:05:18Z</dcterms:modified>
</cp:coreProperties>
</file>