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7" d="100"/>
          <a:sy n="57" d="100"/>
        </p:scale>
        <p:origin x="72"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1D0E527-4863-4145-ADBB-0329C9435F04}"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81603F-F03E-4DB5-ABE0-D4CD1B19A8A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2229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D0E527-4863-4145-ADBB-0329C9435F04}"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364578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1D0E527-4863-4145-ADBB-0329C9435F04}"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81603F-F03E-4DB5-ABE0-D4CD1B19A8A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6017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1D0E527-4863-4145-ADBB-0329C9435F04}"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1900178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D0E527-4863-4145-ADBB-0329C9435F04}" type="datetimeFigureOut">
              <a:rPr lang="en-US" smtClean="0"/>
              <a:t>8/10/2021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1211117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1D0E527-4863-4145-ADBB-0329C9435F04}" type="datetimeFigureOut">
              <a:rPr lang="en-US" smtClean="0"/>
              <a:t>8/10/2021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2967510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D0E527-4863-4145-ADBB-0329C9435F04}" type="datetimeFigureOut">
              <a:rPr lang="en-US" smtClean="0"/>
              <a:t>8/10/2021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56542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D0E527-4863-4145-ADBB-0329C9435F04}"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2073223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D0E527-4863-4145-ADBB-0329C9435F04}"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81603F-F03E-4DB5-ABE0-D4CD1B19A8A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3067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D0E527-4863-4145-ADBB-0329C9435F04}"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81603F-F03E-4DB5-ABE0-D4CD1B19A8AA}" type="slidenum">
              <a:rPr lang="en-US" smtClean="0"/>
              <a:t>‹#›</a:t>
            </a:fld>
            <a:endParaRPr lang="en-US"/>
          </a:p>
        </p:txBody>
      </p:sp>
    </p:spTree>
    <p:extLst>
      <p:ext uri="{BB962C8B-B14F-4D97-AF65-F5344CB8AC3E}">
        <p14:creationId xmlns:p14="http://schemas.microsoft.com/office/powerpoint/2010/main" val="2744799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D0E527-4863-4145-ADBB-0329C9435F04}"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81603F-F03E-4DB5-ABE0-D4CD1B19A8AA}"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789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1D0E527-4863-4145-ADBB-0329C9435F04}" type="datetimeFigureOut">
              <a:rPr lang="en-US" smtClean="0"/>
              <a:t>8/10/2021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181603F-F03E-4DB5-ABE0-D4CD1B19A8AA}"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4102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numCol="1"/>
          <a:lstStyle/>
          <a:p>
            <a:r>
              <a:rPr lang="en-US" sz="3600" b="1" dirty="0" smtClean="0"/>
              <a:t>Academic and Employability Skills</a:t>
            </a:r>
            <a:endParaRPr lang="en-US" dirty="0"/>
          </a:p>
          <a:p>
            <a:r>
              <a:rPr sz="3600" b="1" dirty="0"/>
              <a:t>Student id : 2022095</a:t>
            </a:r>
          </a:p>
        </p:txBody>
      </p:sp>
    </p:spTree>
    <p:extLst>
      <p:ext uri="{BB962C8B-B14F-4D97-AF65-F5344CB8AC3E}">
        <p14:creationId xmlns:p14="http://schemas.microsoft.com/office/powerpoint/2010/main" val="2356853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dirty="0" smtClean="0"/>
              <a:t>Introduction </a:t>
            </a:r>
            <a:endParaRPr lang="en-US" dirty="0"/>
          </a:p>
        </p:txBody>
      </p:sp>
      <p:sp>
        <p:nvSpPr>
          <p:cNvPr id="3" name="Content Placeholder 2"/>
          <p:cNvSpPr>
            <a:spLocks noGrp="1"/>
          </p:cNvSpPr>
          <p:nvPr>
            <p:ph idx="1"/>
          </p:nvPr>
        </p:nvSpPr>
        <p:spPr/>
        <p:txBody>
          <a:bodyPr numCol="1"/>
          <a:lstStyle/>
          <a:p>
            <a:pPr algn="just"/>
            <a:r>
              <a:rPr lang="en-US" dirty="0"/>
              <a:t>Both Academic and employability skill have great importance in ones life.  In order to obtain high scores in academic life, one must be academically competent to do different tasks (Lowes, Peters, and Turner, 2004) .  A student when is able to accomplish all tasks given by teachers or instructors is called a academically competent student and the student is able to obtain high score in academic life. </a:t>
            </a:r>
          </a:p>
          <a:p>
            <a:pPr algn="just"/>
            <a:r>
              <a:rPr lang="en-US" dirty="0"/>
              <a:t>Employment skills help the student to get an attractive position in professional life. Employment skills help to get a good job and do outstanding performances (</a:t>
            </a:r>
            <a:r>
              <a:rPr lang="en-US" dirty="0" err="1"/>
              <a:t>Bernstrøm</a:t>
            </a:r>
            <a:r>
              <a:rPr lang="en-US" dirty="0"/>
              <a:t>, et al. 2019</a:t>
            </a:r>
            <a:r>
              <a:rPr lang="en-US" dirty="0" smtClean="0"/>
              <a:t>). </a:t>
            </a:r>
            <a:r>
              <a:rPr lang="en-US" dirty="0"/>
              <a:t>SWOT analysis is one tools which helps to identify own skills and competencies for making all necessary improvements. </a:t>
            </a:r>
          </a:p>
        </p:txBody>
      </p:sp>
    </p:spTree>
    <p:extLst>
      <p:ext uri="{BB962C8B-B14F-4D97-AF65-F5344CB8AC3E}">
        <p14:creationId xmlns:p14="http://schemas.microsoft.com/office/powerpoint/2010/main" val="2294305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US" dirty="0"/>
              <a:t>Academic and Employability Skills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3118158"/>
              </p:ext>
            </p:extLst>
          </p:nvPr>
        </p:nvGraphicFramePr>
        <p:xfrm>
          <a:off x="1023938" y="2286000"/>
          <a:ext cx="9720262" cy="4347240"/>
        </p:xfrm>
        <a:graphic>
          <a:graphicData uri="http://schemas.openxmlformats.org/drawingml/2006/table">
            <a:tbl>
              <a:tblPr firstRow="1" bandRow="1">
                <a:tableStyleId>{912C8C85-51F0-491E-9774-3900AFEF0FD7}</a:tableStyleId>
              </a:tblPr>
              <a:tblGrid>
                <a:gridCol w="4860131"/>
                <a:gridCol w="4860131"/>
              </a:tblGrid>
              <a:tr h="660147">
                <a:tc>
                  <a:txBody>
                    <a:bodyPr/>
                    <a:lstStyle/>
                    <a:p>
                      <a:r>
                        <a:rPr lang="en-US" dirty="0" smtClean="0"/>
                        <a:t>Academic Skills</a:t>
                      </a:r>
                      <a:endParaRPr lang="en-US" dirty="0"/>
                    </a:p>
                  </a:txBody>
                  <a:tcPr marL="88366" marR="88366"/>
                </a:tc>
                <a:tc>
                  <a:txBody>
                    <a:bodyPr/>
                    <a:lstStyle/>
                    <a:p>
                      <a:r>
                        <a:rPr lang="en-US" dirty="0" smtClean="0"/>
                        <a:t>Employment Skills </a:t>
                      </a:r>
                      <a:endParaRPr lang="en-US" dirty="0"/>
                    </a:p>
                  </a:txBody>
                  <a:tcPr marL="88366" marR="88366"/>
                </a:tc>
              </a:tr>
              <a:tr h="3687093">
                <a:tc>
                  <a:txBody>
                    <a:bodyPr/>
                    <a:lstStyle/>
                    <a:p>
                      <a:pPr algn="just"/>
                      <a:r>
                        <a:rPr lang="en-US" dirty="0" smtClean="0"/>
                        <a:t>Academic skills</a:t>
                      </a:r>
                      <a:r>
                        <a:rPr lang="en-US" baseline="0" dirty="0" smtClean="0"/>
                        <a:t> are those skills which are acquired by students in student life and which is helping students to learn effectively and smartly. </a:t>
                      </a:r>
                    </a:p>
                    <a:p>
                      <a:pPr algn="just"/>
                      <a:r>
                        <a:rPr lang="en-US" dirty="0" smtClean="0"/>
                        <a:t>In order to get good score,</a:t>
                      </a:r>
                      <a:r>
                        <a:rPr lang="en-US" baseline="0" dirty="0" smtClean="0"/>
                        <a:t> academic skill is helping a lot (Thomas, 2003). Sound knowledge can be achieved when students are academically sounds (Thomas, 2003). </a:t>
                      </a:r>
                    </a:p>
                    <a:p>
                      <a:pPr algn="just"/>
                      <a:r>
                        <a:rPr lang="en-US" baseline="0" dirty="0" smtClean="0"/>
                        <a:t>Academic skills help student to show outstanding performances in student life. </a:t>
                      </a:r>
                    </a:p>
                    <a:p>
                      <a:pPr algn="just"/>
                      <a:r>
                        <a:rPr lang="en-US" baseline="0" dirty="0" smtClean="0"/>
                        <a:t>For example- doing better in- Academic report writing, referencing, online learning and many others. </a:t>
                      </a:r>
                    </a:p>
                  </a:txBody>
                  <a:tcPr marL="88366" marR="88366"/>
                </a:tc>
                <a:tc>
                  <a:txBody>
                    <a:bodyPr/>
                    <a:lstStyle/>
                    <a:p>
                      <a:r>
                        <a:rPr lang="en-US" dirty="0" smtClean="0"/>
                        <a:t>Employment</a:t>
                      </a:r>
                      <a:r>
                        <a:rPr lang="en-US" baseline="0" dirty="0" smtClean="0"/>
                        <a:t> skill are those skills which are considered as transferable skills acquired to have a good career (McMahon, 2014). </a:t>
                      </a:r>
                    </a:p>
                    <a:p>
                      <a:endParaRPr lang="en-US" baseline="0" dirty="0" smtClean="0"/>
                    </a:p>
                    <a:p>
                      <a:r>
                        <a:rPr lang="en-US" baseline="0" dirty="0" smtClean="0"/>
                        <a:t>Employment skill helps one to have good job and develop career properly (Gordon, 2009). </a:t>
                      </a:r>
                    </a:p>
                    <a:p>
                      <a:endParaRPr lang="en-US" baseline="0" dirty="0" smtClean="0"/>
                    </a:p>
                    <a:p>
                      <a:r>
                        <a:rPr lang="en-US" baseline="0" dirty="0" smtClean="0"/>
                        <a:t>Employability skills help to perform in a job well and develop outstanding career. </a:t>
                      </a:r>
                      <a:endParaRPr lang="en-US" dirty="0"/>
                    </a:p>
                  </a:txBody>
                  <a:tcPr marL="88366" marR="88366"/>
                </a:tc>
              </a:tr>
            </a:tbl>
          </a:graphicData>
        </a:graphic>
      </p:graphicFrame>
    </p:spTree>
    <p:extLst>
      <p:ext uri="{BB962C8B-B14F-4D97-AF65-F5344CB8AC3E}">
        <p14:creationId xmlns:p14="http://schemas.microsoft.com/office/powerpoint/2010/main" val="15575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US" dirty="0"/>
              <a:t>The Desired career Aim </a:t>
            </a:r>
          </a:p>
        </p:txBody>
      </p:sp>
      <p:sp>
        <p:nvSpPr>
          <p:cNvPr id="3" name="Content Placeholder 2"/>
          <p:cNvSpPr>
            <a:spLocks noGrp="1"/>
          </p:cNvSpPr>
          <p:nvPr>
            <p:ph idx="1"/>
          </p:nvPr>
        </p:nvSpPr>
        <p:spPr>
          <a:xfrm>
            <a:off x="1066800" y="2103120"/>
            <a:ext cx="10205258" cy="3931920"/>
          </a:xfrm>
        </p:spPr>
        <p:txBody>
          <a:bodyPr numCol="1">
            <a:normAutofit/>
          </a:bodyPr>
          <a:lstStyle/>
          <a:p>
            <a:pPr algn="just"/>
            <a:r>
              <a:rPr lang="en-US" dirty="0" smtClean="0"/>
              <a:t>For leading a successful career, I have intention to grab a good position. I have choice to have a position which will have attractive. </a:t>
            </a:r>
          </a:p>
          <a:p>
            <a:pPr algn="just"/>
            <a:endParaRPr lang="en-US" dirty="0" smtClean="0"/>
          </a:p>
          <a:p>
            <a:pPr algn="just"/>
            <a:r>
              <a:rPr lang="en-US" dirty="0" smtClean="0"/>
              <a:t>My career aim is to be a </a:t>
            </a:r>
            <a:r>
              <a:rPr lang="en-US" b="1" dirty="0" smtClean="0"/>
              <a:t>HR manager</a:t>
            </a:r>
            <a:r>
              <a:rPr lang="en-US" dirty="0" smtClean="0"/>
              <a:t> in an organisation which has very good reputations all over the world. Organisation like- BAT, Sainsbury, Unilever and many others. </a:t>
            </a:r>
          </a:p>
          <a:p>
            <a:pPr algn="just"/>
            <a:endParaRPr lang="en-US" dirty="0"/>
          </a:p>
          <a:p>
            <a:pPr algn="just"/>
            <a:r>
              <a:rPr lang="en-US" dirty="0"/>
              <a:t>My career choice has been done considering the growth opportunities and current performances. It will bring good influence in performances of mine in both home and abroad (Thomas, 2003). </a:t>
            </a:r>
          </a:p>
        </p:txBody>
      </p:sp>
    </p:spTree>
    <p:extLst>
      <p:ext uri="{BB962C8B-B14F-4D97-AF65-F5344CB8AC3E}">
        <p14:creationId xmlns:p14="http://schemas.microsoft.com/office/powerpoint/2010/main" val="2833582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pPr algn="ctr"/>
            <a:r>
              <a:rPr lang="en-US" sz="4000" dirty="0"/>
              <a:t>Skills required for my desired career</a:t>
            </a:r>
          </a:p>
        </p:txBody>
      </p:sp>
      <p:sp>
        <p:nvSpPr>
          <p:cNvPr id="3" name="Content Placeholder 2"/>
          <p:cNvSpPr>
            <a:spLocks noGrp="1"/>
          </p:cNvSpPr>
          <p:nvPr>
            <p:ph idx="1"/>
          </p:nvPr>
        </p:nvSpPr>
        <p:spPr>
          <a:xfrm>
            <a:off x="1066799" y="2103120"/>
            <a:ext cx="9922625" cy="3931920"/>
          </a:xfrm>
        </p:spPr>
        <p:txBody>
          <a:bodyPr numCol="1">
            <a:normAutofit lnSpcReduction="10000"/>
          </a:bodyPr>
          <a:lstStyle/>
          <a:p>
            <a:pPr algn="just"/>
            <a:r>
              <a:rPr lang="en-US" sz="2000" dirty="0"/>
              <a:t>Some skills will enhance my career. I have analysed I need to develop follow skills and competencies in order to ensure outstanding performances (Thomas, 2003). Skills are mentioned in below- </a:t>
            </a:r>
          </a:p>
          <a:p>
            <a:pPr lvl="5"/>
            <a:r>
              <a:rPr lang="en-US" sz="1800" b="1" dirty="0" smtClean="0"/>
              <a:t>Communication skills:</a:t>
            </a:r>
          </a:p>
          <a:p>
            <a:pPr lvl="6"/>
            <a:r>
              <a:rPr lang="en-US" sz="1600" dirty="0" smtClean="0"/>
              <a:t>Creates relationship with different people. </a:t>
            </a:r>
          </a:p>
          <a:p>
            <a:pPr lvl="6"/>
            <a:r>
              <a:rPr lang="en-US" sz="1600" dirty="0" smtClean="0"/>
              <a:t>Increase personal bonding. </a:t>
            </a:r>
          </a:p>
          <a:p>
            <a:pPr lvl="5"/>
            <a:r>
              <a:rPr lang="en-US" sz="1800" b="1" dirty="0"/>
              <a:t>Time Management </a:t>
            </a:r>
            <a:r>
              <a:rPr lang="en-US" sz="1800" b="1" dirty="0" smtClean="0"/>
              <a:t>Skills:</a:t>
            </a:r>
          </a:p>
          <a:p>
            <a:pPr lvl="6"/>
            <a:r>
              <a:rPr lang="en-US" sz="1600" dirty="0" smtClean="0"/>
              <a:t>Allocate time to complete tasks. </a:t>
            </a:r>
          </a:p>
          <a:p>
            <a:pPr lvl="6"/>
            <a:r>
              <a:rPr lang="en-US" sz="1600" dirty="0"/>
              <a:t>Ensure tasks requirements fulfillment (Lowes, Peters, and Turner, 2004</a:t>
            </a:r>
            <a:r>
              <a:rPr lang="en-US" sz="1600" dirty="0" smtClean="0"/>
              <a:t>). </a:t>
            </a:r>
            <a:endParaRPr lang="en-US" sz="1600" dirty="0"/>
          </a:p>
          <a:p>
            <a:pPr lvl="5"/>
            <a:r>
              <a:rPr lang="en-US" sz="1800" b="1" dirty="0" smtClean="0"/>
              <a:t>Critical </a:t>
            </a:r>
            <a:r>
              <a:rPr lang="en-US" sz="1800" b="1" dirty="0"/>
              <a:t>Thinking </a:t>
            </a:r>
            <a:r>
              <a:rPr lang="en-US" sz="1800" b="1" dirty="0" smtClean="0"/>
              <a:t>Ability:</a:t>
            </a:r>
          </a:p>
          <a:p>
            <a:pPr lvl="6"/>
            <a:r>
              <a:rPr lang="en-US" sz="1600" dirty="0" smtClean="0"/>
              <a:t>Ensuring understanding skills. </a:t>
            </a:r>
          </a:p>
          <a:p>
            <a:pPr lvl="6"/>
            <a:r>
              <a:rPr lang="en-US" sz="1600" dirty="0" smtClean="0"/>
              <a:t>Make proper decision </a:t>
            </a:r>
          </a:p>
          <a:p>
            <a:pPr lvl="5"/>
            <a:r>
              <a:rPr lang="en-US" sz="1800" b="1" dirty="0"/>
              <a:t>Problem-solving </a:t>
            </a:r>
            <a:r>
              <a:rPr lang="en-US" sz="1800" b="1" dirty="0" smtClean="0"/>
              <a:t>skills:</a:t>
            </a:r>
            <a:endParaRPr lang="en-US" sz="1800" b="1" dirty="0"/>
          </a:p>
          <a:p>
            <a:endParaRPr lang="en-US" dirty="0"/>
          </a:p>
        </p:txBody>
      </p:sp>
    </p:spTree>
    <p:extLst>
      <p:ext uri="{BB962C8B-B14F-4D97-AF65-F5344CB8AC3E}">
        <p14:creationId xmlns:p14="http://schemas.microsoft.com/office/powerpoint/2010/main" val="1630624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pPr algn="ctr"/>
            <a:r>
              <a:rPr lang="en-US" dirty="0"/>
              <a:t>Skills required for my desired </a:t>
            </a:r>
            <a:r>
              <a:rPr lang="en-US" dirty="0" smtClean="0"/>
              <a:t>career </a:t>
            </a:r>
            <a:r>
              <a:rPr lang="en-US" sz="4000" dirty="0" smtClean="0"/>
              <a:t>(</a:t>
            </a:r>
            <a:r>
              <a:rPr lang="en-US" sz="4000" dirty="0" err="1" smtClean="0"/>
              <a:t>Contin</a:t>
            </a:r>
            <a:r>
              <a:rPr lang="en-US" sz="4000" dirty="0" smtClean="0"/>
              <a:t>..)</a:t>
            </a:r>
            <a:endParaRPr lang="en-US" sz="4000" dirty="0"/>
          </a:p>
        </p:txBody>
      </p:sp>
      <p:sp>
        <p:nvSpPr>
          <p:cNvPr id="3" name="Content Placeholder 2"/>
          <p:cNvSpPr>
            <a:spLocks noGrp="1"/>
          </p:cNvSpPr>
          <p:nvPr>
            <p:ph idx="1"/>
          </p:nvPr>
        </p:nvSpPr>
        <p:spPr/>
        <p:txBody>
          <a:bodyPr numCol="1"/>
          <a:lstStyle/>
          <a:p>
            <a:r>
              <a:rPr lang="en-US" b="1" dirty="0"/>
              <a:t>Technological </a:t>
            </a:r>
            <a:r>
              <a:rPr lang="en-US" b="1" dirty="0" smtClean="0"/>
              <a:t>Skill:</a:t>
            </a:r>
          </a:p>
          <a:p>
            <a:pPr lvl="1"/>
            <a:r>
              <a:rPr lang="en-US" dirty="0" smtClean="0"/>
              <a:t>Helps to become competent enough. </a:t>
            </a:r>
          </a:p>
          <a:p>
            <a:pPr lvl="1"/>
            <a:r>
              <a:rPr lang="en-US" dirty="0"/>
              <a:t>Lead to be different from others (McMahon, 2014</a:t>
            </a:r>
            <a:r>
              <a:rPr lang="en-US" dirty="0" smtClean="0"/>
              <a:t>).</a:t>
            </a:r>
            <a:endParaRPr lang="en-US" dirty="0"/>
          </a:p>
          <a:p>
            <a:r>
              <a:rPr lang="en-US" b="1" dirty="0" smtClean="0"/>
              <a:t>Negotiation Skills</a:t>
            </a:r>
          </a:p>
          <a:p>
            <a:pPr lvl="1"/>
            <a:r>
              <a:rPr lang="en-US" dirty="0" smtClean="0"/>
              <a:t>Make proper negotiation with others.</a:t>
            </a:r>
          </a:p>
          <a:p>
            <a:pPr lvl="1"/>
            <a:r>
              <a:rPr lang="en-US" dirty="0"/>
              <a:t>Ensure business deals and success (Gordon, 2009</a:t>
            </a:r>
            <a:r>
              <a:rPr lang="en-US" dirty="0" smtClean="0"/>
              <a:t>).</a:t>
            </a:r>
            <a:endParaRPr lang="en-US" dirty="0"/>
          </a:p>
          <a:p>
            <a:r>
              <a:rPr lang="en-US" b="1" dirty="0" smtClean="0"/>
              <a:t>Leadership </a:t>
            </a:r>
            <a:r>
              <a:rPr lang="en-US" b="1" dirty="0"/>
              <a:t>Skills</a:t>
            </a:r>
          </a:p>
          <a:p>
            <a:pPr lvl="1"/>
            <a:r>
              <a:rPr lang="en-US" dirty="0" smtClean="0"/>
              <a:t>Ensure employees motivations.</a:t>
            </a:r>
          </a:p>
          <a:p>
            <a:pPr lvl="1"/>
            <a:r>
              <a:rPr lang="en-US" dirty="0" smtClean="0"/>
              <a:t>Make employees engage to tasks </a:t>
            </a:r>
            <a:endParaRPr lang="en-US" dirty="0"/>
          </a:p>
        </p:txBody>
      </p:sp>
    </p:spTree>
    <p:extLst>
      <p:ext uri="{BB962C8B-B14F-4D97-AF65-F5344CB8AC3E}">
        <p14:creationId xmlns:p14="http://schemas.microsoft.com/office/powerpoint/2010/main" val="3119146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US" dirty="0" smtClean="0"/>
              <a:t>SWOT </a:t>
            </a:r>
            <a:r>
              <a:rPr lang="en-US" dirty="0"/>
              <a:t>Analysis </a:t>
            </a:r>
          </a:p>
        </p:txBody>
      </p:sp>
      <p:sp>
        <p:nvSpPr>
          <p:cNvPr id="3" name="Content Placeholder 2"/>
          <p:cNvSpPr>
            <a:spLocks noGrp="1"/>
          </p:cNvSpPr>
          <p:nvPr>
            <p:ph idx="1"/>
          </p:nvPr>
        </p:nvSpPr>
        <p:spPr>
          <a:xfrm>
            <a:off x="1066800" y="2394064"/>
            <a:ext cx="5334000" cy="3640976"/>
          </a:xfrm>
        </p:spPr>
        <p:txBody>
          <a:bodyPr numCol="1"/>
          <a:lstStyle/>
          <a:p>
            <a:pPr>
              <a:lnSpc>
                <a:spcPct val="150000"/>
              </a:lnSpc>
            </a:pPr>
            <a:r>
              <a:rPr lang="en-US" dirty="0" smtClean="0"/>
              <a:t>In this part, I have conducted my personal SWOT analysis.  Information regarding own strengths and weaknesses and opportunities to learn and grow and threats which have been impediment to grow are as follows- </a:t>
            </a:r>
            <a:endParaRPr lang="en-US" dirty="0"/>
          </a:p>
        </p:txBody>
      </p:sp>
      <p:pic>
        <p:nvPicPr>
          <p:cNvPr id="4" name="Picture 3"/>
          <p:cNvPicPr>
            <a:picLocks noChangeAspect="1"/>
          </p:cNvPicPr>
          <p:nvPr/>
        </p:nvPicPr>
        <p:blipFill>
          <a:blip r:embed="rId2"/>
          <a:stretch>
            <a:fillRect/>
          </a:stretch>
        </p:blipFill>
        <p:spPr>
          <a:xfrm>
            <a:off x="6400799" y="2394064"/>
            <a:ext cx="4871259" cy="2939935"/>
          </a:xfrm>
          <a:prstGeom prst="rect">
            <a:avLst/>
          </a:prstGeom>
        </p:spPr>
      </p:pic>
    </p:spTree>
    <p:extLst>
      <p:ext uri="{BB962C8B-B14F-4D97-AF65-F5344CB8AC3E}">
        <p14:creationId xmlns:p14="http://schemas.microsoft.com/office/powerpoint/2010/main" val="1829639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US" dirty="0"/>
              <a:t>SWOT Analysis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99646985"/>
              </p:ext>
            </p:extLst>
          </p:nvPr>
        </p:nvGraphicFramePr>
        <p:xfrm>
          <a:off x="1066800" y="2103438"/>
          <a:ext cx="10521142" cy="4297680"/>
        </p:xfrm>
        <a:graphic>
          <a:graphicData uri="http://schemas.openxmlformats.org/drawingml/2006/table">
            <a:tbl>
              <a:tblPr firstRow="1" bandRow="1">
                <a:tableStyleId>{F5AB1C69-6EDB-4FF4-983F-18BD219EF322}</a:tableStyleId>
              </a:tblPr>
              <a:tblGrid>
                <a:gridCol w="5260571"/>
                <a:gridCol w="5260571"/>
              </a:tblGrid>
              <a:tr h="4097857">
                <a:tc>
                  <a:txBody>
                    <a:bodyPr/>
                    <a:lstStyle/>
                    <a:p>
                      <a:pPr algn="ctr"/>
                      <a:r>
                        <a:rPr lang="en-US" sz="2400" dirty="0" smtClean="0"/>
                        <a:t>Strengths </a:t>
                      </a:r>
                    </a:p>
                    <a:p>
                      <a:pPr algn="ctr"/>
                      <a:r>
                        <a:rPr lang="en-US" b="0" dirty="0" smtClean="0">
                          <a:solidFill>
                            <a:schemeClr val="tx1"/>
                          </a:solidFill>
                        </a:rPr>
                        <a:t>I have good communication skill.</a:t>
                      </a:r>
                      <a:r>
                        <a:rPr lang="en-US" b="0" baseline="0" dirty="0" smtClean="0">
                          <a:solidFill>
                            <a:schemeClr val="tx1"/>
                          </a:solidFill>
                        </a:rPr>
                        <a:t> I can easily make communication with various people and understand them. </a:t>
                      </a:r>
                      <a:endParaRPr lang="en-US" b="0" dirty="0" smtClean="0">
                        <a:solidFill>
                          <a:schemeClr val="tx1"/>
                        </a:solidFill>
                      </a:endParaRPr>
                    </a:p>
                    <a:p>
                      <a:pPr algn="ctr"/>
                      <a:endParaRPr lang="en-US" b="0" dirty="0" smtClean="0">
                        <a:solidFill>
                          <a:schemeClr val="tx1"/>
                        </a:solidFill>
                      </a:endParaRPr>
                    </a:p>
                    <a:p>
                      <a:pPr algn="ctr"/>
                      <a:r>
                        <a:rPr lang="en-US" b="0" dirty="0" smtClean="0">
                          <a:solidFill>
                            <a:schemeClr val="tx1"/>
                          </a:solidFill>
                        </a:rPr>
                        <a:t>I have excellent leadership</a:t>
                      </a:r>
                      <a:r>
                        <a:rPr lang="en-US" b="0" baseline="0" dirty="0" smtClean="0">
                          <a:solidFill>
                            <a:schemeClr val="tx1"/>
                          </a:solidFill>
                        </a:rPr>
                        <a:t> skill. I can lead people in order to meet objectives. </a:t>
                      </a:r>
                    </a:p>
                    <a:p>
                      <a:pPr algn="ctr"/>
                      <a:r>
                        <a:rPr lang="en-US" b="0" baseline="0" dirty="0" smtClean="0">
                          <a:solidFill>
                            <a:schemeClr val="tx1"/>
                          </a:solidFill>
                        </a:rPr>
                        <a:t>Leadership skill help to motivate employees to perform well (Gordon, 2009). </a:t>
                      </a:r>
                    </a:p>
                    <a:p>
                      <a:pPr algn="ctr"/>
                      <a:endParaRPr lang="en-US" b="0" baseline="0" dirty="0" smtClean="0">
                        <a:solidFill>
                          <a:schemeClr val="tx1"/>
                        </a:solidFill>
                      </a:endParaRPr>
                    </a:p>
                    <a:p>
                      <a:pPr algn="ctr"/>
                      <a:r>
                        <a:rPr lang="en-US" b="0" baseline="0" dirty="0" smtClean="0">
                          <a:solidFill>
                            <a:schemeClr val="tx1"/>
                          </a:solidFill>
                        </a:rPr>
                        <a:t>Moreover, I can manage time properly. In order to manage time, I have plan to make schedule to do my tasks (Thomas, 2003). </a:t>
                      </a:r>
                      <a:endParaRPr lang="en-US" b="0" dirty="0" smtClean="0">
                        <a:solidFill>
                          <a:schemeClr val="tx1"/>
                        </a:solidFill>
                      </a:endParaRPr>
                    </a:p>
                    <a:p>
                      <a:pPr algn="ctr"/>
                      <a:endParaRPr lang="en-US" dirty="0" smtClean="0"/>
                    </a:p>
                    <a:p>
                      <a:pPr algn="ctr"/>
                      <a:endParaRPr lang="en-US" dirty="0" smtClean="0"/>
                    </a:p>
                  </a:txBody>
                  <a:tcPr/>
                </a:tc>
                <a:tc>
                  <a:txBody>
                    <a:bodyPr/>
                    <a:lstStyle/>
                    <a:p>
                      <a:pPr algn="ctr"/>
                      <a:r>
                        <a:rPr lang="en-US" sz="2400" dirty="0" smtClean="0"/>
                        <a:t>Weaknesses </a:t>
                      </a:r>
                    </a:p>
                    <a:p>
                      <a:pPr algn="ctr"/>
                      <a:endParaRPr lang="en-US" sz="2400" dirty="0" smtClean="0"/>
                    </a:p>
                    <a:p>
                      <a:pPr algn="ctr"/>
                      <a:r>
                        <a:rPr lang="en-US" sz="1800" b="0" dirty="0" smtClean="0">
                          <a:solidFill>
                            <a:schemeClr val="tx1"/>
                          </a:solidFill>
                        </a:rPr>
                        <a:t>I have lacking to think critically.</a:t>
                      </a:r>
                      <a:r>
                        <a:rPr lang="en-US" sz="1800" b="0" baseline="0" dirty="0" smtClean="0">
                          <a:solidFill>
                            <a:schemeClr val="tx1"/>
                          </a:solidFill>
                        </a:rPr>
                        <a:t> Sometimes, it becomes very much difficult for me to have proper thinking about various matters. </a:t>
                      </a:r>
                    </a:p>
                    <a:p>
                      <a:pPr algn="ctr"/>
                      <a:endParaRPr lang="en-US" sz="1800" b="0" baseline="0" dirty="0" smtClean="0">
                        <a:solidFill>
                          <a:schemeClr val="tx1"/>
                        </a:solidFill>
                      </a:endParaRPr>
                    </a:p>
                    <a:p>
                      <a:pPr algn="ctr"/>
                      <a:r>
                        <a:rPr lang="en-US" sz="1800" b="0" baseline="0" dirty="0" smtClean="0">
                          <a:solidFill>
                            <a:schemeClr val="tx1"/>
                          </a:solidFill>
                        </a:rPr>
                        <a:t>I am not good at managing stress. In case f huge pressure of work, sometimes I get frustrated (</a:t>
                      </a:r>
                      <a:r>
                        <a:rPr lang="en-US" sz="1800" b="0" baseline="0" dirty="0" err="1" smtClean="0">
                          <a:solidFill>
                            <a:schemeClr val="tx1"/>
                          </a:solidFill>
                        </a:rPr>
                        <a:t>Bernstrøm</a:t>
                      </a:r>
                      <a:r>
                        <a:rPr lang="en-US" sz="1800" b="0" baseline="0" dirty="0" smtClean="0">
                          <a:solidFill>
                            <a:schemeClr val="tx1"/>
                          </a:solidFill>
                        </a:rPr>
                        <a:t>, et al. 2019). </a:t>
                      </a:r>
                    </a:p>
                    <a:p>
                      <a:pPr algn="ctr"/>
                      <a:endParaRPr lang="en-US" sz="1800" b="0" dirty="0" smtClean="0">
                        <a:solidFill>
                          <a:schemeClr val="tx1"/>
                        </a:solidFill>
                      </a:endParaRPr>
                    </a:p>
                    <a:p>
                      <a:pPr algn="ctr"/>
                      <a:r>
                        <a:rPr lang="en-US" sz="1800" b="0" dirty="0" smtClean="0">
                          <a:solidFill>
                            <a:schemeClr val="tx1"/>
                          </a:solidFill>
                        </a:rPr>
                        <a:t>I cannot make decision immediately.</a:t>
                      </a:r>
                      <a:r>
                        <a:rPr lang="en-US" sz="1800" b="0" baseline="0" dirty="0" smtClean="0">
                          <a:solidFill>
                            <a:schemeClr val="tx1"/>
                          </a:solidFill>
                        </a:rPr>
                        <a:t> Sometimes, this is hampering me to make correct decision when there is a pressures. </a:t>
                      </a:r>
                      <a:endParaRPr lang="en-US" sz="1800" b="0" dirty="0">
                        <a:solidFill>
                          <a:schemeClr val="tx1"/>
                        </a:solidFill>
                      </a:endParaRPr>
                    </a:p>
                  </a:txBody>
                  <a:tcPr/>
                </a:tc>
              </a:tr>
            </a:tbl>
          </a:graphicData>
        </a:graphic>
      </p:graphicFrame>
    </p:spTree>
    <p:extLst>
      <p:ext uri="{BB962C8B-B14F-4D97-AF65-F5344CB8AC3E}">
        <p14:creationId xmlns:p14="http://schemas.microsoft.com/office/powerpoint/2010/main" val="3576533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pPr algn="ctr"/>
            <a:r>
              <a:rPr lang="en-US" dirty="0"/>
              <a:t>SWOT Analysis </a:t>
            </a:r>
            <a:r>
              <a:rPr lang="en-US" dirty="0" smtClean="0"/>
              <a:t>( </a:t>
            </a:r>
            <a:r>
              <a:rPr lang="en-US" dirty="0" err="1" smtClean="0"/>
              <a:t>Contin</a:t>
            </a:r>
            <a:r>
              <a:rPr lang="en-US" dirty="0" smtClean="0"/>
              <a: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937592138"/>
              </p:ext>
            </p:extLst>
          </p:nvPr>
        </p:nvGraphicFramePr>
        <p:xfrm>
          <a:off x="1066799" y="2215957"/>
          <a:ext cx="10058400" cy="4101716"/>
        </p:xfrm>
        <a:graphic>
          <a:graphicData uri="http://schemas.openxmlformats.org/drawingml/2006/table">
            <a:tbl>
              <a:tblPr firstRow="1" bandRow="1">
                <a:tableStyleId>{69C7853C-536D-4A76-A0AE-DD22124D55A5}</a:tableStyleId>
              </a:tblPr>
              <a:tblGrid>
                <a:gridCol w="5029200"/>
                <a:gridCol w="5029200"/>
              </a:tblGrid>
              <a:tr h="4101716">
                <a:tc>
                  <a:txBody>
                    <a:bodyPr/>
                    <a:lstStyle/>
                    <a:p>
                      <a:pPr marL="0" marR="0" indent="0" algn="ctr" defTabSz="914400" rtl="0" eaLnBrk="1" latinLnBrk="0" hangingPunct="1">
                        <a:lnSpc>
                          <a:spcPct val="100000"/>
                        </a:lnSpc>
                        <a:spcBef>
                          <a:spcPts val="0"/>
                        </a:spcBef>
                        <a:spcAft>
                          <a:spcPts val="0"/>
                        </a:spcAft>
                        <a:buClrTx/>
                        <a:buSzTx/>
                        <a:buFontTx/>
                        <a:buNone/>
                        <a:tabLst/>
                        <a:defRPr/>
                      </a:pPr>
                      <a:r>
                        <a:rPr lang="en-US" sz="2400" dirty="0" smtClean="0"/>
                        <a:t>Opportunities </a:t>
                      </a:r>
                    </a:p>
                    <a:p>
                      <a:endParaRPr lang="en-US" b="0" dirty="0" smtClean="0">
                        <a:solidFill>
                          <a:schemeClr val="tx1"/>
                        </a:solidFill>
                      </a:endParaRPr>
                    </a:p>
                    <a:p>
                      <a:r>
                        <a:rPr lang="en-US" b="0" dirty="0" smtClean="0">
                          <a:solidFill>
                            <a:schemeClr val="tx1"/>
                          </a:solidFill>
                        </a:rPr>
                        <a:t>For learning</a:t>
                      </a:r>
                      <a:r>
                        <a:rPr lang="en-US" b="0" baseline="0" dirty="0" smtClean="0">
                          <a:solidFill>
                            <a:schemeClr val="tx1"/>
                          </a:solidFill>
                        </a:rPr>
                        <a:t>, I have easy access to internet. When in face any problem, I can easily collect information from internet. </a:t>
                      </a:r>
                    </a:p>
                    <a:p>
                      <a:endParaRPr lang="en-US" b="0" baseline="0" dirty="0" smtClean="0">
                        <a:solidFill>
                          <a:schemeClr val="tx1"/>
                        </a:solidFill>
                      </a:endParaRPr>
                    </a:p>
                    <a:p>
                      <a:r>
                        <a:rPr lang="en-US" b="0" baseline="0" dirty="0" smtClean="0">
                          <a:solidFill>
                            <a:schemeClr val="tx1"/>
                          </a:solidFill>
                        </a:rPr>
                        <a:t>I have good bonding with my teachers and mates. This is helping me to get all required information for ensuring learning effectiveness (Thomas, 2003). </a:t>
                      </a:r>
                    </a:p>
                    <a:p>
                      <a:endParaRPr lang="en-US" b="0" dirty="0" smtClean="0">
                        <a:solidFill>
                          <a:schemeClr val="tx1"/>
                        </a:solidFill>
                      </a:endParaRPr>
                    </a:p>
                    <a:p>
                      <a:r>
                        <a:rPr lang="en-US" b="0" dirty="0" smtClean="0">
                          <a:solidFill>
                            <a:schemeClr val="tx1"/>
                          </a:solidFill>
                        </a:rPr>
                        <a:t>I have available resources like books and other materials</a:t>
                      </a:r>
                      <a:r>
                        <a:rPr lang="en-US" b="0" baseline="0" dirty="0" smtClean="0">
                          <a:solidFill>
                            <a:schemeClr val="tx1"/>
                          </a:solidFill>
                        </a:rPr>
                        <a:t> to know about something properly. </a:t>
                      </a:r>
                      <a:endParaRPr lang="en-US" b="0" dirty="0">
                        <a:solidFill>
                          <a:schemeClr val="tx1"/>
                        </a:solidFill>
                      </a:endParaRPr>
                    </a:p>
                  </a:txBody>
                  <a:tcPr/>
                </a:tc>
                <a:tc>
                  <a:txBody>
                    <a:bodyPr/>
                    <a:lstStyle/>
                    <a:p>
                      <a:pPr marL="0" marR="0" indent="0" algn="ctr" defTabSz="914400" rtl="0" eaLnBrk="1" latinLnBrk="0" hangingPunct="1">
                        <a:lnSpc>
                          <a:spcPct val="100000"/>
                        </a:lnSpc>
                        <a:spcBef>
                          <a:spcPts val="0"/>
                        </a:spcBef>
                        <a:spcAft>
                          <a:spcPts val="0"/>
                        </a:spcAft>
                        <a:buClrTx/>
                        <a:buSzTx/>
                        <a:buFontTx/>
                        <a:buNone/>
                        <a:tabLst/>
                        <a:defRPr/>
                      </a:pPr>
                      <a:r>
                        <a:rPr lang="en-US" sz="2400" dirty="0" smtClean="0"/>
                        <a:t>Threats </a:t>
                      </a:r>
                    </a:p>
                    <a:p>
                      <a:endParaRPr lang="en-US" dirty="0" smtClean="0"/>
                    </a:p>
                    <a:p>
                      <a:pPr algn="just"/>
                      <a:r>
                        <a:rPr lang="en-US" b="0" dirty="0" smtClean="0">
                          <a:solidFill>
                            <a:schemeClr val="tx1"/>
                          </a:solidFill>
                        </a:rPr>
                        <a:t>I can get stuck in complex situation because of my poor decision making skill.</a:t>
                      </a:r>
                    </a:p>
                    <a:p>
                      <a:pPr algn="just"/>
                      <a:endParaRPr lang="en-US" b="0" dirty="0" smtClean="0">
                        <a:solidFill>
                          <a:schemeClr val="tx1"/>
                        </a:solidFill>
                      </a:endParaRPr>
                    </a:p>
                    <a:p>
                      <a:pPr algn="just"/>
                      <a:endParaRPr lang="en-US" b="0" dirty="0" smtClean="0">
                        <a:solidFill>
                          <a:schemeClr val="tx1"/>
                        </a:solidFill>
                      </a:endParaRPr>
                    </a:p>
                    <a:p>
                      <a:pPr algn="just"/>
                      <a:r>
                        <a:rPr lang="en-US" b="0" dirty="0" smtClean="0">
                          <a:solidFill>
                            <a:schemeClr val="tx1"/>
                          </a:solidFill>
                        </a:rPr>
                        <a:t>Poor critical thinking ability can affect my workplace’s competitive position (</a:t>
                      </a:r>
                      <a:r>
                        <a:rPr lang="en-US" b="0" dirty="0" err="1" smtClean="0">
                          <a:solidFill>
                            <a:schemeClr val="tx1"/>
                          </a:solidFill>
                        </a:rPr>
                        <a:t>Bernstrøm</a:t>
                      </a:r>
                      <a:r>
                        <a:rPr lang="en-US" b="0" dirty="0" smtClean="0">
                          <a:solidFill>
                            <a:schemeClr val="tx1"/>
                          </a:solidFill>
                        </a:rPr>
                        <a:t>, et al. 2019).</a:t>
                      </a:r>
                      <a:endParaRPr lang="en-US" b="0" dirty="0">
                        <a:solidFill>
                          <a:schemeClr val="tx1"/>
                        </a:solidFill>
                      </a:endParaRPr>
                    </a:p>
                  </a:txBody>
                  <a:tcPr/>
                </a:tc>
              </a:tr>
            </a:tbl>
          </a:graphicData>
        </a:graphic>
      </p:graphicFrame>
    </p:spTree>
    <p:extLst>
      <p:ext uri="{BB962C8B-B14F-4D97-AF65-F5344CB8AC3E}">
        <p14:creationId xmlns:p14="http://schemas.microsoft.com/office/powerpoint/2010/main" val="407109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US" dirty="0"/>
              <a:t>Conclusion</a:t>
            </a:r>
          </a:p>
        </p:txBody>
      </p:sp>
      <p:sp>
        <p:nvSpPr>
          <p:cNvPr id="3" name="Content Placeholder 2"/>
          <p:cNvSpPr>
            <a:spLocks noGrp="1"/>
          </p:cNvSpPr>
          <p:nvPr>
            <p:ph idx="1"/>
          </p:nvPr>
        </p:nvSpPr>
        <p:spPr/>
        <p:txBody>
          <a:bodyPr numCol="1"/>
          <a:lstStyle/>
          <a:p>
            <a:pPr algn="just">
              <a:lnSpc>
                <a:spcPct val="150000"/>
              </a:lnSpc>
            </a:pPr>
            <a:r>
              <a:rPr lang="en-US" dirty="0"/>
              <a:t>In conclusion, academic skill helps to get proper knowledge about something. One must be academically competent in order to gather knowledge related to some areas.  Learning of writing helps to write effectively and obtain high grades (</a:t>
            </a:r>
            <a:r>
              <a:rPr lang="en-US" dirty="0" err="1"/>
              <a:t>Bernstrøm</a:t>
            </a:r>
            <a:r>
              <a:rPr lang="en-US" dirty="0"/>
              <a:t>, et al. 2019</a:t>
            </a:r>
            <a:r>
              <a:rPr lang="en-US" dirty="0" smtClean="0"/>
              <a:t>).  </a:t>
            </a:r>
            <a:r>
              <a:rPr lang="en-US" dirty="0"/>
              <a:t>Employability skill  helps to ensure good position in different sectors. Employability skill helps to hold good position and ensure careers growths. Good skills and competencies employees are being asked by employers. </a:t>
            </a:r>
          </a:p>
        </p:txBody>
      </p:sp>
    </p:spTree>
    <p:extLst>
      <p:ext uri="{BB962C8B-B14F-4D97-AF65-F5344CB8AC3E}">
        <p14:creationId xmlns:p14="http://schemas.microsoft.com/office/powerpoint/2010/main" val="158144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dirty="0" smtClean="0"/>
              <a:t>References </a:t>
            </a:r>
            <a:endParaRPr lang="en-US" dirty="0"/>
          </a:p>
        </p:txBody>
      </p:sp>
      <p:sp>
        <p:nvSpPr>
          <p:cNvPr id="3" name="Content Placeholder 2"/>
          <p:cNvSpPr>
            <a:spLocks noGrp="1"/>
          </p:cNvSpPr>
          <p:nvPr>
            <p:ph idx="1"/>
          </p:nvPr>
        </p:nvSpPr>
        <p:spPr/>
        <p:txBody>
          <a:bodyPr numCol="1"/>
          <a:lstStyle/>
          <a:p>
            <a:r>
              <a:rPr lang="en-US" dirty="0"/>
              <a:t>Lowes, R., Peters, H. and Turner, M. (2004) The International Student's Guide. London: Sage.</a:t>
            </a:r>
          </a:p>
          <a:p>
            <a:r>
              <a:rPr lang="en-US" dirty="0"/>
              <a:t>Thomas, C, (2003).Academic skills problems. 4th ed. Gilford press: New York.</a:t>
            </a:r>
          </a:p>
          <a:p>
            <a:r>
              <a:rPr lang="en-US" dirty="0" err="1"/>
              <a:t>Bernstrøm</a:t>
            </a:r>
            <a:r>
              <a:rPr lang="en-US" dirty="0"/>
              <a:t>, V. H., et al. (2019)  Employability as an alternative to job security. Personnel Review, 48(1), 234–248.</a:t>
            </a:r>
          </a:p>
          <a:p>
            <a:r>
              <a:rPr lang="en-US" dirty="0"/>
              <a:t>Gordon, J., (2009) Fostering students &amp;personal and professional development in medicine: a new framework for PPD. Medical education, 37(4), pp.341-349.</a:t>
            </a:r>
          </a:p>
          <a:p>
            <a:r>
              <a:rPr lang="en-US" dirty="0"/>
              <a:t>Brown, D. and Brown, D., (2012) Career information, career counseling, and career development. Upper Saddle River, NJ: Pearson.</a:t>
            </a:r>
          </a:p>
          <a:p>
            <a:endParaRPr lang="en-US" dirty="0"/>
          </a:p>
        </p:txBody>
      </p:sp>
    </p:spTree>
    <p:extLst>
      <p:ext uri="{BB962C8B-B14F-4D97-AF65-F5344CB8AC3E}">
        <p14:creationId xmlns:p14="http://schemas.microsoft.com/office/powerpoint/2010/main" val="2462796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124</TotalTime>
  <Words>1044</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Tw Cen MT</vt:lpstr>
      <vt:lpstr>Tw Cen MT Condensed</vt:lpstr>
      <vt:lpstr>Wingdings 3</vt:lpstr>
      <vt:lpstr>Integral</vt:lpstr>
      <vt:lpstr>Academic and Employability Skills Student id : 2022095</vt:lpstr>
      <vt:lpstr>Introduction </vt:lpstr>
      <vt:lpstr>Academic and Employability Skills</vt:lpstr>
      <vt:lpstr>The Desired career Aim </vt:lpstr>
      <vt:lpstr>Skills required for my desired career</vt:lpstr>
      <vt:lpstr>Skills required for my desired career (Contin..)</vt:lpstr>
      <vt:lpstr>SWOT Analysis </vt:lpstr>
      <vt:lpstr>SWOT Analysis </vt:lpstr>
      <vt:lpstr>SWOT Analysis ( Contin..)</vt:lpstr>
      <vt:lpstr>Conclusion</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presentation</dc:title>
  <dc:creator>Windows User</dc:creator>
  <cp:lastModifiedBy>Windows User</cp:lastModifiedBy>
  <cp:revision>18</cp:revision>
  <dcterms:created xsi:type="dcterms:W3CDTF">2021-07-27T04:38:54Z</dcterms:created>
  <dcterms:modified xsi:type="dcterms:W3CDTF">2021-08-10T15:14:39Z</dcterms:modified>
</cp:coreProperties>
</file>