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331" r:id="rId3"/>
    <p:sldId id="341" r:id="rId4"/>
    <p:sldId id="342" r:id="rId5"/>
    <p:sldId id="358" r:id="rId6"/>
    <p:sldId id="359" r:id="rId7"/>
    <p:sldId id="343" r:id="rId8"/>
    <p:sldId id="344" r:id="rId9"/>
    <p:sldId id="353" r:id="rId10"/>
    <p:sldId id="345" r:id="rId11"/>
    <p:sldId id="354" r:id="rId12"/>
    <p:sldId id="346" r:id="rId13"/>
    <p:sldId id="355" r:id="rId14"/>
    <p:sldId id="347" r:id="rId15"/>
    <p:sldId id="356" r:id="rId16"/>
    <p:sldId id="348" r:id="rId17"/>
    <p:sldId id="349" r:id="rId18"/>
    <p:sldId id="350" r:id="rId19"/>
    <p:sldId id="357" r:id="rId20"/>
    <p:sldId id="360" r:id="rId21"/>
    <p:sldId id="351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00" d="100"/>
          <a:sy n="100" d="100"/>
        </p:scale>
        <p:origin x="75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advice.milkround.com/10-job-skills-for-cvs-and-cover-letters-and-how-to-write-about-them-without-using-cliches" TargetMode="External"/><Relationship Id="rId2" Type="http://schemas.openxmlformats.org/officeDocument/2006/relationships/hyperlink" Target="https://www.reed.co.uk/career-advice/five-things-you-need-to-stop-doing-on-your-cover-lett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ed.co.uk/career-advice/free-cover-letter-template/" TargetMode="External"/><Relationship Id="rId4" Type="http://schemas.openxmlformats.org/officeDocument/2006/relationships/hyperlink" Target="https://www.livecareer.com/resources/cover-letters/how-to/write/cover-letter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55576" y="1124744"/>
            <a:ext cx="7746654" cy="4378339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solidFill>
                  <a:schemeClr val="bg1"/>
                </a:solidFill>
              </a:rPr>
              <a:t>Employability and Career Development </a:t>
            </a:r>
          </a:p>
          <a:p>
            <a:pPr eaLnBrk="1" hangingPunct="1">
              <a:defRPr/>
            </a:pPr>
            <a:r>
              <a:rPr lang="en-GB" altLang="en-US" sz="3600" b="1" dirty="0">
                <a:solidFill>
                  <a:schemeClr val="bg1"/>
                </a:solidFill>
              </a:rPr>
              <a:t>(LCLM4005)</a:t>
            </a:r>
            <a:endParaRPr lang="en-GB" altLang="en-US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5b</a:t>
            </a:r>
          </a:p>
          <a:p>
            <a:pPr eaLnBrk="1" hangingPunct="1"/>
            <a:r>
              <a:rPr lang="en-GB" altLang="en-US" sz="6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714487"/>
            <a:ext cx="8507413" cy="37306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learn how to write a cover letter 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0000"/>
                </a:solidFill>
                <a:cs typeface="Arial" panose="020B0604020202020204" pitchFamily="34" charset="0"/>
              </a:rPr>
              <a:t>Covering Letter &amp; CV Difference</a:t>
            </a:r>
            <a:endParaRPr lang="en-GB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Covering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0000"/>
                </a:solidFill>
                <a:cs typeface="Arial" panose="020B0604020202020204" pitchFamily="34" charset="0"/>
              </a:rPr>
              <a:t>Covering Letter &amp; CV Difference</a:t>
            </a:r>
            <a:endParaRPr lang="en-GB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Covering letter 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short/ brief, to the point, quick glance highlighting your quality for the job</a:t>
            </a:r>
          </a:p>
          <a:p>
            <a:pPr eaLnBrk="1" hangingPunct="1"/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longer, highlighting specific skills/ expertise</a:t>
            </a:r>
          </a:p>
          <a:p>
            <a:pPr eaLnBrk="1" hangingPunct="1"/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0146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0000"/>
                </a:solidFill>
                <a:cs typeface="Arial" panose="020B0604020202020204" pitchFamily="34" charset="0"/>
              </a:rPr>
              <a:t>How to structure your cover letter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Your address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Contact person name and address of the company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Date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Subject of the letter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Introduction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Arguments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Conclude with Yours sincerely/Yours faithfully</a:t>
            </a:r>
          </a:p>
          <a:p>
            <a:pPr marL="457200" indent="-457200" eaLnBrk="1" hangingPunct="1"/>
            <a:r>
              <a:rPr lang="en-GB" altLang="en-US" sz="2400" dirty="0">
                <a:latin typeface="Verdana" panose="020B0604030504040204" pitchFamily="34" charset="0"/>
              </a:rPr>
              <a:t>Signature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28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 and company address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Brown,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IT Manager,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r>
              <a:rPr lang="en-GB" sz="2400" dirty="0"/>
              <a:t>Remember </a:t>
            </a:r>
            <a:r>
              <a:rPr lang="en-GB" sz="2400" b="1" dirty="0"/>
              <a:t>STAR</a:t>
            </a:r>
            <a:r>
              <a:rPr lang="en-GB" sz="2400" dirty="0"/>
              <a:t> method (Situation, Task, Action, Result)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r>
              <a:rPr lang="en-US" sz="2400" i="1" dirty="0"/>
              <a:t>As you can see from my attached CV, I have over three years’ experience in the IT Industry, and I believe the knowledge and skills built up during this time make me the perfect candidate for the role.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r>
              <a:rPr lang="en-US" sz="2400" i="1" dirty="0"/>
              <a:t>In my current role as Senior Marketing Executive at Software Company X Ltd, I have been responsible for increasing incoming client enquiries for our B2B product lines by 156% in under 12 months, which helped the business increase its revenue by 55% year-on-year.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227030"/>
          </a:xfrm>
        </p:spPr>
        <p:txBody>
          <a:bodyPr/>
          <a:lstStyle/>
          <a:p>
            <a:r>
              <a:rPr lang="en-US" sz="2400" b="1" dirty="0"/>
              <a:t>Example: </a:t>
            </a:r>
            <a:br>
              <a:rPr lang="en-US" sz="2400" dirty="0"/>
            </a:br>
            <a:r>
              <a:rPr lang="en-US" sz="2400" i="1" dirty="0"/>
              <a:t>I am confident that I can bring this level of success with me to your company and help IT Company LTD build upon their reputation as one the UK’s fastest-growing software houses. With my previous experience and expertise, I believe I can hit the ground running and start actively contributing to the business as soon as possible.</a:t>
            </a:r>
            <a:endParaRPr lang="en-US" sz="2400" dirty="0"/>
          </a:p>
          <a:p>
            <a:r>
              <a:rPr lang="en-US" sz="2400" i="1" dirty="0"/>
              <a:t>Thank you for your time and consideration. I look forward to meeting with you to discuss my application further.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  <a:p>
            <a:r>
              <a:rPr lang="en-GB" sz="2400" dirty="0"/>
              <a:t>Be polite but try not to overdo things.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385763" indent="-385763">
              <a:buFont typeface="+mj-lt"/>
              <a:buAutoNum type="arabicPeriod"/>
            </a:pPr>
            <a:r>
              <a:rPr lang="en-GB" sz="2400" dirty="0"/>
              <a:t>Find a job advert and look at the key requirements. 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2400" dirty="0"/>
              <a:t>Read the job description carefully </a:t>
            </a:r>
            <a:endParaRPr lang="en-GB" sz="2400" dirty="0"/>
          </a:p>
          <a:p>
            <a:pPr marL="385763" indent="-385763">
              <a:buFont typeface="+mj-lt"/>
              <a:buAutoNum type="arabicPeriod"/>
            </a:pPr>
            <a:r>
              <a:rPr lang="en-GB" sz="2400" dirty="0"/>
              <a:t>Write a covering letter as if you were going to apply for the job.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1121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Activity-</a:t>
            </a:r>
            <a:r>
              <a:rPr lang="en-GB" sz="3600" dirty="0"/>
              <a:t> Your CV versus other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sz="2800" dirty="0"/>
              <a:t>Use the internet to find 3 CV’s related to a job that you would like to apply.</a:t>
            </a:r>
          </a:p>
          <a:p>
            <a:r>
              <a:rPr lang="en-GB" sz="2800" dirty="0"/>
              <a:t>Compare your CV with the 3 samples that you have found. What are the notable points?</a:t>
            </a:r>
          </a:p>
          <a:p>
            <a:r>
              <a:rPr lang="en-GB" sz="2800" dirty="0"/>
              <a:t>Add an entry in your learning log explaining the key points you found. (250 words)</a:t>
            </a:r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527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NEXT WEEK-Job Interview Preparation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3DAB40-0BF0-48F0-8C61-E07507FBCD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8512" y="2303463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6114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30616" cy="4819674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/>
              <a:t>Five things you need to stop doing on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2"/>
              </a:rPr>
              <a:t>https://www.reed.co.uk/career-advice/five-things-you-need-to-stop-doing-on-your-cover-letter/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 </a:t>
            </a:r>
          </a:p>
          <a:p>
            <a:r>
              <a:rPr lang="en-GB" sz="7200" dirty="0"/>
              <a:t>10 job skills - for CVs and cover letters – and how to write about them without using clichés</a:t>
            </a:r>
          </a:p>
          <a:p>
            <a:pPr marL="0" indent="0">
              <a:buNone/>
            </a:pPr>
            <a:r>
              <a:rPr lang="en-GB" sz="7200" u="sng" dirty="0">
                <a:hlinkClick r:id="rId3"/>
              </a:rPr>
              <a:t>https://advice.milkround.com/10-job-skills-for-cvs-and-cover-letters-and-how-to-write-about-them-without-using-cliches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r>
              <a:rPr lang="en-US" sz="7200" dirty="0"/>
              <a:t>How to Show Off Your Transferable Skills in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4"/>
              </a:rPr>
              <a:t>https://www.livecareer.com/resources/cover-letters/how-to/write/cover-letter-transferable-skills</a:t>
            </a:r>
            <a:endParaRPr lang="en-GB" sz="7200" dirty="0"/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		</a:t>
            </a:r>
            <a:r>
              <a:rPr lang="en-GB" sz="11200" b="1" dirty="0"/>
              <a:t>	</a:t>
            </a:r>
            <a:r>
              <a:rPr lang="en-GB" sz="9600" b="1" dirty="0"/>
              <a:t>References</a:t>
            </a:r>
            <a:endParaRPr lang="en-GB" sz="9600" dirty="0"/>
          </a:p>
          <a:p>
            <a:r>
              <a:rPr lang="en-GB" sz="7200" dirty="0"/>
              <a:t>Morgan, P (2017). </a:t>
            </a:r>
            <a:r>
              <a:rPr lang="en-GB" sz="7200" i="1" dirty="0"/>
              <a:t>The Business Student’s Guide to Employability</a:t>
            </a:r>
            <a:r>
              <a:rPr lang="en-GB" sz="7200" dirty="0"/>
              <a:t>. London: Sage. </a:t>
            </a:r>
          </a:p>
          <a:p>
            <a:r>
              <a:rPr lang="en-GB" sz="7200" dirty="0"/>
              <a:t>REED (2019) ‘Free cover letter template’. Available at: </a:t>
            </a:r>
            <a:r>
              <a:rPr lang="en-GB" sz="7200" dirty="0">
                <a:hlinkClick r:id="rId5"/>
              </a:rPr>
              <a:t>https://www.reed.co.uk/career-advice/free-cover-letter-template/</a:t>
            </a:r>
            <a:r>
              <a:rPr lang="en-GB" sz="7200" dirty="0"/>
              <a:t> (accessed 25.04.2024)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2148</TotalTime>
  <Words>1108</Words>
  <Application>Microsoft Office PowerPoint</Application>
  <PresentationFormat>On-screen Show (4:3)</PresentationFormat>
  <Paragraphs>140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Verdana</vt:lpstr>
      <vt:lpstr>20140311PresentationUWTSDTemplate</vt:lpstr>
      <vt:lpstr>PowerPoint Presentation</vt:lpstr>
      <vt:lpstr>Lesson Aims</vt:lpstr>
      <vt:lpstr>What is a Cover Letter?</vt:lpstr>
      <vt:lpstr>Covering Letter &amp; CV Difference</vt:lpstr>
      <vt:lpstr>Covering Letter &amp; CV Difference</vt:lpstr>
      <vt:lpstr>How to structure your cover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Activity</vt:lpstr>
      <vt:lpstr>Activity- Your CV versus other</vt:lpstr>
      <vt:lpstr>NEXT WEEK-Job Interview Preparation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Dian Mayasari</cp:lastModifiedBy>
  <cp:revision>112</cp:revision>
  <cp:lastPrinted>2018-07-09T15:27:01Z</cp:lastPrinted>
  <dcterms:created xsi:type="dcterms:W3CDTF">2002-10-07T19:43:58Z</dcterms:created>
  <dcterms:modified xsi:type="dcterms:W3CDTF">2026-10-01T09:45:49Z</dcterms:modified>
</cp:coreProperties>
</file>