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x="18288000" cy="10287000"/>
  <p:notesSz cx="6858000" cy="9144000"/>
  <p:embeddedFontLst>
    <p:embeddedFont>
      <p:font typeface="Kingred Modern" charset="1" panose="00000000000000000000"/>
      <p:regular r:id="rId17"/>
    </p:embeddedFont>
    <p:embeddedFont>
      <p:font typeface="Helvetica World" charset="1" panose="020B0500040000020004"/>
      <p:regular r:id="rId18"/>
    </p:embeddedFont>
    <p:embeddedFont>
      <p:font typeface="Helvetica World Bold" charset="1" panose="020B0800040000020004"/>
      <p:regular r:id="rId19"/>
    </p:embeddedFont>
    <p:embeddedFont>
      <p:font typeface="Canva Sans" charset="1" panose="020B0503030501040103"/>
      <p:regular r:id="rId20"/>
    </p:embeddedFont>
    <p:embeddedFont>
      <p:font typeface="Canva Sans Bold" charset="1" panose="020B0803030501040103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fonts/font17.fntdata" Type="http://schemas.openxmlformats.org/officeDocument/2006/relationships/font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20" Target="fonts/font20.fntdata" Type="http://schemas.openxmlformats.org/officeDocument/2006/relationships/font"/><Relationship Id="rId21" Target="fonts/font21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Relationship Id="rId5" Target="../media/image4.png" Type="http://schemas.openxmlformats.org/officeDocument/2006/relationships/image"/><Relationship Id="rId6" Target="../media/image5.png" Type="http://schemas.openxmlformats.org/officeDocument/2006/relationships/image"/><Relationship Id="rId7" Target="../media/image6.png" Type="http://schemas.openxmlformats.org/officeDocument/2006/relationships/image"/><Relationship Id="rId8" Target="../media/image7.png" Type="http://schemas.openxmlformats.org/officeDocument/2006/relationships/image"/><Relationship Id="rId9" Target="../media/image8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png" Type="http://schemas.openxmlformats.org/officeDocument/2006/relationships/image"/><Relationship Id="rId11" Target="../media/image10.svg" Type="http://schemas.openxmlformats.org/officeDocument/2006/relationships/image"/><Relationship Id="rId12" Target="../media/image11.png" Type="http://schemas.openxmlformats.org/officeDocument/2006/relationships/image"/><Relationship Id="rId13" Target="../media/image12.svg" Type="http://schemas.openxmlformats.org/officeDocument/2006/relationships/image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Relationship Id="rId5" Target="../media/image4.png" Type="http://schemas.openxmlformats.org/officeDocument/2006/relationships/image"/><Relationship Id="rId6" Target="../media/image5.png" Type="http://schemas.openxmlformats.org/officeDocument/2006/relationships/image"/><Relationship Id="rId7" Target="../media/image6.png" Type="http://schemas.openxmlformats.org/officeDocument/2006/relationships/image"/><Relationship Id="rId8" Target="../media/image7.png" Type="http://schemas.openxmlformats.org/officeDocument/2006/relationships/image"/><Relationship Id="rId9" Target="../media/image8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3.png" Type="http://schemas.openxmlformats.org/officeDocument/2006/relationships/image"/><Relationship Id="rId11" Target="../media/image14.svg" Type="http://schemas.openxmlformats.org/officeDocument/2006/relationships/image"/><Relationship Id="rId12" Target="../media/image15.png" Type="http://schemas.openxmlformats.org/officeDocument/2006/relationships/image"/><Relationship Id="rId13" Target="../media/image16.svg" Type="http://schemas.openxmlformats.org/officeDocument/2006/relationships/image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Relationship Id="rId5" Target="../media/image4.png" Type="http://schemas.openxmlformats.org/officeDocument/2006/relationships/image"/><Relationship Id="rId6" Target="../media/image5.png" Type="http://schemas.openxmlformats.org/officeDocument/2006/relationships/image"/><Relationship Id="rId7" Target="../media/image6.png" Type="http://schemas.openxmlformats.org/officeDocument/2006/relationships/image"/><Relationship Id="rId8" Target="../media/image7.png" Type="http://schemas.openxmlformats.org/officeDocument/2006/relationships/image"/><Relationship Id="rId9" Target="../media/image8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7.png" Type="http://schemas.openxmlformats.org/officeDocument/2006/relationships/image"/><Relationship Id="rId11" Target="../media/image18.svg" Type="http://schemas.openxmlformats.org/officeDocument/2006/relationships/image"/><Relationship Id="rId12" Target="../media/image19.png" Type="http://schemas.openxmlformats.org/officeDocument/2006/relationships/image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Relationship Id="rId5" Target="../media/image4.png" Type="http://schemas.openxmlformats.org/officeDocument/2006/relationships/image"/><Relationship Id="rId6" Target="../media/image5.png" Type="http://schemas.openxmlformats.org/officeDocument/2006/relationships/image"/><Relationship Id="rId7" Target="../media/image6.png" Type="http://schemas.openxmlformats.org/officeDocument/2006/relationships/image"/><Relationship Id="rId8" Target="../media/image7.png" Type="http://schemas.openxmlformats.org/officeDocument/2006/relationships/image"/><Relationship Id="rId9" Target="../media/image8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0.png" Type="http://schemas.openxmlformats.org/officeDocument/2006/relationships/image"/><Relationship Id="rId11" Target="../media/image21.svg" Type="http://schemas.openxmlformats.org/officeDocument/2006/relationships/image"/><Relationship Id="rId12" Target="../media/image22.png" Type="http://schemas.openxmlformats.org/officeDocument/2006/relationships/image"/><Relationship Id="rId13" Target="../media/image23.svg" Type="http://schemas.openxmlformats.org/officeDocument/2006/relationships/image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Relationship Id="rId5" Target="../media/image4.png" Type="http://schemas.openxmlformats.org/officeDocument/2006/relationships/image"/><Relationship Id="rId6" Target="../media/image5.png" Type="http://schemas.openxmlformats.org/officeDocument/2006/relationships/image"/><Relationship Id="rId7" Target="../media/image6.png" Type="http://schemas.openxmlformats.org/officeDocument/2006/relationships/image"/><Relationship Id="rId8" Target="../media/image7.png" Type="http://schemas.openxmlformats.org/officeDocument/2006/relationships/image"/><Relationship Id="rId9" Target="../media/image8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4.png" Type="http://schemas.openxmlformats.org/officeDocument/2006/relationships/image"/><Relationship Id="rId11" Target="../media/image25.svg" Type="http://schemas.openxmlformats.org/officeDocument/2006/relationships/image"/><Relationship Id="rId12" Target="../media/image26.jpeg" Type="http://schemas.openxmlformats.org/officeDocument/2006/relationships/image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Relationship Id="rId5" Target="../media/image4.png" Type="http://schemas.openxmlformats.org/officeDocument/2006/relationships/image"/><Relationship Id="rId6" Target="../media/image5.png" Type="http://schemas.openxmlformats.org/officeDocument/2006/relationships/image"/><Relationship Id="rId7" Target="../media/image6.png" Type="http://schemas.openxmlformats.org/officeDocument/2006/relationships/image"/><Relationship Id="rId8" Target="../media/image7.png" Type="http://schemas.openxmlformats.org/officeDocument/2006/relationships/image"/><Relationship Id="rId9" Target="../media/image8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8.svg" Type="http://schemas.openxmlformats.org/officeDocument/2006/relationships/image"/><Relationship Id="rId11" Target="../media/image29.png" Type="http://schemas.openxmlformats.org/officeDocument/2006/relationships/image"/><Relationship Id="rId12" Target="../media/image30.svg" Type="http://schemas.openxmlformats.org/officeDocument/2006/relationships/image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Relationship Id="rId5" Target="../media/image5.png" Type="http://schemas.openxmlformats.org/officeDocument/2006/relationships/image"/><Relationship Id="rId6" Target="../media/image6.png" Type="http://schemas.openxmlformats.org/officeDocument/2006/relationships/image"/><Relationship Id="rId7" Target="../media/image7.png" Type="http://schemas.openxmlformats.org/officeDocument/2006/relationships/image"/><Relationship Id="rId8" Target="../media/image8.png" Type="http://schemas.openxmlformats.org/officeDocument/2006/relationships/image"/><Relationship Id="rId9" Target="../media/image27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Relationship Id="rId5" Target="../media/image4.png" Type="http://schemas.openxmlformats.org/officeDocument/2006/relationships/image"/><Relationship Id="rId6" Target="../media/image5.png" Type="http://schemas.openxmlformats.org/officeDocument/2006/relationships/image"/><Relationship Id="rId7" Target="../media/image6.png" Type="http://schemas.openxmlformats.org/officeDocument/2006/relationships/image"/><Relationship Id="rId8" Target="../media/image7.png" Type="http://schemas.openxmlformats.org/officeDocument/2006/relationships/image"/><Relationship Id="rId9" Target="../media/image8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31.png" Type="http://schemas.openxmlformats.org/officeDocument/2006/relationships/image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Relationship Id="rId5" Target="../media/image4.png" Type="http://schemas.openxmlformats.org/officeDocument/2006/relationships/image"/><Relationship Id="rId6" Target="../media/image5.png" Type="http://schemas.openxmlformats.org/officeDocument/2006/relationships/image"/><Relationship Id="rId7" Target="../media/image6.png" Type="http://schemas.openxmlformats.org/officeDocument/2006/relationships/image"/><Relationship Id="rId8" Target="../media/image7.png" Type="http://schemas.openxmlformats.org/officeDocument/2006/relationships/image"/><Relationship Id="rId9" Target="../media/image8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https://www2.deloitte.com" TargetMode="External" Type="http://schemas.openxmlformats.org/officeDocument/2006/relationships/hyperlink"/><Relationship Id="rId11" Target="https://www.mckinsey.com" TargetMode="External" Type="http://schemas.openxmlformats.org/officeDocument/2006/relationships/hyperlink"/><Relationship Id="rId12" Target="https://www.mintel.com" TargetMode="External" Type="http://schemas.openxmlformats.org/officeDocument/2006/relationships/hyperlink"/><Relationship Id="rId13" Target="https://www.ons.gov.uk" TargetMode="External" Type="http://schemas.openxmlformats.org/officeDocument/2006/relationships/hyperlink"/><Relationship Id="rId14" Target="../media/image32.png" Type="http://schemas.openxmlformats.org/officeDocument/2006/relationships/image"/><Relationship Id="rId15" Target="../media/image33.svg" Type="http://schemas.openxmlformats.org/officeDocument/2006/relationships/image"/><Relationship Id="rId16" Target="../media/image34.png" Type="http://schemas.openxmlformats.org/officeDocument/2006/relationships/image"/><Relationship Id="rId17" Target="../media/image35.svg" Type="http://schemas.openxmlformats.org/officeDocument/2006/relationships/image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Relationship Id="rId5" Target="../media/image4.png" Type="http://schemas.openxmlformats.org/officeDocument/2006/relationships/image"/><Relationship Id="rId6" Target="../media/image5.png" Type="http://schemas.openxmlformats.org/officeDocument/2006/relationships/image"/><Relationship Id="rId7" Target="../media/image6.png" Type="http://schemas.openxmlformats.org/officeDocument/2006/relationships/image"/><Relationship Id="rId8" Target="../media/image7.png" Type="http://schemas.openxmlformats.org/officeDocument/2006/relationships/image"/><Relationship Id="rId9" Target="../media/image8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Relationship Id="rId5" Target="../media/image4.png" Type="http://schemas.openxmlformats.org/officeDocument/2006/relationships/image"/><Relationship Id="rId6" Target="../media/image5.png" Type="http://schemas.openxmlformats.org/officeDocument/2006/relationships/image"/><Relationship Id="rId7" Target="../media/image6.png" Type="http://schemas.openxmlformats.org/officeDocument/2006/relationships/image"/><Relationship Id="rId8" Target="../media/image7.png" Type="http://schemas.openxmlformats.org/officeDocument/2006/relationships/image"/><Relationship Id="rId9" Target="../media/image8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031182">
            <a:off x="15288131" y="-959067"/>
            <a:ext cx="3465428" cy="5376723"/>
          </a:xfrm>
          <a:custGeom>
            <a:avLst/>
            <a:gdLst/>
            <a:ahLst/>
            <a:cxnLst/>
            <a:rect r="r" b="b" t="t" l="l"/>
            <a:pathLst>
              <a:path h="5376723" w="3465428">
                <a:moveTo>
                  <a:pt x="0" y="0"/>
                </a:moveTo>
                <a:lnTo>
                  <a:pt x="3465428" y="0"/>
                </a:lnTo>
                <a:lnTo>
                  <a:pt x="3465428" y="5376723"/>
                </a:lnTo>
                <a:lnTo>
                  <a:pt x="0" y="537672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8170" t="0" r="-1817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735098">
            <a:off x="17012790" y="4287766"/>
            <a:ext cx="2550420" cy="2355951"/>
          </a:xfrm>
          <a:custGeom>
            <a:avLst/>
            <a:gdLst/>
            <a:ahLst/>
            <a:cxnLst/>
            <a:rect r="r" b="b" t="t" l="l"/>
            <a:pathLst>
              <a:path h="2355951" w="2550420">
                <a:moveTo>
                  <a:pt x="0" y="0"/>
                </a:moveTo>
                <a:lnTo>
                  <a:pt x="2550420" y="0"/>
                </a:lnTo>
                <a:lnTo>
                  <a:pt x="2550420" y="2355951"/>
                </a:lnTo>
                <a:lnTo>
                  <a:pt x="0" y="235595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true" flipV="false" rot="3880940">
            <a:off x="-859658" y="693803"/>
            <a:ext cx="3227254" cy="4927105"/>
          </a:xfrm>
          <a:custGeom>
            <a:avLst/>
            <a:gdLst/>
            <a:ahLst/>
            <a:cxnLst/>
            <a:rect r="r" b="b" t="t" l="l"/>
            <a:pathLst>
              <a:path h="4927105" w="3227254">
                <a:moveTo>
                  <a:pt x="3227254" y="0"/>
                </a:moveTo>
                <a:lnTo>
                  <a:pt x="0" y="0"/>
                </a:lnTo>
                <a:lnTo>
                  <a:pt x="0" y="4927105"/>
                </a:lnTo>
                <a:lnTo>
                  <a:pt x="3227254" y="4927105"/>
                </a:lnTo>
                <a:lnTo>
                  <a:pt x="3227254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true" flipV="false" rot="2700000">
            <a:off x="-367506" y="-2305346"/>
            <a:ext cx="1826987" cy="4610693"/>
          </a:xfrm>
          <a:custGeom>
            <a:avLst/>
            <a:gdLst/>
            <a:ahLst/>
            <a:cxnLst/>
            <a:rect r="r" b="b" t="t" l="l"/>
            <a:pathLst>
              <a:path h="4610693" w="1826987">
                <a:moveTo>
                  <a:pt x="1826987" y="0"/>
                </a:moveTo>
                <a:lnTo>
                  <a:pt x="0" y="0"/>
                </a:lnTo>
                <a:lnTo>
                  <a:pt x="0" y="4610692"/>
                </a:lnTo>
                <a:lnTo>
                  <a:pt x="1826987" y="4610692"/>
                </a:lnTo>
                <a:lnTo>
                  <a:pt x="1826987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8862344">
            <a:off x="1767567" y="-4028727"/>
            <a:ext cx="5543601" cy="5399367"/>
          </a:xfrm>
          <a:custGeom>
            <a:avLst/>
            <a:gdLst/>
            <a:ahLst/>
            <a:cxnLst/>
            <a:rect r="r" b="b" t="t" l="l"/>
            <a:pathLst>
              <a:path h="5399367" w="5543601">
                <a:moveTo>
                  <a:pt x="0" y="0"/>
                </a:moveTo>
                <a:lnTo>
                  <a:pt x="5543601" y="0"/>
                </a:lnTo>
                <a:lnTo>
                  <a:pt x="5543601" y="5399367"/>
                </a:lnTo>
                <a:lnTo>
                  <a:pt x="0" y="5399367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2984183" y="5669499"/>
            <a:ext cx="8550234" cy="8229600"/>
          </a:xfrm>
          <a:custGeom>
            <a:avLst/>
            <a:gdLst/>
            <a:ahLst/>
            <a:cxnLst/>
            <a:rect r="r" b="b" t="t" l="l"/>
            <a:pathLst>
              <a:path h="8229600" w="8550234">
                <a:moveTo>
                  <a:pt x="0" y="0"/>
                </a:moveTo>
                <a:lnTo>
                  <a:pt x="8550234" y="0"/>
                </a:lnTo>
                <a:lnTo>
                  <a:pt x="855023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-3054723" y="7063235"/>
            <a:ext cx="8550234" cy="8229600"/>
          </a:xfrm>
          <a:custGeom>
            <a:avLst/>
            <a:gdLst/>
            <a:ahLst/>
            <a:cxnLst/>
            <a:rect r="r" b="b" t="t" l="l"/>
            <a:pathLst>
              <a:path h="8229600" w="8550234">
                <a:moveTo>
                  <a:pt x="0" y="0"/>
                </a:moveTo>
                <a:lnTo>
                  <a:pt x="8550234" y="0"/>
                </a:lnTo>
                <a:lnTo>
                  <a:pt x="855023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256763" y="7383999"/>
            <a:ext cx="3651885" cy="8229600"/>
          </a:xfrm>
          <a:custGeom>
            <a:avLst/>
            <a:gdLst/>
            <a:ahLst/>
            <a:cxnLst/>
            <a:rect r="r" b="b" t="t" l="l"/>
            <a:pathLst>
              <a:path h="8229600" w="3651885">
                <a:moveTo>
                  <a:pt x="0" y="0"/>
                </a:moveTo>
                <a:lnTo>
                  <a:pt x="3651885" y="0"/>
                </a:lnTo>
                <a:lnTo>
                  <a:pt x="3651885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true" rot="7185483">
            <a:off x="14455390" y="4053180"/>
            <a:ext cx="3651885" cy="8229600"/>
          </a:xfrm>
          <a:custGeom>
            <a:avLst/>
            <a:gdLst/>
            <a:ahLst/>
            <a:cxnLst/>
            <a:rect r="r" b="b" t="t" l="l"/>
            <a:pathLst>
              <a:path h="8229600" w="3651885">
                <a:moveTo>
                  <a:pt x="0" y="8229600"/>
                </a:moveTo>
                <a:lnTo>
                  <a:pt x="3651885" y="8229600"/>
                </a:lnTo>
                <a:lnTo>
                  <a:pt x="3651885" y="0"/>
                </a:lnTo>
                <a:lnTo>
                  <a:pt x="0" y="0"/>
                </a:lnTo>
                <a:lnTo>
                  <a:pt x="0" y="8229600"/>
                </a:lnTo>
                <a:close/>
              </a:path>
            </a:pathLst>
          </a:custGeom>
          <a:blipFill>
            <a:blip r:embed="rId9"/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2082612" y="1813886"/>
            <a:ext cx="14938233" cy="18198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316"/>
              </a:lnSpc>
            </a:pPr>
            <a:r>
              <a:rPr lang="en-US" sz="5226">
                <a:solidFill>
                  <a:srgbClr val="2A5732"/>
                </a:solidFill>
                <a:latin typeface="Kingred Modern"/>
                <a:ea typeface="Kingred Modern"/>
                <a:cs typeface="Kingred Modern"/>
                <a:sym typeface="Kingred Modern"/>
              </a:rPr>
              <a:t>GREEN HAVEN FLORISTS: IDENTIFYING THE PROBLEM AND GATHERING INFORMATION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3395122" y="3958262"/>
            <a:ext cx="10162036" cy="54706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256"/>
              </a:lnSpc>
            </a:pPr>
            <a:r>
              <a:rPr lang="en-US" sz="4468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Module: Problem Solving and Decision Making (LCLM4004)</a:t>
            </a:r>
          </a:p>
          <a:p>
            <a:pPr algn="ctr">
              <a:lnSpc>
                <a:spcPts val="6256"/>
              </a:lnSpc>
            </a:pPr>
            <a:r>
              <a:rPr lang="en-US" sz="4468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Student: Andriana Chemodurova</a:t>
            </a:r>
          </a:p>
          <a:p>
            <a:pPr algn="ctr">
              <a:lnSpc>
                <a:spcPts val="6256"/>
              </a:lnSpc>
            </a:pPr>
            <a:r>
              <a:rPr lang="en-US" sz="4468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Student ID: 2441784</a:t>
            </a:r>
          </a:p>
          <a:p>
            <a:pPr algn="ctr">
              <a:lnSpc>
                <a:spcPts val="6256"/>
              </a:lnSpc>
            </a:pPr>
            <a:r>
              <a:rPr lang="en-US" sz="4468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Lecturer: Mohammad Rahaman</a:t>
            </a:r>
          </a:p>
          <a:p>
            <a:pPr algn="ctr">
              <a:lnSpc>
                <a:spcPts val="6256"/>
              </a:lnSpc>
            </a:pPr>
            <a:r>
              <a:rPr lang="en-US" sz="4468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Assignment 1: Presentation </a:t>
            </a:r>
          </a:p>
          <a:p>
            <a:pPr algn="ctr">
              <a:lnSpc>
                <a:spcPts val="5976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13118600" y="5583304"/>
            <a:ext cx="5395578" cy="6140060"/>
          </a:xfrm>
          <a:custGeom>
            <a:avLst/>
            <a:gdLst/>
            <a:ahLst/>
            <a:cxnLst/>
            <a:rect r="r" b="b" t="t" l="l"/>
            <a:pathLst>
              <a:path h="6140060" w="5395578">
                <a:moveTo>
                  <a:pt x="0" y="0"/>
                </a:moveTo>
                <a:lnTo>
                  <a:pt x="5395578" y="0"/>
                </a:lnTo>
                <a:lnTo>
                  <a:pt x="5395578" y="6140060"/>
                </a:lnTo>
                <a:lnTo>
                  <a:pt x="0" y="61400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735098">
            <a:off x="12325575" y="9234130"/>
            <a:ext cx="3212529" cy="2967573"/>
          </a:xfrm>
          <a:custGeom>
            <a:avLst/>
            <a:gdLst/>
            <a:ahLst/>
            <a:cxnLst/>
            <a:rect r="r" b="b" t="t" l="l"/>
            <a:pathLst>
              <a:path h="2967573" w="3212529">
                <a:moveTo>
                  <a:pt x="0" y="0"/>
                </a:moveTo>
                <a:lnTo>
                  <a:pt x="3212528" y="0"/>
                </a:lnTo>
                <a:lnTo>
                  <a:pt x="3212528" y="2967574"/>
                </a:lnTo>
                <a:lnTo>
                  <a:pt x="0" y="296757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true" flipV="false" rot="3880940">
            <a:off x="-845549" y="1884626"/>
            <a:ext cx="2769800" cy="4228703"/>
          </a:xfrm>
          <a:custGeom>
            <a:avLst/>
            <a:gdLst/>
            <a:ahLst/>
            <a:cxnLst/>
            <a:rect r="r" b="b" t="t" l="l"/>
            <a:pathLst>
              <a:path h="4228703" w="2769800">
                <a:moveTo>
                  <a:pt x="2769800" y="0"/>
                </a:moveTo>
                <a:lnTo>
                  <a:pt x="0" y="0"/>
                </a:lnTo>
                <a:lnTo>
                  <a:pt x="0" y="4228703"/>
                </a:lnTo>
                <a:lnTo>
                  <a:pt x="2769800" y="4228703"/>
                </a:lnTo>
                <a:lnTo>
                  <a:pt x="276980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true" flipV="false" rot="2700000">
            <a:off x="-1012971" y="-1794883"/>
            <a:ext cx="1568017" cy="3957141"/>
          </a:xfrm>
          <a:custGeom>
            <a:avLst/>
            <a:gdLst/>
            <a:ahLst/>
            <a:cxnLst/>
            <a:rect r="r" b="b" t="t" l="l"/>
            <a:pathLst>
              <a:path h="3957141" w="1568017">
                <a:moveTo>
                  <a:pt x="1568017" y="0"/>
                </a:moveTo>
                <a:lnTo>
                  <a:pt x="0" y="0"/>
                </a:lnTo>
                <a:lnTo>
                  <a:pt x="0" y="3957140"/>
                </a:lnTo>
                <a:lnTo>
                  <a:pt x="1568017" y="3957140"/>
                </a:lnTo>
                <a:lnTo>
                  <a:pt x="1568017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8862344">
            <a:off x="-338469" y="-2931368"/>
            <a:ext cx="4757812" cy="4634023"/>
          </a:xfrm>
          <a:custGeom>
            <a:avLst/>
            <a:gdLst/>
            <a:ahLst/>
            <a:cxnLst/>
            <a:rect r="r" b="b" t="t" l="l"/>
            <a:pathLst>
              <a:path h="4634023" w="4757812">
                <a:moveTo>
                  <a:pt x="0" y="0"/>
                </a:moveTo>
                <a:lnTo>
                  <a:pt x="4757813" y="0"/>
                </a:lnTo>
                <a:lnTo>
                  <a:pt x="4757813" y="4634023"/>
                </a:lnTo>
                <a:lnTo>
                  <a:pt x="0" y="463402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2897254" y="-4151298"/>
            <a:ext cx="7220316" cy="6949554"/>
          </a:xfrm>
          <a:custGeom>
            <a:avLst/>
            <a:gdLst/>
            <a:ahLst/>
            <a:cxnLst/>
            <a:rect r="r" b="b" t="t" l="l"/>
            <a:pathLst>
              <a:path h="6949554" w="7220316">
                <a:moveTo>
                  <a:pt x="0" y="0"/>
                </a:moveTo>
                <a:lnTo>
                  <a:pt x="7220316" y="0"/>
                </a:lnTo>
                <a:lnTo>
                  <a:pt x="7220316" y="6949554"/>
                </a:lnTo>
                <a:lnTo>
                  <a:pt x="0" y="694955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5469997">
            <a:off x="-2556718" y="6367443"/>
            <a:ext cx="7467517" cy="7187485"/>
          </a:xfrm>
          <a:custGeom>
            <a:avLst/>
            <a:gdLst/>
            <a:ahLst/>
            <a:cxnLst/>
            <a:rect r="r" b="b" t="t" l="l"/>
            <a:pathLst>
              <a:path h="7187485" w="7467517">
                <a:moveTo>
                  <a:pt x="0" y="0"/>
                </a:moveTo>
                <a:lnTo>
                  <a:pt x="7467517" y="0"/>
                </a:lnTo>
                <a:lnTo>
                  <a:pt x="7467517" y="7187485"/>
                </a:lnTo>
                <a:lnTo>
                  <a:pt x="0" y="718748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-2570974">
            <a:off x="17834841" y="1968435"/>
            <a:ext cx="3189446" cy="7187485"/>
          </a:xfrm>
          <a:custGeom>
            <a:avLst/>
            <a:gdLst/>
            <a:ahLst/>
            <a:cxnLst/>
            <a:rect r="r" b="b" t="t" l="l"/>
            <a:pathLst>
              <a:path h="7187485" w="3189446">
                <a:moveTo>
                  <a:pt x="0" y="0"/>
                </a:moveTo>
                <a:lnTo>
                  <a:pt x="3189447" y="0"/>
                </a:lnTo>
                <a:lnTo>
                  <a:pt x="3189447" y="7187485"/>
                </a:lnTo>
                <a:lnTo>
                  <a:pt x="0" y="7187485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true" rot="0">
            <a:off x="15487811" y="-4650415"/>
            <a:ext cx="3083865" cy="6949554"/>
          </a:xfrm>
          <a:custGeom>
            <a:avLst/>
            <a:gdLst/>
            <a:ahLst/>
            <a:cxnLst/>
            <a:rect r="r" b="b" t="t" l="l"/>
            <a:pathLst>
              <a:path h="6949554" w="3083865">
                <a:moveTo>
                  <a:pt x="0" y="6949554"/>
                </a:moveTo>
                <a:lnTo>
                  <a:pt x="3083865" y="6949554"/>
                </a:lnTo>
                <a:lnTo>
                  <a:pt x="3083865" y="0"/>
                </a:lnTo>
                <a:lnTo>
                  <a:pt x="0" y="0"/>
                </a:lnTo>
                <a:lnTo>
                  <a:pt x="0" y="6949554"/>
                </a:lnTo>
                <a:close/>
              </a:path>
            </a:pathLst>
          </a:custGeom>
          <a:blipFill>
            <a:blip r:embed="rId9"/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1604168" y="2539022"/>
            <a:ext cx="12862672" cy="54096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372"/>
              </a:lnSpc>
              <a:spcBef>
                <a:spcPct val="0"/>
              </a:spcBef>
            </a:pPr>
          </a:p>
          <a:p>
            <a:pPr algn="ctr" marL="828485" indent="-414243" lvl="1">
              <a:lnSpc>
                <a:spcPts val="5372"/>
              </a:lnSpc>
              <a:spcBef>
                <a:spcPct val="0"/>
              </a:spcBef>
              <a:buFont typeface="Arial"/>
              <a:buChar char="•"/>
            </a:pPr>
            <a:r>
              <a:rPr lang="en-US" sz="3837">
                <a:solidFill>
                  <a:srgbClr val="2A5732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Local flower shop with a 30% drop in in-store sales in the last 12 months</a:t>
            </a:r>
          </a:p>
          <a:p>
            <a:pPr algn="ctr" marL="828485" indent="-414243" lvl="1">
              <a:lnSpc>
                <a:spcPts val="5372"/>
              </a:lnSpc>
              <a:spcBef>
                <a:spcPct val="0"/>
              </a:spcBef>
              <a:buFont typeface="Arial"/>
              <a:buChar char="•"/>
            </a:pPr>
            <a:r>
              <a:rPr lang="en-US" sz="3837">
                <a:solidFill>
                  <a:srgbClr val="2A5732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Increased online competition and reduced foot traffic</a:t>
            </a:r>
          </a:p>
          <a:p>
            <a:pPr algn="ctr" marL="828485" indent="-414243" lvl="1">
              <a:lnSpc>
                <a:spcPts val="5372"/>
              </a:lnSpc>
              <a:spcBef>
                <a:spcPct val="0"/>
              </a:spcBef>
              <a:buFont typeface="Arial"/>
              <a:buChar char="•"/>
            </a:pPr>
            <a:r>
              <a:rPr lang="en-US" sz="3837">
                <a:solidFill>
                  <a:srgbClr val="2A5732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Rising costs due to inflation and sustainable materials</a:t>
            </a:r>
          </a:p>
          <a:p>
            <a:pPr algn="ctr" marL="828485" indent="-414243" lvl="1">
              <a:lnSpc>
                <a:spcPts val="5372"/>
              </a:lnSpc>
              <a:spcBef>
                <a:spcPct val="0"/>
              </a:spcBef>
              <a:buFont typeface="Arial"/>
              <a:buChar char="•"/>
            </a:pPr>
            <a:r>
              <a:rPr lang="en-US" sz="3837">
                <a:solidFill>
                  <a:srgbClr val="2A5732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Goal: modernise operations and improve competitiveness</a:t>
            </a:r>
          </a:p>
          <a:p>
            <a:pPr algn="ctr">
              <a:lnSpc>
                <a:spcPts val="5372"/>
              </a:lnSpc>
              <a:spcBef>
                <a:spcPct val="0"/>
              </a:spcBef>
            </a:pPr>
          </a:p>
        </p:txBody>
      </p:sp>
      <p:sp>
        <p:nvSpPr>
          <p:cNvPr name="Freeform 13" id="13"/>
          <p:cNvSpPr/>
          <p:nvPr/>
        </p:nvSpPr>
        <p:spPr>
          <a:xfrm flipH="false" flipV="false" rot="0">
            <a:off x="13614440" y="719259"/>
            <a:ext cx="1873371" cy="2247326"/>
          </a:xfrm>
          <a:custGeom>
            <a:avLst/>
            <a:gdLst/>
            <a:ahLst/>
            <a:cxnLst/>
            <a:rect r="r" b="b" t="t" l="l"/>
            <a:pathLst>
              <a:path h="2247326" w="1873371">
                <a:moveTo>
                  <a:pt x="0" y="0"/>
                </a:moveTo>
                <a:lnTo>
                  <a:pt x="1873371" y="0"/>
                </a:lnTo>
                <a:lnTo>
                  <a:pt x="1873371" y="2247326"/>
                </a:lnTo>
                <a:lnTo>
                  <a:pt x="0" y="224732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0">
            <a:off x="195594" y="5955545"/>
            <a:ext cx="4444864" cy="4444864"/>
          </a:xfrm>
          <a:custGeom>
            <a:avLst/>
            <a:gdLst/>
            <a:ahLst/>
            <a:cxnLst/>
            <a:rect r="r" b="b" t="t" l="l"/>
            <a:pathLst>
              <a:path h="4444864" w="4444864">
                <a:moveTo>
                  <a:pt x="0" y="0"/>
                </a:moveTo>
                <a:lnTo>
                  <a:pt x="4444864" y="0"/>
                </a:lnTo>
                <a:lnTo>
                  <a:pt x="4444864" y="4444864"/>
                </a:lnTo>
                <a:lnTo>
                  <a:pt x="0" y="4444864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5" id="15"/>
          <p:cNvSpPr txBox="true"/>
          <p:nvPr/>
        </p:nvSpPr>
        <p:spPr>
          <a:xfrm rot="0">
            <a:off x="2673289" y="876300"/>
            <a:ext cx="10718774" cy="12695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266"/>
              </a:lnSpc>
            </a:pPr>
            <a:r>
              <a:rPr lang="en-US" sz="7332">
                <a:solidFill>
                  <a:srgbClr val="6E4823"/>
                </a:solidFill>
                <a:latin typeface="Kingred Modern"/>
                <a:ea typeface="Kingred Modern"/>
                <a:cs typeface="Kingred Modern"/>
                <a:sym typeface="Kingred Modern"/>
              </a:rPr>
              <a:t>COMPANY OVERVIEW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14031581" y="8537431"/>
            <a:ext cx="2902990" cy="3499138"/>
          </a:xfrm>
          <a:custGeom>
            <a:avLst/>
            <a:gdLst/>
            <a:ahLst/>
            <a:cxnLst/>
            <a:rect r="r" b="b" t="t" l="l"/>
            <a:pathLst>
              <a:path h="3499138" w="2902990">
                <a:moveTo>
                  <a:pt x="0" y="0"/>
                </a:moveTo>
                <a:lnTo>
                  <a:pt x="2902990" y="0"/>
                </a:lnTo>
                <a:lnTo>
                  <a:pt x="2902990" y="3499138"/>
                </a:lnTo>
                <a:lnTo>
                  <a:pt x="0" y="349913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960" t="0" r="-296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6436417" y="7431559"/>
            <a:ext cx="2840504" cy="2623915"/>
          </a:xfrm>
          <a:custGeom>
            <a:avLst/>
            <a:gdLst/>
            <a:ahLst/>
            <a:cxnLst/>
            <a:rect r="r" b="b" t="t" l="l"/>
            <a:pathLst>
              <a:path h="2623915" w="2840504">
                <a:moveTo>
                  <a:pt x="0" y="0"/>
                </a:moveTo>
                <a:lnTo>
                  <a:pt x="2840504" y="0"/>
                </a:lnTo>
                <a:lnTo>
                  <a:pt x="2840504" y="2623915"/>
                </a:lnTo>
                <a:lnTo>
                  <a:pt x="0" y="262391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735098">
            <a:off x="17210081" y="5253765"/>
            <a:ext cx="2136488" cy="1973581"/>
          </a:xfrm>
          <a:custGeom>
            <a:avLst/>
            <a:gdLst/>
            <a:ahLst/>
            <a:cxnLst/>
            <a:rect r="r" b="b" t="t" l="l"/>
            <a:pathLst>
              <a:path h="1973581" w="2136488">
                <a:moveTo>
                  <a:pt x="0" y="0"/>
                </a:moveTo>
                <a:lnTo>
                  <a:pt x="2136488" y="0"/>
                </a:lnTo>
                <a:lnTo>
                  <a:pt x="2136488" y="1973581"/>
                </a:lnTo>
                <a:lnTo>
                  <a:pt x="0" y="19735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true" flipV="false" rot="3880940">
            <a:off x="-1435362" y="779145"/>
            <a:ext cx="2769800" cy="4228703"/>
          </a:xfrm>
          <a:custGeom>
            <a:avLst/>
            <a:gdLst/>
            <a:ahLst/>
            <a:cxnLst/>
            <a:rect r="r" b="b" t="t" l="l"/>
            <a:pathLst>
              <a:path h="4228703" w="2769800">
                <a:moveTo>
                  <a:pt x="2769800" y="0"/>
                </a:moveTo>
                <a:lnTo>
                  <a:pt x="0" y="0"/>
                </a:lnTo>
                <a:lnTo>
                  <a:pt x="0" y="4228703"/>
                </a:lnTo>
                <a:lnTo>
                  <a:pt x="2769800" y="4228703"/>
                </a:lnTo>
                <a:lnTo>
                  <a:pt x="276980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true" flipV="false" rot="2700000">
            <a:off x="-1012971" y="-1794883"/>
            <a:ext cx="1568017" cy="3957141"/>
          </a:xfrm>
          <a:custGeom>
            <a:avLst/>
            <a:gdLst/>
            <a:ahLst/>
            <a:cxnLst/>
            <a:rect r="r" b="b" t="t" l="l"/>
            <a:pathLst>
              <a:path h="3957141" w="1568017">
                <a:moveTo>
                  <a:pt x="1568017" y="0"/>
                </a:moveTo>
                <a:lnTo>
                  <a:pt x="0" y="0"/>
                </a:lnTo>
                <a:lnTo>
                  <a:pt x="0" y="3957140"/>
                </a:lnTo>
                <a:lnTo>
                  <a:pt x="1568017" y="3957140"/>
                </a:lnTo>
                <a:lnTo>
                  <a:pt x="1568017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8862344">
            <a:off x="1055251" y="-2980210"/>
            <a:ext cx="4757812" cy="4634023"/>
          </a:xfrm>
          <a:custGeom>
            <a:avLst/>
            <a:gdLst/>
            <a:ahLst/>
            <a:cxnLst/>
            <a:rect r="r" b="b" t="t" l="l"/>
            <a:pathLst>
              <a:path h="4634023" w="4757812">
                <a:moveTo>
                  <a:pt x="0" y="0"/>
                </a:moveTo>
                <a:lnTo>
                  <a:pt x="4757812" y="0"/>
                </a:lnTo>
                <a:lnTo>
                  <a:pt x="4757812" y="4634023"/>
                </a:lnTo>
                <a:lnTo>
                  <a:pt x="0" y="463402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3806425" y="-3807034"/>
            <a:ext cx="7220316" cy="6949554"/>
          </a:xfrm>
          <a:custGeom>
            <a:avLst/>
            <a:gdLst/>
            <a:ahLst/>
            <a:cxnLst/>
            <a:rect r="r" b="b" t="t" l="l"/>
            <a:pathLst>
              <a:path h="6949554" w="7220316">
                <a:moveTo>
                  <a:pt x="0" y="0"/>
                </a:moveTo>
                <a:lnTo>
                  <a:pt x="7220316" y="0"/>
                </a:lnTo>
                <a:lnTo>
                  <a:pt x="7220316" y="6949555"/>
                </a:lnTo>
                <a:lnTo>
                  <a:pt x="0" y="694955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2956983" y="7717344"/>
            <a:ext cx="7467517" cy="7187485"/>
          </a:xfrm>
          <a:custGeom>
            <a:avLst/>
            <a:gdLst/>
            <a:ahLst/>
            <a:cxnLst/>
            <a:rect r="r" b="b" t="t" l="l"/>
            <a:pathLst>
              <a:path h="7187485" w="7467517">
                <a:moveTo>
                  <a:pt x="0" y="0"/>
                </a:moveTo>
                <a:lnTo>
                  <a:pt x="7467516" y="0"/>
                </a:lnTo>
                <a:lnTo>
                  <a:pt x="7467516" y="7187484"/>
                </a:lnTo>
                <a:lnTo>
                  <a:pt x="0" y="718748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-513330" y="7997490"/>
            <a:ext cx="3189446" cy="7187485"/>
          </a:xfrm>
          <a:custGeom>
            <a:avLst/>
            <a:gdLst/>
            <a:ahLst/>
            <a:cxnLst/>
            <a:rect r="r" b="b" t="t" l="l"/>
            <a:pathLst>
              <a:path h="7187485" w="3189446">
                <a:moveTo>
                  <a:pt x="0" y="0"/>
                </a:moveTo>
                <a:lnTo>
                  <a:pt x="3189447" y="0"/>
                </a:lnTo>
                <a:lnTo>
                  <a:pt x="3189447" y="7187484"/>
                </a:lnTo>
                <a:lnTo>
                  <a:pt x="0" y="7187484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true" rot="0">
            <a:off x="15483076" y="-3036768"/>
            <a:ext cx="3083865" cy="6949554"/>
          </a:xfrm>
          <a:custGeom>
            <a:avLst/>
            <a:gdLst/>
            <a:ahLst/>
            <a:cxnLst/>
            <a:rect r="r" b="b" t="t" l="l"/>
            <a:pathLst>
              <a:path h="6949554" w="3083865">
                <a:moveTo>
                  <a:pt x="0" y="6949554"/>
                </a:moveTo>
                <a:lnTo>
                  <a:pt x="3083865" y="6949554"/>
                </a:lnTo>
                <a:lnTo>
                  <a:pt x="3083865" y="0"/>
                </a:lnTo>
                <a:lnTo>
                  <a:pt x="0" y="0"/>
                </a:lnTo>
                <a:lnTo>
                  <a:pt x="0" y="6949554"/>
                </a:lnTo>
                <a:close/>
              </a:path>
            </a:pathLst>
          </a:custGeom>
          <a:blipFill>
            <a:blip r:embed="rId9"/>
            <a:stretch>
              <a:fillRect l="0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380920" y="3040633"/>
            <a:ext cx="15666945" cy="631411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27"/>
              </a:lnSpc>
            </a:pPr>
            <a:r>
              <a:rPr lang="en-US" sz="4162" b="true">
                <a:solidFill>
                  <a:srgbClr val="A4835C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Who: </a:t>
            </a:r>
            <a:r>
              <a:rPr lang="en-US" sz="4162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Green Haven Florists (owners Liam &amp; Priya)</a:t>
            </a:r>
          </a:p>
          <a:p>
            <a:pPr algn="ctr">
              <a:lnSpc>
                <a:spcPts val="5827"/>
              </a:lnSpc>
            </a:pPr>
            <a:r>
              <a:rPr lang="en-US" sz="4162" b="true">
                <a:solidFill>
                  <a:srgbClr val="A4835C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What:</a:t>
            </a:r>
            <a:r>
              <a:rPr lang="en-US" sz="4162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 30% decline in physical sales</a:t>
            </a:r>
          </a:p>
          <a:p>
            <a:pPr algn="ctr">
              <a:lnSpc>
                <a:spcPts val="5827"/>
              </a:lnSpc>
            </a:pPr>
            <a:r>
              <a:rPr lang="en-US" sz="4162" b="true">
                <a:solidFill>
                  <a:srgbClr val="A4835C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Where: </a:t>
            </a:r>
            <a:r>
              <a:rPr lang="en-US" sz="4162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Local high street store</a:t>
            </a:r>
          </a:p>
          <a:p>
            <a:pPr algn="ctr">
              <a:lnSpc>
                <a:spcPts val="5827"/>
              </a:lnSpc>
            </a:pPr>
            <a:r>
              <a:rPr lang="en-US" sz="4162" b="true">
                <a:solidFill>
                  <a:srgbClr val="A4835C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When:</a:t>
            </a:r>
            <a:r>
              <a:rPr lang="en-US" sz="4162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 Last 12 months</a:t>
            </a:r>
          </a:p>
          <a:p>
            <a:pPr algn="ctr">
              <a:lnSpc>
                <a:spcPts val="5827"/>
              </a:lnSpc>
            </a:pPr>
            <a:r>
              <a:rPr lang="en-US" sz="4162" b="true">
                <a:solidFill>
                  <a:srgbClr val="A4835C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Why:</a:t>
            </a:r>
            <a:r>
              <a:rPr lang="en-US" sz="4162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 Shift to online shopping, inflation, outdated website</a:t>
            </a:r>
          </a:p>
          <a:p>
            <a:pPr algn="ctr">
              <a:lnSpc>
                <a:spcPts val="5827"/>
              </a:lnSpc>
            </a:pPr>
            <a:r>
              <a:rPr lang="en-US" sz="4162" b="true">
                <a:solidFill>
                  <a:srgbClr val="A4835C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How:</a:t>
            </a:r>
            <a:r>
              <a:rPr lang="en-US" sz="4162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 Increased costs, reduced visibility, low digital engagement</a:t>
            </a:r>
          </a:p>
          <a:p>
            <a:pPr algn="ctr">
              <a:lnSpc>
                <a:spcPts val="5827"/>
              </a:lnSpc>
            </a:pPr>
            <a:r>
              <a:rPr lang="en-US" sz="4162" b="true">
                <a:solidFill>
                  <a:srgbClr val="A4835C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How much:</a:t>
            </a:r>
            <a:r>
              <a:rPr lang="en-US" sz="4162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 30% overall drop in sales revenue</a:t>
            </a:r>
          </a:p>
          <a:p>
            <a:pPr algn="ctr">
              <a:lnSpc>
                <a:spcPts val="5827"/>
              </a:lnSpc>
              <a:spcBef>
                <a:spcPct val="0"/>
              </a:spcBef>
            </a:pPr>
          </a:p>
        </p:txBody>
      </p:sp>
      <p:sp>
        <p:nvSpPr>
          <p:cNvPr name="Freeform 14" id="14"/>
          <p:cNvSpPr/>
          <p:nvPr/>
        </p:nvSpPr>
        <p:spPr>
          <a:xfrm flipH="false" flipV="false" rot="0">
            <a:off x="1182040" y="3885667"/>
            <a:ext cx="2252117" cy="2327769"/>
          </a:xfrm>
          <a:custGeom>
            <a:avLst/>
            <a:gdLst/>
            <a:ahLst/>
            <a:cxnLst/>
            <a:rect r="r" b="b" t="t" l="l"/>
            <a:pathLst>
              <a:path h="2327769" w="2252117">
                <a:moveTo>
                  <a:pt x="0" y="0"/>
                </a:moveTo>
                <a:lnTo>
                  <a:pt x="2252117" y="0"/>
                </a:lnTo>
                <a:lnTo>
                  <a:pt x="2252117" y="2327770"/>
                </a:lnTo>
                <a:lnTo>
                  <a:pt x="0" y="232777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3231493" y="1636867"/>
            <a:ext cx="1678300" cy="1489491"/>
          </a:xfrm>
          <a:custGeom>
            <a:avLst/>
            <a:gdLst/>
            <a:ahLst/>
            <a:cxnLst/>
            <a:rect r="r" b="b" t="t" l="l"/>
            <a:pathLst>
              <a:path h="1489491" w="1678300">
                <a:moveTo>
                  <a:pt x="0" y="0"/>
                </a:moveTo>
                <a:lnTo>
                  <a:pt x="1678300" y="0"/>
                </a:lnTo>
                <a:lnTo>
                  <a:pt x="1678300" y="1489491"/>
                </a:lnTo>
                <a:lnTo>
                  <a:pt x="0" y="148949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6" id="16"/>
          <p:cNvSpPr txBox="true"/>
          <p:nvPr/>
        </p:nvSpPr>
        <p:spPr>
          <a:xfrm rot="0">
            <a:off x="3568216" y="623141"/>
            <a:ext cx="10165291" cy="198885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978"/>
              </a:lnSpc>
            </a:pPr>
            <a:r>
              <a:rPr lang="en-US" sz="5698">
                <a:solidFill>
                  <a:srgbClr val="6E4823"/>
                </a:solidFill>
                <a:latin typeface="Kingred Modern"/>
                <a:ea typeface="Kingred Modern"/>
                <a:cs typeface="Kingred Modern"/>
                <a:sym typeface="Kingred Modern"/>
              </a:rPr>
              <a:t>PROBLEM IDENTIFICATION (5W2H METHOD)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6121837">
            <a:off x="12534318" y="8499015"/>
            <a:ext cx="2902990" cy="3303545"/>
          </a:xfrm>
          <a:custGeom>
            <a:avLst/>
            <a:gdLst/>
            <a:ahLst/>
            <a:cxnLst/>
            <a:rect r="r" b="b" t="t" l="l"/>
            <a:pathLst>
              <a:path h="3303545" w="2902990">
                <a:moveTo>
                  <a:pt x="0" y="0"/>
                </a:moveTo>
                <a:lnTo>
                  <a:pt x="2902989" y="0"/>
                </a:lnTo>
                <a:lnTo>
                  <a:pt x="2902989" y="3303544"/>
                </a:lnTo>
                <a:lnTo>
                  <a:pt x="0" y="33035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735098">
            <a:off x="16892242" y="5908335"/>
            <a:ext cx="2136488" cy="1973581"/>
          </a:xfrm>
          <a:custGeom>
            <a:avLst/>
            <a:gdLst/>
            <a:ahLst/>
            <a:cxnLst/>
            <a:rect r="r" b="b" t="t" l="l"/>
            <a:pathLst>
              <a:path h="1973581" w="2136488">
                <a:moveTo>
                  <a:pt x="0" y="0"/>
                </a:moveTo>
                <a:lnTo>
                  <a:pt x="2136488" y="0"/>
                </a:lnTo>
                <a:lnTo>
                  <a:pt x="2136488" y="1973581"/>
                </a:lnTo>
                <a:lnTo>
                  <a:pt x="0" y="19735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true" flipV="false" rot="3880940">
            <a:off x="-1435362" y="779145"/>
            <a:ext cx="2769800" cy="4228703"/>
          </a:xfrm>
          <a:custGeom>
            <a:avLst/>
            <a:gdLst/>
            <a:ahLst/>
            <a:cxnLst/>
            <a:rect r="r" b="b" t="t" l="l"/>
            <a:pathLst>
              <a:path h="4228703" w="2769800">
                <a:moveTo>
                  <a:pt x="2769800" y="0"/>
                </a:moveTo>
                <a:lnTo>
                  <a:pt x="0" y="0"/>
                </a:lnTo>
                <a:lnTo>
                  <a:pt x="0" y="4228703"/>
                </a:lnTo>
                <a:lnTo>
                  <a:pt x="2769800" y="4228703"/>
                </a:lnTo>
                <a:lnTo>
                  <a:pt x="276980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true" flipV="false" rot="2700000">
            <a:off x="-1012971" y="-1794883"/>
            <a:ext cx="1568017" cy="3957141"/>
          </a:xfrm>
          <a:custGeom>
            <a:avLst/>
            <a:gdLst/>
            <a:ahLst/>
            <a:cxnLst/>
            <a:rect r="r" b="b" t="t" l="l"/>
            <a:pathLst>
              <a:path h="3957141" w="1568017">
                <a:moveTo>
                  <a:pt x="1568017" y="0"/>
                </a:moveTo>
                <a:lnTo>
                  <a:pt x="0" y="0"/>
                </a:lnTo>
                <a:lnTo>
                  <a:pt x="0" y="3957140"/>
                </a:lnTo>
                <a:lnTo>
                  <a:pt x="1568017" y="3957140"/>
                </a:lnTo>
                <a:lnTo>
                  <a:pt x="1568017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8862344">
            <a:off x="1055251" y="-2980210"/>
            <a:ext cx="4757812" cy="4634023"/>
          </a:xfrm>
          <a:custGeom>
            <a:avLst/>
            <a:gdLst/>
            <a:ahLst/>
            <a:cxnLst/>
            <a:rect r="r" b="b" t="t" l="l"/>
            <a:pathLst>
              <a:path h="4634023" w="4757812">
                <a:moveTo>
                  <a:pt x="0" y="0"/>
                </a:moveTo>
                <a:lnTo>
                  <a:pt x="4757812" y="0"/>
                </a:lnTo>
                <a:lnTo>
                  <a:pt x="4757812" y="4634023"/>
                </a:lnTo>
                <a:lnTo>
                  <a:pt x="0" y="463402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2897254" y="-4151298"/>
            <a:ext cx="7220316" cy="6949554"/>
          </a:xfrm>
          <a:custGeom>
            <a:avLst/>
            <a:gdLst/>
            <a:ahLst/>
            <a:cxnLst/>
            <a:rect r="r" b="b" t="t" l="l"/>
            <a:pathLst>
              <a:path h="6949554" w="7220316">
                <a:moveTo>
                  <a:pt x="0" y="0"/>
                </a:moveTo>
                <a:lnTo>
                  <a:pt x="7220316" y="0"/>
                </a:lnTo>
                <a:lnTo>
                  <a:pt x="7220316" y="6949554"/>
                </a:lnTo>
                <a:lnTo>
                  <a:pt x="0" y="694955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-3548432" y="5500242"/>
            <a:ext cx="7467517" cy="7187485"/>
          </a:xfrm>
          <a:custGeom>
            <a:avLst/>
            <a:gdLst/>
            <a:ahLst/>
            <a:cxnLst/>
            <a:rect r="r" b="b" t="t" l="l"/>
            <a:pathLst>
              <a:path h="7187485" w="7467517">
                <a:moveTo>
                  <a:pt x="0" y="0"/>
                </a:moveTo>
                <a:lnTo>
                  <a:pt x="7467517" y="0"/>
                </a:lnTo>
                <a:lnTo>
                  <a:pt x="7467517" y="7187484"/>
                </a:lnTo>
                <a:lnTo>
                  <a:pt x="0" y="718748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true" rot="0">
            <a:off x="15487811" y="-4650415"/>
            <a:ext cx="3083865" cy="6949554"/>
          </a:xfrm>
          <a:custGeom>
            <a:avLst/>
            <a:gdLst/>
            <a:ahLst/>
            <a:cxnLst/>
            <a:rect r="r" b="b" t="t" l="l"/>
            <a:pathLst>
              <a:path h="6949554" w="3083865">
                <a:moveTo>
                  <a:pt x="0" y="6949554"/>
                </a:moveTo>
                <a:lnTo>
                  <a:pt x="3083865" y="6949554"/>
                </a:lnTo>
                <a:lnTo>
                  <a:pt x="3083865" y="0"/>
                </a:lnTo>
                <a:lnTo>
                  <a:pt x="0" y="0"/>
                </a:lnTo>
                <a:lnTo>
                  <a:pt x="0" y="6949554"/>
                </a:lnTo>
                <a:close/>
              </a:path>
            </a:pathLst>
          </a:custGeom>
          <a:blipFill>
            <a:blip r:embed="rId9"/>
            <a:stretch>
              <a:fillRect l="0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2286807" y="3304155"/>
            <a:ext cx="12097267" cy="50827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52"/>
              </a:lnSpc>
              <a:spcBef>
                <a:spcPct val="0"/>
              </a:spcBef>
            </a:pPr>
          </a:p>
          <a:p>
            <a:pPr algn="ctr" marL="779186" indent="-389593" lvl="1">
              <a:lnSpc>
                <a:spcPts val="5052"/>
              </a:lnSpc>
              <a:spcBef>
                <a:spcPct val="0"/>
              </a:spcBef>
              <a:buFont typeface="Arial"/>
              <a:buChar char="•"/>
            </a:pPr>
            <a:r>
              <a:rPr lang="en-US" sz="3609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Customers praise flower quality and creativity</a:t>
            </a:r>
          </a:p>
          <a:p>
            <a:pPr algn="ctr" marL="779186" indent="-389593" lvl="1">
              <a:lnSpc>
                <a:spcPts val="5052"/>
              </a:lnSpc>
              <a:spcBef>
                <a:spcPct val="0"/>
              </a:spcBef>
              <a:buFont typeface="Arial"/>
              <a:buChar char="•"/>
            </a:pPr>
            <a:r>
              <a:rPr lang="en-US" sz="3609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Complaints about outdated website and lack of online options</a:t>
            </a:r>
          </a:p>
          <a:p>
            <a:pPr algn="ctr" marL="779186" indent="-389593" lvl="1">
              <a:lnSpc>
                <a:spcPts val="5052"/>
              </a:lnSpc>
              <a:spcBef>
                <a:spcPct val="0"/>
              </a:spcBef>
              <a:buFont typeface="Arial"/>
              <a:buChar char="•"/>
            </a:pPr>
            <a:r>
              <a:rPr lang="en-US" sz="3609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Desire for flexible delivery and subscription services</a:t>
            </a:r>
          </a:p>
          <a:p>
            <a:pPr algn="ctr" marL="779186" indent="-389593" lvl="1">
              <a:lnSpc>
                <a:spcPts val="5052"/>
              </a:lnSpc>
              <a:spcBef>
                <a:spcPct val="0"/>
              </a:spcBef>
              <a:buFont typeface="Arial"/>
              <a:buChar char="•"/>
            </a:pPr>
            <a:r>
              <a:rPr lang="en-US" sz="3609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Social media presence – minimal and inconsistent </a:t>
            </a:r>
          </a:p>
          <a:p>
            <a:pPr algn="ctr">
              <a:lnSpc>
                <a:spcPts val="5052"/>
              </a:lnSpc>
              <a:spcBef>
                <a:spcPct val="0"/>
              </a:spcBef>
            </a:pPr>
          </a:p>
          <a:p>
            <a:pPr algn="ctr">
              <a:lnSpc>
                <a:spcPts val="5052"/>
              </a:lnSpc>
              <a:spcBef>
                <a:spcPct val="0"/>
              </a:spcBef>
            </a:pPr>
          </a:p>
        </p:txBody>
      </p:sp>
      <p:sp>
        <p:nvSpPr>
          <p:cNvPr name="Freeform 12" id="12"/>
          <p:cNvSpPr/>
          <p:nvPr/>
        </p:nvSpPr>
        <p:spPr>
          <a:xfrm flipH="false" flipV="false" rot="0">
            <a:off x="15703882" y="7796297"/>
            <a:ext cx="2651722" cy="2595373"/>
          </a:xfrm>
          <a:custGeom>
            <a:avLst/>
            <a:gdLst/>
            <a:ahLst/>
            <a:cxnLst/>
            <a:rect r="r" b="b" t="t" l="l"/>
            <a:pathLst>
              <a:path h="2595373" w="2651722">
                <a:moveTo>
                  <a:pt x="0" y="0"/>
                </a:moveTo>
                <a:lnTo>
                  <a:pt x="2651722" y="0"/>
                </a:lnTo>
                <a:lnTo>
                  <a:pt x="2651722" y="2595374"/>
                </a:lnTo>
                <a:lnTo>
                  <a:pt x="0" y="259537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3710425" y="1237383"/>
            <a:ext cx="9791436" cy="106175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678"/>
              </a:lnSpc>
            </a:pPr>
            <a:r>
              <a:rPr lang="en-US" sz="6198">
                <a:solidFill>
                  <a:srgbClr val="6E4823"/>
                </a:solidFill>
                <a:latin typeface="Kingred Modern"/>
                <a:ea typeface="Kingred Modern"/>
                <a:cs typeface="Kingred Modern"/>
                <a:sym typeface="Kingred Modern"/>
              </a:rPr>
              <a:t>CUSTOMER FEEDBACK</a:t>
            </a:r>
          </a:p>
        </p:txBody>
      </p:sp>
      <p:sp>
        <p:nvSpPr>
          <p:cNvPr name="Freeform 14" id="14"/>
          <p:cNvSpPr/>
          <p:nvPr/>
        </p:nvSpPr>
        <p:spPr>
          <a:xfrm flipH="false" flipV="false" rot="0">
            <a:off x="-228963" y="6620867"/>
            <a:ext cx="2648781" cy="3666133"/>
          </a:xfrm>
          <a:custGeom>
            <a:avLst/>
            <a:gdLst/>
            <a:ahLst/>
            <a:cxnLst/>
            <a:rect r="r" b="b" t="t" l="l"/>
            <a:pathLst>
              <a:path h="3666133" w="2648781">
                <a:moveTo>
                  <a:pt x="0" y="0"/>
                </a:moveTo>
                <a:lnTo>
                  <a:pt x="2648781" y="0"/>
                </a:lnTo>
                <a:lnTo>
                  <a:pt x="2648781" y="3666133"/>
                </a:lnTo>
                <a:lnTo>
                  <a:pt x="0" y="3666133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14668900" y="7166109"/>
            <a:ext cx="3677025" cy="4184381"/>
          </a:xfrm>
          <a:custGeom>
            <a:avLst/>
            <a:gdLst/>
            <a:ahLst/>
            <a:cxnLst/>
            <a:rect r="r" b="b" t="t" l="l"/>
            <a:pathLst>
              <a:path h="4184381" w="3677025">
                <a:moveTo>
                  <a:pt x="0" y="0"/>
                </a:moveTo>
                <a:lnTo>
                  <a:pt x="3677025" y="0"/>
                </a:lnTo>
                <a:lnTo>
                  <a:pt x="3677025" y="4184382"/>
                </a:lnTo>
                <a:lnTo>
                  <a:pt x="0" y="418438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735098">
            <a:off x="17214816" y="3412047"/>
            <a:ext cx="2136488" cy="1973581"/>
          </a:xfrm>
          <a:custGeom>
            <a:avLst/>
            <a:gdLst/>
            <a:ahLst/>
            <a:cxnLst/>
            <a:rect r="r" b="b" t="t" l="l"/>
            <a:pathLst>
              <a:path h="1973581" w="2136488">
                <a:moveTo>
                  <a:pt x="0" y="0"/>
                </a:moveTo>
                <a:lnTo>
                  <a:pt x="2136488" y="0"/>
                </a:lnTo>
                <a:lnTo>
                  <a:pt x="2136488" y="1973581"/>
                </a:lnTo>
                <a:lnTo>
                  <a:pt x="0" y="19735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true" flipV="false" rot="3880940">
            <a:off x="-1435362" y="779145"/>
            <a:ext cx="2769800" cy="4228703"/>
          </a:xfrm>
          <a:custGeom>
            <a:avLst/>
            <a:gdLst/>
            <a:ahLst/>
            <a:cxnLst/>
            <a:rect r="r" b="b" t="t" l="l"/>
            <a:pathLst>
              <a:path h="4228703" w="2769800">
                <a:moveTo>
                  <a:pt x="2769800" y="0"/>
                </a:moveTo>
                <a:lnTo>
                  <a:pt x="0" y="0"/>
                </a:lnTo>
                <a:lnTo>
                  <a:pt x="0" y="4228703"/>
                </a:lnTo>
                <a:lnTo>
                  <a:pt x="2769800" y="4228703"/>
                </a:lnTo>
                <a:lnTo>
                  <a:pt x="276980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true" flipV="false" rot="2700000">
            <a:off x="-1012971" y="-1794883"/>
            <a:ext cx="1568017" cy="3957141"/>
          </a:xfrm>
          <a:custGeom>
            <a:avLst/>
            <a:gdLst/>
            <a:ahLst/>
            <a:cxnLst/>
            <a:rect r="r" b="b" t="t" l="l"/>
            <a:pathLst>
              <a:path h="3957141" w="1568017">
                <a:moveTo>
                  <a:pt x="1568017" y="0"/>
                </a:moveTo>
                <a:lnTo>
                  <a:pt x="0" y="0"/>
                </a:lnTo>
                <a:lnTo>
                  <a:pt x="0" y="3957140"/>
                </a:lnTo>
                <a:lnTo>
                  <a:pt x="1568017" y="3957140"/>
                </a:lnTo>
                <a:lnTo>
                  <a:pt x="1568017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8862344">
            <a:off x="1055251" y="-2980210"/>
            <a:ext cx="4757812" cy="4634023"/>
          </a:xfrm>
          <a:custGeom>
            <a:avLst/>
            <a:gdLst/>
            <a:ahLst/>
            <a:cxnLst/>
            <a:rect r="r" b="b" t="t" l="l"/>
            <a:pathLst>
              <a:path h="4634023" w="4757812">
                <a:moveTo>
                  <a:pt x="0" y="0"/>
                </a:moveTo>
                <a:lnTo>
                  <a:pt x="4757812" y="0"/>
                </a:lnTo>
                <a:lnTo>
                  <a:pt x="4757812" y="4634023"/>
                </a:lnTo>
                <a:lnTo>
                  <a:pt x="0" y="463402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2897254" y="-4151298"/>
            <a:ext cx="7220316" cy="6949554"/>
          </a:xfrm>
          <a:custGeom>
            <a:avLst/>
            <a:gdLst/>
            <a:ahLst/>
            <a:cxnLst/>
            <a:rect r="r" b="b" t="t" l="l"/>
            <a:pathLst>
              <a:path h="6949554" w="7220316">
                <a:moveTo>
                  <a:pt x="0" y="0"/>
                </a:moveTo>
                <a:lnTo>
                  <a:pt x="7220316" y="0"/>
                </a:lnTo>
                <a:lnTo>
                  <a:pt x="7220316" y="6949554"/>
                </a:lnTo>
                <a:lnTo>
                  <a:pt x="0" y="694955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-9305209">
            <a:off x="-2176815" y="6693258"/>
            <a:ext cx="7467517" cy="7187485"/>
          </a:xfrm>
          <a:custGeom>
            <a:avLst/>
            <a:gdLst/>
            <a:ahLst/>
            <a:cxnLst/>
            <a:rect r="r" b="b" t="t" l="l"/>
            <a:pathLst>
              <a:path h="7187485" w="7467517">
                <a:moveTo>
                  <a:pt x="0" y="0"/>
                </a:moveTo>
                <a:lnTo>
                  <a:pt x="7467517" y="0"/>
                </a:lnTo>
                <a:lnTo>
                  <a:pt x="7467517" y="7187484"/>
                </a:lnTo>
                <a:lnTo>
                  <a:pt x="0" y="718748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true" rot="0">
            <a:off x="15487811" y="-4650415"/>
            <a:ext cx="3083865" cy="6949554"/>
          </a:xfrm>
          <a:custGeom>
            <a:avLst/>
            <a:gdLst/>
            <a:ahLst/>
            <a:cxnLst/>
            <a:rect r="r" b="b" t="t" l="l"/>
            <a:pathLst>
              <a:path h="6949554" w="3083865">
                <a:moveTo>
                  <a:pt x="0" y="6949554"/>
                </a:moveTo>
                <a:lnTo>
                  <a:pt x="3083865" y="6949554"/>
                </a:lnTo>
                <a:lnTo>
                  <a:pt x="3083865" y="0"/>
                </a:lnTo>
                <a:lnTo>
                  <a:pt x="0" y="0"/>
                </a:lnTo>
                <a:lnTo>
                  <a:pt x="0" y="6949554"/>
                </a:lnTo>
                <a:close/>
              </a:path>
            </a:pathLst>
          </a:custGeom>
          <a:blipFill>
            <a:blip r:embed="rId9"/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14056704" y="1282438"/>
            <a:ext cx="1639755" cy="1611059"/>
          </a:xfrm>
          <a:custGeom>
            <a:avLst/>
            <a:gdLst/>
            <a:ahLst/>
            <a:cxnLst/>
            <a:rect r="r" b="b" t="t" l="l"/>
            <a:pathLst>
              <a:path h="1611059" w="1639755">
                <a:moveTo>
                  <a:pt x="0" y="0"/>
                </a:moveTo>
                <a:lnTo>
                  <a:pt x="1639754" y="0"/>
                </a:lnTo>
                <a:lnTo>
                  <a:pt x="1639754" y="1611059"/>
                </a:lnTo>
                <a:lnTo>
                  <a:pt x="0" y="161105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-50462" y="7999350"/>
            <a:ext cx="2287650" cy="2287650"/>
          </a:xfrm>
          <a:custGeom>
            <a:avLst/>
            <a:gdLst/>
            <a:ahLst/>
            <a:cxnLst/>
            <a:rect r="r" b="b" t="t" l="l"/>
            <a:pathLst>
              <a:path h="2287650" w="2287650">
                <a:moveTo>
                  <a:pt x="0" y="0"/>
                </a:moveTo>
                <a:lnTo>
                  <a:pt x="2287649" y="0"/>
                </a:lnTo>
                <a:lnTo>
                  <a:pt x="2287649" y="2287650"/>
                </a:lnTo>
                <a:lnTo>
                  <a:pt x="0" y="228765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532283" y="2722056"/>
            <a:ext cx="9446338" cy="12955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241"/>
              </a:lnSpc>
              <a:spcBef>
                <a:spcPct val="0"/>
              </a:spcBef>
            </a:pPr>
            <a:r>
              <a:rPr lang="en-US" sz="3744">
                <a:solidFill>
                  <a:srgbClr val="6E4823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Political: Import/export regulations and trade policies affect supply.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4510533" y="409249"/>
            <a:ext cx="9791436" cy="21571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678"/>
              </a:lnSpc>
            </a:pPr>
            <a:r>
              <a:rPr lang="en-US" sz="6198">
                <a:solidFill>
                  <a:srgbClr val="6E4823"/>
                </a:solidFill>
                <a:latin typeface="Kingred Modern"/>
                <a:ea typeface="Kingred Modern"/>
                <a:cs typeface="Kingred Modern"/>
                <a:sym typeface="Kingred Modern"/>
              </a:rPr>
              <a:t>EXTERNAL FACTORS (PESTEL ANALYSIS)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9406251" y="3131634"/>
            <a:ext cx="8476423" cy="12955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241"/>
              </a:lnSpc>
              <a:spcBef>
                <a:spcPct val="0"/>
              </a:spcBef>
            </a:pPr>
            <a:r>
              <a:rPr lang="en-US" sz="3744">
                <a:solidFill>
                  <a:srgbClr val="6E4823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Economic: Inflation and supply disruptions increase prices.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532283" y="4598629"/>
            <a:ext cx="8859558" cy="12955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241"/>
              </a:lnSpc>
              <a:spcBef>
                <a:spcPct val="0"/>
              </a:spcBef>
            </a:pPr>
            <a:r>
              <a:rPr lang="en-US" sz="3744">
                <a:solidFill>
                  <a:srgbClr val="6E4823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Social: Consumers prefer convenience and online services.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9144000" y="5513641"/>
            <a:ext cx="9062351" cy="12955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241"/>
              </a:lnSpc>
              <a:spcBef>
                <a:spcPct val="0"/>
              </a:spcBef>
            </a:pPr>
            <a:r>
              <a:rPr lang="en-US" sz="3744">
                <a:solidFill>
                  <a:srgbClr val="6E4823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Techn</a:t>
            </a:r>
            <a:r>
              <a:rPr lang="en-US" sz="3744">
                <a:solidFill>
                  <a:srgbClr val="6E4823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ological: Rapid digitalisation; outdated website and marketing tools.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246772" y="6475202"/>
            <a:ext cx="8897228" cy="12955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241"/>
              </a:lnSpc>
              <a:spcBef>
                <a:spcPct val="0"/>
              </a:spcBef>
            </a:pPr>
            <a:r>
              <a:rPr lang="en-US" sz="3744">
                <a:solidFill>
                  <a:srgbClr val="6E4823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Environmental: Rising costs of sustainable, eco-friendly packaging.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6457109" y="8572426"/>
            <a:ext cx="9446338" cy="12955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241"/>
              </a:lnSpc>
              <a:spcBef>
                <a:spcPct val="0"/>
              </a:spcBef>
            </a:pPr>
            <a:r>
              <a:rPr lang="en-US" sz="3744">
                <a:solidFill>
                  <a:srgbClr val="6E4823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Leg</a:t>
            </a:r>
            <a:r>
              <a:rPr lang="en-US" sz="3744">
                <a:solidFill>
                  <a:srgbClr val="6E4823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al: Health &amp; safety, data protection for online orders.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13683459" y="9258300"/>
            <a:ext cx="2902990" cy="3303545"/>
          </a:xfrm>
          <a:custGeom>
            <a:avLst/>
            <a:gdLst/>
            <a:ahLst/>
            <a:cxnLst/>
            <a:rect r="r" b="b" t="t" l="l"/>
            <a:pathLst>
              <a:path h="3303545" w="2902990">
                <a:moveTo>
                  <a:pt x="0" y="0"/>
                </a:moveTo>
                <a:lnTo>
                  <a:pt x="2902990" y="0"/>
                </a:lnTo>
                <a:lnTo>
                  <a:pt x="2902990" y="3303545"/>
                </a:lnTo>
                <a:lnTo>
                  <a:pt x="0" y="330354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5996331" y="8442824"/>
            <a:ext cx="2840504" cy="2623915"/>
          </a:xfrm>
          <a:custGeom>
            <a:avLst/>
            <a:gdLst/>
            <a:ahLst/>
            <a:cxnLst/>
            <a:rect r="r" b="b" t="t" l="l"/>
            <a:pathLst>
              <a:path h="2623915" w="2840504">
                <a:moveTo>
                  <a:pt x="0" y="0"/>
                </a:moveTo>
                <a:lnTo>
                  <a:pt x="2840504" y="0"/>
                </a:lnTo>
                <a:lnTo>
                  <a:pt x="2840504" y="2623916"/>
                </a:lnTo>
                <a:lnTo>
                  <a:pt x="0" y="262391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735098">
            <a:off x="17210081" y="6359246"/>
            <a:ext cx="2136488" cy="1973581"/>
          </a:xfrm>
          <a:custGeom>
            <a:avLst/>
            <a:gdLst/>
            <a:ahLst/>
            <a:cxnLst/>
            <a:rect r="r" b="b" t="t" l="l"/>
            <a:pathLst>
              <a:path h="1973581" w="2136488">
                <a:moveTo>
                  <a:pt x="0" y="0"/>
                </a:moveTo>
                <a:lnTo>
                  <a:pt x="2136488" y="0"/>
                </a:lnTo>
                <a:lnTo>
                  <a:pt x="2136488" y="1973581"/>
                </a:lnTo>
                <a:lnTo>
                  <a:pt x="0" y="19735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true" flipV="false" rot="3880940">
            <a:off x="-1435362" y="779145"/>
            <a:ext cx="2769800" cy="4228703"/>
          </a:xfrm>
          <a:custGeom>
            <a:avLst/>
            <a:gdLst/>
            <a:ahLst/>
            <a:cxnLst/>
            <a:rect r="r" b="b" t="t" l="l"/>
            <a:pathLst>
              <a:path h="4228703" w="2769800">
                <a:moveTo>
                  <a:pt x="2769800" y="0"/>
                </a:moveTo>
                <a:lnTo>
                  <a:pt x="0" y="0"/>
                </a:lnTo>
                <a:lnTo>
                  <a:pt x="0" y="4228703"/>
                </a:lnTo>
                <a:lnTo>
                  <a:pt x="2769800" y="4228703"/>
                </a:lnTo>
                <a:lnTo>
                  <a:pt x="276980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true" flipV="false" rot="2700000">
            <a:off x="-1012971" y="-1794883"/>
            <a:ext cx="1568017" cy="3957141"/>
          </a:xfrm>
          <a:custGeom>
            <a:avLst/>
            <a:gdLst/>
            <a:ahLst/>
            <a:cxnLst/>
            <a:rect r="r" b="b" t="t" l="l"/>
            <a:pathLst>
              <a:path h="3957141" w="1568017">
                <a:moveTo>
                  <a:pt x="1568017" y="0"/>
                </a:moveTo>
                <a:lnTo>
                  <a:pt x="0" y="0"/>
                </a:lnTo>
                <a:lnTo>
                  <a:pt x="0" y="3957140"/>
                </a:lnTo>
                <a:lnTo>
                  <a:pt x="1568017" y="3957140"/>
                </a:lnTo>
                <a:lnTo>
                  <a:pt x="1568017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8862344">
            <a:off x="1055251" y="-2980210"/>
            <a:ext cx="4757812" cy="4634023"/>
          </a:xfrm>
          <a:custGeom>
            <a:avLst/>
            <a:gdLst/>
            <a:ahLst/>
            <a:cxnLst/>
            <a:rect r="r" b="b" t="t" l="l"/>
            <a:pathLst>
              <a:path h="4634023" w="4757812">
                <a:moveTo>
                  <a:pt x="0" y="0"/>
                </a:moveTo>
                <a:lnTo>
                  <a:pt x="4757812" y="0"/>
                </a:lnTo>
                <a:lnTo>
                  <a:pt x="4757812" y="4634023"/>
                </a:lnTo>
                <a:lnTo>
                  <a:pt x="0" y="463402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2897254" y="-4151298"/>
            <a:ext cx="7220316" cy="6949554"/>
          </a:xfrm>
          <a:custGeom>
            <a:avLst/>
            <a:gdLst/>
            <a:ahLst/>
            <a:cxnLst/>
            <a:rect r="r" b="b" t="t" l="l"/>
            <a:pathLst>
              <a:path h="6949554" w="7220316">
                <a:moveTo>
                  <a:pt x="0" y="0"/>
                </a:moveTo>
                <a:lnTo>
                  <a:pt x="7220316" y="0"/>
                </a:lnTo>
                <a:lnTo>
                  <a:pt x="7220316" y="6949554"/>
                </a:lnTo>
                <a:lnTo>
                  <a:pt x="0" y="694955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2956983" y="7717344"/>
            <a:ext cx="7467517" cy="7187485"/>
          </a:xfrm>
          <a:custGeom>
            <a:avLst/>
            <a:gdLst/>
            <a:ahLst/>
            <a:cxnLst/>
            <a:rect r="r" b="b" t="t" l="l"/>
            <a:pathLst>
              <a:path h="7187485" w="7467517">
                <a:moveTo>
                  <a:pt x="0" y="0"/>
                </a:moveTo>
                <a:lnTo>
                  <a:pt x="7467516" y="0"/>
                </a:lnTo>
                <a:lnTo>
                  <a:pt x="7467516" y="7187484"/>
                </a:lnTo>
                <a:lnTo>
                  <a:pt x="0" y="718748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-513330" y="7997490"/>
            <a:ext cx="3189446" cy="7187485"/>
          </a:xfrm>
          <a:custGeom>
            <a:avLst/>
            <a:gdLst/>
            <a:ahLst/>
            <a:cxnLst/>
            <a:rect r="r" b="b" t="t" l="l"/>
            <a:pathLst>
              <a:path h="7187485" w="3189446">
                <a:moveTo>
                  <a:pt x="0" y="0"/>
                </a:moveTo>
                <a:lnTo>
                  <a:pt x="3189447" y="0"/>
                </a:lnTo>
                <a:lnTo>
                  <a:pt x="3189447" y="7187484"/>
                </a:lnTo>
                <a:lnTo>
                  <a:pt x="0" y="7187484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true" rot="0">
            <a:off x="15487811" y="-4650415"/>
            <a:ext cx="3083865" cy="6949554"/>
          </a:xfrm>
          <a:custGeom>
            <a:avLst/>
            <a:gdLst/>
            <a:ahLst/>
            <a:cxnLst/>
            <a:rect r="r" b="b" t="t" l="l"/>
            <a:pathLst>
              <a:path h="6949554" w="3083865">
                <a:moveTo>
                  <a:pt x="0" y="6949554"/>
                </a:moveTo>
                <a:lnTo>
                  <a:pt x="3083865" y="6949554"/>
                </a:lnTo>
                <a:lnTo>
                  <a:pt x="3083865" y="0"/>
                </a:lnTo>
                <a:lnTo>
                  <a:pt x="0" y="0"/>
                </a:lnTo>
                <a:lnTo>
                  <a:pt x="0" y="6949554"/>
                </a:lnTo>
                <a:close/>
              </a:path>
            </a:pathLst>
          </a:custGeom>
          <a:blipFill>
            <a:blip r:embed="rId9"/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2879638" y="7997490"/>
            <a:ext cx="4540801" cy="2361217"/>
          </a:xfrm>
          <a:custGeom>
            <a:avLst/>
            <a:gdLst/>
            <a:ahLst/>
            <a:cxnLst/>
            <a:rect r="r" b="b" t="t" l="l"/>
            <a:pathLst>
              <a:path h="2361217" w="4540801">
                <a:moveTo>
                  <a:pt x="0" y="0"/>
                </a:moveTo>
                <a:lnTo>
                  <a:pt x="4540801" y="0"/>
                </a:lnTo>
                <a:lnTo>
                  <a:pt x="4540801" y="2361216"/>
                </a:lnTo>
                <a:lnTo>
                  <a:pt x="0" y="236121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4" id="14"/>
          <p:cNvSpPr txBox="true"/>
          <p:nvPr/>
        </p:nvSpPr>
        <p:spPr>
          <a:xfrm rot="0">
            <a:off x="2879638" y="1115374"/>
            <a:ext cx="11453010" cy="10217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258"/>
              </a:lnSpc>
            </a:pPr>
            <a:r>
              <a:rPr lang="en-US" sz="5898">
                <a:solidFill>
                  <a:srgbClr val="6E4823"/>
                </a:solidFill>
                <a:latin typeface="Kingred Modern"/>
                <a:ea typeface="Kingred Modern"/>
                <a:cs typeface="Kingred Modern"/>
                <a:sym typeface="Kingred Modern"/>
              </a:rPr>
              <a:t>COMPETITOR ANALYSIS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776775" y="2079975"/>
            <a:ext cx="10886294" cy="34512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546"/>
              </a:lnSpc>
            </a:pPr>
          </a:p>
          <a:p>
            <a:pPr algn="l" marL="701187" indent="-350594" lvl="1">
              <a:lnSpc>
                <a:spcPts val="4546"/>
              </a:lnSpc>
              <a:buFont typeface="Arial"/>
              <a:buChar char="•"/>
            </a:pPr>
            <a:r>
              <a:rPr lang="en-US" b="true" sz="3247">
                <a:solidFill>
                  <a:srgbClr val="A4835C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Tw</a:t>
            </a:r>
            <a:r>
              <a:rPr lang="en-US" b="true" sz="3247">
                <a:solidFill>
                  <a:srgbClr val="A4835C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o new competitors entered the market</a:t>
            </a:r>
          </a:p>
          <a:p>
            <a:pPr algn="l">
              <a:lnSpc>
                <a:spcPts val="4546"/>
              </a:lnSpc>
            </a:pPr>
          </a:p>
          <a:p>
            <a:pPr algn="l" marL="701187" indent="-350594" lvl="1">
              <a:lnSpc>
                <a:spcPts val="4546"/>
              </a:lnSpc>
              <a:buFont typeface="Arial"/>
              <a:buChar char="•"/>
            </a:pPr>
            <a:r>
              <a:rPr lang="en-US" sz="3247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Trendy boutique florist with strong Instagram presence</a:t>
            </a:r>
          </a:p>
          <a:p>
            <a:pPr algn="l" marL="701187" indent="-350594" lvl="1">
              <a:lnSpc>
                <a:spcPts val="4546"/>
              </a:lnSpc>
              <a:buFont typeface="Arial"/>
              <a:buChar char="•"/>
            </a:pPr>
            <a:r>
              <a:rPr lang="en-US" sz="3247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National chain offering discounts and same-day delivery</a:t>
            </a:r>
          </a:p>
          <a:p>
            <a:pPr algn="l">
              <a:lnSpc>
                <a:spcPts val="4546"/>
              </a:lnSpc>
            </a:pPr>
          </a:p>
        </p:txBody>
      </p:sp>
      <p:sp>
        <p:nvSpPr>
          <p:cNvPr name="TextBox 16" id="16"/>
          <p:cNvSpPr txBox="true"/>
          <p:nvPr/>
        </p:nvSpPr>
        <p:spPr>
          <a:xfrm rot="0">
            <a:off x="776775" y="5086350"/>
            <a:ext cx="10863593" cy="120101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677"/>
              </a:lnSpc>
            </a:pPr>
          </a:p>
          <a:p>
            <a:pPr algn="l" marL="721314" indent="-360657" lvl="1">
              <a:lnSpc>
                <a:spcPts val="4677"/>
              </a:lnSpc>
              <a:buFont typeface="Arial"/>
              <a:buChar char="•"/>
            </a:pPr>
            <a:r>
              <a:rPr lang="en-US" b="true" sz="3340">
                <a:solidFill>
                  <a:srgbClr val="A4835C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G</a:t>
            </a:r>
            <a:r>
              <a:rPr lang="en-US" b="true" sz="3340">
                <a:solidFill>
                  <a:srgbClr val="A4835C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reen Haven struggles to differentiate itself</a:t>
            </a:r>
          </a:p>
        </p:txBody>
      </p:sp>
      <p:sp>
        <p:nvSpPr>
          <p:cNvPr name="Freeform 17" id="17"/>
          <p:cNvSpPr/>
          <p:nvPr/>
        </p:nvSpPr>
        <p:spPr>
          <a:xfrm flipH="false" flipV="false" rot="0">
            <a:off x="12500341" y="2191573"/>
            <a:ext cx="3664614" cy="6251251"/>
          </a:xfrm>
          <a:custGeom>
            <a:avLst/>
            <a:gdLst/>
            <a:ahLst/>
            <a:cxnLst/>
            <a:rect r="r" b="b" t="t" l="l"/>
            <a:pathLst>
              <a:path h="6251251" w="3664614">
                <a:moveTo>
                  <a:pt x="0" y="0"/>
                </a:moveTo>
                <a:lnTo>
                  <a:pt x="3664614" y="0"/>
                </a:lnTo>
                <a:lnTo>
                  <a:pt x="3664614" y="6251251"/>
                </a:lnTo>
                <a:lnTo>
                  <a:pt x="0" y="6251251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 l="-36200" t="-49956" r="-67455" b="-29236"/>
            </a:stretch>
          </a:blipFill>
        </p:spPr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12802904" y="9019220"/>
            <a:ext cx="3465428" cy="3943588"/>
          </a:xfrm>
          <a:custGeom>
            <a:avLst/>
            <a:gdLst/>
            <a:ahLst/>
            <a:cxnLst/>
            <a:rect r="r" b="b" t="t" l="l"/>
            <a:pathLst>
              <a:path h="3943588" w="3465428">
                <a:moveTo>
                  <a:pt x="0" y="0"/>
                </a:moveTo>
                <a:lnTo>
                  <a:pt x="3465428" y="0"/>
                </a:lnTo>
                <a:lnTo>
                  <a:pt x="3465428" y="3943588"/>
                </a:lnTo>
                <a:lnTo>
                  <a:pt x="0" y="394358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5563882" y="8045750"/>
            <a:ext cx="3390836" cy="3132284"/>
          </a:xfrm>
          <a:custGeom>
            <a:avLst/>
            <a:gdLst/>
            <a:ahLst/>
            <a:cxnLst/>
            <a:rect r="r" b="b" t="t" l="l"/>
            <a:pathLst>
              <a:path h="3132284" w="3390836">
                <a:moveTo>
                  <a:pt x="0" y="0"/>
                </a:moveTo>
                <a:lnTo>
                  <a:pt x="3390836" y="0"/>
                </a:lnTo>
                <a:lnTo>
                  <a:pt x="3390836" y="3132285"/>
                </a:lnTo>
                <a:lnTo>
                  <a:pt x="0" y="313228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735098">
            <a:off x="17012790" y="5558490"/>
            <a:ext cx="2550420" cy="2355951"/>
          </a:xfrm>
          <a:custGeom>
            <a:avLst/>
            <a:gdLst/>
            <a:ahLst/>
            <a:cxnLst/>
            <a:rect r="r" b="b" t="t" l="l"/>
            <a:pathLst>
              <a:path h="2355951" w="2550420">
                <a:moveTo>
                  <a:pt x="0" y="0"/>
                </a:moveTo>
                <a:lnTo>
                  <a:pt x="2550420" y="0"/>
                </a:lnTo>
                <a:lnTo>
                  <a:pt x="2550420" y="2355951"/>
                </a:lnTo>
                <a:lnTo>
                  <a:pt x="0" y="235595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true" flipV="false" rot="2700000">
            <a:off x="-367506" y="-2305346"/>
            <a:ext cx="1826987" cy="4610693"/>
          </a:xfrm>
          <a:custGeom>
            <a:avLst/>
            <a:gdLst/>
            <a:ahLst/>
            <a:cxnLst/>
            <a:rect r="r" b="b" t="t" l="l"/>
            <a:pathLst>
              <a:path h="4610693" w="1826987">
                <a:moveTo>
                  <a:pt x="1826987" y="0"/>
                </a:moveTo>
                <a:lnTo>
                  <a:pt x="0" y="0"/>
                </a:lnTo>
                <a:lnTo>
                  <a:pt x="0" y="4610692"/>
                </a:lnTo>
                <a:lnTo>
                  <a:pt x="1826987" y="4610692"/>
                </a:lnTo>
                <a:lnTo>
                  <a:pt x="1826987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8862344">
            <a:off x="-524867" y="-2904064"/>
            <a:ext cx="5543601" cy="5399367"/>
          </a:xfrm>
          <a:custGeom>
            <a:avLst/>
            <a:gdLst/>
            <a:ahLst/>
            <a:cxnLst/>
            <a:rect r="r" b="b" t="t" l="l"/>
            <a:pathLst>
              <a:path h="5399367" w="5543601">
                <a:moveTo>
                  <a:pt x="0" y="0"/>
                </a:moveTo>
                <a:lnTo>
                  <a:pt x="5543601" y="0"/>
                </a:lnTo>
                <a:lnTo>
                  <a:pt x="5543601" y="5399367"/>
                </a:lnTo>
                <a:lnTo>
                  <a:pt x="0" y="539936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1456564" y="-4481194"/>
            <a:ext cx="8550234" cy="8229600"/>
          </a:xfrm>
          <a:custGeom>
            <a:avLst/>
            <a:gdLst/>
            <a:ahLst/>
            <a:cxnLst/>
            <a:rect r="r" b="b" t="t" l="l"/>
            <a:pathLst>
              <a:path h="8229600" w="8550234">
                <a:moveTo>
                  <a:pt x="0" y="0"/>
                </a:moveTo>
                <a:lnTo>
                  <a:pt x="8550233" y="0"/>
                </a:lnTo>
                <a:lnTo>
                  <a:pt x="855023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-3054723" y="7063235"/>
            <a:ext cx="8550234" cy="8229600"/>
          </a:xfrm>
          <a:custGeom>
            <a:avLst/>
            <a:gdLst/>
            <a:ahLst/>
            <a:cxnLst/>
            <a:rect r="r" b="b" t="t" l="l"/>
            <a:pathLst>
              <a:path h="8229600" w="8550234">
                <a:moveTo>
                  <a:pt x="0" y="0"/>
                </a:moveTo>
                <a:lnTo>
                  <a:pt x="8550234" y="0"/>
                </a:lnTo>
                <a:lnTo>
                  <a:pt x="855023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true" rot="0">
            <a:off x="14301621" y="-5072245"/>
            <a:ext cx="3651885" cy="8229600"/>
          </a:xfrm>
          <a:custGeom>
            <a:avLst/>
            <a:gdLst/>
            <a:ahLst/>
            <a:cxnLst/>
            <a:rect r="r" b="b" t="t" l="l"/>
            <a:pathLst>
              <a:path h="8229600" w="3651885">
                <a:moveTo>
                  <a:pt x="0" y="8229600"/>
                </a:moveTo>
                <a:lnTo>
                  <a:pt x="3651885" y="8229600"/>
                </a:lnTo>
                <a:lnTo>
                  <a:pt x="3651885" y="0"/>
                </a:lnTo>
                <a:lnTo>
                  <a:pt x="0" y="0"/>
                </a:lnTo>
                <a:lnTo>
                  <a:pt x="0" y="822960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14204061" y="3086100"/>
            <a:ext cx="3055239" cy="4114800"/>
          </a:xfrm>
          <a:custGeom>
            <a:avLst/>
            <a:gdLst/>
            <a:ahLst/>
            <a:cxnLst/>
            <a:rect r="r" b="b" t="t" l="l"/>
            <a:pathLst>
              <a:path h="4114800" w="3055239">
                <a:moveTo>
                  <a:pt x="0" y="0"/>
                </a:moveTo>
                <a:lnTo>
                  <a:pt x="3055239" y="0"/>
                </a:lnTo>
                <a:lnTo>
                  <a:pt x="305523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-3314" y="3157355"/>
            <a:ext cx="3682746" cy="4114800"/>
          </a:xfrm>
          <a:custGeom>
            <a:avLst/>
            <a:gdLst/>
            <a:ahLst/>
            <a:cxnLst/>
            <a:rect r="r" b="b" t="t" l="l"/>
            <a:pathLst>
              <a:path h="4114800" w="3682746">
                <a:moveTo>
                  <a:pt x="0" y="0"/>
                </a:moveTo>
                <a:lnTo>
                  <a:pt x="3682746" y="0"/>
                </a:lnTo>
                <a:lnTo>
                  <a:pt x="368274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3690984" y="904875"/>
            <a:ext cx="9474926" cy="9927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008"/>
              </a:lnSpc>
              <a:spcBef>
                <a:spcPct val="0"/>
              </a:spcBef>
            </a:pPr>
            <a:r>
              <a:rPr lang="en-US" sz="5720">
                <a:solidFill>
                  <a:srgbClr val="A4835C"/>
                </a:solidFill>
                <a:latin typeface="Kingred Modern"/>
                <a:ea typeface="Kingred Modern"/>
                <a:cs typeface="Kingred Modern"/>
                <a:sym typeface="Kingred Modern"/>
              </a:rPr>
              <a:t>Fishb</a:t>
            </a:r>
            <a:r>
              <a:rPr lang="en-US" sz="5720">
                <a:solidFill>
                  <a:srgbClr val="A4835C"/>
                </a:solidFill>
                <a:latin typeface="Kingred Modern"/>
                <a:ea typeface="Kingred Modern"/>
                <a:cs typeface="Kingred Modern"/>
                <a:sym typeface="Kingred Modern"/>
              </a:rPr>
              <a:t>one (Ishikawa) Diagram</a:t>
            </a:r>
          </a:p>
        </p:txBody>
      </p:sp>
      <p:sp>
        <p:nvSpPr>
          <p:cNvPr name="AutoShape 14" id="14"/>
          <p:cNvSpPr/>
          <p:nvPr/>
        </p:nvSpPr>
        <p:spPr>
          <a:xfrm flipV="true">
            <a:off x="3679432" y="5143500"/>
            <a:ext cx="10524629" cy="71255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5" id="15"/>
          <p:cNvSpPr/>
          <p:nvPr/>
        </p:nvSpPr>
        <p:spPr>
          <a:xfrm>
            <a:off x="5082148" y="2827117"/>
            <a:ext cx="0" cy="4975190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6" id="16"/>
          <p:cNvSpPr/>
          <p:nvPr/>
        </p:nvSpPr>
        <p:spPr>
          <a:xfrm>
            <a:off x="8447497" y="2827117"/>
            <a:ext cx="0" cy="4975190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7" id="17"/>
          <p:cNvSpPr/>
          <p:nvPr/>
        </p:nvSpPr>
        <p:spPr>
          <a:xfrm>
            <a:off x="12183838" y="2798943"/>
            <a:ext cx="0" cy="4975190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18" id="18"/>
          <p:cNvGrpSpPr/>
          <p:nvPr/>
        </p:nvGrpSpPr>
        <p:grpSpPr>
          <a:xfrm rot="0">
            <a:off x="11480265" y="2304237"/>
            <a:ext cx="1407146" cy="494707"/>
            <a:chOff x="0" y="0"/>
            <a:chExt cx="370606" cy="130293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370606" cy="130293"/>
            </a:xfrm>
            <a:custGeom>
              <a:avLst/>
              <a:gdLst/>
              <a:ahLst/>
              <a:cxnLst/>
              <a:rect r="r" b="b" t="t" l="l"/>
              <a:pathLst>
                <a:path h="130293" w="370606">
                  <a:moveTo>
                    <a:pt x="65147" y="0"/>
                  </a:moveTo>
                  <a:lnTo>
                    <a:pt x="305460" y="0"/>
                  </a:lnTo>
                  <a:cubicBezTo>
                    <a:pt x="322738" y="0"/>
                    <a:pt x="339308" y="6864"/>
                    <a:pt x="351525" y="19081"/>
                  </a:cubicBezTo>
                  <a:cubicBezTo>
                    <a:pt x="363743" y="31298"/>
                    <a:pt x="370606" y="47869"/>
                    <a:pt x="370606" y="65147"/>
                  </a:cubicBezTo>
                  <a:lnTo>
                    <a:pt x="370606" y="65147"/>
                  </a:lnTo>
                  <a:cubicBezTo>
                    <a:pt x="370606" y="101126"/>
                    <a:pt x="341439" y="130293"/>
                    <a:pt x="305460" y="130293"/>
                  </a:cubicBezTo>
                  <a:lnTo>
                    <a:pt x="65147" y="130293"/>
                  </a:lnTo>
                  <a:cubicBezTo>
                    <a:pt x="29167" y="130293"/>
                    <a:pt x="0" y="101126"/>
                    <a:pt x="0" y="65147"/>
                  </a:cubicBezTo>
                  <a:lnTo>
                    <a:pt x="0" y="65147"/>
                  </a:lnTo>
                  <a:cubicBezTo>
                    <a:pt x="0" y="29167"/>
                    <a:pt x="29167" y="0"/>
                    <a:pt x="65147" y="0"/>
                  </a:cubicBezTo>
                  <a:close/>
                </a:path>
              </a:pathLst>
            </a:custGeom>
            <a:solidFill>
              <a:srgbClr val="0F3E4C"/>
            </a:solidFill>
          </p:spPr>
        </p:sp>
        <p:sp>
          <p:nvSpPr>
            <p:cNvPr name="TextBox 20" id="20"/>
            <p:cNvSpPr txBox="true"/>
            <p:nvPr/>
          </p:nvSpPr>
          <p:spPr>
            <a:xfrm>
              <a:off x="0" y="-38100"/>
              <a:ext cx="370606" cy="1683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99"/>
                </a:lnSpc>
                <a:spcBef>
                  <a:spcPct val="0"/>
                </a:spcBef>
              </a:pPr>
              <a:r>
                <a:rPr lang="en-US" sz="1999">
                  <a:solidFill>
                    <a:srgbClr val="F5F8F1"/>
                  </a:solidFill>
                  <a:latin typeface="Canva Sans"/>
                  <a:ea typeface="Canva Sans"/>
                  <a:cs typeface="Canva Sans"/>
                  <a:sym typeface="Canva Sans"/>
                </a:rPr>
                <a:t>People:</a:t>
              </a:r>
            </a:p>
          </p:txBody>
        </p:sp>
      </p:grpSp>
      <p:sp>
        <p:nvSpPr>
          <p:cNvPr name="AutoShape 21" id="21"/>
          <p:cNvSpPr/>
          <p:nvPr/>
        </p:nvSpPr>
        <p:spPr>
          <a:xfrm>
            <a:off x="10972446" y="3527166"/>
            <a:ext cx="2422783" cy="0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22" id="22"/>
          <p:cNvSpPr/>
          <p:nvPr/>
        </p:nvSpPr>
        <p:spPr>
          <a:xfrm>
            <a:off x="10972446" y="4327266"/>
            <a:ext cx="2422783" cy="0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23" id="23"/>
          <p:cNvSpPr/>
          <p:nvPr/>
        </p:nvSpPr>
        <p:spPr>
          <a:xfrm>
            <a:off x="10882559" y="5839215"/>
            <a:ext cx="2422783" cy="0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24" id="24"/>
          <p:cNvSpPr/>
          <p:nvPr/>
        </p:nvSpPr>
        <p:spPr>
          <a:xfrm>
            <a:off x="10891152" y="7126434"/>
            <a:ext cx="2422783" cy="0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25" id="25"/>
          <p:cNvSpPr/>
          <p:nvPr/>
        </p:nvSpPr>
        <p:spPr>
          <a:xfrm>
            <a:off x="7160221" y="3577637"/>
            <a:ext cx="2422783" cy="0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26" id="26"/>
          <p:cNvSpPr/>
          <p:nvPr/>
        </p:nvSpPr>
        <p:spPr>
          <a:xfrm>
            <a:off x="7236106" y="4692131"/>
            <a:ext cx="2422783" cy="0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27" id="27"/>
          <p:cNvSpPr/>
          <p:nvPr/>
        </p:nvSpPr>
        <p:spPr>
          <a:xfrm>
            <a:off x="7217056" y="6702200"/>
            <a:ext cx="2422783" cy="0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28" id="28"/>
          <p:cNvSpPr/>
          <p:nvPr/>
        </p:nvSpPr>
        <p:spPr>
          <a:xfrm>
            <a:off x="3870756" y="4346316"/>
            <a:ext cx="2422783" cy="0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29" id="29"/>
          <p:cNvSpPr/>
          <p:nvPr/>
        </p:nvSpPr>
        <p:spPr>
          <a:xfrm>
            <a:off x="3870756" y="3491981"/>
            <a:ext cx="2422783" cy="0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30" id="30"/>
          <p:cNvSpPr/>
          <p:nvPr/>
        </p:nvSpPr>
        <p:spPr>
          <a:xfrm>
            <a:off x="3932423" y="6148520"/>
            <a:ext cx="2422783" cy="0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31" id="31"/>
          <p:cNvGrpSpPr/>
          <p:nvPr/>
        </p:nvGrpSpPr>
        <p:grpSpPr>
          <a:xfrm rot="0">
            <a:off x="4159515" y="7747557"/>
            <a:ext cx="1804988" cy="522880"/>
            <a:chOff x="0" y="0"/>
            <a:chExt cx="475388" cy="137713"/>
          </a:xfrm>
        </p:grpSpPr>
        <p:sp>
          <p:nvSpPr>
            <p:cNvPr name="Freeform 32" id="32"/>
            <p:cNvSpPr/>
            <p:nvPr/>
          </p:nvSpPr>
          <p:spPr>
            <a:xfrm flipH="false" flipV="false" rot="0">
              <a:off x="0" y="0"/>
              <a:ext cx="475388" cy="137713"/>
            </a:xfrm>
            <a:custGeom>
              <a:avLst/>
              <a:gdLst/>
              <a:ahLst/>
              <a:cxnLst/>
              <a:rect r="r" b="b" t="t" l="l"/>
              <a:pathLst>
                <a:path h="137713" w="475388">
                  <a:moveTo>
                    <a:pt x="68857" y="0"/>
                  </a:moveTo>
                  <a:lnTo>
                    <a:pt x="406531" y="0"/>
                  </a:lnTo>
                  <a:cubicBezTo>
                    <a:pt x="444560" y="0"/>
                    <a:pt x="475388" y="30828"/>
                    <a:pt x="475388" y="68857"/>
                  </a:cubicBezTo>
                  <a:lnTo>
                    <a:pt x="475388" y="68857"/>
                  </a:lnTo>
                  <a:cubicBezTo>
                    <a:pt x="475388" y="106885"/>
                    <a:pt x="444560" y="137713"/>
                    <a:pt x="406531" y="137713"/>
                  </a:cubicBezTo>
                  <a:lnTo>
                    <a:pt x="68857" y="137713"/>
                  </a:lnTo>
                  <a:cubicBezTo>
                    <a:pt x="30828" y="137713"/>
                    <a:pt x="0" y="106885"/>
                    <a:pt x="0" y="68857"/>
                  </a:cubicBezTo>
                  <a:lnTo>
                    <a:pt x="0" y="68857"/>
                  </a:lnTo>
                  <a:cubicBezTo>
                    <a:pt x="0" y="30828"/>
                    <a:pt x="30828" y="0"/>
                    <a:pt x="68857" y="0"/>
                  </a:cubicBezTo>
                  <a:close/>
                </a:path>
              </a:pathLst>
            </a:custGeom>
            <a:solidFill>
              <a:srgbClr val="0F3E4C"/>
            </a:solidFill>
          </p:spPr>
        </p:sp>
        <p:sp>
          <p:nvSpPr>
            <p:cNvPr name="TextBox 33" id="33"/>
            <p:cNvSpPr txBox="true"/>
            <p:nvPr/>
          </p:nvSpPr>
          <p:spPr>
            <a:xfrm>
              <a:off x="0" y="-38100"/>
              <a:ext cx="475388" cy="17581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99"/>
                </a:lnSpc>
                <a:spcBef>
                  <a:spcPct val="0"/>
                </a:spcBef>
              </a:pPr>
              <a:r>
                <a:rPr lang="en-US" sz="1999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Competition:</a:t>
              </a:r>
            </a:p>
          </p:txBody>
        </p:sp>
      </p:grpSp>
      <p:grpSp>
        <p:nvGrpSpPr>
          <p:cNvPr name="Group 34" id="34"/>
          <p:cNvGrpSpPr/>
          <p:nvPr/>
        </p:nvGrpSpPr>
        <p:grpSpPr>
          <a:xfrm rot="0">
            <a:off x="4274900" y="2433795"/>
            <a:ext cx="1574218" cy="519581"/>
            <a:chOff x="0" y="0"/>
            <a:chExt cx="414609" cy="136844"/>
          </a:xfrm>
        </p:grpSpPr>
        <p:sp>
          <p:nvSpPr>
            <p:cNvPr name="Freeform 35" id="35"/>
            <p:cNvSpPr/>
            <p:nvPr/>
          </p:nvSpPr>
          <p:spPr>
            <a:xfrm flipH="false" flipV="false" rot="0">
              <a:off x="0" y="0"/>
              <a:ext cx="414609" cy="136844"/>
            </a:xfrm>
            <a:custGeom>
              <a:avLst/>
              <a:gdLst/>
              <a:ahLst/>
              <a:cxnLst/>
              <a:rect r="r" b="b" t="t" l="l"/>
              <a:pathLst>
                <a:path h="136844" w="414609">
                  <a:moveTo>
                    <a:pt x="68422" y="0"/>
                  </a:moveTo>
                  <a:lnTo>
                    <a:pt x="346187" y="0"/>
                  </a:lnTo>
                  <a:cubicBezTo>
                    <a:pt x="364333" y="0"/>
                    <a:pt x="381737" y="7209"/>
                    <a:pt x="394568" y="20040"/>
                  </a:cubicBezTo>
                  <a:cubicBezTo>
                    <a:pt x="407400" y="32872"/>
                    <a:pt x="414609" y="50276"/>
                    <a:pt x="414609" y="68422"/>
                  </a:cubicBezTo>
                  <a:lnTo>
                    <a:pt x="414609" y="68422"/>
                  </a:lnTo>
                  <a:cubicBezTo>
                    <a:pt x="414609" y="86569"/>
                    <a:pt x="407400" y="103972"/>
                    <a:pt x="394568" y="116804"/>
                  </a:cubicBezTo>
                  <a:cubicBezTo>
                    <a:pt x="381737" y="129636"/>
                    <a:pt x="364333" y="136844"/>
                    <a:pt x="346187" y="136844"/>
                  </a:cubicBezTo>
                  <a:lnTo>
                    <a:pt x="68422" y="136844"/>
                  </a:lnTo>
                  <a:cubicBezTo>
                    <a:pt x="50276" y="136844"/>
                    <a:pt x="32872" y="129636"/>
                    <a:pt x="20040" y="116804"/>
                  </a:cubicBezTo>
                  <a:cubicBezTo>
                    <a:pt x="7209" y="103972"/>
                    <a:pt x="0" y="86569"/>
                    <a:pt x="0" y="68422"/>
                  </a:cubicBezTo>
                  <a:lnTo>
                    <a:pt x="0" y="68422"/>
                  </a:lnTo>
                  <a:cubicBezTo>
                    <a:pt x="0" y="50276"/>
                    <a:pt x="7209" y="32872"/>
                    <a:pt x="20040" y="20040"/>
                  </a:cubicBezTo>
                  <a:cubicBezTo>
                    <a:pt x="32872" y="7209"/>
                    <a:pt x="50276" y="0"/>
                    <a:pt x="68422" y="0"/>
                  </a:cubicBezTo>
                  <a:close/>
                </a:path>
              </a:pathLst>
            </a:custGeom>
            <a:solidFill>
              <a:srgbClr val="0F3E4C"/>
            </a:solidFill>
          </p:spPr>
        </p:sp>
        <p:sp>
          <p:nvSpPr>
            <p:cNvPr name="TextBox 36" id="36"/>
            <p:cNvSpPr txBox="true"/>
            <p:nvPr/>
          </p:nvSpPr>
          <p:spPr>
            <a:xfrm>
              <a:off x="0" y="-38100"/>
              <a:ext cx="414609" cy="17494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99"/>
                </a:lnSpc>
                <a:spcBef>
                  <a:spcPct val="0"/>
                </a:spcBef>
              </a:pPr>
              <a:r>
                <a:rPr lang="en-US" sz="1999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Technology:</a:t>
              </a:r>
            </a:p>
          </p:txBody>
        </p:sp>
      </p:grpSp>
      <p:grpSp>
        <p:nvGrpSpPr>
          <p:cNvPr name="Group 37" id="37"/>
          <p:cNvGrpSpPr/>
          <p:nvPr/>
        </p:nvGrpSpPr>
        <p:grpSpPr>
          <a:xfrm rot="0">
            <a:off x="7743924" y="2469275"/>
            <a:ext cx="1407146" cy="469726"/>
            <a:chOff x="0" y="0"/>
            <a:chExt cx="370606" cy="123714"/>
          </a:xfrm>
        </p:grpSpPr>
        <p:sp>
          <p:nvSpPr>
            <p:cNvPr name="Freeform 38" id="38"/>
            <p:cNvSpPr/>
            <p:nvPr/>
          </p:nvSpPr>
          <p:spPr>
            <a:xfrm flipH="false" flipV="false" rot="0">
              <a:off x="0" y="0"/>
              <a:ext cx="370606" cy="123714"/>
            </a:xfrm>
            <a:custGeom>
              <a:avLst/>
              <a:gdLst/>
              <a:ahLst/>
              <a:cxnLst/>
              <a:rect r="r" b="b" t="t" l="l"/>
              <a:pathLst>
                <a:path h="123714" w="370606">
                  <a:moveTo>
                    <a:pt x="61857" y="0"/>
                  </a:moveTo>
                  <a:lnTo>
                    <a:pt x="308749" y="0"/>
                  </a:lnTo>
                  <a:cubicBezTo>
                    <a:pt x="325155" y="0"/>
                    <a:pt x="340888" y="6517"/>
                    <a:pt x="352489" y="18117"/>
                  </a:cubicBezTo>
                  <a:cubicBezTo>
                    <a:pt x="364089" y="29718"/>
                    <a:pt x="370606" y="45451"/>
                    <a:pt x="370606" y="61857"/>
                  </a:cubicBezTo>
                  <a:lnTo>
                    <a:pt x="370606" y="61857"/>
                  </a:lnTo>
                  <a:cubicBezTo>
                    <a:pt x="370606" y="96020"/>
                    <a:pt x="342912" y="123714"/>
                    <a:pt x="308749" y="123714"/>
                  </a:cubicBezTo>
                  <a:lnTo>
                    <a:pt x="61857" y="123714"/>
                  </a:lnTo>
                  <a:cubicBezTo>
                    <a:pt x="27694" y="123714"/>
                    <a:pt x="0" y="96020"/>
                    <a:pt x="0" y="61857"/>
                  </a:cubicBezTo>
                  <a:lnTo>
                    <a:pt x="0" y="61857"/>
                  </a:lnTo>
                  <a:cubicBezTo>
                    <a:pt x="0" y="27694"/>
                    <a:pt x="27694" y="0"/>
                    <a:pt x="61857" y="0"/>
                  </a:cubicBezTo>
                  <a:close/>
                </a:path>
              </a:pathLst>
            </a:custGeom>
            <a:solidFill>
              <a:srgbClr val="0F3E4C"/>
            </a:solidFill>
          </p:spPr>
        </p:sp>
        <p:sp>
          <p:nvSpPr>
            <p:cNvPr name="TextBox 39" id="39"/>
            <p:cNvSpPr txBox="true"/>
            <p:nvPr/>
          </p:nvSpPr>
          <p:spPr>
            <a:xfrm>
              <a:off x="0" y="-38100"/>
              <a:ext cx="370606" cy="16181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99"/>
                </a:lnSpc>
                <a:spcBef>
                  <a:spcPct val="0"/>
                </a:spcBef>
              </a:pPr>
              <a:r>
                <a:rPr lang="en-US" sz="1999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Place:</a:t>
              </a:r>
            </a:p>
          </p:txBody>
        </p:sp>
      </p:grpSp>
      <p:grpSp>
        <p:nvGrpSpPr>
          <p:cNvPr name="Group 40" id="40"/>
          <p:cNvGrpSpPr/>
          <p:nvPr/>
        </p:nvGrpSpPr>
        <p:grpSpPr>
          <a:xfrm rot="0">
            <a:off x="11398970" y="7774134"/>
            <a:ext cx="1407146" cy="469726"/>
            <a:chOff x="0" y="0"/>
            <a:chExt cx="370606" cy="123714"/>
          </a:xfrm>
        </p:grpSpPr>
        <p:sp>
          <p:nvSpPr>
            <p:cNvPr name="Freeform 41" id="41"/>
            <p:cNvSpPr/>
            <p:nvPr/>
          </p:nvSpPr>
          <p:spPr>
            <a:xfrm flipH="false" flipV="false" rot="0">
              <a:off x="0" y="0"/>
              <a:ext cx="370606" cy="123714"/>
            </a:xfrm>
            <a:custGeom>
              <a:avLst/>
              <a:gdLst/>
              <a:ahLst/>
              <a:cxnLst/>
              <a:rect r="r" b="b" t="t" l="l"/>
              <a:pathLst>
                <a:path h="123714" w="370606">
                  <a:moveTo>
                    <a:pt x="61857" y="0"/>
                  </a:moveTo>
                  <a:lnTo>
                    <a:pt x="308749" y="0"/>
                  </a:lnTo>
                  <a:cubicBezTo>
                    <a:pt x="325155" y="0"/>
                    <a:pt x="340888" y="6517"/>
                    <a:pt x="352489" y="18117"/>
                  </a:cubicBezTo>
                  <a:cubicBezTo>
                    <a:pt x="364089" y="29718"/>
                    <a:pt x="370606" y="45451"/>
                    <a:pt x="370606" y="61857"/>
                  </a:cubicBezTo>
                  <a:lnTo>
                    <a:pt x="370606" y="61857"/>
                  </a:lnTo>
                  <a:cubicBezTo>
                    <a:pt x="370606" y="96020"/>
                    <a:pt x="342912" y="123714"/>
                    <a:pt x="308749" y="123714"/>
                  </a:cubicBezTo>
                  <a:lnTo>
                    <a:pt x="61857" y="123714"/>
                  </a:lnTo>
                  <a:cubicBezTo>
                    <a:pt x="27694" y="123714"/>
                    <a:pt x="0" y="96020"/>
                    <a:pt x="0" y="61857"/>
                  </a:cubicBezTo>
                  <a:lnTo>
                    <a:pt x="0" y="61857"/>
                  </a:lnTo>
                  <a:cubicBezTo>
                    <a:pt x="0" y="27694"/>
                    <a:pt x="27694" y="0"/>
                    <a:pt x="61857" y="0"/>
                  </a:cubicBezTo>
                  <a:close/>
                </a:path>
              </a:pathLst>
            </a:custGeom>
            <a:solidFill>
              <a:srgbClr val="0F3E4C"/>
            </a:solidFill>
          </p:spPr>
        </p:sp>
        <p:sp>
          <p:nvSpPr>
            <p:cNvPr name="TextBox 42" id="42"/>
            <p:cNvSpPr txBox="true"/>
            <p:nvPr/>
          </p:nvSpPr>
          <p:spPr>
            <a:xfrm>
              <a:off x="0" y="-38100"/>
              <a:ext cx="370606" cy="16181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99"/>
                </a:lnSpc>
                <a:spcBef>
                  <a:spcPct val="0"/>
                </a:spcBef>
              </a:pPr>
              <a:r>
                <a:rPr lang="en-US" sz="1999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Process:</a:t>
              </a:r>
            </a:p>
          </p:txBody>
        </p:sp>
      </p:grpSp>
      <p:grpSp>
        <p:nvGrpSpPr>
          <p:cNvPr name="Group 43" id="43"/>
          <p:cNvGrpSpPr/>
          <p:nvPr/>
        </p:nvGrpSpPr>
        <p:grpSpPr>
          <a:xfrm rot="0">
            <a:off x="7743924" y="7802307"/>
            <a:ext cx="1407146" cy="469726"/>
            <a:chOff x="0" y="0"/>
            <a:chExt cx="370606" cy="123714"/>
          </a:xfrm>
        </p:grpSpPr>
        <p:sp>
          <p:nvSpPr>
            <p:cNvPr name="Freeform 44" id="44"/>
            <p:cNvSpPr/>
            <p:nvPr/>
          </p:nvSpPr>
          <p:spPr>
            <a:xfrm flipH="false" flipV="false" rot="0">
              <a:off x="0" y="0"/>
              <a:ext cx="370606" cy="123714"/>
            </a:xfrm>
            <a:custGeom>
              <a:avLst/>
              <a:gdLst/>
              <a:ahLst/>
              <a:cxnLst/>
              <a:rect r="r" b="b" t="t" l="l"/>
              <a:pathLst>
                <a:path h="123714" w="370606">
                  <a:moveTo>
                    <a:pt x="61857" y="0"/>
                  </a:moveTo>
                  <a:lnTo>
                    <a:pt x="308749" y="0"/>
                  </a:lnTo>
                  <a:cubicBezTo>
                    <a:pt x="325155" y="0"/>
                    <a:pt x="340888" y="6517"/>
                    <a:pt x="352489" y="18117"/>
                  </a:cubicBezTo>
                  <a:cubicBezTo>
                    <a:pt x="364089" y="29718"/>
                    <a:pt x="370606" y="45451"/>
                    <a:pt x="370606" y="61857"/>
                  </a:cubicBezTo>
                  <a:lnTo>
                    <a:pt x="370606" y="61857"/>
                  </a:lnTo>
                  <a:cubicBezTo>
                    <a:pt x="370606" y="96020"/>
                    <a:pt x="342912" y="123714"/>
                    <a:pt x="308749" y="123714"/>
                  </a:cubicBezTo>
                  <a:lnTo>
                    <a:pt x="61857" y="123714"/>
                  </a:lnTo>
                  <a:cubicBezTo>
                    <a:pt x="27694" y="123714"/>
                    <a:pt x="0" y="96020"/>
                    <a:pt x="0" y="61857"/>
                  </a:cubicBezTo>
                  <a:lnTo>
                    <a:pt x="0" y="61857"/>
                  </a:lnTo>
                  <a:cubicBezTo>
                    <a:pt x="0" y="27694"/>
                    <a:pt x="27694" y="0"/>
                    <a:pt x="61857" y="0"/>
                  </a:cubicBezTo>
                  <a:close/>
                </a:path>
              </a:pathLst>
            </a:custGeom>
            <a:solidFill>
              <a:srgbClr val="0F3E4C"/>
            </a:solidFill>
          </p:spPr>
        </p:sp>
        <p:sp>
          <p:nvSpPr>
            <p:cNvPr name="TextBox 45" id="45"/>
            <p:cNvSpPr txBox="true"/>
            <p:nvPr/>
          </p:nvSpPr>
          <p:spPr>
            <a:xfrm>
              <a:off x="0" y="-38100"/>
              <a:ext cx="370606" cy="16181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99"/>
                </a:lnSpc>
                <a:spcBef>
                  <a:spcPct val="0"/>
                </a:spcBef>
              </a:pPr>
              <a:r>
                <a:rPr lang="en-US" sz="1999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Product:</a:t>
              </a:r>
            </a:p>
          </p:txBody>
        </p:sp>
      </p:grpSp>
      <p:sp>
        <p:nvSpPr>
          <p:cNvPr name="TextBox 46" id="46"/>
          <p:cNvSpPr txBox="true"/>
          <p:nvPr/>
        </p:nvSpPr>
        <p:spPr>
          <a:xfrm rot="0">
            <a:off x="7466753" y="3139338"/>
            <a:ext cx="2011263" cy="3878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98"/>
              </a:lnSpc>
              <a:spcBef>
                <a:spcPct val="0"/>
              </a:spcBef>
            </a:pPr>
            <a:r>
              <a:rPr lang="en-US" b="true" sz="2356">
                <a:solidFill>
                  <a:srgbClr val="0F3E4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Poor visibility</a:t>
            </a:r>
          </a:p>
        </p:txBody>
      </p:sp>
      <p:sp>
        <p:nvSpPr>
          <p:cNvPr name="TextBox 47" id="47"/>
          <p:cNvSpPr txBox="true"/>
          <p:nvPr/>
        </p:nvSpPr>
        <p:spPr>
          <a:xfrm rot="0">
            <a:off x="3542388" y="5347358"/>
            <a:ext cx="3724870" cy="79740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98"/>
              </a:lnSpc>
            </a:pPr>
            <a:r>
              <a:rPr lang="en-US" b="true" sz="2356">
                <a:solidFill>
                  <a:srgbClr val="0F3E4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New entrants with better </a:t>
            </a:r>
          </a:p>
          <a:p>
            <a:pPr algn="ctr">
              <a:lnSpc>
                <a:spcPts val="3298"/>
              </a:lnSpc>
              <a:spcBef>
                <a:spcPct val="0"/>
              </a:spcBef>
            </a:pPr>
            <a:r>
              <a:rPr lang="en-US" b="true" sz="2356">
                <a:solidFill>
                  <a:srgbClr val="0F3E4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delivery &amp; online offers</a:t>
            </a:r>
          </a:p>
        </p:txBody>
      </p:sp>
      <p:sp>
        <p:nvSpPr>
          <p:cNvPr name="TextBox 48" id="48"/>
          <p:cNvSpPr txBox="true"/>
          <p:nvPr/>
        </p:nvSpPr>
        <p:spPr>
          <a:xfrm rot="0">
            <a:off x="9984796" y="3139338"/>
            <a:ext cx="4459784" cy="3878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98"/>
              </a:lnSpc>
              <a:spcBef>
                <a:spcPct val="0"/>
              </a:spcBef>
            </a:pPr>
            <a:r>
              <a:rPr lang="en-US" b="true" sz="2356">
                <a:solidFill>
                  <a:srgbClr val="0F3E4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Limited digital marketing skills</a:t>
            </a:r>
          </a:p>
        </p:txBody>
      </p:sp>
      <p:sp>
        <p:nvSpPr>
          <p:cNvPr name="TextBox 49" id="49"/>
          <p:cNvSpPr txBox="true"/>
          <p:nvPr/>
        </p:nvSpPr>
        <p:spPr>
          <a:xfrm rot="0">
            <a:off x="10683130" y="3958488"/>
            <a:ext cx="3001417" cy="3878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98"/>
              </a:lnSpc>
              <a:spcBef>
                <a:spcPct val="0"/>
              </a:spcBef>
            </a:pPr>
            <a:r>
              <a:rPr lang="en-US" b="true" sz="2356">
                <a:solidFill>
                  <a:srgbClr val="0F3E4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Lack of staff training</a:t>
            </a:r>
          </a:p>
        </p:txBody>
      </p:sp>
      <p:sp>
        <p:nvSpPr>
          <p:cNvPr name="TextBox 50" id="50"/>
          <p:cNvSpPr txBox="true"/>
          <p:nvPr/>
        </p:nvSpPr>
        <p:spPr>
          <a:xfrm rot="0">
            <a:off x="10882559" y="5430416"/>
            <a:ext cx="2602557" cy="3878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98"/>
              </a:lnSpc>
              <a:spcBef>
                <a:spcPct val="0"/>
              </a:spcBef>
            </a:pPr>
            <a:r>
              <a:rPr lang="en-US" b="true" sz="2356">
                <a:solidFill>
                  <a:srgbClr val="0F3E4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Outdated website</a:t>
            </a:r>
          </a:p>
        </p:txBody>
      </p:sp>
      <p:sp>
        <p:nvSpPr>
          <p:cNvPr name="TextBox 51" id="51"/>
          <p:cNvSpPr txBox="true"/>
          <p:nvPr/>
        </p:nvSpPr>
        <p:spPr>
          <a:xfrm rot="0">
            <a:off x="10711673" y="6757655"/>
            <a:ext cx="3006030" cy="3878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98"/>
              </a:lnSpc>
              <a:spcBef>
                <a:spcPct val="0"/>
              </a:spcBef>
            </a:pPr>
            <a:r>
              <a:rPr lang="en-US" b="true" sz="2356">
                <a:solidFill>
                  <a:srgbClr val="0F3E4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</a:t>
            </a:r>
            <a:r>
              <a:rPr lang="en-US" b="true" sz="2356">
                <a:solidFill>
                  <a:srgbClr val="0F3E4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low online ordering</a:t>
            </a:r>
          </a:p>
        </p:txBody>
      </p:sp>
      <p:sp>
        <p:nvSpPr>
          <p:cNvPr name="TextBox 52" id="52"/>
          <p:cNvSpPr txBox="true"/>
          <p:nvPr/>
        </p:nvSpPr>
        <p:spPr>
          <a:xfrm rot="0">
            <a:off x="6017720" y="6258315"/>
            <a:ext cx="5848052" cy="3878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98"/>
              </a:lnSpc>
              <a:spcBef>
                <a:spcPct val="0"/>
              </a:spcBef>
            </a:pPr>
            <a:r>
              <a:rPr lang="en-US" b="true" sz="2356">
                <a:solidFill>
                  <a:srgbClr val="0F3E4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High prices due to sustainable materials</a:t>
            </a:r>
          </a:p>
        </p:txBody>
      </p:sp>
      <p:sp>
        <p:nvSpPr>
          <p:cNvPr name="TextBox 53" id="53"/>
          <p:cNvSpPr txBox="true"/>
          <p:nvPr/>
        </p:nvSpPr>
        <p:spPr>
          <a:xfrm rot="0">
            <a:off x="7130362" y="4270368"/>
            <a:ext cx="2802240" cy="7959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50"/>
              </a:lnSpc>
              <a:spcBef>
                <a:spcPct val="0"/>
              </a:spcBef>
            </a:pPr>
            <a:r>
              <a:rPr lang="en-US" b="true" sz="2321">
                <a:solidFill>
                  <a:srgbClr val="0F3E4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Reduced foot traffic</a:t>
            </a:r>
          </a:p>
        </p:txBody>
      </p:sp>
      <p:sp>
        <p:nvSpPr>
          <p:cNvPr name="TextBox 54" id="54"/>
          <p:cNvSpPr txBox="true"/>
          <p:nvPr/>
        </p:nvSpPr>
        <p:spPr>
          <a:xfrm rot="0">
            <a:off x="3677044" y="3119255"/>
            <a:ext cx="2678162" cy="3878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98"/>
              </a:lnSpc>
              <a:spcBef>
                <a:spcPct val="0"/>
              </a:spcBef>
            </a:pPr>
            <a:r>
              <a:rPr lang="en-US" b="true" sz="2356">
                <a:solidFill>
                  <a:srgbClr val="0F3E4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Weak social media</a:t>
            </a:r>
          </a:p>
        </p:txBody>
      </p:sp>
      <p:sp>
        <p:nvSpPr>
          <p:cNvPr name="TextBox 55" id="55"/>
          <p:cNvSpPr txBox="true"/>
          <p:nvPr/>
        </p:nvSpPr>
        <p:spPr>
          <a:xfrm rot="0">
            <a:off x="3701673" y="3946047"/>
            <a:ext cx="2678162" cy="3878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98"/>
              </a:lnSpc>
              <a:spcBef>
                <a:spcPct val="0"/>
              </a:spcBef>
            </a:pPr>
            <a:r>
              <a:rPr lang="en-US" b="true" sz="2356">
                <a:solidFill>
                  <a:srgbClr val="0F3E4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Weak social media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13683459" y="9258300"/>
            <a:ext cx="2902990" cy="3303545"/>
          </a:xfrm>
          <a:custGeom>
            <a:avLst/>
            <a:gdLst/>
            <a:ahLst/>
            <a:cxnLst/>
            <a:rect r="r" b="b" t="t" l="l"/>
            <a:pathLst>
              <a:path h="3303545" w="2902990">
                <a:moveTo>
                  <a:pt x="0" y="0"/>
                </a:moveTo>
                <a:lnTo>
                  <a:pt x="2902990" y="0"/>
                </a:lnTo>
                <a:lnTo>
                  <a:pt x="2902990" y="3303545"/>
                </a:lnTo>
                <a:lnTo>
                  <a:pt x="0" y="330354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5996331" y="8442824"/>
            <a:ext cx="2840504" cy="2623915"/>
          </a:xfrm>
          <a:custGeom>
            <a:avLst/>
            <a:gdLst/>
            <a:ahLst/>
            <a:cxnLst/>
            <a:rect r="r" b="b" t="t" l="l"/>
            <a:pathLst>
              <a:path h="2623915" w="2840504">
                <a:moveTo>
                  <a:pt x="0" y="0"/>
                </a:moveTo>
                <a:lnTo>
                  <a:pt x="2840504" y="0"/>
                </a:lnTo>
                <a:lnTo>
                  <a:pt x="2840504" y="2623916"/>
                </a:lnTo>
                <a:lnTo>
                  <a:pt x="0" y="262391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735098">
            <a:off x="17210081" y="6359246"/>
            <a:ext cx="2136488" cy="1973581"/>
          </a:xfrm>
          <a:custGeom>
            <a:avLst/>
            <a:gdLst/>
            <a:ahLst/>
            <a:cxnLst/>
            <a:rect r="r" b="b" t="t" l="l"/>
            <a:pathLst>
              <a:path h="1973581" w="2136488">
                <a:moveTo>
                  <a:pt x="0" y="0"/>
                </a:moveTo>
                <a:lnTo>
                  <a:pt x="2136488" y="0"/>
                </a:lnTo>
                <a:lnTo>
                  <a:pt x="2136488" y="1973581"/>
                </a:lnTo>
                <a:lnTo>
                  <a:pt x="0" y="19735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true" flipV="false" rot="3880940">
            <a:off x="-1435362" y="779145"/>
            <a:ext cx="2769800" cy="4228703"/>
          </a:xfrm>
          <a:custGeom>
            <a:avLst/>
            <a:gdLst/>
            <a:ahLst/>
            <a:cxnLst/>
            <a:rect r="r" b="b" t="t" l="l"/>
            <a:pathLst>
              <a:path h="4228703" w="2769800">
                <a:moveTo>
                  <a:pt x="2769800" y="0"/>
                </a:moveTo>
                <a:lnTo>
                  <a:pt x="0" y="0"/>
                </a:lnTo>
                <a:lnTo>
                  <a:pt x="0" y="4228703"/>
                </a:lnTo>
                <a:lnTo>
                  <a:pt x="2769800" y="4228703"/>
                </a:lnTo>
                <a:lnTo>
                  <a:pt x="276980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true" flipV="false" rot="2700000">
            <a:off x="-1012971" y="-1794883"/>
            <a:ext cx="1568017" cy="3957141"/>
          </a:xfrm>
          <a:custGeom>
            <a:avLst/>
            <a:gdLst/>
            <a:ahLst/>
            <a:cxnLst/>
            <a:rect r="r" b="b" t="t" l="l"/>
            <a:pathLst>
              <a:path h="3957141" w="1568017">
                <a:moveTo>
                  <a:pt x="1568017" y="0"/>
                </a:moveTo>
                <a:lnTo>
                  <a:pt x="0" y="0"/>
                </a:lnTo>
                <a:lnTo>
                  <a:pt x="0" y="3957140"/>
                </a:lnTo>
                <a:lnTo>
                  <a:pt x="1568017" y="3957140"/>
                </a:lnTo>
                <a:lnTo>
                  <a:pt x="1568017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8862344">
            <a:off x="1055251" y="-2980210"/>
            <a:ext cx="4757812" cy="4634023"/>
          </a:xfrm>
          <a:custGeom>
            <a:avLst/>
            <a:gdLst/>
            <a:ahLst/>
            <a:cxnLst/>
            <a:rect r="r" b="b" t="t" l="l"/>
            <a:pathLst>
              <a:path h="4634023" w="4757812">
                <a:moveTo>
                  <a:pt x="0" y="0"/>
                </a:moveTo>
                <a:lnTo>
                  <a:pt x="4757812" y="0"/>
                </a:lnTo>
                <a:lnTo>
                  <a:pt x="4757812" y="4634023"/>
                </a:lnTo>
                <a:lnTo>
                  <a:pt x="0" y="463402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2897254" y="-4151298"/>
            <a:ext cx="7220316" cy="6949554"/>
          </a:xfrm>
          <a:custGeom>
            <a:avLst/>
            <a:gdLst/>
            <a:ahLst/>
            <a:cxnLst/>
            <a:rect r="r" b="b" t="t" l="l"/>
            <a:pathLst>
              <a:path h="6949554" w="7220316">
                <a:moveTo>
                  <a:pt x="0" y="0"/>
                </a:moveTo>
                <a:lnTo>
                  <a:pt x="7220316" y="0"/>
                </a:lnTo>
                <a:lnTo>
                  <a:pt x="7220316" y="6949554"/>
                </a:lnTo>
                <a:lnTo>
                  <a:pt x="0" y="694955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2956983" y="7717344"/>
            <a:ext cx="7467517" cy="7187485"/>
          </a:xfrm>
          <a:custGeom>
            <a:avLst/>
            <a:gdLst/>
            <a:ahLst/>
            <a:cxnLst/>
            <a:rect r="r" b="b" t="t" l="l"/>
            <a:pathLst>
              <a:path h="7187485" w="7467517">
                <a:moveTo>
                  <a:pt x="0" y="0"/>
                </a:moveTo>
                <a:lnTo>
                  <a:pt x="7467516" y="0"/>
                </a:lnTo>
                <a:lnTo>
                  <a:pt x="7467516" y="7187484"/>
                </a:lnTo>
                <a:lnTo>
                  <a:pt x="0" y="718748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2258368">
            <a:off x="-319646" y="4948169"/>
            <a:ext cx="3189446" cy="7187485"/>
          </a:xfrm>
          <a:custGeom>
            <a:avLst/>
            <a:gdLst/>
            <a:ahLst/>
            <a:cxnLst/>
            <a:rect r="r" b="b" t="t" l="l"/>
            <a:pathLst>
              <a:path h="7187485" w="3189446">
                <a:moveTo>
                  <a:pt x="0" y="0"/>
                </a:moveTo>
                <a:lnTo>
                  <a:pt x="3189446" y="0"/>
                </a:lnTo>
                <a:lnTo>
                  <a:pt x="3189446" y="7187484"/>
                </a:lnTo>
                <a:lnTo>
                  <a:pt x="0" y="7187484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true" rot="0">
            <a:off x="15487811" y="-4650415"/>
            <a:ext cx="3083865" cy="6949554"/>
          </a:xfrm>
          <a:custGeom>
            <a:avLst/>
            <a:gdLst/>
            <a:ahLst/>
            <a:cxnLst/>
            <a:rect r="r" b="b" t="t" l="l"/>
            <a:pathLst>
              <a:path h="6949554" w="3083865">
                <a:moveTo>
                  <a:pt x="0" y="6949554"/>
                </a:moveTo>
                <a:lnTo>
                  <a:pt x="3083865" y="6949554"/>
                </a:lnTo>
                <a:lnTo>
                  <a:pt x="3083865" y="0"/>
                </a:lnTo>
                <a:lnTo>
                  <a:pt x="0" y="0"/>
                </a:lnTo>
                <a:lnTo>
                  <a:pt x="0" y="6949554"/>
                </a:lnTo>
                <a:close/>
              </a:path>
            </a:pathLst>
          </a:custGeom>
          <a:blipFill>
            <a:blip r:embed="rId9"/>
            <a:stretch>
              <a:fillRect l="0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2676117" y="1401957"/>
            <a:ext cx="11453010" cy="14915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177"/>
              </a:lnSpc>
            </a:pPr>
            <a:r>
              <a:rPr lang="en-US" sz="8698">
                <a:solidFill>
                  <a:srgbClr val="6E4823"/>
                </a:solidFill>
                <a:latin typeface="Kingred Modern"/>
                <a:ea typeface="Kingred Modern"/>
                <a:cs typeface="Kingred Modern"/>
                <a:sym typeface="Kingred Modern"/>
              </a:rPr>
              <a:t>KEY FINDINGS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2676117" y="3960609"/>
            <a:ext cx="12158577" cy="252770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83135" indent="-391567" lvl="1">
              <a:lnSpc>
                <a:spcPts val="5078"/>
              </a:lnSpc>
              <a:buFont typeface="Arial"/>
              <a:buChar char="•"/>
            </a:pPr>
            <a:r>
              <a:rPr lang="en-US" sz="3627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Decline driven by digital and economic changes</a:t>
            </a:r>
          </a:p>
          <a:p>
            <a:pPr algn="l" marL="783135" indent="-391567" lvl="1">
              <a:lnSpc>
                <a:spcPts val="5078"/>
              </a:lnSpc>
              <a:buFont typeface="Arial"/>
              <a:buChar char="•"/>
            </a:pPr>
            <a:r>
              <a:rPr lang="en-US" sz="3627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Outdated systems and weak online presence</a:t>
            </a:r>
          </a:p>
          <a:p>
            <a:pPr algn="l" marL="783135" indent="-391567" lvl="1">
              <a:lnSpc>
                <a:spcPts val="5078"/>
              </a:lnSpc>
              <a:buFont typeface="Arial"/>
              <a:buChar char="•"/>
            </a:pPr>
            <a:r>
              <a:rPr lang="en-US" sz="3627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High product costs reduce competitiveness</a:t>
            </a:r>
          </a:p>
          <a:p>
            <a:pPr algn="l" marL="783135" indent="-391567" lvl="1">
              <a:lnSpc>
                <a:spcPts val="5078"/>
              </a:lnSpc>
              <a:buFont typeface="Arial"/>
              <a:buChar char="•"/>
            </a:pPr>
            <a:r>
              <a:rPr lang="en-US" sz="3627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Poor marketing and reduced customer engagement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12179187" y="7470073"/>
            <a:ext cx="3593124" cy="4088903"/>
          </a:xfrm>
          <a:custGeom>
            <a:avLst/>
            <a:gdLst/>
            <a:ahLst/>
            <a:cxnLst/>
            <a:rect r="r" b="b" t="t" l="l"/>
            <a:pathLst>
              <a:path h="4088903" w="3593124">
                <a:moveTo>
                  <a:pt x="0" y="0"/>
                </a:moveTo>
                <a:lnTo>
                  <a:pt x="3593124" y="0"/>
                </a:lnTo>
                <a:lnTo>
                  <a:pt x="3593124" y="4088903"/>
                </a:lnTo>
                <a:lnTo>
                  <a:pt x="0" y="408890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5408360" y="6964617"/>
            <a:ext cx="3701881" cy="3419612"/>
          </a:xfrm>
          <a:custGeom>
            <a:avLst/>
            <a:gdLst/>
            <a:ahLst/>
            <a:cxnLst/>
            <a:rect r="r" b="b" t="t" l="l"/>
            <a:pathLst>
              <a:path h="3419612" w="3701881">
                <a:moveTo>
                  <a:pt x="0" y="0"/>
                </a:moveTo>
                <a:lnTo>
                  <a:pt x="3701880" y="0"/>
                </a:lnTo>
                <a:lnTo>
                  <a:pt x="3701880" y="3419612"/>
                </a:lnTo>
                <a:lnTo>
                  <a:pt x="0" y="341961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735098">
            <a:off x="17170968" y="4786823"/>
            <a:ext cx="2136488" cy="1973581"/>
          </a:xfrm>
          <a:custGeom>
            <a:avLst/>
            <a:gdLst/>
            <a:ahLst/>
            <a:cxnLst/>
            <a:rect r="r" b="b" t="t" l="l"/>
            <a:pathLst>
              <a:path h="1973581" w="2136488">
                <a:moveTo>
                  <a:pt x="0" y="0"/>
                </a:moveTo>
                <a:lnTo>
                  <a:pt x="2136487" y="0"/>
                </a:lnTo>
                <a:lnTo>
                  <a:pt x="2136487" y="1973581"/>
                </a:lnTo>
                <a:lnTo>
                  <a:pt x="0" y="19735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true" flipV="false" rot="3880940">
            <a:off x="-1435362" y="779145"/>
            <a:ext cx="2769800" cy="4228703"/>
          </a:xfrm>
          <a:custGeom>
            <a:avLst/>
            <a:gdLst/>
            <a:ahLst/>
            <a:cxnLst/>
            <a:rect r="r" b="b" t="t" l="l"/>
            <a:pathLst>
              <a:path h="4228703" w="2769800">
                <a:moveTo>
                  <a:pt x="2769800" y="0"/>
                </a:moveTo>
                <a:lnTo>
                  <a:pt x="0" y="0"/>
                </a:lnTo>
                <a:lnTo>
                  <a:pt x="0" y="4228703"/>
                </a:lnTo>
                <a:lnTo>
                  <a:pt x="2769800" y="4228703"/>
                </a:lnTo>
                <a:lnTo>
                  <a:pt x="276980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true" flipV="false" rot="2700000">
            <a:off x="-1012971" y="-1794883"/>
            <a:ext cx="1568017" cy="3957141"/>
          </a:xfrm>
          <a:custGeom>
            <a:avLst/>
            <a:gdLst/>
            <a:ahLst/>
            <a:cxnLst/>
            <a:rect r="r" b="b" t="t" l="l"/>
            <a:pathLst>
              <a:path h="3957141" w="1568017">
                <a:moveTo>
                  <a:pt x="1568017" y="0"/>
                </a:moveTo>
                <a:lnTo>
                  <a:pt x="0" y="0"/>
                </a:lnTo>
                <a:lnTo>
                  <a:pt x="0" y="3957140"/>
                </a:lnTo>
                <a:lnTo>
                  <a:pt x="1568017" y="3957140"/>
                </a:lnTo>
                <a:lnTo>
                  <a:pt x="1568017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8862344">
            <a:off x="1055251" y="-2980210"/>
            <a:ext cx="4757812" cy="4634023"/>
          </a:xfrm>
          <a:custGeom>
            <a:avLst/>
            <a:gdLst/>
            <a:ahLst/>
            <a:cxnLst/>
            <a:rect r="r" b="b" t="t" l="l"/>
            <a:pathLst>
              <a:path h="4634023" w="4757812">
                <a:moveTo>
                  <a:pt x="0" y="0"/>
                </a:moveTo>
                <a:lnTo>
                  <a:pt x="4757812" y="0"/>
                </a:lnTo>
                <a:lnTo>
                  <a:pt x="4757812" y="4634023"/>
                </a:lnTo>
                <a:lnTo>
                  <a:pt x="0" y="463402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2897254" y="-4151298"/>
            <a:ext cx="7220316" cy="6949554"/>
          </a:xfrm>
          <a:custGeom>
            <a:avLst/>
            <a:gdLst/>
            <a:ahLst/>
            <a:cxnLst/>
            <a:rect r="r" b="b" t="t" l="l"/>
            <a:pathLst>
              <a:path h="6949554" w="7220316">
                <a:moveTo>
                  <a:pt x="0" y="0"/>
                </a:moveTo>
                <a:lnTo>
                  <a:pt x="7220316" y="0"/>
                </a:lnTo>
                <a:lnTo>
                  <a:pt x="7220316" y="6949554"/>
                </a:lnTo>
                <a:lnTo>
                  <a:pt x="0" y="694955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2956983" y="7717344"/>
            <a:ext cx="7467517" cy="7187485"/>
          </a:xfrm>
          <a:custGeom>
            <a:avLst/>
            <a:gdLst/>
            <a:ahLst/>
            <a:cxnLst/>
            <a:rect r="r" b="b" t="t" l="l"/>
            <a:pathLst>
              <a:path h="7187485" w="7467517">
                <a:moveTo>
                  <a:pt x="0" y="0"/>
                </a:moveTo>
                <a:lnTo>
                  <a:pt x="7467516" y="0"/>
                </a:lnTo>
                <a:lnTo>
                  <a:pt x="7467516" y="7187484"/>
                </a:lnTo>
                <a:lnTo>
                  <a:pt x="0" y="718748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true" rot="0">
            <a:off x="15487811" y="-4650415"/>
            <a:ext cx="3083865" cy="6949554"/>
          </a:xfrm>
          <a:custGeom>
            <a:avLst/>
            <a:gdLst/>
            <a:ahLst/>
            <a:cxnLst/>
            <a:rect r="r" b="b" t="t" l="l"/>
            <a:pathLst>
              <a:path h="6949554" w="3083865">
                <a:moveTo>
                  <a:pt x="0" y="6949554"/>
                </a:moveTo>
                <a:lnTo>
                  <a:pt x="3083865" y="6949554"/>
                </a:lnTo>
                <a:lnTo>
                  <a:pt x="3083865" y="0"/>
                </a:lnTo>
                <a:lnTo>
                  <a:pt x="0" y="0"/>
                </a:lnTo>
                <a:lnTo>
                  <a:pt x="0" y="6949554"/>
                </a:lnTo>
                <a:close/>
              </a:path>
            </a:pathLst>
          </a:custGeom>
          <a:blipFill>
            <a:blip r:embed="rId9"/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-715263" y="4316134"/>
            <a:ext cx="5225796" cy="8229600"/>
          </a:xfrm>
          <a:custGeom>
            <a:avLst/>
            <a:gdLst/>
            <a:ahLst/>
            <a:cxnLst/>
            <a:rect r="r" b="b" t="t" l="l"/>
            <a:pathLst>
              <a:path h="8229600" w="5225796">
                <a:moveTo>
                  <a:pt x="0" y="0"/>
                </a:moveTo>
                <a:lnTo>
                  <a:pt x="5225796" y="0"/>
                </a:lnTo>
                <a:lnTo>
                  <a:pt x="522579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0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3831495" y="1472262"/>
            <a:ext cx="9791436" cy="11868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657"/>
              </a:lnSpc>
            </a:pPr>
            <a:r>
              <a:rPr lang="en-US" sz="6898">
                <a:solidFill>
                  <a:srgbClr val="6E4823"/>
                </a:solidFill>
                <a:latin typeface="Kingred Modern"/>
                <a:ea typeface="Kingred Modern"/>
                <a:cs typeface="Kingred Modern"/>
                <a:sym typeface="Kingred Modern"/>
              </a:rPr>
              <a:t>RECOMMENDATIONS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875110" y="3410544"/>
            <a:ext cx="12427865" cy="39079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800479" indent="-400240" lvl="1">
              <a:lnSpc>
                <a:spcPts val="5190"/>
              </a:lnSpc>
              <a:buFont typeface="Arial"/>
              <a:buChar char="•"/>
            </a:pPr>
            <a:r>
              <a:rPr lang="en-US" sz="3707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Redesign and optimise website for e-commerce</a:t>
            </a:r>
          </a:p>
          <a:p>
            <a:pPr algn="ctr" marL="800479" indent="-400240" lvl="1">
              <a:lnSpc>
                <a:spcPts val="5190"/>
              </a:lnSpc>
              <a:buFont typeface="Arial"/>
              <a:buChar char="•"/>
            </a:pPr>
            <a:r>
              <a:rPr lang="en-US" sz="3707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Introduce subscription and delivery services</a:t>
            </a:r>
          </a:p>
          <a:p>
            <a:pPr algn="ctr" marL="800479" indent="-400240" lvl="1">
              <a:lnSpc>
                <a:spcPts val="5190"/>
              </a:lnSpc>
              <a:buFont typeface="Arial"/>
              <a:buChar char="•"/>
            </a:pPr>
            <a:r>
              <a:rPr lang="en-US" sz="3707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Improve social media marketing (Instagram, Facebook)</a:t>
            </a:r>
          </a:p>
          <a:p>
            <a:pPr algn="ctr" marL="800479" indent="-400240" lvl="1">
              <a:lnSpc>
                <a:spcPts val="5190"/>
              </a:lnSpc>
              <a:buFont typeface="Arial"/>
              <a:buChar char="•"/>
            </a:pPr>
            <a:r>
              <a:rPr lang="en-US" sz="3707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Offer loyalty programmes and promotions</a:t>
            </a:r>
          </a:p>
          <a:p>
            <a:pPr algn="ctr" marL="800479" indent="-400240" lvl="1">
              <a:lnSpc>
                <a:spcPts val="5190"/>
              </a:lnSpc>
              <a:buFont typeface="Arial"/>
              <a:buChar char="•"/>
            </a:pPr>
            <a:r>
              <a:rPr lang="en-US" sz="3707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Collaborate with local businesses and wedding planners</a:t>
            </a:r>
          </a:p>
          <a:p>
            <a:pPr algn="ctr">
              <a:lnSpc>
                <a:spcPts val="519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13683459" y="9258300"/>
            <a:ext cx="2902990" cy="3303545"/>
          </a:xfrm>
          <a:custGeom>
            <a:avLst/>
            <a:gdLst/>
            <a:ahLst/>
            <a:cxnLst/>
            <a:rect r="r" b="b" t="t" l="l"/>
            <a:pathLst>
              <a:path h="3303545" w="2902990">
                <a:moveTo>
                  <a:pt x="0" y="0"/>
                </a:moveTo>
                <a:lnTo>
                  <a:pt x="2902990" y="0"/>
                </a:lnTo>
                <a:lnTo>
                  <a:pt x="2902990" y="3303545"/>
                </a:lnTo>
                <a:lnTo>
                  <a:pt x="0" y="330354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5996331" y="8442824"/>
            <a:ext cx="2840504" cy="2623915"/>
          </a:xfrm>
          <a:custGeom>
            <a:avLst/>
            <a:gdLst/>
            <a:ahLst/>
            <a:cxnLst/>
            <a:rect r="r" b="b" t="t" l="l"/>
            <a:pathLst>
              <a:path h="2623915" w="2840504">
                <a:moveTo>
                  <a:pt x="0" y="0"/>
                </a:moveTo>
                <a:lnTo>
                  <a:pt x="2840504" y="0"/>
                </a:lnTo>
                <a:lnTo>
                  <a:pt x="2840504" y="2623916"/>
                </a:lnTo>
                <a:lnTo>
                  <a:pt x="0" y="262391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735098">
            <a:off x="17210081" y="6359246"/>
            <a:ext cx="2136488" cy="1973581"/>
          </a:xfrm>
          <a:custGeom>
            <a:avLst/>
            <a:gdLst/>
            <a:ahLst/>
            <a:cxnLst/>
            <a:rect r="r" b="b" t="t" l="l"/>
            <a:pathLst>
              <a:path h="1973581" w="2136488">
                <a:moveTo>
                  <a:pt x="0" y="0"/>
                </a:moveTo>
                <a:lnTo>
                  <a:pt x="2136488" y="0"/>
                </a:lnTo>
                <a:lnTo>
                  <a:pt x="2136488" y="1973581"/>
                </a:lnTo>
                <a:lnTo>
                  <a:pt x="0" y="19735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true" flipV="false" rot="3880940">
            <a:off x="-1435362" y="779145"/>
            <a:ext cx="2769800" cy="4228703"/>
          </a:xfrm>
          <a:custGeom>
            <a:avLst/>
            <a:gdLst/>
            <a:ahLst/>
            <a:cxnLst/>
            <a:rect r="r" b="b" t="t" l="l"/>
            <a:pathLst>
              <a:path h="4228703" w="2769800">
                <a:moveTo>
                  <a:pt x="2769800" y="0"/>
                </a:moveTo>
                <a:lnTo>
                  <a:pt x="0" y="0"/>
                </a:lnTo>
                <a:lnTo>
                  <a:pt x="0" y="4228703"/>
                </a:lnTo>
                <a:lnTo>
                  <a:pt x="2769800" y="4228703"/>
                </a:lnTo>
                <a:lnTo>
                  <a:pt x="276980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true" flipV="false" rot="2700000">
            <a:off x="-1012971" y="-1794883"/>
            <a:ext cx="1568017" cy="3957141"/>
          </a:xfrm>
          <a:custGeom>
            <a:avLst/>
            <a:gdLst/>
            <a:ahLst/>
            <a:cxnLst/>
            <a:rect r="r" b="b" t="t" l="l"/>
            <a:pathLst>
              <a:path h="3957141" w="1568017">
                <a:moveTo>
                  <a:pt x="1568017" y="0"/>
                </a:moveTo>
                <a:lnTo>
                  <a:pt x="0" y="0"/>
                </a:lnTo>
                <a:lnTo>
                  <a:pt x="0" y="3957140"/>
                </a:lnTo>
                <a:lnTo>
                  <a:pt x="1568017" y="3957140"/>
                </a:lnTo>
                <a:lnTo>
                  <a:pt x="1568017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8862344">
            <a:off x="1055251" y="-2980210"/>
            <a:ext cx="4757812" cy="4634023"/>
          </a:xfrm>
          <a:custGeom>
            <a:avLst/>
            <a:gdLst/>
            <a:ahLst/>
            <a:cxnLst/>
            <a:rect r="r" b="b" t="t" l="l"/>
            <a:pathLst>
              <a:path h="4634023" w="4757812">
                <a:moveTo>
                  <a:pt x="0" y="0"/>
                </a:moveTo>
                <a:lnTo>
                  <a:pt x="4757812" y="0"/>
                </a:lnTo>
                <a:lnTo>
                  <a:pt x="4757812" y="4634023"/>
                </a:lnTo>
                <a:lnTo>
                  <a:pt x="0" y="463402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2897254" y="-4151298"/>
            <a:ext cx="7220316" cy="6949554"/>
          </a:xfrm>
          <a:custGeom>
            <a:avLst/>
            <a:gdLst/>
            <a:ahLst/>
            <a:cxnLst/>
            <a:rect r="r" b="b" t="t" l="l"/>
            <a:pathLst>
              <a:path h="6949554" w="7220316">
                <a:moveTo>
                  <a:pt x="0" y="0"/>
                </a:moveTo>
                <a:lnTo>
                  <a:pt x="7220316" y="0"/>
                </a:lnTo>
                <a:lnTo>
                  <a:pt x="7220316" y="6949554"/>
                </a:lnTo>
                <a:lnTo>
                  <a:pt x="0" y="694955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2956983" y="7717344"/>
            <a:ext cx="7467517" cy="7187485"/>
          </a:xfrm>
          <a:custGeom>
            <a:avLst/>
            <a:gdLst/>
            <a:ahLst/>
            <a:cxnLst/>
            <a:rect r="r" b="b" t="t" l="l"/>
            <a:pathLst>
              <a:path h="7187485" w="7467517">
                <a:moveTo>
                  <a:pt x="0" y="0"/>
                </a:moveTo>
                <a:lnTo>
                  <a:pt x="7467516" y="0"/>
                </a:lnTo>
                <a:lnTo>
                  <a:pt x="7467516" y="7187484"/>
                </a:lnTo>
                <a:lnTo>
                  <a:pt x="0" y="718748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-106210" y="7997490"/>
            <a:ext cx="3189446" cy="7187485"/>
          </a:xfrm>
          <a:custGeom>
            <a:avLst/>
            <a:gdLst/>
            <a:ahLst/>
            <a:cxnLst/>
            <a:rect r="r" b="b" t="t" l="l"/>
            <a:pathLst>
              <a:path h="7187485" w="3189446">
                <a:moveTo>
                  <a:pt x="0" y="0"/>
                </a:moveTo>
                <a:lnTo>
                  <a:pt x="3189447" y="0"/>
                </a:lnTo>
                <a:lnTo>
                  <a:pt x="3189447" y="7187484"/>
                </a:lnTo>
                <a:lnTo>
                  <a:pt x="0" y="7187484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true" rot="0">
            <a:off x="15487811" y="-4650415"/>
            <a:ext cx="3083865" cy="6949554"/>
          </a:xfrm>
          <a:custGeom>
            <a:avLst/>
            <a:gdLst/>
            <a:ahLst/>
            <a:cxnLst/>
            <a:rect r="r" b="b" t="t" l="l"/>
            <a:pathLst>
              <a:path h="6949554" w="3083865">
                <a:moveTo>
                  <a:pt x="0" y="6949554"/>
                </a:moveTo>
                <a:lnTo>
                  <a:pt x="3083865" y="6949554"/>
                </a:lnTo>
                <a:lnTo>
                  <a:pt x="3083865" y="0"/>
                </a:lnTo>
                <a:lnTo>
                  <a:pt x="0" y="0"/>
                </a:lnTo>
                <a:lnTo>
                  <a:pt x="0" y="6949554"/>
                </a:lnTo>
                <a:close/>
              </a:path>
            </a:pathLst>
          </a:custGeom>
          <a:blipFill>
            <a:blip r:embed="rId9"/>
            <a:stretch>
              <a:fillRect l="0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1313545" y="2528280"/>
            <a:ext cx="14616412" cy="64602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21"/>
              </a:lnSpc>
            </a:pPr>
          </a:p>
          <a:p>
            <a:pPr algn="ctr">
              <a:lnSpc>
                <a:spcPts val="3021"/>
              </a:lnSpc>
            </a:pPr>
            <a:r>
              <a:rPr lang="en-US" sz="2158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Chaffey, D. and Ellis-Chadwick, F. (2022) Digital Marketing, 8th edn. Harlow: Pearson.</a:t>
            </a:r>
          </a:p>
          <a:p>
            <a:pPr algn="ctr">
              <a:lnSpc>
                <a:spcPts val="3021"/>
              </a:lnSpc>
            </a:pPr>
          </a:p>
          <a:p>
            <a:pPr algn="ctr">
              <a:lnSpc>
                <a:spcPts val="3021"/>
              </a:lnSpc>
            </a:pPr>
            <a:r>
              <a:rPr lang="en-US" sz="2158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Deloitte (2023) UK Retail Floristry Trends. Available at: </a:t>
            </a:r>
            <a:r>
              <a:rPr lang="en-US" sz="2158" u="sng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  <a:hlinkClick r:id="rId10" tooltip="https://www2.deloitte.com"/>
              </a:rPr>
              <a:t>https://www2.deloitte.com</a:t>
            </a:r>
            <a:r>
              <a:rPr lang="en-US" sz="2158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 (Accessed: 15 February 2025).</a:t>
            </a:r>
          </a:p>
          <a:p>
            <a:pPr algn="ctr">
              <a:lnSpc>
                <a:spcPts val="3021"/>
              </a:lnSpc>
            </a:pPr>
          </a:p>
          <a:p>
            <a:pPr algn="ctr">
              <a:lnSpc>
                <a:spcPts val="3021"/>
              </a:lnSpc>
            </a:pPr>
            <a:r>
              <a:rPr lang="en-US" sz="2158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Kotter, J. (2014) Accelerate: Building Strategic Agility for a Faster-Moving World. Boston: Harvard Business Review Press.</a:t>
            </a:r>
          </a:p>
          <a:p>
            <a:pPr algn="ctr">
              <a:lnSpc>
                <a:spcPts val="3021"/>
              </a:lnSpc>
            </a:pPr>
          </a:p>
          <a:p>
            <a:pPr algn="ctr">
              <a:lnSpc>
                <a:spcPts val="3021"/>
              </a:lnSpc>
            </a:pPr>
            <a:r>
              <a:rPr lang="en-US" sz="2158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McKinsey &amp; Company (2023) How Consumer Behaviour Has Shifted Since COVID-19. Available at: </a:t>
            </a:r>
            <a:r>
              <a:rPr lang="en-US" sz="2158" u="sng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  <a:hlinkClick r:id="rId11" tooltip="https://www.mckinsey.com"/>
              </a:rPr>
              <a:t>https://www.mckinsey.com</a:t>
            </a:r>
            <a:r>
              <a:rPr lang="en-US" sz="2158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 (Accessed: 15 February 2025).</a:t>
            </a:r>
          </a:p>
          <a:p>
            <a:pPr algn="ctr">
              <a:lnSpc>
                <a:spcPts val="3021"/>
              </a:lnSpc>
            </a:pPr>
          </a:p>
          <a:p>
            <a:pPr algn="ctr">
              <a:lnSpc>
                <a:spcPts val="3021"/>
              </a:lnSpc>
            </a:pPr>
            <a:r>
              <a:rPr lang="en-US" sz="2158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Mintel (2023) UK Floristry and Flower Market Report. Available at: </a:t>
            </a:r>
            <a:r>
              <a:rPr lang="en-US" sz="2158" u="sng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  <a:hlinkClick r:id="rId12" tooltip="https://www.mintel.com"/>
              </a:rPr>
              <a:t>https://www.mintel.com</a:t>
            </a:r>
            <a:r>
              <a:rPr lang="en-US" sz="2158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 (Accessed: 15 February 2025).</a:t>
            </a:r>
          </a:p>
          <a:p>
            <a:pPr algn="ctr">
              <a:lnSpc>
                <a:spcPts val="3021"/>
              </a:lnSpc>
            </a:pPr>
          </a:p>
          <a:p>
            <a:pPr algn="ctr">
              <a:lnSpc>
                <a:spcPts val="3021"/>
              </a:lnSpc>
            </a:pPr>
            <a:r>
              <a:rPr lang="en-US" sz="2158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Office for National Statistics (ONS) (2023) Small Business Economic Trends. Available at: </a:t>
            </a:r>
            <a:r>
              <a:rPr lang="en-US" sz="2158" u="sng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  <a:hlinkClick r:id="rId13" tooltip="https://www.ons.gov.uk"/>
              </a:rPr>
              <a:t>https://www.ons.gov.uk</a:t>
            </a:r>
            <a:r>
              <a:rPr lang="en-US" sz="2158">
                <a:solidFill>
                  <a:srgbClr val="A4835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 (Accessed: 15 February 2025).</a:t>
            </a:r>
          </a:p>
          <a:p>
            <a:pPr algn="ctr">
              <a:lnSpc>
                <a:spcPts val="3021"/>
              </a:lnSpc>
              <a:spcBef>
                <a:spcPct val="0"/>
              </a:spcBef>
            </a:pPr>
          </a:p>
          <a:p>
            <a:pPr algn="ctr">
              <a:lnSpc>
                <a:spcPts val="3021"/>
              </a:lnSpc>
              <a:spcBef>
                <a:spcPct val="0"/>
              </a:spcBef>
            </a:pPr>
          </a:p>
        </p:txBody>
      </p:sp>
      <p:sp>
        <p:nvSpPr>
          <p:cNvPr name="Freeform 14" id="14"/>
          <p:cNvSpPr/>
          <p:nvPr/>
        </p:nvSpPr>
        <p:spPr>
          <a:xfrm flipH="false" flipV="false" rot="0">
            <a:off x="15726437" y="3173339"/>
            <a:ext cx="2606612" cy="2606612"/>
          </a:xfrm>
          <a:custGeom>
            <a:avLst/>
            <a:gdLst/>
            <a:ahLst/>
            <a:cxnLst/>
            <a:rect r="r" b="b" t="t" l="l"/>
            <a:pathLst>
              <a:path h="2606612" w="2606612">
                <a:moveTo>
                  <a:pt x="0" y="0"/>
                </a:moveTo>
                <a:lnTo>
                  <a:pt x="2606612" y="0"/>
                </a:lnTo>
                <a:lnTo>
                  <a:pt x="2606612" y="2606612"/>
                </a:lnTo>
                <a:lnTo>
                  <a:pt x="0" y="2606612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-50462" y="4476645"/>
            <a:ext cx="1702031" cy="2057400"/>
          </a:xfrm>
          <a:custGeom>
            <a:avLst/>
            <a:gdLst/>
            <a:ahLst/>
            <a:cxnLst/>
            <a:rect r="r" b="b" t="t" l="l"/>
            <a:pathLst>
              <a:path h="2057400" w="1702031">
                <a:moveTo>
                  <a:pt x="0" y="0"/>
                </a:moveTo>
                <a:lnTo>
                  <a:pt x="1702031" y="0"/>
                </a:lnTo>
                <a:lnTo>
                  <a:pt x="1702031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6" id="16"/>
          <p:cNvSpPr txBox="true"/>
          <p:nvPr/>
        </p:nvSpPr>
        <p:spPr>
          <a:xfrm rot="0">
            <a:off x="3083237" y="1098866"/>
            <a:ext cx="12121526" cy="10382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398"/>
              </a:lnSpc>
            </a:pPr>
            <a:r>
              <a:rPr lang="en-US" sz="5998">
                <a:solidFill>
                  <a:srgbClr val="6E4823"/>
                </a:solidFill>
                <a:latin typeface="Kingred Modern"/>
                <a:ea typeface="Kingred Modern"/>
                <a:cs typeface="Kingred Modern"/>
                <a:sym typeface="Kingred Modern"/>
              </a:rPr>
              <a:t> REFERENCES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12802904" y="9019220"/>
            <a:ext cx="3465428" cy="3943588"/>
          </a:xfrm>
          <a:custGeom>
            <a:avLst/>
            <a:gdLst/>
            <a:ahLst/>
            <a:cxnLst/>
            <a:rect r="r" b="b" t="t" l="l"/>
            <a:pathLst>
              <a:path h="3943588" w="3465428">
                <a:moveTo>
                  <a:pt x="0" y="0"/>
                </a:moveTo>
                <a:lnTo>
                  <a:pt x="3465428" y="0"/>
                </a:lnTo>
                <a:lnTo>
                  <a:pt x="3465428" y="3943588"/>
                </a:lnTo>
                <a:lnTo>
                  <a:pt x="0" y="394358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5563882" y="8045750"/>
            <a:ext cx="3390836" cy="3132284"/>
          </a:xfrm>
          <a:custGeom>
            <a:avLst/>
            <a:gdLst/>
            <a:ahLst/>
            <a:cxnLst/>
            <a:rect r="r" b="b" t="t" l="l"/>
            <a:pathLst>
              <a:path h="3132284" w="3390836">
                <a:moveTo>
                  <a:pt x="0" y="0"/>
                </a:moveTo>
                <a:lnTo>
                  <a:pt x="3390836" y="0"/>
                </a:lnTo>
                <a:lnTo>
                  <a:pt x="3390836" y="3132285"/>
                </a:lnTo>
                <a:lnTo>
                  <a:pt x="0" y="313228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735098">
            <a:off x="17012790" y="5558490"/>
            <a:ext cx="2550420" cy="2355951"/>
          </a:xfrm>
          <a:custGeom>
            <a:avLst/>
            <a:gdLst/>
            <a:ahLst/>
            <a:cxnLst/>
            <a:rect r="r" b="b" t="t" l="l"/>
            <a:pathLst>
              <a:path h="2355951" w="2550420">
                <a:moveTo>
                  <a:pt x="0" y="0"/>
                </a:moveTo>
                <a:lnTo>
                  <a:pt x="2550420" y="0"/>
                </a:lnTo>
                <a:lnTo>
                  <a:pt x="2550420" y="2355951"/>
                </a:lnTo>
                <a:lnTo>
                  <a:pt x="0" y="235595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true" flipV="false" rot="3880940">
            <a:off x="-859658" y="693803"/>
            <a:ext cx="3227254" cy="4927105"/>
          </a:xfrm>
          <a:custGeom>
            <a:avLst/>
            <a:gdLst/>
            <a:ahLst/>
            <a:cxnLst/>
            <a:rect r="r" b="b" t="t" l="l"/>
            <a:pathLst>
              <a:path h="4927105" w="3227254">
                <a:moveTo>
                  <a:pt x="3227254" y="0"/>
                </a:moveTo>
                <a:lnTo>
                  <a:pt x="0" y="0"/>
                </a:lnTo>
                <a:lnTo>
                  <a:pt x="0" y="4927105"/>
                </a:lnTo>
                <a:lnTo>
                  <a:pt x="3227254" y="4927105"/>
                </a:lnTo>
                <a:lnTo>
                  <a:pt x="3227254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true" flipV="false" rot="2700000">
            <a:off x="-367506" y="-2305346"/>
            <a:ext cx="1826987" cy="4610693"/>
          </a:xfrm>
          <a:custGeom>
            <a:avLst/>
            <a:gdLst/>
            <a:ahLst/>
            <a:cxnLst/>
            <a:rect r="r" b="b" t="t" l="l"/>
            <a:pathLst>
              <a:path h="4610693" w="1826987">
                <a:moveTo>
                  <a:pt x="1826987" y="0"/>
                </a:moveTo>
                <a:lnTo>
                  <a:pt x="0" y="0"/>
                </a:lnTo>
                <a:lnTo>
                  <a:pt x="0" y="4610692"/>
                </a:lnTo>
                <a:lnTo>
                  <a:pt x="1826987" y="4610692"/>
                </a:lnTo>
                <a:lnTo>
                  <a:pt x="1826987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8862344">
            <a:off x="2042299" y="-3686438"/>
            <a:ext cx="5543601" cy="5399367"/>
          </a:xfrm>
          <a:custGeom>
            <a:avLst/>
            <a:gdLst/>
            <a:ahLst/>
            <a:cxnLst/>
            <a:rect r="r" b="b" t="t" l="l"/>
            <a:pathLst>
              <a:path h="5399367" w="5543601">
                <a:moveTo>
                  <a:pt x="0" y="0"/>
                </a:moveTo>
                <a:lnTo>
                  <a:pt x="5543601" y="0"/>
                </a:lnTo>
                <a:lnTo>
                  <a:pt x="5543601" y="5399367"/>
                </a:lnTo>
                <a:lnTo>
                  <a:pt x="0" y="5399367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1233907" y="-4481194"/>
            <a:ext cx="8550234" cy="8229600"/>
          </a:xfrm>
          <a:custGeom>
            <a:avLst/>
            <a:gdLst/>
            <a:ahLst/>
            <a:cxnLst/>
            <a:rect r="r" b="b" t="t" l="l"/>
            <a:pathLst>
              <a:path h="8229600" w="8550234">
                <a:moveTo>
                  <a:pt x="0" y="0"/>
                </a:moveTo>
                <a:lnTo>
                  <a:pt x="8550233" y="0"/>
                </a:lnTo>
                <a:lnTo>
                  <a:pt x="855023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3054723" y="7063235"/>
            <a:ext cx="8550234" cy="8229600"/>
          </a:xfrm>
          <a:custGeom>
            <a:avLst/>
            <a:gdLst/>
            <a:ahLst/>
            <a:cxnLst/>
            <a:rect r="r" b="b" t="t" l="l"/>
            <a:pathLst>
              <a:path h="8229600" w="8550234">
                <a:moveTo>
                  <a:pt x="0" y="0"/>
                </a:moveTo>
                <a:lnTo>
                  <a:pt x="8550234" y="0"/>
                </a:lnTo>
                <a:lnTo>
                  <a:pt x="855023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-256763" y="7383999"/>
            <a:ext cx="3651885" cy="8229600"/>
          </a:xfrm>
          <a:custGeom>
            <a:avLst/>
            <a:gdLst/>
            <a:ahLst/>
            <a:cxnLst/>
            <a:rect r="r" b="b" t="t" l="l"/>
            <a:pathLst>
              <a:path h="8229600" w="3651885">
                <a:moveTo>
                  <a:pt x="0" y="0"/>
                </a:moveTo>
                <a:lnTo>
                  <a:pt x="3651885" y="0"/>
                </a:lnTo>
                <a:lnTo>
                  <a:pt x="3651885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true" rot="0">
            <a:off x="14301621" y="-5072245"/>
            <a:ext cx="3651885" cy="8229600"/>
          </a:xfrm>
          <a:custGeom>
            <a:avLst/>
            <a:gdLst/>
            <a:ahLst/>
            <a:cxnLst/>
            <a:rect r="r" b="b" t="t" l="l"/>
            <a:pathLst>
              <a:path h="8229600" w="3651885">
                <a:moveTo>
                  <a:pt x="0" y="8229600"/>
                </a:moveTo>
                <a:lnTo>
                  <a:pt x="3651885" y="8229600"/>
                </a:lnTo>
                <a:lnTo>
                  <a:pt x="3651885" y="0"/>
                </a:lnTo>
                <a:lnTo>
                  <a:pt x="0" y="0"/>
                </a:lnTo>
                <a:lnTo>
                  <a:pt x="0" y="8229600"/>
                </a:lnTo>
                <a:close/>
              </a:path>
            </a:pathLst>
          </a:custGeom>
          <a:blipFill>
            <a:blip r:embed="rId9"/>
            <a:stretch>
              <a:fillRect l="0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2807931" y="3010189"/>
            <a:ext cx="12672137" cy="48090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8651"/>
              </a:lnSpc>
            </a:pPr>
            <a:r>
              <a:rPr lang="en-US" sz="17431">
                <a:solidFill>
                  <a:srgbClr val="6E4823"/>
                </a:solidFill>
                <a:latin typeface="Kingred Modern"/>
                <a:ea typeface="Kingred Modern"/>
                <a:cs typeface="Kingred Modern"/>
                <a:sym typeface="Kingred Modern"/>
              </a:rPr>
              <a:t>THANK 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DAG4BV_IzsM</dc:identifier>
  <dcterms:modified xsi:type="dcterms:W3CDTF">2011-08-01T06:04:30Z</dcterms:modified>
  <cp:revision>1</cp:revision>
  <dc:title>Green Haven Florists: Identifying the Problem and Gathering Information</dc:title>
</cp:coreProperties>
</file>