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notesMasters/notesMaster1.xml" ContentType="application/vnd.openxmlformats-officedocument.presentationml.notes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theme/theme2.xml" ContentType="application/vnd.openxmlformats-officedocument.them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1.xml" ContentType="application/vnd.openxmlformats-officedocument.presentationml.notesSlide+xml"/>
  <Override PartName="/ppt/ink/ink1.xml" ContentType="application/inkml+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4429" r:id="rId1"/>
  </p:sldMasterIdLst>
  <p:notesMasterIdLst>
    <p:notesMasterId r:id="rId12"/>
  </p:notesMasterIdLst>
  <p:sldIdLst>
    <p:sldId id="256" r:id="rId2"/>
    <p:sldId id="257" r:id="rId3"/>
    <p:sldId id="258" r:id="rId4"/>
    <p:sldId id="259" r:id="rId5"/>
    <p:sldId id="269" r:id="rId6"/>
    <p:sldId id="272" r:id="rId7"/>
    <p:sldId id="271" r:id="rId8"/>
    <p:sldId id="266" r:id="rId9"/>
    <p:sldId id="265" r:id="rId10"/>
    <p:sldId id="270" r:id="rId11"/>
  </p:sldIdLst>
  <p:sldSz cx="12192000" cy="6858000"/>
  <p:notesSz cx="6858000" cy="9144000"/>
  <p:defaultTextStyle>
    <a:defPPr>
      <a:defRPr lang="en-GB"/>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Jacqueline Verona Butler (2605457)" initials="J" lastIdx="2" clrIdx="0">
    <p:extLst>
      <p:ext uri="{19B8F6BF-5375-455C-9EA6-DF929625EA0E}">
        <p15:presenceInfo xmlns:p15="http://schemas.microsoft.com/office/powerpoint/2012/main" userId="S::2605457@student.uwtsd.ac.uk::2b7e7b89-bca1-4946-9467-cdd2d23a8132" providerId="AD"/>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clrMru>
    <a:srgbClr val="16567C"/>
    <a:srgbClr val="0F496F"/>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00000000-0000-0000-0000-000000000000}" v="583" dt="2026-10-11T15:35:21.272"/>
    <p1510:client id="{09E67C78-475E-0E35-5D67-52F138888DEB}" v="3" dt="2026-10-11T15:05:43.558"/>
    <p1510:client id="{131143AD-31E2-2FDD-3455-47019E92AA2C}" v="37" dt="2026-10-09T20:40:03.256"/>
    <p1510:client id="{202A88B5-44D3-D537-CF22-58879C5E125A}" v="14" dt="2026-10-11T15:28:10.380"/>
    <p1510:client id="{30B931A0-2A2E-3F1E-0EE3-80AB1DE556EB}" v="848" dt="2026-10-10T09:26:26.088"/>
    <p1510:client id="{66B8807C-DD12-5E14-37AC-D8EC638B29F7}" v="20" dt="2026-10-10T20:55:38.961"/>
    <p1510:client id="{7F3471E1-A504-6F7E-6A98-91F8AC881260}" v="503" dt="2026-10-11T14:01:39.044"/>
    <p1510:client id="{F1D2602B-8A15-7295-3537-F118E3CCDEF3}" v="159" dt="2026-10-09T17:26:10.107"/>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18603FDC-E32A-4AB5-989C-0864C3EAD2B8}" styleName="Themed Style 2 – Accent 2">
    <a:tblBg>
      <a:fillRef idx="3">
        <a:schemeClr val="accent2"/>
      </a:fillRef>
      <a:effectRef idx="3">
        <a:schemeClr val="accent2"/>
      </a:effectRef>
    </a:tblBg>
    <a:wholeTbl>
      <a:tcTxStyle>
        <a:fontRef idx="minor">
          <a:scrgbClr r="0" g="0" b="0"/>
        </a:fontRef>
        <a:schemeClr val="lt1"/>
      </a:tcTxStyle>
      <a:tcStyle>
        <a:tcBdr>
          <a:left>
            <a:lnRef idx="1">
              <a:schemeClr val="accent2">
                <a:tint val="50000"/>
              </a:schemeClr>
            </a:lnRef>
          </a:left>
          <a:right>
            <a:lnRef idx="1">
              <a:schemeClr val="accent2">
                <a:tint val="50000"/>
              </a:schemeClr>
            </a:lnRef>
          </a:right>
          <a:top>
            <a:lnRef idx="1">
              <a:schemeClr val="accent2">
                <a:tint val="50000"/>
              </a:schemeClr>
            </a:lnRef>
          </a:top>
          <a:bottom>
            <a:lnRef idx="1">
              <a:schemeClr val="accent2">
                <a:tint val="50000"/>
              </a:schemeClr>
            </a:lnRef>
          </a:bottom>
          <a:insideH>
            <a:ln>
              <a:noFill/>
            </a:ln>
          </a:insideH>
          <a:insideV>
            <a:ln>
              <a:noFill/>
            </a:ln>
          </a:insideV>
        </a:tcBdr>
        <a:fill>
          <a:noFill/>
        </a:fill>
      </a:tcStyle>
    </a:wholeTbl>
    <a:band1H>
      <a:tcStyle>
        <a:tcBdr/>
        <a:fill>
          <a:solidFill>
            <a:schemeClr val="lt1">
              <a:alpha val="20000"/>
            </a:schemeClr>
          </a:solidFill>
        </a:fill>
      </a:tcStyle>
    </a:band1H>
    <a:band1V>
      <a:tcStyle>
        <a:tcBdr/>
        <a:fill>
          <a:solidFill>
            <a:schemeClr val="lt1">
              <a:alpha val="20000"/>
            </a:schemeClr>
          </a:solidFill>
        </a:fill>
      </a:tcStyle>
    </a:band1V>
    <a:lastCol>
      <a:tcTxStyle b="on"/>
      <a:tcStyle>
        <a:tcBdr>
          <a:left>
            <a:lnRef idx="2">
              <a:schemeClr val="lt1"/>
            </a:lnRef>
          </a:left>
        </a:tcBdr>
      </a:tcStyle>
    </a:lastCol>
    <a:firstCol>
      <a:tcTxStyle b="on"/>
      <a:tcStyle>
        <a:tcBdr>
          <a:right>
            <a:lnRef idx="2">
              <a:schemeClr val="lt1"/>
            </a:lnRef>
          </a:right>
        </a:tcBdr>
      </a:tcStyle>
    </a:firstCol>
    <a:lastRow>
      <a:tcTxStyle b="on"/>
      <a:tcStyle>
        <a:tcBdr>
          <a:top>
            <a:lnRef idx="2">
              <a:schemeClr val="lt1"/>
            </a:lnRef>
          </a:top>
        </a:tcBdr>
        <a:fill>
          <a:noFill/>
        </a:fill>
      </a:tcStyle>
    </a:lastRow>
    <a:seCell>
      <a:tcStyle>
        <a:tcBdr>
          <a:left>
            <a:ln>
              <a:noFill/>
            </a:ln>
          </a:left>
          <a:top>
            <a:ln>
              <a:noFill/>
            </a:ln>
          </a:top>
        </a:tcBdr>
      </a:tcStyle>
    </a:seCell>
    <a:swCell>
      <a:tcStyle>
        <a:tcBdr>
          <a:right>
            <a:ln>
              <a:noFill/>
            </a:ln>
          </a:right>
          <a:top>
            <a:ln>
              <a:noFill/>
            </a:ln>
          </a:top>
        </a:tcBdr>
      </a:tcStyle>
    </a:swCell>
    <a:firstRow>
      <a:tcTxStyle b="on"/>
      <a:tcStyle>
        <a:tcBdr>
          <a:bottom>
            <a:lnRef idx="3">
              <a:schemeClr val="lt1"/>
            </a:lnRef>
          </a:bottom>
        </a:tcBdr>
        <a:fill>
          <a:noFill/>
        </a:fill>
      </a:tcStyle>
    </a:firstRow>
    <a:neCell>
      <a:tcStyle>
        <a:tcBdr>
          <a:bottom>
            <a:ln>
              <a:noFill/>
            </a:ln>
          </a:bottom>
        </a:tcBdr>
      </a:tcStyle>
    </a:neCell>
  </a:tblStyle>
  <a:tblStyle styleId="{E8B1032C-EA38-4F05-BA0D-38AFFFC7BED3}" styleName="Light Style 3 – Accent 6">
    <a:wholeTbl>
      <a:tcTxStyle>
        <a:fontRef idx="minor">
          <a:scrgbClr r="0" g="0" b="0"/>
        </a:fontRef>
        <a:schemeClr val="tx1"/>
      </a:tcTxStyle>
      <a:tcStyle>
        <a:tcBdr>
          <a:left>
            <a:ln w="12700" cmpd="sng">
              <a:solidFill>
                <a:schemeClr val="accent6"/>
              </a:solidFill>
            </a:ln>
          </a:left>
          <a:right>
            <a:ln w="12700" cmpd="sng">
              <a:solidFill>
                <a:schemeClr val="accent6"/>
              </a:solidFill>
            </a:ln>
          </a:right>
          <a:top>
            <a:ln w="12700" cmpd="sng">
              <a:solidFill>
                <a:schemeClr val="accent6"/>
              </a:solidFill>
            </a:ln>
          </a:top>
          <a:bottom>
            <a:ln w="12700" cmpd="sng">
              <a:solidFill>
                <a:schemeClr val="accent6"/>
              </a:solidFill>
            </a:ln>
          </a:bottom>
          <a:insideH>
            <a:ln w="12700" cmpd="sng">
              <a:solidFill>
                <a:schemeClr val="accent6"/>
              </a:solidFill>
            </a:ln>
          </a:insideH>
          <a:insideV>
            <a:ln w="12700" cmpd="sng">
              <a:solidFill>
                <a:schemeClr val="accent6"/>
              </a:solidFill>
            </a:ln>
          </a:insideV>
        </a:tcBdr>
        <a:fill>
          <a:noFill/>
        </a:fill>
      </a:tcStyle>
    </a:wholeTbl>
    <a:band1H>
      <a:tcStyle>
        <a:tcBdr/>
        <a:fill>
          <a:solidFill>
            <a:schemeClr val="accent6">
              <a:alpha val="20000"/>
            </a:schemeClr>
          </a:solidFill>
        </a:fill>
      </a:tcStyle>
    </a:band1H>
    <a:band1V>
      <a:tcStyle>
        <a:tcBdr/>
        <a:fill>
          <a:solidFill>
            <a:schemeClr val="accent6">
              <a:alpha val="20000"/>
            </a:schemeClr>
          </a:solidFill>
        </a:fill>
      </a:tcStyle>
    </a:band1V>
    <a:lastCol>
      <a:tcTxStyle b="on"/>
      <a:tcStyle>
        <a:tcBdr/>
      </a:tcStyle>
    </a:lastCol>
    <a:firstCol>
      <a:tcTxStyle b="on"/>
      <a:tcStyle>
        <a:tcBdr/>
      </a:tcStyle>
    </a:firstCol>
    <a:lastRow>
      <a:tcTxStyle b="on"/>
      <a:tcStyle>
        <a:tcBdr>
          <a:top>
            <a:ln w="50800" cmpd="dbl">
              <a:solidFill>
                <a:schemeClr val="accent6"/>
              </a:solidFill>
            </a:ln>
          </a:top>
        </a:tcBdr>
        <a:fill>
          <a:noFill/>
        </a:fill>
      </a:tcStyle>
    </a:lastRow>
    <a:firstRow>
      <a:tcTxStyle b="on"/>
      <a:tcStyle>
        <a:tcBdr>
          <a:bottom>
            <a:ln w="25400" cmpd="sng">
              <a:solidFill>
                <a:schemeClr val="accent6"/>
              </a:solidFill>
            </a:ln>
          </a:bottom>
        </a:tcBdr>
        <a:fill>
          <a:noFill/>
        </a:fill>
      </a:tcStyle>
    </a:firstRow>
  </a:tblStyle>
  <a:tblStyle styleId="{D113A9D2-9D6B-4929-AA2D-F23B5EE8CBE7}" styleName="Themed Style 2 – Accent 1">
    <a:tblBg>
      <a:fillRef idx="3">
        <a:schemeClr val="accent1"/>
      </a:fillRef>
      <a:effectRef idx="3">
        <a:schemeClr val="accent1"/>
      </a:effectRef>
    </a:tblBg>
    <a:wholeTbl>
      <a:tcTxStyle>
        <a:fontRef idx="minor">
          <a:scrgbClr r="0" g="0" b="0"/>
        </a:fontRef>
        <a:schemeClr val="lt1"/>
      </a:tcTxStyle>
      <a:tcStyle>
        <a:tcBdr>
          <a:left>
            <a:lnRef idx="1">
              <a:schemeClr val="accent1">
                <a:tint val="50000"/>
              </a:schemeClr>
            </a:lnRef>
          </a:left>
          <a:right>
            <a:lnRef idx="1">
              <a:schemeClr val="accent1">
                <a:tint val="50000"/>
              </a:schemeClr>
            </a:lnRef>
          </a:right>
          <a:top>
            <a:lnRef idx="1">
              <a:schemeClr val="accent1">
                <a:tint val="50000"/>
              </a:schemeClr>
            </a:lnRef>
          </a:top>
          <a:bottom>
            <a:lnRef idx="1">
              <a:schemeClr val="accent1">
                <a:tint val="50000"/>
              </a:schemeClr>
            </a:lnRef>
          </a:bottom>
          <a:insideH>
            <a:ln>
              <a:noFill/>
            </a:ln>
          </a:insideH>
          <a:insideV>
            <a:ln>
              <a:noFill/>
            </a:ln>
          </a:insideV>
        </a:tcBdr>
        <a:fill>
          <a:noFill/>
        </a:fill>
      </a:tcStyle>
    </a:wholeTbl>
    <a:band1H>
      <a:tcStyle>
        <a:tcBdr/>
        <a:fill>
          <a:solidFill>
            <a:schemeClr val="lt1">
              <a:alpha val="20000"/>
            </a:schemeClr>
          </a:solidFill>
        </a:fill>
      </a:tcStyle>
    </a:band1H>
    <a:band1V>
      <a:tcStyle>
        <a:tcBdr/>
        <a:fill>
          <a:solidFill>
            <a:schemeClr val="lt1">
              <a:alpha val="20000"/>
            </a:schemeClr>
          </a:solidFill>
        </a:fill>
      </a:tcStyle>
    </a:band1V>
    <a:lastCol>
      <a:tcTxStyle b="on"/>
      <a:tcStyle>
        <a:tcBdr>
          <a:left>
            <a:lnRef idx="2">
              <a:schemeClr val="lt1"/>
            </a:lnRef>
          </a:left>
        </a:tcBdr>
      </a:tcStyle>
    </a:lastCol>
    <a:firstCol>
      <a:tcTxStyle b="on"/>
      <a:tcStyle>
        <a:tcBdr>
          <a:right>
            <a:lnRef idx="2">
              <a:schemeClr val="lt1"/>
            </a:lnRef>
          </a:right>
        </a:tcBdr>
      </a:tcStyle>
    </a:firstCol>
    <a:lastRow>
      <a:tcTxStyle b="on"/>
      <a:tcStyle>
        <a:tcBdr>
          <a:top>
            <a:lnRef idx="2">
              <a:schemeClr val="lt1"/>
            </a:lnRef>
          </a:top>
        </a:tcBdr>
        <a:fill>
          <a:noFill/>
        </a:fill>
      </a:tcStyle>
    </a:lastRow>
    <a:seCell>
      <a:tcStyle>
        <a:tcBdr>
          <a:left>
            <a:ln>
              <a:noFill/>
            </a:ln>
          </a:left>
          <a:top>
            <a:ln>
              <a:noFill/>
            </a:ln>
          </a:top>
        </a:tcBdr>
      </a:tcStyle>
    </a:seCell>
    <a:swCell>
      <a:tcStyle>
        <a:tcBdr>
          <a:right>
            <a:ln>
              <a:noFill/>
            </a:ln>
          </a:right>
          <a:top>
            <a:ln>
              <a:noFill/>
            </a:ln>
          </a:top>
        </a:tcBdr>
      </a:tcStyle>
    </a:swCell>
    <a:firstRow>
      <a:tcTxStyle b="on"/>
      <a:tcStyle>
        <a:tcBdr>
          <a:bottom>
            <a:lnRef idx="3">
              <a:schemeClr val="lt1"/>
            </a:lnRef>
          </a:bottom>
        </a:tcBdr>
        <a:fill>
          <a:noFill/>
        </a:fill>
      </a:tcStyle>
    </a:firstRow>
    <a:neCell>
      <a:tcStyle>
        <a:tcBdr>
          <a:bottom>
            <a:ln>
              <a:noFill/>
            </a:ln>
          </a:bottom>
        </a:tcBdr>
      </a:tcStyle>
    </a:neCell>
  </a:tblStyle>
  <a:tblStyle styleId="{BC89EF96-8CEA-46FF-86C4-4CE0E7609802}" styleName="Light Style 3 – Accent 1">
    <a:wholeTbl>
      <a:tcTxStyle>
        <a:fontRef idx="minor">
          <a:scrgbClr r="0" g="0" b="0"/>
        </a:fontRef>
        <a:schemeClr val="tx1"/>
      </a:tcTxStyle>
      <a:tcStyle>
        <a:tcBdr>
          <a:left>
            <a:ln w="12700" cmpd="sng">
              <a:solidFill>
                <a:schemeClr val="accent1"/>
              </a:solidFill>
            </a:ln>
          </a:left>
          <a:right>
            <a:ln w="12700" cmpd="sng">
              <a:solidFill>
                <a:schemeClr val="accent1"/>
              </a:solidFill>
            </a:ln>
          </a:right>
          <a:top>
            <a:ln w="12700" cmpd="sng">
              <a:solidFill>
                <a:schemeClr val="accent1"/>
              </a:solidFill>
            </a:ln>
          </a:top>
          <a:bottom>
            <a:ln w="12700" cmpd="sng">
              <a:solidFill>
                <a:schemeClr val="accent1"/>
              </a:solidFill>
            </a:ln>
          </a:bottom>
          <a:insideH>
            <a:ln w="12700" cmpd="sng">
              <a:solidFill>
                <a:schemeClr val="accent1"/>
              </a:solidFill>
            </a:ln>
          </a:insideH>
          <a:insideV>
            <a:ln w="12700" cmpd="sng">
              <a:solidFill>
                <a:schemeClr val="accent1"/>
              </a:solidFill>
            </a:ln>
          </a:insideV>
        </a:tcBdr>
        <a:fill>
          <a:noFill/>
        </a:fill>
      </a:tcStyle>
    </a:wholeTbl>
    <a:band1H>
      <a:tcStyle>
        <a:tcBdr/>
        <a:fill>
          <a:solidFill>
            <a:schemeClr val="accent1">
              <a:alpha val="20000"/>
            </a:schemeClr>
          </a:solidFill>
        </a:fill>
      </a:tcStyle>
    </a:band1H>
    <a:band1V>
      <a:tcStyle>
        <a:tcBdr/>
        <a:fill>
          <a:solidFill>
            <a:schemeClr val="accent1">
              <a:alpha val="20000"/>
            </a:schemeClr>
          </a:solidFill>
        </a:fill>
      </a:tcStyle>
    </a:band1V>
    <a:lastCol>
      <a:tcTxStyle b="on"/>
      <a:tcStyle>
        <a:tcBdr/>
      </a:tcStyle>
    </a:lastCol>
    <a:firstCol>
      <a:tcTxStyle b="on"/>
      <a:tcStyle>
        <a:tcBdr/>
      </a:tcStyle>
    </a:firstCol>
    <a:lastRow>
      <a:tcTxStyle b="on"/>
      <a:tcStyle>
        <a:tcBdr>
          <a:top>
            <a:ln w="50800" cmpd="dbl">
              <a:solidFill>
                <a:schemeClr val="accent1"/>
              </a:solidFill>
            </a:ln>
          </a:top>
        </a:tcBdr>
        <a:fill>
          <a:noFill/>
        </a:fill>
      </a:tcStyle>
    </a:lastRow>
    <a:firstRow>
      <a:tcTxStyle b="on"/>
      <a:tcStyle>
        <a:tcBdr>
          <a:bottom>
            <a:ln w="25400" cmpd="sng">
              <a:solidFill>
                <a:schemeClr val="accent1"/>
              </a:solidFill>
            </a:ln>
          </a:bottom>
        </a:tcBdr>
        <a:fill>
          <a:no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commentAuthors" Target="commentAuthors.xml"/><Relationship Id="rId18" Type="http://schemas.microsoft.com/office/2015/10/relationships/revisionInfo" Target="revisionInfo.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notesMaster" Target="notesMasters/notesMaster1.xml"/><Relationship Id="rId17"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viewProps" Target="viewProp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presProps" Target="presProps.xml"/></Relationships>
</file>

<file path=ppt/diagrams/colors1.xml><?xml version="1.0" encoding="utf-8"?>
<dgm:colorsDef xmlns:dgm="http://schemas.openxmlformats.org/drawingml/2006/diagram" xmlns:a="http://schemas.openxmlformats.org/drawingml/2006/main" uniqueId="urn:microsoft.com/office/officeart/2005/8/colors/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528D533F-E5FB-4FD0-B829-5AD2F2CFF084}" type="doc">
      <dgm:prSet loTypeId="urn:microsoft.com/office/officeart/2008/layout/LinedList" loCatId="list" qsTypeId="urn:microsoft.com/office/officeart/2005/8/quickstyle/simple2" qsCatId="simple" csTypeId="urn:microsoft.com/office/officeart/2005/8/colors/colorful1" csCatId="colorful" phldr="1"/>
      <dgm:spPr/>
      <dgm:t>
        <a:bodyPr/>
        <a:lstStyle/>
        <a:p>
          <a:endParaRPr lang="en-US"/>
        </a:p>
      </dgm:t>
    </dgm:pt>
    <dgm:pt modelId="{4A7E9FCD-D8C7-4DFC-A48F-60A7D656D4D8}">
      <dgm:prSet custT="1"/>
      <dgm:spPr/>
      <dgm:t>
        <a:bodyPr/>
        <a:lstStyle/>
        <a:p>
          <a:r>
            <a:rPr lang="en-GB" b="0">
              <a:solidFill>
                <a:schemeClr val="bg1"/>
              </a:solidFill>
            </a:rPr>
            <a:t>1</a:t>
          </a:r>
          <a:r>
            <a:rPr lang="en-GB" sz="1800" b="0">
              <a:solidFill>
                <a:schemeClr val="bg1"/>
              </a:solidFill>
            </a:rPr>
            <a:t>- RITA EDO-JEGEDE: 2526592</a:t>
          </a:r>
          <a:endParaRPr lang="en-US" sz="1800" b="0">
            <a:solidFill>
              <a:schemeClr val="bg1"/>
            </a:solidFill>
          </a:endParaRPr>
        </a:p>
      </dgm:t>
    </dgm:pt>
    <dgm:pt modelId="{45D8EA88-5D9C-4E99-88FC-E443508D4EB5}" type="parTrans" cxnId="{206249C4-5737-4D05-A67C-17BC00EF28A8}">
      <dgm:prSet/>
      <dgm:spPr/>
      <dgm:t>
        <a:bodyPr/>
        <a:lstStyle/>
        <a:p>
          <a:endParaRPr lang="en-US"/>
        </a:p>
      </dgm:t>
    </dgm:pt>
    <dgm:pt modelId="{84E09569-53EF-4380-BE06-9882D9216DD4}" type="sibTrans" cxnId="{206249C4-5737-4D05-A67C-17BC00EF28A8}">
      <dgm:prSet/>
      <dgm:spPr/>
      <dgm:t>
        <a:bodyPr/>
        <a:lstStyle/>
        <a:p>
          <a:endParaRPr lang="en-US"/>
        </a:p>
      </dgm:t>
    </dgm:pt>
    <dgm:pt modelId="{0C5A5DA5-E053-45F1-B1DF-76BA5A9E72A3}">
      <dgm:prSet custT="1"/>
      <dgm:spPr/>
      <dgm:t>
        <a:bodyPr/>
        <a:lstStyle/>
        <a:p>
          <a:r>
            <a:rPr lang="en-GB" sz="1800" b="0">
              <a:solidFill>
                <a:schemeClr val="bg1"/>
              </a:solidFill>
            </a:rPr>
            <a:t>2- ILHAM SIDAHMED: </a:t>
          </a:r>
          <a:r>
            <a:rPr lang="en-GB" sz="1800" b="0">
              <a:solidFill>
                <a:schemeClr val="bg1"/>
              </a:solidFill>
              <a:latin typeface="Century Gothic" panose="020B0502020202020204"/>
            </a:rPr>
            <a:t>2604728</a:t>
          </a:r>
          <a:endParaRPr lang="en-US" sz="1800" b="0">
            <a:solidFill>
              <a:schemeClr val="bg1"/>
            </a:solidFill>
          </a:endParaRPr>
        </a:p>
      </dgm:t>
    </dgm:pt>
    <dgm:pt modelId="{B08A34C5-3AF9-46FA-B2AE-91A97DFD262D}" type="parTrans" cxnId="{FB064F75-7EF5-41A4-ADEC-DF900325C89D}">
      <dgm:prSet/>
      <dgm:spPr/>
      <dgm:t>
        <a:bodyPr/>
        <a:lstStyle/>
        <a:p>
          <a:endParaRPr lang="en-US"/>
        </a:p>
      </dgm:t>
    </dgm:pt>
    <dgm:pt modelId="{BACEDCC7-CEC9-48B7-8B59-61ED2D3BA3F7}" type="sibTrans" cxnId="{FB064F75-7EF5-41A4-ADEC-DF900325C89D}">
      <dgm:prSet/>
      <dgm:spPr/>
      <dgm:t>
        <a:bodyPr/>
        <a:lstStyle/>
        <a:p>
          <a:endParaRPr lang="en-US"/>
        </a:p>
      </dgm:t>
    </dgm:pt>
    <dgm:pt modelId="{619B077F-C973-4A7A-B0C2-0CF3E0B0CB37}">
      <dgm:prSet custT="1"/>
      <dgm:spPr/>
      <dgm:t>
        <a:bodyPr/>
        <a:lstStyle/>
        <a:p>
          <a:pPr rtl="0"/>
          <a:r>
            <a:rPr lang="en-GB" sz="1800" b="0">
              <a:solidFill>
                <a:schemeClr val="bg1"/>
              </a:solidFill>
              <a:latin typeface="Century Gothic" panose="020B0502020202020204"/>
            </a:rPr>
            <a:t>3-Jacqueline Butler: 2605457</a:t>
          </a:r>
          <a:r>
            <a:rPr lang="en-GB" sz="1800" b="0">
              <a:solidFill>
                <a:schemeClr val="bg1"/>
              </a:solidFill>
            </a:rPr>
            <a:t> </a:t>
          </a:r>
          <a:r>
            <a:rPr lang="en-GB" sz="1800" b="0">
              <a:solidFill>
                <a:schemeClr val="bg1"/>
              </a:solidFill>
              <a:latin typeface="Century Gothic" panose="020B0502020202020204"/>
            </a:rPr>
            <a:t> </a:t>
          </a:r>
          <a:endParaRPr lang="en-US" sz="1800" b="0">
            <a:solidFill>
              <a:schemeClr val="bg1"/>
            </a:solidFill>
          </a:endParaRPr>
        </a:p>
      </dgm:t>
    </dgm:pt>
    <dgm:pt modelId="{C7B79B54-3656-4B13-A8C9-A231277D08FA}" type="parTrans" cxnId="{7FE92CF5-1CB6-4838-B5CB-E30C847FD246}">
      <dgm:prSet/>
      <dgm:spPr/>
      <dgm:t>
        <a:bodyPr/>
        <a:lstStyle/>
        <a:p>
          <a:endParaRPr lang="en-US"/>
        </a:p>
      </dgm:t>
    </dgm:pt>
    <dgm:pt modelId="{A1F554A4-C09B-4F2E-A0A3-D914AB98D798}" type="sibTrans" cxnId="{7FE92CF5-1CB6-4838-B5CB-E30C847FD246}">
      <dgm:prSet/>
      <dgm:spPr/>
      <dgm:t>
        <a:bodyPr/>
        <a:lstStyle/>
        <a:p>
          <a:endParaRPr lang="en-US"/>
        </a:p>
      </dgm:t>
    </dgm:pt>
    <dgm:pt modelId="{2B515268-BB8E-4B48-BD3A-83ED56AABD39}">
      <dgm:prSet custT="1"/>
      <dgm:spPr/>
      <dgm:t>
        <a:bodyPr/>
        <a:lstStyle/>
        <a:p>
          <a:r>
            <a:rPr lang="en-GB" sz="1800" b="0">
              <a:solidFill>
                <a:schemeClr val="bg1"/>
              </a:solidFill>
            </a:rPr>
            <a:t>LECTURER: BIANCA DODGEN</a:t>
          </a:r>
          <a:endParaRPr lang="en-US" sz="1800" b="0">
            <a:solidFill>
              <a:schemeClr val="bg1"/>
            </a:solidFill>
          </a:endParaRPr>
        </a:p>
      </dgm:t>
    </dgm:pt>
    <dgm:pt modelId="{586F3440-2A7A-4B09-A849-58BF619F1E9C}" type="parTrans" cxnId="{09CD9478-0455-4052-80CC-57C81DF43DFA}">
      <dgm:prSet/>
      <dgm:spPr/>
      <dgm:t>
        <a:bodyPr/>
        <a:lstStyle/>
        <a:p>
          <a:endParaRPr lang="en-US"/>
        </a:p>
      </dgm:t>
    </dgm:pt>
    <dgm:pt modelId="{4B488E96-B5F5-4711-832A-964B1C7A14CD}" type="sibTrans" cxnId="{09CD9478-0455-4052-80CC-57C81DF43DFA}">
      <dgm:prSet/>
      <dgm:spPr/>
      <dgm:t>
        <a:bodyPr/>
        <a:lstStyle/>
        <a:p>
          <a:endParaRPr lang="en-US"/>
        </a:p>
      </dgm:t>
    </dgm:pt>
    <dgm:pt modelId="{7AC93474-E3C0-498F-A4A8-D92D87976E06}" type="pres">
      <dgm:prSet presAssocID="{528D533F-E5FB-4FD0-B829-5AD2F2CFF084}" presName="vert0" presStyleCnt="0">
        <dgm:presLayoutVars>
          <dgm:dir/>
          <dgm:animOne val="branch"/>
          <dgm:animLvl val="lvl"/>
        </dgm:presLayoutVars>
      </dgm:prSet>
      <dgm:spPr/>
    </dgm:pt>
    <dgm:pt modelId="{89DF1974-EBC0-45B2-AA6B-AD8DD8AD9FF6}" type="pres">
      <dgm:prSet presAssocID="{4A7E9FCD-D8C7-4DFC-A48F-60A7D656D4D8}" presName="thickLine" presStyleLbl="alignNode1" presStyleIdx="0" presStyleCnt="4"/>
      <dgm:spPr/>
    </dgm:pt>
    <dgm:pt modelId="{1209CCA7-6913-4702-B4D3-3054EDA48340}" type="pres">
      <dgm:prSet presAssocID="{4A7E9FCD-D8C7-4DFC-A48F-60A7D656D4D8}" presName="horz1" presStyleCnt="0"/>
      <dgm:spPr/>
    </dgm:pt>
    <dgm:pt modelId="{A08ED41E-44DA-4600-B6B4-2FB6329F7A91}" type="pres">
      <dgm:prSet presAssocID="{4A7E9FCD-D8C7-4DFC-A48F-60A7D656D4D8}" presName="tx1" presStyleLbl="revTx" presStyleIdx="0" presStyleCnt="4"/>
      <dgm:spPr/>
    </dgm:pt>
    <dgm:pt modelId="{93345C8C-877F-450D-A8E5-ABB26715B24F}" type="pres">
      <dgm:prSet presAssocID="{4A7E9FCD-D8C7-4DFC-A48F-60A7D656D4D8}" presName="vert1" presStyleCnt="0"/>
      <dgm:spPr/>
    </dgm:pt>
    <dgm:pt modelId="{FBE8A9FC-426A-4D78-9690-26548BE145B8}" type="pres">
      <dgm:prSet presAssocID="{0C5A5DA5-E053-45F1-B1DF-76BA5A9E72A3}" presName="thickLine" presStyleLbl="alignNode1" presStyleIdx="1" presStyleCnt="4"/>
      <dgm:spPr/>
    </dgm:pt>
    <dgm:pt modelId="{E76CD398-05D1-41FA-8FB6-BE98DDB16A86}" type="pres">
      <dgm:prSet presAssocID="{0C5A5DA5-E053-45F1-B1DF-76BA5A9E72A3}" presName="horz1" presStyleCnt="0"/>
      <dgm:spPr/>
    </dgm:pt>
    <dgm:pt modelId="{18C856C2-624A-4A12-96A9-DD3EAA624C3F}" type="pres">
      <dgm:prSet presAssocID="{0C5A5DA5-E053-45F1-B1DF-76BA5A9E72A3}" presName="tx1" presStyleLbl="revTx" presStyleIdx="1" presStyleCnt="4"/>
      <dgm:spPr/>
    </dgm:pt>
    <dgm:pt modelId="{51199212-C0C1-443C-A8A4-B5297EB6851D}" type="pres">
      <dgm:prSet presAssocID="{0C5A5DA5-E053-45F1-B1DF-76BA5A9E72A3}" presName="vert1" presStyleCnt="0"/>
      <dgm:spPr/>
    </dgm:pt>
    <dgm:pt modelId="{EF155D3C-11DD-4F03-BB8A-D5352E280B2F}" type="pres">
      <dgm:prSet presAssocID="{619B077F-C973-4A7A-B0C2-0CF3E0B0CB37}" presName="thickLine" presStyleLbl="alignNode1" presStyleIdx="2" presStyleCnt="4"/>
      <dgm:spPr/>
    </dgm:pt>
    <dgm:pt modelId="{0B1E44EA-DF38-4C07-88DD-1F4945BCAC63}" type="pres">
      <dgm:prSet presAssocID="{619B077F-C973-4A7A-B0C2-0CF3E0B0CB37}" presName="horz1" presStyleCnt="0"/>
      <dgm:spPr/>
    </dgm:pt>
    <dgm:pt modelId="{65552251-A9E0-420B-938D-3FED6B5E6494}" type="pres">
      <dgm:prSet presAssocID="{619B077F-C973-4A7A-B0C2-0CF3E0B0CB37}" presName="tx1" presStyleLbl="revTx" presStyleIdx="2" presStyleCnt="4"/>
      <dgm:spPr/>
    </dgm:pt>
    <dgm:pt modelId="{65DF221E-9F43-4995-9889-1706598054B3}" type="pres">
      <dgm:prSet presAssocID="{619B077F-C973-4A7A-B0C2-0CF3E0B0CB37}" presName="vert1" presStyleCnt="0"/>
      <dgm:spPr/>
    </dgm:pt>
    <dgm:pt modelId="{92AF8405-B16D-4486-915D-C589754C493F}" type="pres">
      <dgm:prSet presAssocID="{2B515268-BB8E-4B48-BD3A-83ED56AABD39}" presName="thickLine" presStyleLbl="alignNode1" presStyleIdx="3" presStyleCnt="4"/>
      <dgm:spPr/>
    </dgm:pt>
    <dgm:pt modelId="{2AB8E6D7-3153-41A0-8790-04EFA018F139}" type="pres">
      <dgm:prSet presAssocID="{2B515268-BB8E-4B48-BD3A-83ED56AABD39}" presName="horz1" presStyleCnt="0"/>
      <dgm:spPr/>
    </dgm:pt>
    <dgm:pt modelId="{02E5980F-48B9-4F42-9874-2281A418BE85}" type="pres">
      <dgm:prSet presAssocID="{2B515268-BB8E-4B48-BD3A-83ED56AABD39}" presName="tx1" presStyleLbl="revTx" presStyleIdx="3" presStyleCnt="4"/>
      <dgm:spPr/>
    </dgm:pt>
    <dgm:pt modelId="{0A152DBE-7F9E-42E8-8E16-DEAEC1CBB518}" type="pres">
      <dgm:prSet presAssocID="{2B515268-BB8E-4B48-BD3A-83ED56AABD39}" presName="vert1" presStyleCnt="0"/>
      <dgm:spPr/>
    </dgm:pt>
  </dgm:ptLst>
  <dgm:cxnLst>
    <dgm:cxn modelId="{F1274313-402F-4A2A-9B71-ADDD9E20557A}" type="presOf" srcId="{528D533F-E5FB-4FD0-B829-5AD2F2CFF084}" destId="{7AC93474-E3C0-498F-A4A8-D92D87976E06}" srcOrd="0" destOrd="0" presId="urn:microsoft.com/office/officeart/2008/layout/LinedList"/>
    <dgm:cxn modelId="{B52C6838-1BBC-41DA-BC33-7DE887E97ECB}" type="presOf" srcId="{0C5A5DA5-E053-45F1-B1DF-76BA5A9E72A3}" destId="{18C856C2-624A-4A12-96A9-DD3EAA624C3F}" srcOrd="0" destOrd="0" presId="urn:microsoft.com/office/officeart/2008/layout/LinedList"/>
    <dgm:cxn modelId="{1C2AC16D-F197-4241-9E91-75DA939772CD}" type="presOf" srcId="{2B515268-BB8E-4B48-BD3A-83ED56AABD39}" destId="{02E5980F-48B9-4F42-9874-2281A418BE85}" srcOrd="0" destOrd="0" presId="urn:microsoft.com/office/officeart/2008/layout/LinedList"/>
    <dgm:cxn modelId="{2336DA51-A6FA-49C0-8649-E54ACC6E8D0F}" type="presOf" srcId="{619B077F-C973-4A7A-B0C2-0CF3E0B0CB37}" destId="{65552251-A9E0-420B-938D-3FED6B5E6494}" srcOrd="0" destOrd="0" presId="urn:microsoft.com/office/officeart/2008/layout/LinedList"/>
    <dgm:cxn modelId="{FB064F75-7EF5-41A4-ADEC-DF900325C89D}" srcId="{528D533F-E5FB-4FD0-B829-5AD2F2CFF084}" destId="{0C5A5DA5-E053-45F1-B1DF-76BA5A9E72A3}" srcOrd="1" destOrd="0" parTransId="{B08A34C5-3AF9-46FA-B2AE-91A97DFD262D}" sibTransId="{BACEDCC7-CEC9-48B7-8B59-61ED2D3BA3F7}"/>
    <dgm:cxn modelId="{09CD9478-0455-4052-80CC-57C81DF43DFA}" srcId="{528D533F-E5FB-4FD0-B829-5AD2F2CFF084}" destId="{2B515268-BB8E-4B48-BD3A-83ED56AABD39}" srcOrd="3" destOrd="0" parTransId="{586F3440-2A7A-4B09-A849-58BF619F1E9C}" sibTransId="{4B488E96-B5F5-4711-832A-964B1C7A14CD}"/>
    <dgm:cxn modelId="{0F2DA9AD-BBA9-41D4-B8DC-0F573270B216}" type="presOf" srcId="{4A7E9FCD-D8C7-4DFC-A48F-60A7D656D4D8}" destId="{A08ED41E-44DA-4600-B6B4-2FB6329F7A91}" srcOrd="0" destOrd="0" presId="urn:microsoft.com/office/officeart/2008/layout/LinedList"/>
    <dgm:cxn modelId="{206249C4-5737-4D05-A67C-17BC00EF28A8}" srcId="{528D533F-E5FB-4FD0-B829-5AD2F2CFF084}" destId="{4A7E9FCD-D8C7-4DFC-A48F-60A7D656D4D8}" srcOrd="0" destOrd="0" parTransId="{45D8EA88-5D9C-4E99-88FC-E443508D4EB5}" sibTransId="{84E09569-53EF-4380-BE06-9882D9216DD4}"/>
    <dgm:cxn modelId="{7FE92CF5-1CB6-4838-B5CB-E30C847FD246}" srcId="{528D533F-E5FB-4FD0-B829-5AD2F2CFF084}" destId="{619B077F-C973-4A7A-B0C2-0CF3E0B0CB37}" srcOrd="2" destOrd="0" parTransId="{C7B79B54-3656-4B13-A8C9-A231277D08FA}" sibTransId="{A1F554A4-C09B-4F2E-A0A3-D914AB98D798}"/>
    <dgm:cxn modelId="{00CED8CB-CDCE-4720-BEE5-038010025408}" type="presParOf" srcId="{7AC93474-E3C0-498F-A4A8-D92D87976E06}" destId="{89DF1974-EBC0-45B2-AA6B-AD8DD8AD9FF6}" srcOrd="0" destOrd="0" presId="urn:microsoft.com/office/officeart/2008/layout/LinedList"/>
    <dgm:cxn modelId="{C65CEA93-D4A1-4FB1-B5E5-32C9DB71D929}" type="presParOf" srcId="{7AC93474-E3C0-498F-A4A8-D92D87976E06}" destId="{1209CCA7-6913-4702-B4D3-3054EDA48340}" srcOrd="1" destOrd="0" presId="urn:microsoft.com/office/officeart/2008/layout/LinedList"/>
    <dgm:cxn modelId="{FE5CD46E-6A50-4D0B-BD22-FA1B15A42FAE}" type="presParOf" srcId="{1209CCA7-6913-4702-B4D3-3054EDA48340}" destId="{A08ED41E-44DA-4600-B6B4-2FB6329F7A91}" srcOrd="0" destOrd="0" presId="urn:microsoft.com/office/officeart/2008/layout/LinedList"/>
    <dgm:cxn modelId="{0BDFC0CA-8E5F-4FE0-8759-F32BD143F8CD}" type="presParOf" srcId="{1209CCA7-6913-4702-B4D3-3054EDA48340}" destId="{93345C8C-877F-450D-A8E5-ABB26715B24F}" srcOrd="1" destOrd="0" presId="urn:microsoft.com/office/officeart/2008/layout/LinedList"/>
    <dgm:cxn modelId="{B7E17A37-EBC6-46F9-881D-78D9C7642442}" type="presParOf" srcId="{7AC93474-E3C0-498F-A4A8-D92D87976E06}" destId="{FBE8A9FC-426A-4D78-9690-26548BE145B8}" srcOrd="2" destOrd="0" presId="urn:microsoft.com/office/officeart/2008/layout/LinedList"/>
    <dgm:cxn modelId="{16B2E952-18E9-42A1-955D-1DE7E623482C}" type="presParOf" srcId="{7AC93474-E3C0-498F-A4A8-D92D87976E06}" destId="{E76CD398-05D1-41FA-8FB6-BE98DDB16A86}" srcOrd="3" destOrd="0" presId="urn:microsoft.com/office/officeart/2008/layout/LinedList"/>
    <dgm:cxn modelId="{3FB78A7F-D664-4C7B-899A-595323F10406}" type="presParOf" srcId="{E76CD398-05D1-41FA-8FB6-BE98DDB16A86}" destId="{18C856C2-624A-4A12-96A9-DD3EAA624C3F}" srcOrd="0" destOrd="0" presId="urn:microsoft.com/office/officeart/2008/layout/LinedList"/>
    <dgm:cxn modelId="{7149E691-9263-4512-91BC-911C5EC10187}" type="presParOf" srcId="{E76CD398-05D1-41FA-8FB6-BE98DDB16A86}" destId="{51199212-C0C1-443C-A8A4-B5297EB6851D}" srcOrd="1" destOrd="0" presId="urn:microsoft.com/office/officeart/2008/layout/LinedList"/>
    <dgm:cxn modelId="{3E9CB48E-92C7-4811-A186-AD057E84F565}" type="presParOf" srcId="{7AC93474-E3C0-498F-A4A8-D92D87976E06}" destId="{EF155D3C-11DD-4F03-BB8A-D5352E280B2F}" srcOrd="4" destOrd="0" presId="urn:microsoft.com/office/officeart/2008/layout/LinedList"/>
    <dgm:cxn modelId="{9EFB5B79-4899-4C2D-A6E2-32040A8363A3}" type="presParOf" srcId="{7AC93474-E3C0-498F-A4A8-D92D87976E06}" destId="{0B1E44EA-DF38-4C07-88DD-1F4945BCAC63}" srcOrd="5" destOrd="0" presId="urn:microsoft.com/office/officeart/2008/layout/LinedList"/>
    <dgm:cxn modelId="{2A259387-9C07-4116-BE4B-A5C7F283A2CE}" type="presParOf" srcId="{0B1E44EA-DF38-4C07-88DD-1F4945BCAC63}" destId="{65552251-A9E0-420B-938D-3FED6B5E6494}" srcOrd="0" destOrd="0" presId="urn:microsoft.com/office/officeart/2008/layout/LinedList"/>
    <dgm:cxn modelId="{DC6CE239-4DCD-4FB1-8F57-B7825442C96E}" type="presParOf" srcId="{0B1E44EA-DF38-4C07-88DD-1F4945BCAC63}" destId="{65DF221E-9F43-4995-9889-1706598054B3}" srcOrd="1" destOrd="0" presId="urn:microsoft.com/office/officeart/2008/layout/LinedList"/>
    <dgm:cxn modelId="{CC4AB745-CF1A-41E6-ACAD-94CA8652D73A}" type="presParOf" srcId="{7AC93474-E3C0-498F-A4A8-D92D87976E06}" destId="{92AF8405-B16D-4486-915D-C589754C493F}" srcOrd="6" destOrd="0" presId="urn:microsoft.com/office/officeart/2008/layout/LinedList"/>
    <dgm:cxn modelId="{AD77E718-20F1-4A2B-B3C9-16F311F8EFE2}" type="presParOf" srcId="{7AC93474-E3C0-498F-A4A8-D92D87976E06}" destId="{2AB8E6D7-3153-41A0-8790-04EFA018F139}" srcOrd="7" destOrd="0" presId="urn:microsoft.com/office/officeart/2008/layout/LinedList"/>
    <dgm:cxn modelId="{6D2FAEF3-E9C4-442D-B396-889A1D7168E5}" type="presParOf" srcId="{2AB8E6D7-3153-41A0-8790-04EFA018F139}" destId="{02E5980F-48B9-4F42-9874-2281A418BE85}" srcOrd="0" destOrd="0" presId="urn:microsoft.com/office/officeart/2008/layout/LinedList"/>
    <dgm:cxn modelId="{9618578F-04D7-48A0-9E4B-C0564AEC7CBA}" type="presParOf" srcId="{2AB8E6D7-3153-41A0-8790-04EFA018F139}" destId="{0A152DBE-7F9E-42E8-8E16-DEAEC1CBB518}" srcOrd="1" destOrd="0" presId="urn:microsoft.com/office/officeart/2008/layout/Lined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89DF1974-EBC0-45B2-AA6B-AD8DD8AD9FF6}">
      <dsp:nvSpPr>
        <dsp:cNvPr id="0" name=""/>
        <dsp:cNvSpPr/>
      </dsp:nvSpPr>
      <dsp:spPr>
        <a:xfrm>
          <a:off x="0" y="0"/>
          <a:ext cx="6253792" cy="0"/>
        </a:xfrm>
        <a:prstGeom prst="line">
          <a:avLst/>
        </a:prstGeom>
        <a:solidFill>
          <a:schemeClr val="accent2">
            <a:hueOff val="0"/>
            <a:satOff val="0"/>
            <a:lumOff val="0"/>
            <a:alphaOff val="0"/>
          </a:schemeClr>
        </a:solidFill>
        <a:ln w="15875" cap="rnd" cmpd="sng" algn="ctr">
          <a:solidFill>
            <a:schemeClr val="accent2">
              <a:hueOff val="0"/>
              <a:satOff val="0"/>
              <a:lumOff val="0"/>
              <a:alphaOff val="0"/>
            </a:schemeClr>
          </a:solidFill>
          <a:prstDash val="solid"/>
        </a:ln>
        <a:effectLst/>
      </dsp:spPr>
      <dsp:style>
        <a:lnRef idx="2">
          <a:scrgbClr r="0" g="0" b="0"/>
        </a:lnRef>
        <a:fillRef idx="1">
          <a:scrgbClr r="0" g="0" b="0"/>
        </a:fillRef>
        <a:effectRef idx="1">
          <a:scrgbClr r="0" g="0" b="0"/>
        </a:effectRef>
        <a:fontRef idx="minor">
          <a:schemeClr val="lt1"/>
        </a:fontRef>
      </dsp:style>
    </dsp:sp>
    <dsp:sp modelId="{A08ED41E-44DA-4600-B6B4-2FB6329F7A91}">
      <dsp:nvSpPr>
        <dsp:cNvPr id="0" name=""/>
        <dsp:cNvSpPr/>
      </dsp:nvSpPr>
      <dsp:spPr>
        <a:xfrm>
          <a:off x="0" y="0"/>
          <a:ext cx="6253792" cy="903816"/>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37160" tIns="137160" rIns="137160" bIns="137160" numCol="1" spcCol="1270" anchor="t" anchorCtr="0">
          <a:noAutofit/>
        </a:bodyPr>
        <a:lstStyle/>
        <a:p>
          <a:pPr marL="0" lvl="0" indent="0" algn="l" defTabSz="2889250">
            <a:lnSpc>
              <a:spcPct val="90000"/>
            </a:lnSpc>
            <a:spcBef>
              <a:spcPct val="0"/>
            </a:spcBef>
            <a:spcAft>
              <a:spcPct val="35000"/>
            </a:spcAft>
            <a:buNone/>
          </a:pPr>
          <a:r>
            <a:rPr lang="en-GB" b="0" kern="1200">
              <a:solidFill>
                <a:schemeClr val="bg1"/>
              </a:solidFill>
            </a:rPr>
            <a:t>1</a:t>
          </a:r>
          <a:r>
            <a:rPr lang="en-GB" sz="1800" b="0" kern="1200">
              <a:solidFill>
                <a:schemeClr val="bg1"/>
              </a:solidFill>
            </a:rPr>
            <a:t>- RITA EDO-JEGEDE: 2526592</a:t>
          </a:r>
          <a:endParaRPr lang="en-US" sz="1800" b="0" kern="1200">
            <a:solidFill>
              <a:schemeClr val="bg1"/>
            </a:solidFill>
          </a:endParaRPr>
        </a:p>
      </dsp:txBody>
      <dsp:txXfrm>
        <a:off x="0" y="0"/>
        <a:ext cx="6253792" cy="903816"/>
      </dsp:txXfrm>
    </dsp:sp>
    <dsp:sp modelId="{FBE8A9FC-426A-4D78-9690-26548BE145B8}">
      <dsp:nvSpPr>
        <dsp:cNvPr id="0" name=""/>
        <dsp:cNvSpPr/>
      </dsp:nvSpPr>
      <dsp:spPr>
        <a:xfrm>
          <a:off x="0" y="903816"/>
          <a:ext cx="6253792" cy="0"/>
        </a:xfrm>
        <a:prstGeom prst="line">
          <a:avLst/>
        </a:prstGeom>
        <a:solidFill>
          <a:schemeClr val="accent3">
            <a:hueOff val="0"/>
            <a:satOff val="0"/>
            <a:lumOff val="0"/>
            <a:alphaOff val="0"/>
          </a:schemeClr>
        </a:solidFill>
        <a:ln w="15875" cap="rnd" cmpd="sng" algn="ctr">
          <a:solidFill>
            <a:schemeClr val="accent3">
              <a:hueOff val="0"/>
              <a:satOff val="0"/>
              <a:lumOff val="0"/>
              <a:alphaOff val="0"/>
            </a:schemeClr>
          </a:solidFill>
          <a:prstDash val="solid"/>
        </a:ln>
        <a:effectLst/>
      </dsp:spPr>
      <dsp:style>
        <a:lnRef idx="2">
          <a:scrgbClr r="0" g="0" b="0"/>
        </a:lnRef>
        <a:fillRef idx="1">
          <a:scrgbClr r="0" g="0" b="0"/>
        </a:fillRef>
        <a:effectRef idx="1">
          <a:scrgbClr r="0" g="0" b="0"/>
        </a:effectRef>
        <a:fontRef idx="minor">
          <a:schemeClr val="lt1"/>
        </a:fontRef>
      </dsp:style>
    </dsp:sp>
    <dsp:sp modelId="{18C856C2-624A-4A12-96A9-DD3EAA624C3F}">
      <dsp:nvSpPr>
        <dsp:cNvPr id="0" name=""/>
        <dsp:cNvSpPr/>
      </dsp:nvSpPr>
      <dsp:spPr>
        <a:xfrm>
          <a:off x="0" y="903816"/>
          <a:ext cx="6253792" cy="903816"/>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68580" tIns="68580" rIns="68580" bIns="68580" numCol="1" spcCol="1270" anchor="t" anchorCtr="0">
          <a:noAutofit/>
        </a:bodyPr>
        <a:lstStyle/>
        <a:p>
          <a:pPr marL="0" lvl="0" indent="0" algn="l" defTabSz="800100">
            <a:lnSpc>
              <a:spcPct val="90000"/>
            </a:lnSpc>
            <a:spcBef>
              <a:spcPct val="0"/>
            </a:spcBef>
            <a:spcAft>
              <a:spcPct val="35000"/>
            </a:spcAft>
            <a:buNone/>
          </a:pPr>
          <a:r>
            <a:rPr lang="en-GB" sz="1800" b="0" kern="1200">
              <a:solidFill>
                <a:schemeClr val="bg1"/>
              </a:solidFill>
            </a:rPr>
            <a:t>2- ILHAM SIDAHMED: </a:t>
          </a:r>
          <a:r>
            <a:rPr lang="en-GB" sz="1800" b="0" kern="1200">
              <a:solidFill>
                <a:schemeClr val="bg1"/>
              </a:solidFill>
              <a:latin typeface="Century Gothic" panose="020B0502020202020204"/>
            </a:rPr>
            <a:t>2604728</a:t>
          </a:r>
          <a:endParaRPr lang="en-US" sz="1800" b="0" kern="1200">
            <a:solidFill>
              <a:schemeClr val="bg1"/>
            </a:solidFill>
          </a:endParaRPr>
        </a:p>
      </dsp:txBody>
      <dsp:txXfrm>
        <a:off x="0" y="903816"/>
        <a:ext cx="6253792" cy="903816"/>
      </dsp:txXfrm>
    </dsp:sp>
    <dsp:sp modelId="{EF155D3C-11DD-4F03-BB8A-D5352E280B2F}">
      <dsp:nvSpPr>
        <dsp:cNvPr id="0" name=""/>
        <dsp:cNvSpPr/>
      </dsp:nvSpPr>
      <dsp:spPr>
        <a:xfrm>
          <a:off x="0" y="1807633"/>
          <a:ext cx="6253792" cy="0"/>
        </a:xfrm>
        <a:prstGeom prst="line">
          <a:avLst/>
        </a:prstGeom>
        <a:solidFill>
          <a:schemeClr val="accent4">
            <a:hueOff val="0"/>
            <a:satOff val="0"/>
            <a:lumOff val="0"/>
            <a:alphaOff val="0"/>
          </a:schemeClr>
        </a:solidFill>
        <a:ln w="15875" cap="rnd" cmpd="sng" algn="ctr">
          <a:solidFill>
            <a:schemeClr val="accent4">
              <a:hueOff val="0"/>
              <a:satOff val="0"/>
              <a:lumOff val="0"/>
              <a:alphaOff val="0"/>
            </a:schemeClr>
          </a:solidFill>
          <a:prstDash val="solid"/>
        </a:ln>
        <a:effectLst/>
      </dsp:spPr>
      <dsp:style>
        <a:lnRef idx="2">
          <a:scrgbClr r="0" g="0" b="0"/>
        </a:lnRef>
        <a:fillRef idx="1">
          <a:scrgbClr r="0" g="0" b="0"/>
        </a:fillRef>
        <a:effectRef idx="1">
          <a:scrgbClr r="0" g="0" b="0"/>
        </a:effectRef>
        <a:fontRef idx="minor">
          <a:schemeClr val="lt1"/>
        </a:fontRef>
      </dsp:style>
    </dsp:sp>
    <dsp:sp modelId="{65552251-A9E0-420B-938D-3FED6B5E6494}">
      <dsp:nvSpPr>
        <dsp:cNvPr id="0" name=""/>
        <dsp:cNvSpPr/>
      </dsp:nvSpPr>
      <dsp:spPr>
        <a:xfrm>
          <a:off x="0" y="1807633"/>
          <a:ext cx="6253792" cy="903816"/>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68580" tIns="68580" rIns="68580" bIns="68580" numCol="1" spcCol="1270" anchor="t" anchorCtr="0">
          <a:noAutofit/>
        </a:bodyPr>
        <a:lstStyle/>
        <a:p>
          <a:pPr marL="0" lvl="0" indent="0" algn="l" defTabSz="800100" rtl="0">
            <a:lnSpc>
              <a:spcPct val="90000"/>
            </a:lnSpc>
            <a:spcBef>
              <a:spcPct val="0"/>
            </a:spcBef>
            <a:spcAft>
              <a:spcPct val="35000"/>
            </a:spcAft>
            <a:buNone/>
          </a:pPr>
          <a:r>
            <a:rPr lang="en-GB" sz="1800" b="0" kern="1200">
              <a:solidFill>
                <a:schemeClr val="bg1"/>
              </a:solidFill>
              <a:latin typeface="Century Gothic" panose="020B0502020202020204"/>
            </a:rPr>
            <a:t>3-Jacqueline Butler: 2605457</a:t>
          </a:r>
          <a:r>
            <a:rPr lang="en-GB" sz="1800" b="0" kern="1200">
              <a:solidFill>
                <a:schemeClr val="bg1"/>
              </a:solidFill>
            </a:rPr>
            <a:t> </a:t>
          </a:r>
          <a:r>
            <a:rPr lang="en-GB" sz="1800" b="0" kern="1200">
              <a:solidFill>
                <a:schemeClr val="bg1"/>
              </a:solidFill>
              <a:latin typeface="Century Gothic" panose="020B0502020202020204"/>
            </a:rPr>
            <a:t> </a:t>
          </a:r>
          <a:endParaRPr lang="en-US" sz="1800" b="0" kern="1200">
            <a:solidFill>
              <a:schemeClr val="bg1"/>
            </a:solidFill>
          </a:endParaRPr>
        </a:p>
      </dsp:txBody>
      <dsp:txXfrm>
        <a:off x="0" y="1807633"/>
        <a:ext cx="6253792" cy="903816"/>
      </dsp:txXfrm>
    </dsp:sp>
    <dsp:sp modelId="{92AF8405-B16D-4486-915D-C589754C493F}">
      <dsp:nvSpPr>
        <dsp:cNvPr id="0" name=""/>
        <dsp:cNvSpPr/>
      </dsp:nvSpPr>
      <dsp:spPr>
        <a:xfrm>
          <a:off x="0" y="2711450"/>
          <a:ext cx="6253792" cy="0"/>
        </a:xfrm>
        <a:prstGeom prst="line">
          <a:avLst/>
        </a:prstGeom>
        <a:solidFill>
          <a:schemeClr val="accent5">
            <a:hueOff val="0"/>
            <a:satOff val="0"/>
            <a:lumOff val="0"/>
            <a:alphaOff val="0"/>
          </a:schemeClr>
        </a:solidFill>
        <a:ln w="15875" cap="rnd" cmpd="sng" algn="ctr">
          <a:solidFill>
            <a:schemeClr val="accent5">
              <a:hueOff val="0"/>
              <a:satOff val="0"/>
              <a:lumOff val="0"/>
              <a:alphaOff val="0"/>
            </a:schemeClr>
          </a:solidFill>
          <a:prstDash val="solid"/>
        </a:ln>
        <a:effectLst/>
      </dsp:spPr>
      <dsp:style>
        <a:lnRef idx="2">
          <a:scrgbClr r="0" g="0" b="0"/>
        </a:lnRef>
        <a:fillRef idx="1">
          <a:scrgbClr r="0" g="0" b="0"/>
        </a:fillRef>
        <a:effectRef idx="1">
          <a:scrgbClr r="0" g="0" b="0"/>
        </a:effectRef>
        <a:fontRef idx="minor">
          <a:schemeClr val="lt1"/>
        </a:fontRef>
      </dsp:style>
    </dsp:sp>
    <dsp:sp modelId="{02E5980F-48B9-4F42-9874-2281A418BE85}">
      <dsp:nvSpPr>
        <dsp:cNvPr id="0" name=""/>
        <dsp:cNvSpPr/>
      </dsp:nvSpPr>
      <dsp:spPr>
        <a:xfrm>
          <a:off x="0" y="2711450"/>
          <a:ext cx="6253792" cy="903816"/>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68580" tIns="68580" rIns="68580" bIns="68580" numCol="1" spcCol="1270" anchor="t" anchorCtr="0">
          <a:noAutofit/>
        </a:bodyPr>
        <a:lstStyle/>
        <a:p>
          <a:pPr marL="0" lvl="0" indent="0" algn="l" defTabSz="800100">
            <a:lnSpc>
              <a:spcPct val="90000"/>
            </a:lnSpc>
            <a:spcBef>
              <a:spcPct val="0"/>
            </a:spcBef>
            <a:spcAft>
              <a:spcPct val="35000"/>
            </a:spcAft>
            <a:buNone/>
          </a:pPr>
          <a:r>
            <a:rPr lang="en-GB" sz="1800" b="0" kern="1200">
              <a:solidFill>
                <a:schemeClr val="bg1"/>
              </a:solidFill>
            </a:rPr>
            <a:t>LECTURER: BIANCA DODGEN</a:t>
          </a:r>
          <a:endParaRPr lang="en-US" sz="1800" b="0" kern="1200">
            <a:solidFill>
              <a:schemeClr val="bg1"/>
            </a:solidFill>
          </a:endParaRPr>
        </a:p>
      </dsp:txBody>
      <dsp:txXfrm>
        <a:off x="0" y="2711450"/>
        <a:ext cx="6253792" cy="903816"/>
      </dsp:txXfrm>
    </dsp:sp>
  </dsp:spTree>
</dsp:drawing>
</file>

<file path=ppt/diagrams/layout1.xml><?xml version="1.0" encoding="utf-8"?>
<dgm:layoutDef xmlns:dgm="http://schemas.openxmlformats.org/drawingml/2006/diagram" xmlns:a="http://schemas.openxmlformats.org/drawingml/2006/main" uniqueId="urn:microsoft.com/office/officeart/2008/layout/LinedList">
  <dgm:title val=""/>
  <dgm:desc val=""/>
  <dgm:catLst>
    <dgm:cat type="hierarchy" pri="8000"/>
    <dgm:cat type="list" pri="2500"/>
  </dgm:catLst>
  <dgm:sampData>
    <dgm:dataModel>
      <dgm:ptLst>
        <dgm:pt modelId="0" type="doc"/>
        <dgm:pt modelId="1">
          <dgm:prSet phldr="1"/>
        </dgm:pt>
        <dgm:pt modelId="11">
          <dgm:prSet phldr="1"/>
        </dgm:pt>
        <dgm:pt modelId="12">
          <dgm:prSet phldr="1"/>
        </dgm:pt>
        <dgm:pt modelId="13">
          <dgm:prSet phldr="1"/>
        </dgm:pt>
      </dgm:ptLst>
      <dgm:cxnLst>
        <dgm:cxn modelId="2" srcId="0" destId="1" srcOrd="0" destOrd="0"/>
        <dgm:cxn modelId="3" srcId="1" destId="11" srcOrd="0" destOrd="0"/>
        <dgm:cxn modelId="4" srcId="1" destId="12" srcOrd="1" destOrd="0"/>
        <dgm:cxn modelId="5" srcId="1" destId="13" srcOrd="2" destOrd="0"/>
      </dgm:cxnLst>
      <dgm:bg/>
      <dgm:whole/>
    </dgm:dataModel>
  </dgm:sampData>
  <dgm:style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styleData>
  <dgm:clr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clrData>
  <dgm:layoutNode name="vert0">
    <dgm:varLst>
      <dgm:dir/>
      <dgm:animOne val="branch"/>
      <dgm:animLvl val="lvl"/>
    </dgm:varLst>
    <dgm:choose name="Name0">
      <dgm:if name="Name1"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onstrLst>
      <dgm:constr type="w" for="ch" forName="horz1" refType="w"/>
      <dgm:constr type="h" for="ch" forName="horz1" refType="h"/>
      <dgm:constr type="h" for="des" forName="vert1" refType="h"/>
      <dgm:constr type="h" for="des" forName="tx1" refType="h"/>
      <dgm:constr type="h" for="des" forName="horz2" refType="h"/>
      <dgm:constr type="h" for="des" forName="vert2" refType="h"/>
      <dgm:constr type="h" for="des" forName="horz3" refType="h"/>
      <dgm:constr type="h" for="des" forName="vert3" refType="h"/>
      <dgm:constr type="h" for="des" forName="horz4" refType="h"/>
      <dgm:constr type="h" for="des" ptType="node" refType="h"/>
      <dgm:constr type="primFontSz" for="des" forName="tx1" op="equ" val="65"/>
      <dgm:constr type="primFontSz" for="des" forName="tx2" op="equ" val="65"/>
      <dgm:constr type="primFontSz" for="des" forName="tx3" op="equ" val="65"/>
      <dgm:constr type="primFontSz" for="des" forName="tx4" op="equ" val="65"/>
      <dgm:constr type="w" for="des" forName="thickLine" refType="w"/>
      <dgm:constr type="h" for="des" forName="thickLine"/>
      <dgm:constr type="h" for="des" forName="thinLine1"/>
      <dgm:constr type="h" for="des" forName="thinLine2b"/>
      <dgm:constr type="h" for="des" forName="thinLine3"/>
      <dgm:constr type="h" for="des" forName="vertSpace2a" refType="h" fact="0.05"/>
      <dgm:constr type="h" for="des" forName="vertSpace2b" refType="h" refFor="des" refForName="vertSpace2a"/>
    </dgm:constrLst>
    <dgm:forEach name="Name3" axis="ch" ptType="node">
      <dgm:layoutNode name="thickLine" styleLbl="alignNode1">
        <dgm:alg type="sp"/>
        <dgm:shape xmlns:r="http://schemas.openxmlformats.org/officeDocument/2006/relationships" type="line" r:blip="">
          <dgm:adjLst/>
        </dgm:shape>
        <dgm:presOf/>
      </dgm:layoutNode>
      <dgm:layoutNode name="horz1">
        <dgm:choose name="Name4">
          <dgm:if name="Name5" func="var" arg="dir" op="equ" val="norm">
            <dgm:alg type="lin">
              <dgm:param type="linDir" val="fromL"/>
              <dgm:param type="nodeVertAlign" val="t"/>
            </dgm:alg>
          </dgm:if>
          <dgm:else name="Name6">
            <dgm:alg type="lin">
              <dgm:param type="linDir" val="fromR"/>
              <dgm:param type="nodeVertAlign" val="t"/>
            </dgm:alg>
          </dgm:else>
        </dgm:choose>
        <dgm:shape xmlns:r="http://schemas.openxmlformats.org/officeDocument/2006/relationships" r:blip="">
          <dgm:adjLst/>
        </dgm:shape>
        <dgm:presOf/>
        <dgm:choose name="Name7">
          <dgm:if name="Name8" axis="root des" func="maxDepth" op="equ" val="1">
            <dgm:constrLst>
              <dgm:constr type="w" for="ch" forName="tx1" refType="w"/>
            </dgm:constrLst>
          </dgm:if>
          <dgm:if name="Name9" axis="root des" func="maxDepth" op="equ" val="2">
            <dgm:constrLst>
              <dgm:constr type="w" for="ch" forName="tx1" refType="w" fact="0.2"/>
              <dgm:constr type="w" for="des" forName="tx2" refType="w" fact="0.785"/>
              <dgm:constr type="w" for="des" forName="horzSpace2" refType="w" fact="0.015"/>
              <dgm:constr type="w" for="des" forName="thinLine2b" refType="w" fact="0.8"/>
            </dgm:constrLst>
          </dgm:if>
          <dgm:if name="Name10" axis="root des" func="maxDepth" op="equ" val="3">
            <dgm:constrLst>
              <dgm:constr type="w" for="ch" forName="tx1" refType="w" fact="0.2"/>
              <dgm:constr type="w" for="des" forName="tx2" refType="w" fact="0.385"/>
              <dgm:constr type="w" for="des" forName="tx3" refType="w" fact="0.385"/>
              <dgm:constr type="w" for="des" forName="horzSpace2" refType="w" fact="0.015"/>
              <dgm:constr type="w" for="des" forName="horzSpace3" refType="w" fact="0.015"/>
              <dgm:constr type="w" for="des" forName="thinLine2b" refType="w" fact="0.8"/>
              <dgm:constr type="w" for="des" forName="thinLine3" refType="w" fact="0.385"/>
            </dgm:constrLst>
          </dgm:if>
          <dgm:if name="Name11" axis="root des" func="maxDepth" op="gte" val="4">
            <dgm:constrLst>
              <dgm:constr type="w" for="ch" forName="tx1" refType="w" fact="0.2"/>
              <dgm:constr type="w" for="des" forName="tx2" refType="w" fact="0.2516"/>
              <dgm:constr type="w" for="des" forName="tx3" refType="w" fact="0.2516"/>
              <dgm:constr type="w" for="des" forName="tx4" refType="w" fact="0.2516"/>
              <dgm:constr type="w" for="des" forName="horzSpace2" refType="w" fact="0.015"/>
              <dgm:constr type="w" for="des" forName="horzSpace3" refType="w" fact="0.015"/>
              <dgm:constr type="w" for="des" forName="horzSpace4" refType="w" fact="0.015"/>
              <dgm:constr type="w" for="des" forName="thinLine2b" refType="w" fact="0.8"/>
              <dgm:constr type="w" for="des" forName="thinLine3" refType="w" fact="0.5332"/>
            </dgm:constrLst>
          </dgm:if>
          <dgm:else name="Name12"/>
        </dgm:choose>
        <dgm:layoutNode name="tx1"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1">
          <dgm:choose name="Name13">
            <dgm:if name="Name14" func="var" arg="dir" op="equ" val="norm">
              <dgm:alg type="lin">
                <dgm:param type="linDir" val="fromT"/>
                <dgm:param type="nodeHorzAlign" val="l"/>
              </dgm:alg>
            </dgm:if>
            <dgm:else name="Name15">
              <dgm:alg type="lin">
                <dgm:param type="linDir" val="fromT"/>
                <dgm:param type="nodeHorzAlign" val="r"/>
              </dgm:alg>
            </dgm:else>
          </dgm:choose>
          <dgm:shape xmlns:r="http://schemas.openxmlformats.org/officeDocument/2006/relationships" r:blip="">
            <dgm:adjLst/>
          </dgm:shape>
          <dgm:presOf/>
          <dgm:forEach name="Name16" axis="ch" ptType="node">
            <dgm:choose name="Name17">
              <dgm:if name="Name18" axis="self" ptType="node" func="pos" op="equ" val="1">
                <dgm:layoutNode name="vertSpace2a">
                  <dgm:alg type="sp"/>
                  <dgm:shape xmlns:r="http://schemas.openxmlformats.org/officeDocument/2006/relationships" r:blip="">
                    <dgm:adjLst/>
                  </dgm:shape>
                  <dgm:presOf/>
                </dgm:layoutNode>
              </dgm:if>
              <dgm:else name="Name19"/>
            </dgm:choose>
            <dgm:layoutNode name="horz2">
              <dgm:choose name="Name20">
                <dgm:if name="Name21" func="var" arg="dir" op="equ" val="norm">
                  <dgm:alg type="lin">
                    <dgm:param type="linDir" val="fromL"/>
                    <dgm:param type="nodeVertAlign" val="t"/>
                  </dgm:alg>
                </dgm:if>
                <dgm:else name="Name22">
                  <dgm:alg type="lin">
                    <dgm:param type="linDir" val="fromR"/>
                    <dgm:param type="nodeVertAlign" val="t"/>
                  </dgm:alg>
                </dgm:else>
              </dgm:choose>
              <dgm:shape xmlns:r="http://schemas.openxmlformats.org/officeDocument/2006/relationships" r:blip="">
                <dgm:adjLst/>
              </dgm:shape>
              <dgm:presOf/>
              <dgm:layoutNode name="horzSpace2">
                <dgm:alg type="sp"/>
                <dgm:shape xmlns:r="http://schemas.openxmlformats.org/officeDocument/2006/relationships" r:blip="">
                  <dgm:adjLst/>
                </dgm:shape>
                <dgm:presOf/>
              </dgm:layoutNode>
              <dgm:layoutNode name="tx2"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2">
                <dgm:choose name="Name23">
                  <dgm:if name="Name24" func="var" arg="dir" op="equ" val="norm">
                    <dgm:alg type="lin">
                      <dgm:param type="linDir" val="fromT"/>
                      <dgm:param type="nodeHorzAlign" val="l"/>
                    </dgm:alg>
                  </dgm:if>
                  <dgm:else name="Name25">
                    <dgm:alg type="lin">
                      <dgm:param type="linDir" val="fromT"/>
                      <dgm:param type="nodeHorzAlign" val="r"/>
                    </dgm:alg>
                  </dgm:else>
                </dgm:choose>
                <dgm:shape xmlns:r="http://schemas.openxmlformats.org/officeDocument/2006/relationships" r:blip="">
                  <dgm:adjLst/>
                </dgm:shape>
                <dgm:presOf/>
                <dgm:forEach name="Name26" axis="ch" ptType="node">
                  <dgm:layoutNode name="horz3">
                    <dgm:choose name="Name27">
                      <dgm:if name="Name28" func="var" arg="dir" op="equ" val="norm">
                        <dgm:alg type="lin">
                          <dgm:param type="linDir" val="fromL"/>
                          <dgm:param type="nodeVertAlign" val="t"/>
                        </dgm:alg>
                      </dgm:if>
                      <dgm:else name="Name29">
                        <dgm:alg type="lin">
                          <dgm:param type="linDir" val="fromR"/>
                          <dgm:param type="nodeVertAlign" val="t"/>
                        </dgm:alg>
                      </dgm:else>
                    </dgm:choose>
                    <dgm:shape xmlns:r="http://schemas.openxmlformats.org/officeDocument/2006/relationships" r:blip="">
                      <dgm:adjLst/>
                    </dgm:shape>
                    <dgm:presOf/>
                    <dgm:layoutNode name="horzSpace3">
                      <dgm:alg type="sp"/>
                      <dgm:shape xmlns:r="http://schemas.openxmlformats.org/officeDocument/2006/relationships" r:blip="">
                        <dgm:adjLst/>
                      </dgm:shape>
                      <dgm:presOf/>
                    </dgm:layoutNode>
                    <dgm:layoutNode name="tx3"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3">
                      <dgm:choose name="Name30">
                        <dgm:if name="Name31" func="var" arg="dir" op="equ" val="norm">
                          <dgm:alg type="lin">
                            <dgm:param type="linDir" val="fromT"/>
                            <dgm:param type="nodeHorzAlign" val="l"/>
                          </dgm:alg>
                        </dgm:if>
                        <dgm:else name="Name32">
                          <dgm:alg type="lin">
                            <dgm:param type="linDir" val="fromT"/>
                            <dgm:param type="nodeHorzAlign" val="r"/>
                          </dgm:alg>
                        </dgm:else>
                      </dgm:choose>
                      <dgm:shape xmlns:r="http://schemas.openxmlformats.org/officeDocument/2006/relationships" r:blip="">
                        <dgm:adjLst/>
                      </dgm:shape>
                      <dgm:presOf/>
                      <dgm:forEach name="Name33" axis="ch" ptType="node">
                        <dgm:layoutNode name="horz4">
                          <dgm:choose name="Name34">
                            <dgm:if name="Name35" func="var" arg="dir" op="equ" val="norm">
                              <dgm:alg type="lin">
                                <dgm:param type="linDir" val="fromL"/>
                                <dgm:param type="nodeVertAlign" val="t"/>
                              </dgm:alg>
                            </dgm:if>
                            <dgm:else name="Name36">
                              <dgm:alg type="lin">
                                <dgm:param type="linDir" val="fromR"/>
                                <dgm:param type="nodeVertAlign" val="t"/>
                              </dgm:alg>
                            </dgm:else>
                          </dgm:choose>
                          <dgm:shape xmlns:r="http://schemas.openxmlformats.org/officeDocument/2006/relationships" r:blip="">
                            <dgm:adjLst/>
                          </dgm:shape>
                          <dgm:presOf/>
                          <dgm:layoutNode name="horzSpace4">
                            <dgm:alg type="sp"/>
                            <dgm:shape xmlns:r="http://schemas.openxmlformats.org/officeDocument/2006/relationships" r:blip="">
                              <dgm:adjLst/>
                            </dgm:shape>
                            <dgm:presOf/>
                          </dgm:layoutNode>
                          <dgm:layoutNode name="tx4" styleLbl="revTx">
                            <dgm:varLst>
                              <dgm:bulletEnabled val="1"/>
                            </dgm:varLst>
                            <dgm:alg type="tx">
                              <dgm:param type="parTxLTRAlign" val="l"/>
                              <dgm:param type="parTxRTLAlign" val="r"/>
                              <dgm:param type="txAnchorVert" val="t"/>
                            </dgm:alg>
                            <dgm:shape xmlns:r="http://schemas.openxmlformats.org/officeDocument/2006/relationships" type="rect" r:blip="">
                              <dgm:adjLst/>
                            </dgm:shape>
                            <dgm:presOf axis="desOrSelf" ptType="node"/>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forEach>
                    </dgm:layoutNode>
                  </dgm:layoutNode>
                  <dgm:forEach name="Name37" axis="followSib" ptType="sibTrans" cnt="1">
                    <dgm:layoutNode name="thinLine3" styleLbl="callout">
                      <dgm:alg type="sp"/>
                      <dgm:shape xmlns:r="http://schemas.openxmlformats.org/officeDocument/2006/relationships" type="line" r:blip="">
                        <dgm:adjLst/>
                      </dgm:shape>
                      <dgm:presOf/>
                    </dgm:layoutNode>
                  </dgm:forEach>
                </dgm:forEach>
              </dgm:layoutNode>
            </dgm:layoutNode>
            <dgm:layoutNode name="thinLine2b" styleLbl="callout">
              <dgm:alg type="sp"/>
              <dgm:shape xmlns:r="http://schemas.openxmlformats.org/officeDocument/2006/relationships" type="line" r:blip="">
                <dgm:adjLst/>
              </dgm:shape>
              <dgm:presOf/>
            </dgm:layoutNode>
            <dgm:layoutNode name="vertSpace2b">
              <dgm:alg type="sp"/>
              <dgm:shape xmlns:r="http://schemas.openxmlformats.org/officeDocument/2006/relationships" r:blip="">
                <dgm:adjLst/>
              </dgm:shape>
              <dgm:presOf/>
            </dgm:layoutNode>
          </dgm:forEach>
        </dgm:layoutNode>
      </dgm:layoutNode>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2">
  <dgm:title val=""/>
  <dgm:desc val=""/>
  <dgm:catLst>
    <dgm:cat type="simple" pri="10200"/>
  </dgm:catLst>
  <dgm:scene3d>
    <a:camera prst="orthographicFront"/>
    <a:lightRig rig="threePt" dir="t"/>
  </dgm:scene3d>
  <dgm:styleLbl name="node0">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lnNode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vennNode1">
    <dgm:scene3d>
      <a:camera prst="orthographicFront"/>
      <a:lightRig rig="threePt" dir="t"/>
    </dgm:scene3d>
    <dgm:sp3d/>
    <dgm:txPr/>
    <dgm:style>
      <a:lnRef idx="3">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1">
        <a:scrgbClr r="0" g="0" b="0"/>
      </a:effectRef>
      <a:fontRef idx="minor">
        <a:schemeClr val="lt1"/>
      </a:fontRef>
    </dgm:style>
  </dgm:styleLbl>
  <dgm:styleLbl name="node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fg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align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bg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ink/ink1.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6-10-06T21:57:34.533"/>
    </inkml:context>
    <inkml:brush xml:id="br0">
      <inkml:brushProperty name="width" value="0.05292" units="cm"/>
      <inkml:brushProperty name="height" value="0.05292" units="cm"/>
    </inkml:brush>
  </inkml:definitions>
  <inkml:trace contextRef="#ctx0" brushRef="#br0">11143 4168 24575,'0'0'0</inkml:trace>
</inkml:ink>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FF8C28CB-9021-154D-94C7-8900C0D01893}" type="datetimeFigureOut">
              <a:rPr lang="en-US" smtClean="0"/>
              <a:t>10/12/2026</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606C5CB7-1774-8046-B29E-93DB5FCC3FB0}" type="slidenum">
              <a:rPr lang="en-US" smtClean="0"/>
              <a:t>‹#›</a:t>
            </a:fld>
            <a:endParaRPr lang="en-US"/>
          </a:p>
        </p:txBody>
      </p:sp>
    </p:spTree>
    <p:extLst>
      <p:ext uri="{BB962C8B-B14F-4D97-AF65-F5344CB8AC3E}">
        <p14:creationId xmlns:p14="http://schemas.microsoft.com/office/powerpoint/2010/main" val="2902748465"/>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606C5CB7-1774-8046-B29E-93DB5FCC3FB0}" type="slidenum">
              <a:rPr lang="en-US" smtClean="0"/>
              <a:t>4</a:t>
            </a:fld>
            <a:endParaRPr lang="en-US"/>
          </a:p>
        </p:txBody>
      </p:sp>
    </p:spTree>
    <p:extLst>
      <p:ext uri="{BB962C8B-B14F-4D97-AF65-F5344CB8AC3E}">
        <p14:creationId xmlns:p14="http://schemas.microsoft.com/office/powerpoint/2010/main" val="3614478536"/>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4212" y="685799"/>
            <a:ext cx="8001000" cy="2971801"/>
          </a:xfrm>
        </p:spPr>
        <p:txBody>
          <a:bodyPr anchor="b">
            <a:normAutofit/>
          </a:bodyPr>
          <a:lstStyle>
            <a:lvl1pPr algn="l">
              <a:defRPr sz="4800">
                <a:effectLst/>
              </a:defRPr>
            </a:lvl1pPr>
          </a:lstStyle>
          <a:p>
            <a:r>
              <a:rPr lang="en-US"/>
              <a:t>Click to edit Master title style</a:t>
            </a:r>
          </a:p>
        </p:txBody>
      </p:sp>
      <p:sp>
        <p:nvSpPr>
          <p:cNvPr id="3" name="Subtitle 2"/>
          <p:cNvSpPr>
            <a:spLocks noGrp="1"/>
          </p:cNvSpPr>
          <p:nvPr>
            <p:ph type="subTitle" idx="1"/>
          </p:nvPr>
        </p:nvSpPr>
        <p:spPr>
          <a:xfrm>
            <a:off x="684212" y="3843867"/>
            <a:ext cx="6400800" cy="1947333"/>
          </a:xfrm>
        </p:spPr>
        <p:txBody>
          <a:bodyPr anchor="t">
            <a:normAutofit/>
          </a:bodyPr>
          <a:lstStyle>
            <a:lvl1pPr marL="0" indent="0" algn="l">
              <a:buNone/>
              <a:defRPr sz="2100">
                <a:solidFill>
                  <a:schemeClr val="bg2">
                    <a:lumMod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p>
        </p:txBody>
      </p:sp>
      <p:sp>
        <p:nvSpPr>
          <p:cNvPr id="4" name="Date Placeholder 3"/>
          <p:cNvSpPr>
            <a:spLocks noGrp="1"/>
          </p:cNvSpPr>
          <p:nvPr>
            <p:ph type="dt" sz="half" idx="10"/>
          </p:nvPr>
        </p:nvSpPr>
        <p:spPr/>
        <p:txBody>
          <a:bodyPr/>
          <a:lstStyle/>
          <a:p>
            <a:fld id="{B61BEF0D-F0BB-DE4B-95CE-6DB70DBA9567}" type="datetimeFigureOut">
              <a:rPr lang="en-US" dirty="0"/>
              <a:pPr/>
              <a:t>10/12/2026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a:p>
        </p:txBody>
      </p:sp>
      <p:cxnSp>
        <p:nvCxnSpPr>
          <p:cNvPr id="16" name="Straight Connector 15"/>
          <p:cNvCxnSpPr/>
          <p:nvPr/>
        </p:nvCxnSpPr>
        <p:spPr>
          <a:xfrm flipH="1">
            <a:off x="8228012" y="8467"/>
            <a:ext cx="3810000" cy="3810000"/>
          </a:xfrm>
          <a:prstGeom prst="line">
            <a:avLst/>
          </a:prstGeom>
          <a:ln w="12700">
            <a:solidFill>
              <a:schemeClr val="tx1"/>
            </a:solidFill>
          </a:ln>
        </p:spPr>
        <p:style>
          <a:lnRef idx="2">
            <a:schemeClr val="accent1"/>
          </a:lnRef>
          <a:fillRef idx="0">
            <a:schemeClr val="accent1"/>
          </a:fillRef>
          <a:effectRef idx="1">
            <a:schemeClr val="accent1"/>
          </a:effectRef>
          <a:fontRef idx="minor">
            <a:schemeClr val="tx1"/>
          </a:fontRef>
        </p:style>
      </p:cxnSp>
      <p:cxnSp>
        <p:nvCxnSpPr>
          <p:cNvPr id="17" name="Straight Connector 16"/>
          <p:cNvCxnSpPr/>
          <p:nvPr/>
        </p:nvCxnSpPr>
        <p:spPr>
          <a:xfrm flipH="1">
            <a:off x="6108170" y="91545"/>
            <a:ext cx="6080655" cy="6080655"/>
          </a:xfrm>
          <a:prstGeom prst="line">
            <a:avLst/>
          </a:prstGeom>
          <a:ln w="12700">
            <a:solidFill>
              <a:schemeClr val="tx1"/>
            </a:solidFill>
          </a:ln>
        </p:spPr>
        <p:style>
          <a:lnRef idx="2">
            <a:schemeClr val="accent1"/>
          </a:lnRef>
          <a:fillRef idx="0">
            <a:schemeClr val="accent1"/>
          </a:fillRef>
          <a:effectRef idx="1">
            <a:schemeClr val="accent1"/>
          </a:effectRef>
          <a:fontRef idx="minor">
            <a:schemeClr val="tx1"/>
          </a:fontRef>
        </p:style>
      </p:cxnSp>
      <p:cxnSp>
        <p:nvCxnSpPr>
          <p:cNvPr id="19" name="Straight Connector 18"/>
          <p:cNvCxnSpPr/>
          <p:nvPr/>
        </p:nvCxnSpPr>
        <p:spPr>
          <a:xfrm flipH="1">
            <a:off x="7235825" y="228600"/>
            <a:ext cx="4953000" cy="4953000"/>
          </a:xfrm>
          <a:prstGeom prst="line">
            <a:avLst/>
          </a:prstGeom>
          <a:ln w="12700">
            <a:solidFill>
              <a:schemeClr val="tx1"/>
            </a:solidFill>
          </a:ln>
        </p:spPr>
        <p:style>
          <a:lnRef idx="2">
            <a:schemeClr val="accent1"/>
          </a:lnRef>
          <a:fillRef idx="0">
            <a:schemeClr val="accent1"/>
          </a:fillRef>
          <a:effectRef idx="1">
            <a:schemeClr val="accent1"/>
          </a:effectRef>
          <a:fontRef idx="minor">
            <a:schemeClr val="tx1"/>
          </a:fontRef>
        </p:style>
      </p:cxnSp>
      <p:cxnSp>
        <p:nvCxnSpPr>
          <p:cNvPr id="21" name="Straight Connector 20"/>
          <p:cNvCxnSpPr/>
          <p:nvPr/>
        </p:nvCxnSpPr>
        <p:spPr>
          <a:xfrm flipH="1">
            <a:off x="7335837" y="32278"/>
            <a:ext cx="4852989" cy="4852989"/>
          </a:xfrm>
          <a:prstGeom prst="line">
            <a:avLst/>
          </a:prstGeom>
          <a:ln w="31750">
            <a:solidFill>
              <a:schemeClr val="tx1"/>
            </a:solidFill>
          </a:ln>
        </p:spPr>
        <p:style>
          <a:lnRef idx="2">
            <a:schemeClr val="accent1"/>
          </a:lnRef>
          <a:fillRef idx="0">
            <a:schemeClr val="accent1"/>
          </a:fillRef>
          <a:effectRef idx="1">
            <a:schemeClr val="accent1"/>
          </a:effectRef>
          <a:fontRef idx="minor">
            <a:schemeClr val="tx1"/>
          </a:fontRef>
        </p:style>
      </p:cxnSp>
      <p:cxnSp>
        <p:nvCxnSpPr>
          <p:cNvPr id="23" name="Straight Connector 22"/>
          <p:cNvCxnSpPr/>
          <p:nvPr/>
        </p:nvCxnSpPr>
        <p:spPr>
          <a:xfrm flipH="1">
            <a:off x="7845426" y="609601"/>
            <a:ext cx="4343399" cy="4343399"/>
          </a:xfrm>
          <a:prstGeom prst="line">
            <a:avLst/>
          </a:prstGeom>
          <a:ln w="31750">
            <a:solidFill>
              <a:schemeClr val="tx1"/>
            </a:solidFill>
          </a:ln>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3656968467"/>
      </p:ext>
    </p:extLst>
  </p:cSld>
  <p:clrMapOvr>
    <a:masterClrMapping/>
  </p:clrMapOvr>
  <p:hf hdr="0" ftr="0" dt="0"/>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nchor="ct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B61BEF0D-F0BB-DE4B-95CE-6DB70DBA9567}" type="datetimeFigureOut">
              <a:rPr lang="en-US" dirty="0"/>
              <a:pPr/>
              <a:t>10/12/2026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a:p>
        </p:txBody>
      </p:sp>
    </p:spTree>
    <p:extLst>
      <p:ext uri="{BB962C8B-B14F-4D97-AF65-F5344CB8AC3E}">
        <p14:creationId xmlns:p14="http://schemas.microsoft.com/office/powerpoint/2010/main" val="4044369033"/>
      </p:ext>
    </p:extLst>
  </p:cSld>
  <p:clrMapOvr>
    <a:masterClrMapping/>
  </p:clrMapOvr>
  <p:hf hdr="0" ftr="0" dt="0"/>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84211" y="2006600"/>
            <a:ext cx="8534401" cy="2281600"/>
          </a:xfrm>
        </p:spPr>
        <p:txBody>
          <a:bodyPr anchor="b">
            <a:normAutofit/>
          </a:bodyPr>
          <a:lstStyle>
            <a:lvl1pPr algn="l">
              <a:defRPr sz="3600" b="0" cap="all"/>
            </a:lvl1pPr>
          </a:lstStyle>
          <a:p>
            <a:r>
              <a:rPr lang="en-US"/>
              <a:t>Click to edit Master title style</a:t>
            </a:r>
          </a:p>
        </p:txBody>
      </p:sp>
      <p:sp>
        <p:nvSpPr>
          <p:cNvPr id="3" name="Text Placeholder 2"/>
          <p:cNvSpPr>
            <a:spLocks noGrp="1"/>
          </p:cNvSpPr>
          <p:nvPr>
            <p:ph type="body" idx="1"/>
          </p:nvPr>
        </p:nvSpPr>
        <p:spPr>
          <a:xfrm>
            <a:off x="684213" y="4495800"/>
            <a:ext cx="8534400" cy="1498600"/>
          </a:xfrm>
        </p:spPr>
        <p:txBody>
          <a:bodyPr anchor="t">
            <a:normAutofit/>
          </a:bodyPr>
          <a:lstStyle>
            <a:lvl1pPr marL="0" indent="0" algn="l">
              <a:buNone/>
              <a:defRPr sz="1800">
                <a:solidFill>
                  <a:schemeClr val="bg2">
                    <a:lumMod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B61BEF0D-F0BB-DE4B-95CE-6DB70DBA9567}" type="datetimeFigureOut">
              <a:rPr lang="en-US" dirty="0"/>
              <a:pPr/>
              <a:t>10/12/2026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a:p>
        </p:txBody>
      </p:sp>
    </p:spTree>
    <p:extLst>
      <p:ext uri="{BB962C8B-B14F-4D97-AF65-F5344CB8AC3E}">
        <p14:creationId xmlns:p14="http://schemas.microsoft.com/office/powerpoint/2010/main" val="1156535710"/>
      </p:ext>
    </p:extLst>
  </p:cSld>
  <p:clrMapOvr>
    <a:masterClrMapping/>
  </p:clrMapOvr>
  <p:hf hdr="0" ftr="0" dt="0"/>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684211" y="685800"/>
            <a:ext cx="4937655" cy="3615267"/>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5808133" y="685801"/>
            <a:ext cx="4934479" cy="3615266"/>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B61BEF0D-F0BB-DE4B-95CE-6DB70DBA9567}" type="datetimeFigureOut">
              <a:rPr lang="en-US" dirty="0"/>
              <a:pPr/>
              <a:t>10/12/2026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D57F1E4F-1CFF-5643-939E-217C01CDF565}" type="slidenum">
              <a:rPr lang="en-US" dirty="0"/>
              <a:pPr/>
              <a:t>‹#›</a:t>
            </a:fld>
            <a:endParaRPr lang="en-US"/>
          </a:p>
        </p:txBody>
      </p:sp>
    </p:spTree>
    <p:extLst>
      <p:ext uri="{BB962C8B-B14F-4D97-AF65-F5344CB8AC3E}">
        <p14:creationId xmlns:p14="http://schemas.microsoft.com/office/powerpoint/2010/main" val="3719777225"/>
      </p:ext>
    </p:extLst>
  </p:cSld>
  <p:clrMapOvr>
    <a:masterClrMapping/>
  </p:clrMapOvr>
  <p:hf hdr="0" ftr="0" dt="0"/>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p>
        </p:txBody>
      </p:sp>
      <p:sp>
        <p:nvSpPr>
          <p:cNvPr id="3" name="Text Placeholder 2"/>
          <p:cNvSpPr>
            <a:spLocks noGrp="1"/>
          </p:cNvSpPr>
          <p:nvPr>
            <p:ph type="body" idx="1"/>
          </p:nvPr>
        </p:nvSpPr>
        <p:spPr>
          <a:xfrm>
            <a:off x="972080" y="685800"/>
            <a:ext cx="4649787" cy="576262"/>
          </a:xfrm>
        </p:spPr>
        <p:txBody>
          <a:bodyPr anchor="b">
            <a:noAutofit/>
          </a:bodyPr>
          <a:lstStyle>
            <a:lvl1pPr marL="0" indent="0">
              <a:buNone/>
              <a:defRPr sz="28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684211" y="1270529"/>
            <a:ext cx="4937655" cy="3030538"/>
          </a:xfrm>
        </p:spPr>
        <p:txBody>
          <a:bodyPr anchor="t">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079066" y="685800"/>
            <a:ext cx="4665134" cy="576262"/>
          </a:xfrm>
        </p:spPr>
        <p:txBody>
          <a:bodyPr anchor="b">
            <a:noAutofit/>
          </a:bodyPr>
          <a:lstStyle>
            <a:lvl1pPr marL="0" indent="0">
              <a:buNone/>
              <a:defRPr sz="28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5806545" y="1262062"/>
            <a:ext cx="4929188" cy="3030538"/>
          </a:xfrm>
        </p:spPr>
        <p:txBody>
          <a:bodyPr anchor="t">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B61BEF0D-F0BB-DE4B-95CE-6DB70DBA9567}" type="datetimeFigureOut">
              <a:rPr lang="en-US" dirty="0"/>
              <a:pPr/>
              <a:t>10/12/2026</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D57F1E4F-1CFF-5643-939E-217C01CDF565}" type="slidenum">
              <a:rPr lang="en-US" dirty="0"/>
              <a:pPr/>
              <a:t>‹#›</a:t>
            </a:fld>
            <a:endParaRPr lang="en-US"/>
          </a:p>
        </p:txBody>
      </p:sp>
    </p:spTree>
    <p:extLst>
      <p:ext uri="{BB962C8B-B14F-4D97-AF65-F5344CB8AC3E}">
        <p14:creationId xmlns:p14="http://schemas.microsoft.com/office/powerpoint/2010/main" val="3004490300"/>
      </p:ext>
    </p:extLst>
  </p:cSld>
  <p:clrMapOvr>
    <a:masterClrMapping/>
  </p:clrMapOvr>
  <p:hf hdr="0" ftr="0" dt="0"/>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B61BEF0D-F0BB-DE4B-95CE-6DB70DBA9567}" type="datetimeFigureOut">
              <a:rPr lang="en-US" dirty="0"/>
              <a:pPr/>
              <a:t>10/12/2026</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D57F1E4F-1CFF-5643-939E-217C01CDF565}" type="slidenum">
              <a:rPr lang="en-US" dirty="0"/>
              <a:pPr/>
              <a:t>‹#›</a:t>
            </a:fld>
            <a:endParaRPr lang="en-US"/>
          </a:p>
        </p:txBody>
      </p:sp>
    </p:spTree>
    <p:extLst>
      <p:ext uri="{BB962C8B-B14F-4D97-AF65-F5344CB8AC3E}">
        <p14:creationId xmlns:p14="http://schemas.microsoft.com/office/powerpoint/2010/main" val="3217151840"/>
      </p:ext>
    </p:extLst>
  </p:cSld>
  <p:clrMapOvr>
    <a:masterClrMapping/>
  </p:clrMapOvr>
  <p:hf hdr="0" ftr="0" dt="0"/>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B61BEF0D-F0BB-DE4B-95CE-6DB70DBA9567}" type="datetimeFigureOut">
              <a:rPr lang="en-US" dirty="0"/>
              <a:pPr/>
              <a:t>10/12/2026</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D57F1E4F-1CFF-5643-939E-217C01CDF565}" type="slidenum">
              <a:rPr lang="en-US" dirty="0"/>
              <a:pPr/>
              <a:t>‹#›</a:t>
            </a:fld>
            <a:endParaRPr lang="en-US"/>
          </a:p>
        </p:txBody>
      </p:sp>
    </p:spTree>
    <p:extLst>
      <p:ext uri="{BB962C8B-B14F-4D97-AF65-F5344CB8AC3E}">
        <p14:creationId xmlns:p14="http://schemas.microsoft.com/office/powerpoint/2010/main" val="2961589574"/>
      </p:ext>
    </p:extLst>
  </p:cSld>
  <p:clrMapOvr>
    <a:masterClrMapping/>
  </p:clrMapOvr>
  <p:hf hdr="0" ftr="0" dt="0"/>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7085012" y="685800"/>
            <a:ext cx="3657600" cy="1371600"/>
          </a:xfrm>
        </p:spPr>
        <p:txBody>
          <a:bodyPr anchor="b">
            <a:normAutofit/>
          </a:bodyPr>
          <a:lstStyle>
            <a:lvl1pPr algn="l">
              <a:defRPr sz="2400" b="0"/>
            </a:lvl1pPr>
          </a:lstStyle>
          <a:p>
            <a:r>
              <a:rPr lang="en-US"/>
              <a:t>Click to edit Master title style</a:t>
            </a:r>
          </a:p>
        </p:txBody>
      </p:sp>
      <p:sp>
        <p:nvSpPr>
          <p:cNvPr id="3" name="Content Placeholder 2"/>
          <p:cNvSpPr>
            <a:spLocks noGrp="1"/>
          </p:cNvSpPr>
          <p:nvPr>
            <p:ph idx="1"/>
          </p:nvPr>
        </p:nvSpPr>
        <p:spPr>
          <a:xfrm>
            <a:off x="684212" y="685800"/>
            <a:ext cx="5943601" cy="5308600"/>
          </a:xfrm>
        </p:spPr>
        <p:txBody>
          <a:bodyPr anchor="ct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7085012" y="2209799"/>
            <a:ext cx="3657600" cy="2091267"/>
          </a:xfrm>
        </p:spPr>
        <p:txBody>
          <a:bodyPr anchor="t">
            <a:normAutofit/>
          </a:bodyPr>
          <a:lstStyle>
            <a:lvl1pPr marL="0" indent="0">
              <a:buNone/>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B61BEF0D-F0BB-DE4B-95CE-6DB70DBA9567}" type="datetimeFigureOut">
              <a:rPr lang="en-US" dirty="0"/>
              <a:pPr/>
              <a:t>10/12/2026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D57F1E4F-1CFF-5643-939E-217C01CDF565}" type="slidenum">
              <a:rPr lang="en-US" dirty="0"/>
              <a:pPr/>
              <a:t>‹#›</a:t>
            </a:fld>
            <a:endParaRPr lang="en-US"/>
          </a:p>
        </p:txBody>
      </p:sp>
    </p:spTree>
    <p:extLst>
      <p:ext uri="{BB962C8B-B14F-4D97-AF65-F5344CB8AC3E}">
        <p14:creationId xmlns:p14="http://schemas.microsoft.com/office/powerpoint/2010/main" val="2927283348"/>
      </p:ext>
    </p:extLst>
  </p:cSld>
  <p:clrMapOvr>
    <a:masterClrMapping/>
  </p:clrMapOvr>
  <p:hf hdr="0" ftr="0" dt="0"/>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722812" y="1447800"/>
            <a:ext cx="6019800" cy="1143000"/>
          </a:xfrm>
        </p:spPr>
        <p:txBody>
          <a:bodyPr anchor="b">
            <a:normAutofit/>
          </a:bodyPr>
          <a:lstStyle>
            <a:lvl1pPr algn="l">
              <a:defRPr sz="2800" b="0"/>
            </a:lvl1pPr>
          </a:lstStyle>
          <a:p>
            <a:r>
              <a:rPr lang="en-US"/>
              <a:t>Click to edit Master title style</a:t>
            </a:r>
          </a:p>
        </p:txBody>
      </p:sp>
      <p:sp>
        <p:nvSpPr>
          <p:cNvPr id="14" name="Picture Placeholder 2"/>
          <p:cNvSpPr>
            <a:spLocks noGrp="1" noChangeAspect="1"/>
          </p:cNvSpPr>
          <p:nvPr>
            <p:ph type="pic" idx="1"/>
          </p:nvPr>
        </p:nvSpPr>
        <p:spPr>
          <a:xfrm>
            <a:off x="989012" y="914400"/>
            <a:ext cx="3280974" cy="4572000"/>
          </a:xfrm>
          <a:prstGeom prst="snip2DiagRect">
            <a:avLst>
              <a:gd name="adj1" fmla="val 10815"/>
              <a:gd name="adj2" fmla="val 0"/>
            </a:avLst>
          </a:prstGeom>
          <a:ln w="15875">
            <a:solidFill>
              <a:schemeClr val="tx1">
                <a:alpha val="40000"/>
              </a:schemeClr>
            </a:solidFill>
          </a:ln>
          <a:effectLst>
            <a:innerShdw blurRad="57150" dist="38100" dir="14460000">
              <a:srgbClr val="000000">
                <a:alpha val="70000"/>
              </a:srgbClr>
            </a:inn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endParaRPr lang="en-US"/>
          </a:p>
        </p:txBody>
      </p:sp>
      <p:sp>
        <p:nvSpPr>
          <p:cNvPr id="4" name="Text Placeholder 3"/>
          <p:cNvSpPr>
            <a:spLocks noGrp="1"/>
          </p:cNvSpPr>
          <p:nvPr>
            <p:ph type="body" sz="half" idx="2"/>
          </p:nvPr>
        </p:nvSpPr>
        <p:spPr>
          <a:xfrm>
            <a:off x="4722812" y="2777066"/>
            <a:ext cx="6021388" cy="2048933"/>
          </a:xfrm>
        </p:spPr>
        <p:txBody>
          <a:bodyPr anchor="t">
            <a:normAutofit/>
          </a:bodyPr>
          <a:lstStyle>
            <a:lvl1pPr marL="0" indent="0">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B61BEF0D-F0BB-DE4B-95CE-6DB70DBA9567}" type="datetimeFigureOut">
              <a:rPr lang="en-US" dirty="0"/>
              <a:pPr/>
              <a:t>10/12/2026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D57F1E4F-1CFF-5643-939E-217C01CDF565}" type="slidenum">
              <a:rPr lang="en-US" dirty="0"/>
              <a:pPr/>
              <a:t>‹#›</a:t>
            </a:fld>
            <a:endParaRPr lang="en-US"/>
          </a:p>
        </p:txBody>
      </p:sp>
    </p:spTree>
    <p:extLst>
      <p:ext uri="{BB962C8B-B14F-4D97-AF65-F5344CB8AC3E}">
        <p14:creationId xmlns:p14="http://schemas.microsoft.com/office/powerpoint/2010/main" val="2266861579"/>
      </p:ext>
    </p:extLst>
  </p:cSld>
  <p:clrMapOvr>
    <a:masterClrMapping/>
  </p:clrMapOvr>
  <p:hf hdr="0" ftr="0" dt="0"/>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Panoramic Picture with Capti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17" name="Picture Placeholder 2"/>
          <p:cNvSpPr>
            <a:spLocks noGrp="1" noChangeAspect="1"/>
          </p:cNvSpPr>
          <p:nvPr>
            <p:ph type="pic" idx="13"/>
          </p:nvPr>
        </p:nvSpPr>
        <p:spPr>
          <a:xfrm>
            <a:off x="685800" y="533400"/>
            <a:ext cx="10818812" cy="3124200"/>
          </a:xfrm>
          <a:prstGeom prst="snip2DiagRect">
            <a:avLst>
              <a:gd name="adj1" fmla="val 10815"/>
              <a:gd name="adj2" fmla="val 0"/>
            </a:avLst>
          </a:prstGeom>
          <a:ln w="15875">
            <a:solidFill>
              <a:schemeClr val="tx1">
                <a:alpha val="40000"/>
              </a:schemeClr>
            </a:solidFill>
          </a:ln>
          <a:effectLst>
            <a:innerShdw blurRad="57150" dist="38100" dir="14460000">
              <a:srgbClr val="000000">
                <a:alpha val="70000"/>
              </a:srgbClr>
            </a:inn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endParaRPr lang="en-US"/>
          </a:p>
        </p:txBody>
      </p:sp>
      <p:sp>
        <p:nvSpPr>
          <p:cNvPr id="16" name="Text Placeholder 9"/>
          <p:cNvSpPr>
            <a:spLocks noGrp="1"/>
          </p:cNvSpPr>
          <p:nvPr>
            <p:ph type="body" sz="quarter" idx="14"/>
          </p:nvPr>
        </p:nvSpPr>
        <p:spPr>
          <a:xfrm>
            <a:off x="914402" y="3843867"/>
            <a:ext cx="8304210" cy="457200"/>
          </a:xfrm>
        </p:spPr>
        <p:txBody>
          <a:bodyPr anchor="t">
            <a:normAutofit/>
          </a:bodyPr>
          <a:lstStyle>
            <a:lvl1pPr marL="0" indent="0">
              <a:buFontTx/>
              <a:buNone/>
              <a:defRPr sz="1600"/>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Click to edit Master text styles</a:t>
            </a:r>
          </a:p>
        </p:txBody>
      </p:sp>
      <p:sp>
        <p:nvSpPr>
          <p:cNvPr id="3" name="Date Placeholder 2"/>
          <p:cNvSpPr>
            <a:spLocks noGrp="1"/>
          </p:cNvSpPr>
          <p:nvPr>
            <p:ph type="dt" sz="half" idx="10"/>
          </p:nvPr>
        </p:nvSpPr>
        <p:spPr/>
        <p:txBody>
          <a:bodyPr/>
          <a:lstStyle/>
          <a:p>
            <a:fld id="{B61BEF0D-F0BB-DE4B-95CE-6DB70DBA9567}" type="datetimeFigureOut">
              <a:rPr lang="en-US" dirty="0"/>
              <a:pPr/>
              <a:t>10/12/2026</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D57F1E4F-1CFF-5643-939E-217C01CDF565}" type="slidenum">
              <a:rPr lang="en-US" dirty="0"/>
              <a:pPr/>
              <a:t>‹#›</a:t>
            </a:fld>
            <a:endParaRPr lang="en-US"/>
          </a:p>
        </p:txBody>
      </p:sp>
    </p:spTree>
    <p:extLst>
      <p:ext uri="{BB962C8B-B14F-4D97-AF65-F5344CB8AC3E}">
        <p14:creationId xmlns:p14="http://schemas.microsoft.com/office/powerpoint/2010/main" val="3902864637"/>
      </p:ext>
    </p:extLst>
  </p:cSld>
  <p:clrMapOvr>
    <a:masterClrMapping/>
  </p:clrMapOvr>
  <p:hf hdr="0" ftr="0" dt="0"/>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684213" y="685800"/>
            <a:ext cx="10058400" cy="2743200"/>
          </a:xfrm>
        </p:spPr>
        <p:txBody>
          <a:bodyPr anchor="ctr">
            <a:normAutofit/>
          </a:bodyPr>
          <a:lstStyle>
            <a:lvl1pPr algn="l">
              <a:defRPr sz="3200" b="0" cap="all"/>
            </a:lvl1pPr>
          </a:lstStyle>
          <a:p>
            <a:r>
              <a:rPr lang="en-US"/>
              <a:t>Click to edit Master title style</a:t>
            </a:r>
          </a:p>
        </p:txBody>
      </p:sp>
      <p:sp>
        <p:nvSpPr>
          <p:cNvPr id="3" name="Text Placeholder 2"/>
          <p:cNvSpPr>
            <a:spLocks noGrp="1"/>
          </p:cNvSpPr>
          <p:nvPr>
            <p:ph type="body" idx="1"/>
          </p:nvPr>
        </p:nvSpPr>
        <p:spPr>
          <a:xfrm>
            <a:off x="684212" y="4114800"/>
            <a:ext cx="8535988" cy="1879600"/>
          </a:xfrm>
        </p:spPr>
        <p:txBody>
          <a:bodyPr anchor="ctr">
            <a:normAutofit/>
          </a:bodyPr>
          <a:lstStyle>
            <a:lvl1pPr marL="0" indent="0" algn="l">
              <a:buNone/>
              <a:defRPr sz="2000">
                <a:solidFill>
                  <a:schemeClr val="bg2">
                    <a:lumMod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B61BEF0D-F0BB-DE4B-95CE-6DB70DBA9567}" type="datetimeFigureOut">
              <a:rPr lang="en-US" dirty="0"/>
              <a:pPr/>
              <a:t>10/12/2026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a:p>
        </p:txBody>
      </p:sp>
    </p:spTree>
    <p:extLst>
      <p:ext uri="{BB962C8B-B14F-4D97-AF65-F5344CB8AC3E}">
        <p14:creationId xmlns:p14="http://schemas.microsoft.com/office/powerpoint/2010/main" val="289713101"/>
      </p:ext>
    </p:extLst>
  </p:cSld>
  <p:clrMapOvr>
    <a:masterClrMapping/>
  </p:clrMapOvr>
  <p:hf hdr="0" ftr="0" dt="0"/>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41411" y="685800"/>
            <a:ext cx="9144001" cy="2743200"/>
          </a:xfrm>
        </p:spPr>
        <p:txBody>
          <a:bodyPr anchor="ctr">
            <a:normAutofit/>
          </a:bodyPr>
          <a:lstStyle>
            <a:lvl1pPr algn="l">
              <a:defRPr sz="3200" b="0" cap="all">
                <a:solidFill>
                  <a:schemeClr val="tx1"/>
                </a:solidFill>
              </a:defRPr>
            </a:lvl1pPr>
          </a:lstStyle>
          <a:p>
            <a:r>
              <a:rPr lang="en-US"/>
              <a:t>Click to edit Master title style</a:t>
            </a:r>
          </a:p>
        </p:txBody>
      </p:sp>
      <p:sp>
        <p:nvSpPr>
          <p:cNvPr id="10" name="Text Placeholder 9"/>
          <p:cNvSpPr>
            <a:spLocks noGrp="1"/>
          </p:cNvSpPr>
          <p:nvPr>
            <p:ph type="body" sz="quarter" idx="13"/>
          </p:nvPr>
        </p:nvSpPr>
        <p:spPr>
          <a:xfrm>
            <a:off x="1446212" y="3429000"/>
            <a:ext cx="8534400" cy="381000"/>
          </a:xfrm>
        </p:spPr>
        <p:txBody>
          <a:bodyPr anchor="ctr"/>
          <a:lstStyle>
            <a:lvl1pPr marL="0" indent="0">
              <a:buFontTx/>
              <a:buNone/>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Click to edit Master text styles</a:t>
            </a:r>
          </a:p>
        </p:txBody>
      </p:sp>
      <p:sp>
        <p:nvSpPr>
          <p:cNvPr id="3" name="Text Placeholder 2"/>
          <p:cNvSpPr>
            <a:spLocks noGrp="1"/>
          </p:cNvSpPr>
          <p:nvPr>
            <p:ph type="body" idx="1"/>
          </p:nvPr>
        </p:nvSpPr>
        <p:spPr>
          <a:xfrm>
            <a:off x="684213" y="4301067"/>
            <a:ext cx="8534400" cy="1684865"/>
          </a:xfrm>
        </p:spPr>
        <p:txBody>
          <a:bodyPr anchor="ctr">
            <a:normAutofit/>
          </a:bodyPr>
          <a:lstStyle>
            <a:lvl1pPr marL="0" indent="0" algn="l">
              <a:buNone/>
              <a:defRPr sz="2000">
                <a:solidFill>
                  <a:schemeClr val="bg2">
                    <a:lumMod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B61BEF0D-F0BB-DE4B-95CE-6DB70DBA9567}" type="datetimeFigureOut">
              <a:rPr lang="en-US" dirty="0"/>
              <a:pPr/>
              <a:t>10/12/2026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a:p>
        </p:txBody>
      </p:sp>
      <p:sp>
        <p:nvSpPr>
          <p:cNvPr id="14" name="TextBox 13"/>
          <p:cNvSpPr txBox="1"/>
          <p:nvPr/>
        </p:nvSpPr>
        <p:spPr>
          <a:xfrm>
            <a:off x="531812" y="812222"/>
            <a:ext cx="609600" cy="584776"/>
          </a:xfrm>
          <a:prstGeom prst="rect">
            <a:avLst/>
          </a:prstGeom>
        </p:spPr>
        <p:txBody>
          <a:bodyPr vert="horz" lIns="91440" tIns="45720" rIns="91440" bIns="45720" rtlCol="0" anchor="ctr">
            <a:noAutofit/>
          </a:bodyPr>
          <a:lstStyle/>
          <a:p>
            <a:pPr lvl="0"/>
            <a:r>
              <a:rPr lang="en-US" sz="8000">
                <a:solidFill>
                  <a:schemeClr val="tx1"/>
                </a:solidFill>
                <a:effectLst/>
              </a:rPr>
              <a:t>“</a:t>
            </a:r>
          </a:p>
        </p:txBody>
      </p:sp>
      <p:sp>
        <p:nvSpPr>
          <p:cNvPr id="15" name="TextBox 14"/>
          <p:cNvSpPr txBox="1"/>
          <p:nvPr/>
        </p:nvSpPr>
        <p:spPr>
          <a:xfrm>
            <a:off x="10285412" y="2768601"/>
            <a:ext cx="609600" cy="584776"/>
          </a:xfrm>
          <a:prstGeom prst="rect">
            <a:avLst/>
          </a:prstGeom>
        </p:spPr>
        <p:txBody>
          <a:bodyPr vert="horz" lIns="91440" tIns="45720" rIns="91440" bIns="45720" rtlCol="0" anchor="ctr">
            <a:noAutofit/>
          </a:bodyPr>
          <a:lstStyle/>
          <a:p>
            <a:pPr lvl="0" algn="r"/>
            <a:r>
              <a:rPr lang="en-US" sz="8000">
                <a:solidFill>
                  <a:schemeClr val="tx1"/>
                </a:solidFill>
                <a:effectLst/>
              </a:rPr>
              <a:t>”</a:t>
            </a:r>
          </a:p>
        </p:txBody>
      </p:sp>
    </p:spTree>
    <p:extLst>
      <p:ext uri="{BB962C8B-B14F-4D97-AF65-F5344CB8AC3E}">
        <p14:creationId xmlns:p14="http://schemas.microsoft.com/office/powerpoint/2010/main" val="2073191452"/>
      </p:ext>
    </p:extLst>
  </p:cSld>
  <p:clrMapOvr>
    <a:masterClrMapping/>
  </p:clrMapOvr>
  <p:hf hdr="0" ftr="0" dt="0"/>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684212" y="3429000"/>
            <a:ext cx="8534400" cy="1697400"/>
          </a:xfrm>
        </p:spPr>
        <p:txBody>
          <a:bodyPr anchor="b">
            <a:normAutofit/>
          </a:bodyPr>
          <a:lstStyle>
            <a:lvl1pPr algn="l">
              <a:defRPr sz="3200" b="0" cap="all"/>
            </a:lvl1pPr>
          </a:lstStyle>
          <a:p>
            <a:r>
              <a:rPr lang="en-US"/>
              <a:t>Click to edit Master title style</a:t>
            </a:r>
          </a:p>
        </p:txBody>
      </p:sp>
      <p:sp>
        <p:nvSpPr>
          <p:cNvPr id="3" name="Text Placeholder 2"/>
          <p:cNvSpPr>
            <a:spLocks noGrp="1"/>
          </p:cNvSpPr>
          <p:nvPr>
            <p:ph type="body" idx="1"/>
          </p:nvPr>
        </p:nvSpPr>
        <p:spPr>
          <a:xfrm>
            <a:off x="684211" y="5132981"/>
            <a:ext cx="8535990" cy="860400"/>
          </a:xfrm>
        </p:spPr>
        <p:txBody>
          <a:bodyPr anchor="t">
            <a:normAutofit/>
          </a:bodyPr>
          <a:lstStyle>
            <a:lvl1pPr marL="0" indent="0" algn="l">
              <a:buNone/>
              <a:defRPr sz="2000">
                <a:solidFill>
                  <a:schemeClr val="bg2">
                    <a:lumMod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B61BEF0D-F0BB-DE4B-95CE-6DB70DBA9567}" type="datetimeFigureOut">
              <a:rPr lang="en-US" dirty="0"/>
              <a:pPr/>
              <a:t>10/12/2026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a:p>
        </p:txBody>
      </p:sp>
    </p:spTree>
    <p:extLst>
      <p:ext uri="{BB962C8B-B14F-4D97-AF65-F5344CB8AC3E}">
        <p14:creationId xmlns:p14="http://schemas.microsoft.com/office/powerpoint/2010/main" val="52387444"/>
      </p:ext>
    </p:extLst>
  </p:cSld>
  <p:clrMapOvr>
    <a:masterClrMapping/>
  </p:clrMapOvr>
  <p:hf hdr="0" ftr="0" dt="0"/>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Quote Name Card">
    <p:spTree>
      <p:nvGrpSpPr>
        <p:cNvPr id="1" name=""/>
        <p:cNvGrpSpPr/>
        <p:nvPr/>
      </p:nvGrpSpPr>
      <p:grpSpPr>
        <a:xfrm>
          <a:off x="0" y="0"/>
          <a:ext cx="0" cy="0"/>
          <a:chOff x="0" y="0"/>
          <a:chExt cx="0" cy="0"/>
        </a:xfrm>
      </p:grpSpPr>
      <p:sp>
        <p:nvSpPr>
          <p:cNvPr id="2" name="Title 1"/>
          <p:cNvSpPr>
            <a:spLocks noGrp="1"/>
          </p:cNvSpPr>
          <p:nvPr>
            <p:ph type="title"/>
          </p:nvPr>
        </p:nvSpPr>
        <p:spPr>
          <a:xfrm>
            <a:off x="1141413" y="685800"/>
            <a:ext cx="9144000" cy="2743200"/>
          </a:xfrm>
        </p:spPr>
        <p:txBody>
          <a:bodyPr anchor="ctr">
            <a:normAutofit/>
          </a:bodyPr>
          <a:lstStyle>
            <a:lvl1pPr algn="l">
              <a:defRPr sz="3200" b="0" cap="all">
                <a:solidFill>
                  <a:schemeClr val="tx1"/>
                </a:solidFill>
              </a:defRPr>
            </a:lvl1pPr>
          </a:lstStyle>
          <a:p>
            <a:r>
              <a:rPr lang="en-US"/>
              <a:t>Click to edit Master title style</a:t>
            </a:r>
          </a:p>
        </p:txBody>
      </p:sp>
      <p:sp>
        <p:nvSpPr>
          <p:cNvPr id="10" name="Text Placeholder 9"/>
          <p:cNvSpPr>
            <a:spLocks noGrp="1"/>
          </p:cNvSpPr>
          <p:nvPr>
            <p:ph type="body" sz="quarter" idx="13"/>
          </p:nvPr>
        </p:nvSpPr>
        <p:spPr>
          <a:xfrm>
            <a:off x="684212" y="3928534"/>
            <a:ext cx="8534401" cy="1049866"/>
          </a:xfrm>
        </p:spPr>
        <p:txBody>
          <a:bodyPr vert="horz" lIns="91440" tIns="45720" rIns="91440" bIns="45720" rtlCol="0" anchor="b">
            <a:normAutofit/>
          </a:bodyPr>
          <a:lstStyle>
            <a:lvl1pPr>
              <a:buNone/>
              <a:defRPr lang="en-US" sz="2400" b="0" cap="all" dirty="0">
                <a:ln w="3175" cmpd="sng">
                  <a:noFill/>
                </a:ln>
                <a:solidFill>
                  <a:schemeClr val="tx1"/>
                </a:solidFill>
                <a:effectLst/>
              </a:defRPr>
            </a:lvl1pPr>
          </a:lstStyle>
          <a:p>
            <a:pPr marL="0" lvl="0">
              <a:spcBef>
                <a:spcPct val="0"/>
              </a:spcBef>
              <a:buNone/>
            </a:pPr>
            <a:r>
              <a:rPr lang="en-US"/>
              <a:t>Click to edit Master text styles</a:t>
            </a:r>
          </a:p>
        </p:txBody>
      </p:sp>
      <p:sp>
        <p:nvSpPr>
          <p:cNvPr id="3" name="Text Placeholder 2"/>
          <p:cNvSpPr>
            <a:spLocks noGrp="1"/>
          </p:cNvSpPr>
          <p:nvPr>
            <p:ph type="body" idx="1"/>
          </p:nvPr>
        </p:nvSpPr>
        <p:spPr>
          <a:xfrm>
            <a:off x="684211" y="4978400"/>
            <a:ext cx="8534401" cy="1016000"/>
          </a:xfrm>
        </p:spPr>
        <p:txBody>
          <a:bodyPr anchor="t">
            <a:normAutofit/>
          </a:bodyPr>
          <a:lstStyle>
            <a:lvl1pPr marL="0" indent="0" algn="l">
              <a:buNone/>
              <a:defRPr sz="1800">
                <a:solidFill>
                  <a:schemeClr val="bg2">
                    <a:lumMod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B61BEF0D-F0BB-DE4B-95CE-6DB70DBA9567}" type="datetimeFigureOut">
              <a:rPr lang="en-US" dirty="0"/>
              <a:pPr/>
              <a:t>10/12/2026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a:p>
        </p:txBody>
      </p:sp>
      <p:sp>
        <p:nvSpPr>
          <p:cNvPr id="11" name="TextBox 10"/>
          <p:cNvSpPr txBox="1"/>
          <p:nvPr/>
        </p:nvSpPr>
        <p:spPr>
          <a:xfrm>
            <a:off x="531812" y="812222"/>
            <a:ext cx="609600" cy="584776"/>
          </a:xfrm>
          <a:prstGeom prst="rect">
            <a:avLst/>
          </a:prstGeom>
        </p:spPr>
        <p:txBody>
          <a:bodyPr vert="horz" lIns="91440" tIns="45720" rIns="91440" bIns="45720" rtlCol="0" anchor="ctr">
            <a:noAutofit/>
          </a:bodyPr>
          <a:lstStyle/>
          <a:p>
            <a:pPr lvl="0"/>
            <a:r>
              <a:rPr lang="en-US" sz="8000">
                <a:solidFill>
                  <a:schemeClr val="tx1"/>
                </a:solidFill>
                <a:effectLst/>
              </a:rPr>
              <a:t>“</a:t>
            </a:r>
          </a:p>
        </p:txBody>
      </p:sp>
      <p:sp>
        <p:nvSpPr>
          <p:cNvPr id="12" name="TextBox 11"/>
          <p:cNvSpPr txBox="1"/>
          <p:nvPr/>
        </p:nvSpPr>
        <p:spPr>
          <a:xfrm>
            <a:off x="10285412" y="2768601"/>
            <a:ext cx="609600" cy="584776"/>
          </a:xfrm>
          <a:prstGeom prst="rect">
            <a:avLst/>
          </a:prstGeom>
        </p:spPr>
        <p:txBody>
          <a:bodyPr vert="horz" lIns="91440" tIns="45720" rIns="91440" bIns="45720" rtlCol="0" anchor="ctr">
            <a:noAutofit/>
          </a:bodyPr>
          <a:lstStyle/>
          <a:p>
            <a:pPr lvl="0" algn="r"/>
            <a:r>
              <a:rPr lang="en-US" sz="8000">
                <a:solidFill>
                  <a:schemeClr val="tx1"/>
                </a:solidFill>
                <a:effectLst/>
              </a:rPr>
              <a:t>”</a:t>
            </a:r>
          </a:p>
        </p:txBody>
      </p:sp>
    </p:spTree>
    <p:extLst>
      <p:ext uri="{BB962C8B-B14F-4D97-AF65-F5344CB8AC3E}">
        <p14:creationId xmlns:p14="http://schemas.microsoft.com/office/powerpoint/2010/main" val="812906468"/>
      </p:ext>
    </p:extLst>
  </p:cSld>
  <p:clrMapOvr>
    <a:masterClrMapping/>
  </p:clrMapOvr>
  <p:hf hdr="0" ftr="0" dt="0"/>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True or False">
    <p:spTree>
      <p:nvGrpSpPr>
        <p:cNvPr id="1" name=""/>
        <p:cNvGrpSpPr/>
        <p:nvPr/>
      </p:nvGrpSpPr>
      <p:grpSpPr>
        <a:xfrm>
          <a:off x="0" y="0"/>
          <a:ext cx="0" cy="0"/>
          <a:chOff x="0" y="0"/>
          <a:chExt cx="0" cy="0"/>
        </a:xfrm>
      </p:grpSpPr>
      <p:sp>
        <p:nvSpPr>
          <p:cNvPr id="2" name="Title 1"/>
          <p:cNvSpPr>
            <a:spLocks noGrp="1"/>
          </p:cNvSpPr>
          <p:nvPr>
            <p:ph type="title"/>
          </p:nvPr>
        </p:nvSpPr>
        <p:spPr>
          <a:xfrm>
            <a:off x="684213" y="685800"/>
            <a:ext cx="10058400" cy="2743200"/>
          </a:xfrm>
        </p:spPr>
        <p:txBody>
          <a:bodyPr vert="horz" lIns="91440" tIns="45720" rIns="91440" bIns="45720" rtlCol="0" anchor="ctr">
            <a:normAutofit/>
          </a:bodyPr>
          <a:lstStyle>
            <a:lvl1pPr>
              <a:defRPr lang="en-US" b="0" dirty="0"/>
            </a:lvl1pPr>
          </a:lstStyle>
          <a:p>
            <a:pPr marL="0" lvl="0"/>
            <a:r>
              <a:rPr lang="en-US"/>
              <a:t>Click to edit Master title style</a:t>
            </a:r>
          </a:p>
        </p:txBody>
      </p:sp>
      <p:sp>
        <p:nvSpPr>
          <p:cNvPr id="10" name="Text Placeholder 9"/>
          <p:cNvSpPr>
            <a:spLocks noGrp="1"/>
          </p:cNvSpPr>
          <p:nvPr>
            <p:ph type="body" sz="quarter" idx="13"/>
          </p:nvPr>
        </p:nvSpPr>
        <p:spPr>
          <a:xfrm>
            <a:off x="684212" y="3928534"/>
            <a:ext cx="8534400" cy="838200"/>
          </a:xfrm>
        </p:spPr>
        <p:txBody>
          <a:bodyPr vert="horz" lIns="91440" tIns="45720" rIns="91440" bIns="45720" rtlCol="0" anchor="b">
            <a:normAutofit/>
          </a:bodyPr>
          <a:lstStyle>
            <a:lvl1pPr>
              <a:buNone/>
              <a:defRPr lang="en-US" sz="2400" b="0" cap="all" dirty="0">
                <a:ln w="3175" cmpd="sng">
                  <a:noFill/>
                </a:ln>
                <a:solidFill>
                  <a:schemeClr val="tx1"/>
                </a:solidFill>
                <a:effectLst/>
              </a:defRPr>
            </a:lvl1pPr>
          </a:lstStyle>
          <a:p>
            <a:pPr marL="0" lvl="0">
              <a:spcBef>
                <a:spcPct val="0"/>
              </a:spcBef>
              <a:buNone/>
            </a:pPr>
            <a:r>
              <a:rPr lang="en-US"/>
              <a:t>Click to edit Master text styles</a:t>
            </a:r>
          </a:p>
        </p:txBody>
      </p:sp>
      <p:sp>
        <p:nvSpPr>
          <p:cNvPr id="3" name="Text Placeholder 2"/>
          <p:cNvSpPr>
            <a:spLocks noGrp="1"/>
          </p:cNvSpPr>
          <p:nvPr>
            <p:ph type="body" idx="1"/>
          </p:nvPr>
        </p:nvSpPr>
        <p:spPr>
          <a:xfrm>
            <a:off x="684211" y="4766732"/>
            <a:ext cx="8534401" cy="1227667"/>
          </a:xfrm>
        </p:spPr>
        <p:txBody>
          <a:bodyPr anchor="t">
            <a:normAutofit/>
          </a:bodyPr>
          <a:lstStyle>
            <a:lvl1pPr marL="0" indent="0" algn="l">
              <a:buNone/>
              <a:defRPr sz="1800">
                <a:solidFill>
                  <a:schemeClr val="bg2">
                    <a:lumMod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B61BEF0D-F0BB-DE4B-95CE-6DB70DBA9567}" type="datetimeFigureOut">
              <a:rPr lang="en-US" dirty="0"/>
              <a:pPr/>
              <a:t>10/12/2026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a:p>
        </p:txBody>
      </p:sp>
    </p:spTree>
    <p:extLst>
      <p:ext uri="{BB962C8B-B14F-4D97-AF65-F5344CB8AC3E}">
        <p14:creationId xmlns:p14="http://schemas.microsoft.com/office/powerpoint/2010/main" val="2758023788"/>
      </p:ext>
    </p:extLst>
  </p:cSld>
  <p:clrMapOvr>
    <a:masterClrMapping/>
  </p:clrMapOvr>
  <p:hf hdr="0" ftr="0" dt="0"/>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lgn="l">
              <a:defRPr/>
            </a:lvl1pPr>
          </a:lstStyle>
          <a:p>
            <a:r>
              <a:rPr lang="en-US"/>
              <a:t>Click to edit Master title style</a:t>
            </a:r>
          </a:p>
        </p:txBody>
      </p:sp>
      <p:sp>
        <p:nvSpPr>
          <p:cNvPr id="3" name="Vertical Text Placeholder 2"/>
          <p:cNvSpPr>
            <a:spLocks noGrp="1"/>
          </p:cNvSpPr>
          <p:nvPr>
            <p:ph type="body" orient="vert" idx="1"/>
          </p:nvPr>
        </p:nvSpPr>
        <p:spPr/>
        <p:txBody>
          <a:bodyPr vert="eaVert" ancho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B61BEF0D-F0BB-DE4B-95CE-6DB70DBA9567}" type="datetimeFigureOut">
              <a:rPr lang="en-US" dirty="0"/>
              <a:pPr/>
              <a:t>10/12/2026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a:p>
        </p:txBody>
      </p:sp>
    </p:spTree>
    <p:extLst>
      <p:ext uri="{BB962C8B-B14F-4D97-AF65-F5344CB8AC3E}">
        <p14:creationId xmlns:p14="http://schemas.microsoft.com/office/powerpoint/2010/main" val="1315191932"/>
      </p:ext>
    </p:extLst>
  </p:cSld>
  <p:clrMapOvr>
    <a:masterClrMapping/>
  </p:clrMapOvr>
  <p:hf hdr="0" ftr="0" dt="0"/>
</p:sldLayout>
</file>

<file path=ppt/slideLayouts/slideLayout17.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685212" y="685800"/>
            <a:ext cx="2057400" cy="4572000"/>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685800" y="685800"/>
            <a:ext cx="7823200" cy="5308600"/>
          </a:xfrm>
        </p:spPr>
        <p:txBody>
          <a:bodyPr vert="eaVert" ancho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B61BEF0D-F0BB-DE4B-95CE-6DB70DBA9567}" type="datetimeFigureOut">
              <a:rPr lang="en-US" dirty="0"/>
              <a:pPr/>
              <a:t>10/12/2026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a:p>
        </p:txBody>
      </p:sp>
    </p:spTree>
    <p:extLst>
      <p:ext uri="{BB962C8B-B14F-4D97-AF65-F5344CB8AC3E}">
        <p14:creationId xmlns:p14="http://schemas.microsoft.com/office/powerpoint/2010/main" val="1661204307"/>
      </p:ext>
    </p:extLst>
  </p:cSld>
  <p:clrMapOvr>
    <a:masterClrMapping/>
  </p:clrMapOvr>
  <p:hf hdr="0" ftr="0" dt="0"/>
</p:sldLayout>
</file>

<file path=ppt/slideLayouts/slideLayout18.xml><?xml version="1.0" encoding="utf-8"?>
<p:sldLayout xmlns:a="http://schemas.openxmlformats.org/drawingml/2006/main" xmlns:r="http://schemas.openxmlformats.org/officeDocument/2006/relationships" xmlns:p="http://schemas.openxmlformats.org/presentationml/2006/main" preserve="1">
  <p:cSld name="Content 3">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C7433D9-FD02-59E2-0F81-A0B7201D2DA0}"/>
              </a:ext>
            </a:extLst>
          </p:cNvPr>
          <p:cNvSpPr>
            <a:spLocks noGrp="1"/>
          </p:cNvSpPr>
          <p:nvPr>
            <p:ph type="title"/>
          </p:nvPr>
        </p:nvSpPr>
        <p:spPr>
          <a:xfrm>
            <a:off x="1083701" y="1114655"/>
            <a:ext cx="2771326" cy="3675552"/>
          </a:xfrm>
        </p:spPr>
        <p:txBody>
          <a:bodyPr anchor="t">
            <a:normAutofit/>
          </a:bodyPr>
          <a:lstStyle>
            <a:lvl1pPr>
              <a:defRPr sz="3600"/>
            </a:lvl1pPr>
          </a:lstStyle>
          <a:p>
            <a:r>
              <a:rPr lang="en-US"/>
              <a:t>Click to edit Master title style</a:t>
            </a:r>
          </a:p>
        </p:txBody>
      </p:sp>
      <p:sp>
        <p:nvSpPr>
          <p:cNvPr id="8" name="Content Placeholder 7">
            <a:extLst>
              <a:ext uri="{FF2B5EF4-FFF2-40B4-BE49-F238E27FC236}">
                <a16:creationId xmlns:a16="http://schemas.microsoft.com/office/drawing/2014/main" id="{8C71126E-AEFA-B45A-CD39-AC1315E03339}"/>
              </a:ext>
            </a:extLst>
          </p:cNvPr>
          <p:cNvSpPr>
            <a:spLocks noGrp="1"/>
          </p:cNvSpPr>
          <p:nvPr>
            <p:ph sz="quarter" idx="13"/>
          </p:nvPr>
        </p:nvSpPr>
        <p:spPr>
          <a:xfrm>
            <a:off x="4134532" y="1129145"/>
            <a:ext cx="7794231" cy="5157355"/>
          </a:xfrm>
        </p:spPr>
        <p:txBody>
          <a:bodyPr>
            <a:normAutofit/>
          </a:bodyPr>
          <a:lstStyle>
            <a:lvl1pPr>
              <a:lnSpc>
                <a:spcPct val="100000"/>
              </a:lnSpc>
              <a:defRPr sz="1600"/>
            </a:lvl1pPr>
            <a:lvl2pPr>
              <a:lnSpc>
                <a:spcPct val="100000"/>
              </a:lnSpc>
              <a:defRPr sz="1600"/>
            </a:lvl2pPr>
            <a:lvl3pPr>
              <a:lnSpc>
                <a:spcPct val="100000"/>
              </a:lnSpc>
              <a:defRPr sz="1600"/>
            </a:lvl3pPr>
            <a:lvl4pPr>
              <a:lnSpc>
                <a:spcPct val="100000"/>
              </a:lnSpc>
              <a:defRPr sz="1600"/>
            </a:lvl4pPr>
            <a:lvl5pPr>
              <a:lnSpc>
                <a:spcPct val="100000"/>
              </a:lnSpc>
              <a:defRPr sz="160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Footer Placeholder 4">
            <a:extLst>
              <a:ext uri="{FF2B5EF4-FFF2-40B4-BE49-F238E27FC236}">
                <a16:creationId xmlns:a16="http://schemas.microsoft.com/office/drawing/2014/main" id="{B17E6B5E-6174-FD5C-41E8-FFC44C650D7E}"/>
              </a:ext>
            </a:extLst>
          </p:cNvPr>
          <p:cNvSpPr>
            <a:spLocks noGrp="1"/>
          </p:cNvSpPr>
          <p:nvPr>
            <p:ph type="ftr" sz="quarter" idx="11"/>
          </p:nvPr>
        </p:nvSpPr>
        <p:spPr/>
        <p:txBody>
          <a:bodyPr/>
          <a:lstStyle/>
          <a:p>
            <a:r>
              <a:rPr lang="en-US"/>
              <a:t>
              </a:t>
            </a:r>
          </a:p>
        </p:txBody>
      </p:sp>
      <p:sp>
        <p:nvSpPr>
          <p:cNvPr id="4" name="Date Placeholder 3">
            <a:extLst>
              <a:ext uri="{FF2B5EF4-FFF2-40B4-BE49-F238E27FC236}">
                <a16:creationId xmlns:a16="http://schemas.microsoft.com/office/drawing/2014/main" id="{0B9485D1-E172-8F0A-A425-3097B3ABCFB4}"/>
              </a:ext>
            </a:extLst>
          </p:cNvPr>
          <p:cNvSpPr>
            <a:spLocks noGrp="1"/>
          </p:cNvSpPr>
          <p:nvPr>
            <p:ph type="dt" sz="half" idx="10"/>
          </p:nvPr>
        </p:nvSpPr>
        <p:spPr/>
        <p:txBody>
          <a:bodyPr/>
          <a:lstStyle/>
          <a:p>
            <a:fld id="{D00D9374-B0AF-43C5-90A8-C409C7D54B55}" type="datetimeFigureOut">
              <a:rPr lang="en-US" dirty="0"/>
              <a:t>10/12/2026</a:t>
            </a:fld>
            <a:endParaRPr lang="en-US"/>
          </a:p>
        </p:txBody>
      </p:sp>
      <p:sp>
        <p:nvSpPr>
          <p:cNvPr id="6" name="Slide Number Placeholder 5">
            <a:extLst>
              <a:ext uri="{FF2B5EF4-FFF2-40B4-BE49-F238E27FC236}">
                <a16:creationId xmlns:a16="http://schemas.microsoft.com/office/drawing/2014/main" id="{4BF72154-F85B-E301-DA57-E314D7315916}"/>
              </a:ext>
            </a:extLst>
          </p:cNvPr>
          <p:cNvSpPr>
            <a:spLocks noGrp="1"/>
          </p:cNvSpPr>
          <p:nvPr>
            <p:ph type="sldNum" sz="quarter" idx="12"/>
          </p:nvPr>
        </p:nvSpPr>
        <p:spPr/>
        <p:txBody>
          <a:bodyPr/>
          <a:lstStyle/>
          <a:p>
            <a:fld id="{AEAA3239-9EA4-4A65-A281-97F994456D9F}" type="slidenum">
              <a:rPr lang="en-US" dirty="0"/>
              <a:t>‹#›</a:t>
            </a:fld>
            <a:endParaRPr lang="en-US"/>
          </a:p>
        </p:txBody>
      </p:sp>
      <p:cxnSp>
        <p:nvCxnSpPr>
          <p:cNvPr id="3" name="Straight Connector 2">
            <a:extLst>
              <a:ext uri="{FF2B5EF4-FFF2-40B4-BE49-F238E27FC236}">
                <a16:creationId xmlns:a16="http://schemas.microsoft.com/office/drawing/2014/main" id="{7547F2C9-46DC-B902-E883-CE0360E6DD94}"/>
              </a:ext>
              <a:ext uri="{C183D7F6-B498-43B3-948B-1728B52AA6E4}">
                <adec:decorative xmlns:adec="http://schemas.microsoft.com/office/drawing/2017/decorative" val="1"/>
              </a:ext>
            </a:extLst>
          </p:cNvPr>
          <p:cNvCxnSpPr>
            <a:cxnSpLocks/>
          </p:cNvCxnSpPr>
          <p:nvPr/>
        </p:nvCxnSpPr>
        <p:spPr>
          <a:xfrm>
            <a:off x="0" y="1206128"/>
            <a:ext cx="804195" cy="0"/>
          </a:xfrm>
          <a:prstGeom prst="line">
            <a:avLst/>
          </a:prstGeom>
          <a:ln w="120650">
            <a:solidFill>
              <a:schemeClr val="tx1"/>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4172599631"/>
      </p:ext>
    </p:extLst>
  </p:cSld>
  <p:clrMapOvr>
    <a:masterClrMapping/>
  </p:clrMapOvr>
  <p:hf hdr="0" ftr="0" dt="0"/>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slideLayout" Target="../slideLayouts/slideLayout1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theme" Target="../theme/theme1.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2">
        <a:schemeClr val="bg2"/>
      </p:bgRef>
    </p:bg>
    <p:spTree>
      <p:nvGrpSpPr>
        <p:cNvPr id="1" name=""/>
        <p:cNvGrpSpPr/>
        <p:nvPr/>
      </p:nvGrpSpPr>
      <p:grpSpPr>
        <a:xfrm>
          <a:off x="0" y="0"/>
          <a:ext cx="0" cy="0"/>
          <a:chOff x="0" y="0"/>
          <a:chExt cx="0" cy="0"/>
        </a:xfrm>
      </p:grpSpPr>
      <p:grpSp>
        <p:nvGrpSpPr>
          <p:cNvPr id="7" name="Group 6"/>
          <p:cNvGrpSpPr/>
          <p:nvPr/>
        </p:nvGrpSpPr>
        <p:grpSpPr>
          <a:xfrm>
            <a:off x="9206969" y="2963333"/>
            <a:ext cx="2981858" cy="3208867"/>
            <a:chOff x="9206969" y="2963333"/>
            <a:chExt cx="2981858" cy="3208867"/>
          </a:xfrm>
        </p:grpSpPr>
        <p:cxnSp>
          <p:nvCxnSpPr>
            <p:cNvPr id="8" name="Straight Connector 7"/>
            <p:cNvCxnSpPr/>
            <p:nvPr/>
          </p:nvCxnSpPr>
          <p:spPr>
            <a:xfrm flipH="1">
              <a:off x="11276012" y="2963333"/>
              <a:ext cx="912814" cy="912812"/>
            </a:xfrm>
            <a:prstGeom prst="line">
              <a:avLst/>
            </a:prstGeom>
            <a:ln w="9525">
              <a:solidFill>
                <a:schemeClr val="tx1"/>
              </a:solidFill>
            </a:ln>
          </p:spPr>
          <p:style>
            <a:lnRef idx="2">
              <a:schemeClr val="accent1"/>
            </a:lnRef>
            <a:fillRef idx="0">
              <a:schemeClr val="accent1"/>
            </a:fillRef>
            <a:effectRef idx="1">
              <a:schemeClr val="accent1"/>
            </a:effectRef>
            <a:fontRef idx="minor">
              <a:schemeClr val="tx1"/>
            </a:fontRef>
          </p:style>
        </p:cxnSp>
        <p:cxnSp>
          <p:nvCxnSpPr>
            <p:cNvPr id="9" name="Straight Connector 8"/>
            <p:cNvCxnSpPr/>
            <p:nvPr/>
          </p:nvCxnSpPr>
          <p:spPr>
            <a:xfrm flipH="1">
              <a:off x="9206969" y="3190344"/>
              <a:ext cx="2981857" cy="2981856"/>
            </a:xfrm>
            <a:prstGeom prst="line">
              <a:avLst/>
            </a:prstGeom>
            <a:ln w="9525">
              <a:solidFill>
                <a:schemeClr val="tx1"/>
              </a:solidFill>
            </a:ln>
          </p:spPr>
          <p:style>
            <a:lnRef idx="2">
              <a:schemeClr val="accent1"/>
            </a:lnRef>
            <a:fillRef idx="0">
              <a:schemeClr val="accent1"/>
            </a:fillRef>
            <a:effectRef idx="1">
              <a:schemeClr val="accent1"/>
            </a:effectRef>
            <a:fontRef idx="minor">
              <a:schemeClr val="tx1"/>
            </a:fontRef>
          </p:style>
        </p:cxnSp>
        <p:cxnSp>
          <p:nvCxnSpPr>
            <p:cNvPr id="10" name="Straight Connector 9"/>
            <p:cNvCxnSpPr/>
            <p:nvPr/>
          </p:nvCxnSpPr>
          <p:spPr>
            <a:xfrm flipH="1">
              <a:off x="10292292" y="3285067"/>
              <a:ext cx="1896534" cy="1896533"/>
            </a:xfrm>
            <a:prstGeom prst="line">
              <a:avLst/>
            </a:prstGeom>
            <a:ln w="9525">
              <a:solidFill>
                <a:schemeClr val="tx1"/>
              </a:solidFill>
            </a:ln>
          </p:spPr>
          <p:style>
            <a:lnRef idx="2">
              <a:schemeClr val="accent1"/>
            </a:lnRef>
            <a:fillRef idx="0">
              <a:schemeClr val="accent1"/>
            </a:fillRef>
            <a:effectRef idx="1">
              <a:schemeClr val="accent1"/>
            </a:effectRef>
            <a:fontRef idx="minor">
              <a:schemeClr val="tx1"/>
            </a:fontRef>
          </p:style>
        </p:cxnSp>
        <p:cxnSp>
          <p:nvCxnSpPr>
            <p:cNvPr id="11" name="Straight Connector 10"/>
            <p:cNvCxnSpPr/>
            <p:nvPr/>
          </p:nvCxnSpPr>
          <p:spPr>
            <a:xfrm flipH="1">
              <a:off x="10443103" y="3131080"/>
              <a:ext cx="1745722" cy="1745720"/>
            </a:xfrm>
            <a:prstGeom prst="line">
              <a:avLst/>
            </a:prstGeom>
            <a:ln w="28575">
              <a:solidFill>
                <a:schemeClr val="tx1"/>
              </a:solidFill>
            </a:ln>
          </p:spPr>
          <p:style>
            <a:lnRef idx="2">
              <a:schemeClr val="accent1"/>
            </a:lnRef>
            <a:fillRef idx="0">
              <a:schemeClr val="accent1"/>
            </a:fillRef>
            <a:effectRef idx="1">
              <a:schemeClr val="accent1"/>
            </a:effectRef>
            <a:fontRef idx="minor">
              <a:schemeClr val="tx1"/>
            </a:fontRef>
          </p:style>
        </p:cxnSp>
        <p:cxnSp>
          <p:nvCxnSpPr>
            <p:cNvPr id="12" name="Straight Connector 11"/>
            <p:cNvCxnSpPr/>
            <p:nvPr/>
          </p:nvCxnSpPr>
          <p:spPr>
            <a:xfrm flipH="1">
              <a:off x="10918826" y="3683001"/>
              <a:ext cx="1270001" cy="1269999"/>
            </a:xfrm>
            <a:prstGeom prst="line">
              <a:avLst/>
            </a:prstGeom>
            <a:ln w="28575">
              <a:solidFill>
                <a:schemeClr val="tx1"/>
              </a:solidFill>
            </a:ln>
          </p:spPr>
          <p:style>
            <a:lnRef idx="2">
              <a:schemeClr val="accent1"/>
            </a:lnRef>
            <a:fillRef idx="0">
              <a:schemeClr val="accent1"/>
            </a:fillRef>
            <a:effectRef idx="1">
              <a:schemeClr val="accent1"/>
            </a:effectRef>
            <a:fontRef idx="minor">
              <a:schemeClr val="tx1"/>
            </a:fontRef>
          </p:style>
        </p:cxnSp>
      </p:grpSp>
      <p:sp>
        <p:nvSpPr>
          <p:cNvPr id="2" name="Title Placeholder 1"/>
          <p:cNvSpPr>
            <a:spLocks noGrp="1"/>
          </p:cNvSpPr>
          <p:nvPr>
            <p:ph type="title"/>
          </p:nvPr>
        </p:nvSpPr>
        <p:spPr>
          <a:xfrm>
            <a:off x="684212" y="4487332"/>
            <a:ext cx="8534400" cy="1507067"/>
          </a:xfrm>
          <a:prstGeom prst="rect">
            <a:avLst/>
          </a:prstGeom>
          <a:effectLst/>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684212" y="685800"/>
            <a:ext cx="8534400" cy="3615267"/>
          </a:xfrm>
          <a:prstGeom prst="rect">
            <a:avLst/>
          </a:prstGeom>
        </p:spPr>
        <p:txBody>
          <a:bodyPr vert="horz" lIns="91440" tIns="45720" rIns="91440" bIns="45720" rtlCol="0" anchor="ct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9904412" y="6172200"/>
            <a:ext cx="1600200" cy="365125"/>
          </a:xfrm>
          <a:prstGeom prst="rect">
            <a:avLst/>
          </a:prstGeom>
        </p:spPr>
        <p:txBody>
          <a:bodyPr vert="horz" lIns="91440" tIns="45720" rIns="91440" bIns="45720" rtlCol="0" anchor="t"/>
          <a:lstStyle>
            <a:lvl1pPr algn="r">
              <a:defRPr sz="1000" b="0" i="0">
                <a:solidFill>
                  <a:schemeClr val="bg2">
                    <a:lumMod val="50000"/>
                  </a:schemeClr>
                </a:solidFill>
                <a:effectLst/>
                <a:latin typeface="+mn-lt"/>
              </a:defRPr>
            </a:lvl1pPr>
          </a:lstStyle>
          <a:p>
            <a:fld id="{B61BEF0D-F0BB-DE4B-95CE-6DB70DBA9567}" type="datetimeFigureOut">
              <a:rPr lang="en-US" dirty="0"/>
              <a:pPr/>
              <a:t>10/12/2026</a:t>
            </a:fld>
            <a:endParaRPr lang="en-US"/>
          </a:p>
        </p:txBody>
      </p:sp>
      <p:sp>
        <p:nvSpPr>
          <p:cNvPr id="5" name="Footer Placeholder 4"/>
          <p:cNvSpPr>
            <a:spLocks noGrp="1"/>
          </p:cNvSpPr>
          <p:nvPr>
            <p:ph type="ftr" sz="quarter" idx="3"/>
          </p:nvPr>
        </p:nvSpPr>
        <p:spPr>
          <a:xfrm>
            <a:off x="684212" y="6172200"/>
            <a:ext cx="7543800" cy="365125"/>
          </a:xfrm>
          <a:prstGeom prst="rect">
            <a:avLst/>
          </a:prstGeom>
        </p:spPr>
        <p:txBody>
          <a:bodyPr vert="horz" lIns="91440" tIns="45720" rIns="91440" bIns="45720" rtlCol="0" anchor="t"/>
          <a:lstStyle>
            <a:lvl1pPr algn="l">
              <a:defRPr sz="1000" b="0" i="0">
                <a:solidFill>
                  <a:schemeClr val="bg2">
                    <a:lumMod val="50000"/>
                  </a:schemeClr>
                </a:solidFill>
                <a:effectLst/>
                <a:latin typeface="+mn-lt"/>
              </a:defRPr>
            </a:lvl1pPr>
          </a:lstStyle>
          <a:p>
            <a:endParaRPr lang="en-US"/>
          </a:p>
        </p:txBody>
      </p:sp>
      <p:sp>
        <p:nvSpPr>
          <p:cNvPr id="6" name="Slide Number Placeholder 5"/>
          <p:cNvSpPr>
            <a:spLocks noGrp="1"/>
          </p:cNvSpPr>
          <p:nvPr>
            <p:ph type="sldNum" sz="quarter" idx="4"/>
          </p:nvPr>
        </p:nvSpPr>
        <p:spPr>
          <a:xfrm>
            <a:off x="10363200" y="5578475"/>
            <a:ext cx="1142245" cy="669925"/>
          </a:xfrm>
          <a:prstGeom prst="rect">
            <a:avLst/>
          </a:prstGeom>
        </p:spPr>
        <p:txBody>
          <a:bodyPr vert="horz" lIns="91440" tIns="45720" rIns="91440" bIns="45720" rtlCol="0" anchor="b"/>
          <a:lstStyle>
            <a:lvl1pPr algn="r">
              <a:defRPr sz="3200" b="0" i="0">
                <a:solidFill>
                  <a:schemeClr val="bg2">
                    <a:lumMod val="50000"/>
                  </a:schemeClr>
                </a:solidFill>
                <a:effectLst/>
                <a:latin typeface="+mn-lt"/>
              </a:defRPr>
            </a:lvl1pPr>
          </a:lstStyle>
          <a:p>
            <a:fld id="{D57F1E4F-1CFF-5643-939E-217C01CDF565}" type="slidenum">
              <a:rPr lang="en-US" dirty="0"/>
              <a:pPr/>
              <a:t>‹#›</a:t>
            </a:fld>
            <a:endParaRPr lang="en-US"/>
          </a:p>
        </p:txBody>
      </p:sp>
    </p:spTree>
    <p:extLst>
      <p:ext uri="{BB962C8B-B14F-4D97-AF65-F5344CB8AC3E}">
        <p14:creationId xmlns:p14="http://schemas.microsoft.com/office/powerpoint/2010/main" val="3418617227"/>
      </p:ext>
    </p:extLst>
  </p:cSld>
  <p:clrMap bg1="dk1" tx1="lt1" bg2="dk2" tx2="lt2" accent1="accent1" accent2="accent2" accent3="accent3" accent4="accent4" accent5="accent5" accent6="accent6" hlink="hlink" folHlink="folHlink"/>
  <p:sldLayoutIdLst>
    <p:sldLayoutId id="2147484430" r:id="rId1"/>
    <p:sldLayoutId id="2147484431" r:id="rId2"/>
    <p:sldLayoutId id="2147484432" r:id="rId3"/>
    <p:sldLayoutId id="2147484433" r:id="rId4"/>
    <p:sldLayoutId id="2147484434" r:id="rId5"/>
    <p:sldLayoutId id="2147484435" r:id="rId6"/>
    <p:sldLayoutId id="2147484436" r:id="rId7"/>
    <p:sldLayoutId id="2147484437" r:id="rId8"/>
    <p:sldLayoutId id="2147484438" r:id="rId9"/>
    <p:sldLayoutId id="2147484439" r:id="rId10"/>
    <p:sldLayoutId id="2147484440" r:id="rId11"/>
    <p:sldLayoutId id="2147484441" r:id="rId12"/>
    <p:sldLayoutId id="2147484442" r:id="rId13"/>
    <p:sldLayoutId id="2147484443" r:id="rId14"/>
    <p:sldLayoutId id="2147484444" r:id="rId15"/>
    <p:sldLayoutId id="2147484445" r:id="rId16"/>
    <p:sldLayoutId id="2147484446" r:id="rId17"/>
    <p:sldLayoutId id="2147484447" r:id="rId18"/>
  </p:sldLayoutIdLst>
  <p:hf hdr="0" ftr="0" dt="0"/>
  <p:txStyles>
    <p:titleStyle>
      <a:lvl1pPr algn="l" defTabSz="457200" rtl="0" eaLnBrk="1" latinLnBrk="0" hangingPunct="1">
        <a:spcBef>
          <a:spcPct val="0"/>
        </a:spcBef>
        <a:buNone/>
        <a:defRPr sz="3600" kern="1200" cap="all">
          <a:ln w="3175" cmpd="sng">
            <a:noFill/>
          </a:ln>
          <a:solidFill>
            <a:schemeClr val="tx1"/>
          </a:solidFill>
          <a:effectLst/>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285750" indent="-285750" algn="l" defTabSz="457200" rtl="0" eaLnBrk="1" latinLnBrk="0" hangingPunct="1">
        <a:spcBef>
          <a:spcPct val="20000"/>
        </a:spcBef>
        <a:spcAft>
          <a:spcPts val="600"/>
        </a:spcAft>
        <a:buClr>
          <a:schemeClr val="tx1"/>
        </a:buClr>
        <a:buSzPct val="80000"/>
        <a:buFont typeface="Wingdings 3" panose="05040102010807070707" pitchFamily="18" charset="2"/>
        <a:buChar char=""/>
        <a:defRPr sz="2000" kern="1200" cap="none">
          <a:solidFill>
            <a:schemeClr val="bg2">
              <a:lumMod val="75000"/>
            </a:schemeClr>
          </a:solidFill>
          <a:effectLst/>
          <a:latin typeface="+mn-lt"/>
          <a:ea typeface="+mn-ea"/>
          <a:cs typeface="+mn-cs"/>
        </a:defRPr>
      </a:lvl1pPr>
      <a:lvl2pPr marL="742950" indent="-285750" algn="l" defTabSz="457200" rtl="0" eaLnBrk="1" latinLnBrk="0" hangingPunct="1">
        <a:spcBef>
          <a:spcPct val="20000"/>
        </a:spcBef>
        <a:spcAft>
          <a:spcPts val="600"/>
        </a:spcAft>
        <a:buClr>
          <a:schemeClr val="tx1"/>
        </a:buClr>
        <a:buSzPct val="80000"/>
        <a:buFont typeface="Wingdings 3" panose="05040102010807070707" pitchFamily="18" charset="2"/>
        <a:buChar char=""/>
        <a:defRPr sz="1800" kern="1200" cap="none">
          <a:solidFill>
            <a:schemeClr val="bg2">
              <a:lumMod val="75000"/>
            </a:schemeClr>
          </a:solidFill>
          <a:effectLst/>
          <a:latin typeface="+mn-lt"/>
          <a:ea typeface="+mn-ea"/>
          <a:cs typeface="+mn-cs"/>
        </a:defRPr>
      </a:lvl2pPr>
      <a:lvl3pPr marL="1200150" indent="-285750" algn="l" defTabSz="457200" rtl="0" eaLnBrk="1" latinLnBrk="0" hangingPunct="1">
        <a:spcBef>
          <a:spcPct val="20000"/>
        </a:spcBef>
        <a:spcAft>
          <a:spcPts val="600"/>
        </a:spcAft>
        <a:buClr>
          <a:schemeClr val="tx1"/>
        </a:buClr>
        <a:buSzPct val="80000"/>
        <a:buFont typeface="Wingdings 3" panose="05040102010807070707" pitchFamily="18" charset="2"/>
        <a:buChar char=""/>
        <a:defRPr sz="1600" kern="1200" cap="none">
          <a:solidFill>
            <a:schemeClr val="bg2">
              <a:lumMod val="75000"/>
            </a:schemeClr>
          </a:solidFill>
          <a:effectLst/>
          <a:latin typeface="+mn-lt"/>
          <a:ea typeface="+mn-ea"/>
          <a:cs typeface="+mn-cs"/>
        </a:defRPr>
      </a:lvl3pPr>
      <a:lvl4pPr marL="1543050" indent="-171450" algn="l" defTabSz="457200" rtl="0" eaLnBrk="1" latinLnBrk="0" hangingPunct="1">
        <a:spcBef>
          <a:spcPct val="20000"/>
        </a:spcBef>
        <a:spcAft>
          <a:spcPts val="600"/>
        </a:spcAft>
        <a:buClr>
          <a:schemeClr val="tx1"/>
        </a:buClr>
        <a:buSzPct val="80000"/>
        <a:buFont typeface="Wingdings 3" panose="05040102010807070707" pitchFamily="18" charset="2"/>
        <a:buChar char=""/>
        <a:defRPr sz="1400" kern="1200" cap="none">
          <a:solidFill>
            <a:schemeClr val="bg2">
              <a:lumMod val="75000"/>
            </a:schemeClr>
          </a:solidFill>
          <a:effectLst/>
          <a:latin typeface="+mn-lt"/>
          <a:ea typeface="+mn-ea"/>
          <a:cs typeface="+mn-cs"/>
        </a:defRPr>
      </a:lvl4pPr>
      <a:lvl5pPr marL="2000250" indent="-171450" algn="l" defTabSz="457200" rtl="0" eaLnBrk="1" latinLnBrk="0" hangingPunct="1">
        <a:spcBef>
          <a:spcPct val="20000"/>
        </a:spcBef>
        <a:spcAft>
          <a:spcPts val="600"/>
        </a:spcAft>
        <a:buClr>
          <a:schemeClr val="tx1"/>
        </a:buClr>
        <a:buSzPct val="80000"/>
        <a:buFont typeface="Wingdings 3" panose="05040102010807070707" pitchFamily="18" charset="2"/>
        <a:buChar char=""/>
        <a:defRPr sz="1400" kern="1200" cap="none">
          <a:solidFill>
            <a:schemeClr val="bg2">
              <a:lumMod val="75000"/>
            </a:schemeClr>
          </a:solidFill>
          <a:effectLst/>
          <a:latin typeface="+mn-lt"/>
          <a:ea typeface="+mn-ea"/>
          <a:cs typeface="+mn-cs"/>
        </a:defRPr>
      </a:lvl5pPr>
      <a:lvl6pPr marL="2514600" indent="-228600" algn="l" defTabSz="457200" rtl="0" eaLnBrk="1" latinLnBrk="0" hangingPunct="1">
        <a:spcBef>
          <a:spcPct val="20000"/>
        </a:spcBef>
        <a:spcAft>
          <a:spcPts val="600"/>
        </a:spcAft>
        <a:buClr>
          <a:schemeClr val="tx1"/>
        </a:buClr>
        <a:buSzPct val="80000"/>
        <a:buFont typeface="Wingdings 3" panose="05040102010807070707" pitchFamily="18" charset="2"/>
        <a:buChar char=""/>
        <a:defRPr sz="1400" kern="1200" cap="none">
          <a:solidFill>
            <a:schemeClr val="bg2">
              <a:lumMod val="75000"/>
            </a:schemeClr>
          </a:solidFill>
          <a:effectLst/>
          <a:latin typeface="+mn-lt"/>
          <a:ea typeface="+mn-ea"/>
          <a:cs typeface="+mn-cs"/>
        </a:defRPr>
      </a:lvl6pPr>
      <a:lvl7pPr marL="2971800" indent="-228600" algn="l" defTabSz="457200" rtl="0" eaLnBrk="1" latinLnBrk="0" hangingPunct="1">
        <a:spcBef>
          <a:spcPct val="20000"/>
        </a:spcBef>
        <a:spcAft>
          <a:spcPts val="600"/>
        </a:spcAft>
        <a:buClr>
          <a:schemeClr val="tx1"/>
        </a:buClr>
        <a:buSzPct val="80000"/>
        <a:buFont typeface="Wingdings 3" panose="05040102010807070707" pitchFamily="18" charset="2"/>
        <a:buChar char=""/>
        <a:defRPr sz="1400" kern="1200" cap="none">
          <a:solidFill>
            <a:schemeClr val="bg2">
              <a:lumMod val="75000"/>
            </a:schemeClr>
          </a:solidFill>
          <a:effectLst/>
          <a:latin typeface="+mn-lt"/>
          <a:ea typeface="+mn-ea"/>
          <a:cs typeface="+mn-cs"/>
        </a:defRPr>
      </a:lvl7pPr>
      <a:lvl8pPr marL="3429000" indent="-228600" algn="l" defTabSz="457200" rtl="0" eaLnBrk="1" latinLnBrk="0" hangingPunct="1">
        <a:spcBef>
          <a:spcPct val="20000"/>
        </a:spcBef>
        <a:spcAft>
          <a:spcPts val="600"/>
        </a:spcAft>
        <a:buClr>
          <a:schemeClr val="tx1"/>
        </a:buClr>
        <a:buSzPct val="80000"/>
        <a:buFont typeface="Wingdings 3" panose="05040102010807070707" pitchFamily="18" charset="2"/>
        <a:buChar char=""/>
        <a:defRPr sz="1400" kern="1200" cap="none">
          <a:solidFill>
            <a:schemeClr val="bg2">
              <a:lumMod val="75000"/>
            </a:schemeClr>
          </a:solidFill>
          <a:effectLst/>
          <a:latin typeface="+mn-lt"/>
          <a:ea typeface="+mn-ea"/>
          <a:cs typeface="+mn-cs"/>
        </a:defRPr>
      </a:lvl8pPr>
      <a:lvl9pPr marL="3886200" indent="-228600" algn="l" defTabSz="457200" rtl="0" eaLnBrk="1" latinLnBrk="0" hangingPunct="1">
        <a:spcBef>
          <a:spcPct val="20000"/>
        </a:spcBef>
        <a:spcAft>
          <a:spcPts val="600"/>
        </a:spcAft>
        <a:buClr>
          <a:schemeClr val="tx1"/>
        </a:buClr>
        <a:buSzPct val="80000"/>
        <a:buFont typeface="Wingdings 3" panose="05040102010807070707" pitchFamily="18" charset="2"/>
        <a:buChar char=""/>
        <a:defRPr sz="1400" kern="1200" cap="none">
          <a:solidFill>
            <a:schemeClr val="bg2">
              <a:lumMod val="75000"/>
            </a:schemeClr>
          </a:solidFill>
          <a:effectLst/>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2.png"/><Relationship Id="rId3" Type="http://schemas.openxmlformats.org/officeDocument/2006/relationships/diagramLayout" Target="../diagrams/layout1.xml"/><Relationship Id="rId7" Type="http://schemas.openxmlformats.org/officeDocument/2006/relationships/image" Target="../media/image1.png"/><Relationship Id="rId2" Type="http://schemas.openxmlformats.org/officeDocument/2006/relationships/diagramData" Target="../diagrams/data1.xml"/><Relationship Id="rId1" Type="http://schemas.openxmlformats.org/officeDocument/2006/relationships/slideLayout" Target="../slideLayouts/slideLayout18.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3" Type="http://schemas.openxmlformats.org/officeDocument/2006/relationships/customXml" Target="../ink/ink1.xml"/><Relationship Id="rId2" Type="http://schemas.openxmlformats.org/officeDocument/2006/relationships/notesSlide" Target="../notesSlides/notesSlide1.xml"/><Relationship Id="rId1" Type="http://schemas.openxmlformats.org/officeDocument/2006/relationships/slideLayout" Target="../slideLayouts/slideLayout1.xml"/><Relationship Id="rId5" Type="http://schemas.openxmlformats.org/officeDocument/2006/relationships/image" Target="../media/image4.jpeg"/><Relationship Id="rId4" Type="http://schemas.openxmlformats.org/officeDocument/2006/relationships/image" Target="../media/image4.png"/></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2" Type="http://schemas.openxmlformats.org/officeDocument/2006/relationships/hyperlink" Target="https://www.jotform.com/blog/microsoft-teams-pros-and-cons/" TargetMode="Externa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3" Type="http://schemas.openxmlformats.org/officeDocument/2006/relationships/hyperlink" Target="https://doi-org.uwtsd.idm.oclc.org/10.4018/978-1-60566-652-5.ch005" TargetMode="External"/><Relationship Id="rId7" Type="http://schemas.openxmlformats.org/officeDocument/2006/relationships/hyperlink" Target="https://www.jotform.com/blog/microsoft-teams-pros-and-cons/" TargetMode="External"/><Relationship Id="rId2" Type="http://schemas.openxmlformats.org/officeDocument/2006/relationships/hyperlink" Target="https://www.gov.uk/government/news/major-nhs-ai-trial-delivers-unprecedented-time-and-cost-savings" TargetMode="External"/><Relationship Id="rId1" Type="http://schemas.openxmlformats.org/officeDocument/2006/relationships/slideLayout" Target="../slideLayouts/slideLayout1.xml"/><Relationship Id="rId6" Type="http://schemas.openxmlformats.org/officeDocument/2006/relationships/hyperlink" Target="https://doi.org/10.1007/978-1-4842-6898-8_2" TargetMode="External"/><Relationship Id="rId5" Type="http://schemas.openxmlformats.org/officeDocument/2006/relationships/hyperlink" Target="https://www.gov.uk/government/publications/engagement-insight-report-10-year-health-plan-for-england/chapter-5-the-3-shifts-analogue-to-digital" TargetMode="External"/><Relationship Id="rId4" Type="http://schemas.openxmlformats.org/officeDocument/2006/relationships/hyperlink" Target="https://doi-org.uwtsd.idm.oclc.org/10.4018/978-1-60566-652-5.ch084" TargetMode="External"/></Relationships>
</file>

<file path=ppt/slides/slide1.xml><?xml version="1.0" encoding="utf-8"?>
<p:sld xmlns:a="http://schemas.openxmlformats.org/drawingml/2006/main" xmlns:r="http://schemas.openxmlformats.org/officeDocument/2006/relationships" xmlns:p="http://schemas.openxmlformats.org/presentationml/2006/main">
  <p:cSld>
    <p:bg>
      <p:bgPr>
        <a:gradFill rotWithShape="1">
          <a:gsLst>
            <a:gs pos="10000">
              <a:schemeClr val="bg2">
                <a:tint val="97000"/>
                <a:hueMod val="92000"/>
                <a:satMod val="169000"/>
                <a:lumMod val="164000"/>
              </a:schemeClr>
            </a:gs>
            <a:gs pos="100000">
              <a:schemeClr val="bg2">
                <a:shade val="96000"/>
                <a:satMod val="120000"/>
                <a:lumMod val="90000"/>
              </a:schemeClr>
            </a:gs>
          </a:gsLst>
          <a:lin ang="6120000" scaled="1"/>
        </a:gra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4796407" y="-6417"/>
            <a:ext cx="6906842" cy="3289858"/>
          </a:xfrm>
        </p:spPr>
        <p:txBody>
          <a:bodyPr vert="horz" lIns="91440" tIns="45720" rIns="91440" bIns="45720" rtlCol="0" anchor="ctr">
            <a:normAutofit/>
          </a:bodyPr>
          <a:lstStyle/>
          <a:p>
            <a:pPr>
              <a:lnSpc>
                <a:spcPct val="90000"/>
              </a:lnSpc>
            </a:pPr>
            <a:r>
              <a:rPr lang="en-US" sz="1800" b="1">
                <a:solidFill>
                  <a:schemeClr val="bg1"/>
                </a:solidFill>
              </a:rPr>
              <a:t>MODULE CODE LCHS4007</a:t>
            </a:r>
            <a:br>
              <a:rPr lang="en-US" sz="1800" b="1"/>
            </a:br>
            <a:r>
              <a:rPr lang="en-US" sz="1800" b="1">
                <a:solidFill>
                  <a:schemeClr val="bg1"/>
                </a:solidFill>
              </a:rPr>
              <a:t>DIGITAL SKILLS AND RESEARCH METHOD</a:t>
            </a:r>
            <a:br>
              <a:rPr lang="en-US" sz="1800" b="0"/>
            </a:br>
            <a:br>
              <a:rPr lang="en-US" sz="1800" b="0"/>
            </a:br>
            <a:br>
              <a:rPr lang="en-US" sz="1800"/>
            </a:br>
            <a:r>
              <a:rPr lang="en-GB" sz="2000" b="1">
                <a:solidFill>
                  <a:schemeClr val="accent1"/>
                </a:solidFill>
              </a:rPr>
              <a:t>Case Study: Ashford Community Care Service</a:t>
            </a:r>
            <a:br>
              <a:rPr lang="en-GB" sz="2000" b="1"/>
            </a:br>
            <a:br>
              <a:rPr lang="en-GB" sz="2000" b="1"/>
            </a:br>
            <a:r>
              <a:rPr lang="en-US" sz="1800" b="1">
                <a:solidFill>
                  <a:schemeClr val="accent2"/>
                </a:solidFill>
              </a:rPr>
              <a:t>Chosen Task: Staff Communication &amp; DAILY Updates</a:t>
            </a:r>
            <a:r>
              <a:rPr lang="en-US" sz="1800" b="1">
                <a:solidFill>
                  <a:schemeClr val="bg1"/>
                </a:solidFill>
              </a:rPr>
              <a:t> </a:t>
            </a:r>
            <a:br>
              <a:rPr lang="en-US" sz="1800" b="1"/>
            </a:br>
            <a:br>
              <a:rPr lang="en-US" sz="1800" b="1"/>
            </a:br>
            <a:r>
              <a:rPr lang="en-US" sz="1800" b="1">
                <a:solidFill>
                  <a:schemeClr val="bg1"/>
                </a:solidFill>
              </a:rPr>
              <a:t>Recommended Tool: Microsoft Teams</a:t>
            </a:r>
            <a:endParaRPr lang="en-GB" sz="2000" b="1">
              <a:solidFill>
                <a:schemeClr val="bg1"/>
              </a:solidFill>
            </a:endParaRPr>
          </a:p>
          <a:p>
            <a:pPr>
              <a:lnSpc>
                <a:spcPct val="90000"/>
              </a:lnSpc>
            </a:pPr>
            <a:endParaRPr lang="en-US" sz="1800" b="0">
              <a:solidFill>
                <a:schemeClr val="bg1"/>
              </a:solidFill>
            </a:endParaRPr>
          </a:p>
        </p:txBody>
      </p:sp>
      <p:graphicFrame>
        <p:nvGraphicFramePr>
          <p:cNvPr id="15" name="Subtitle 2">
            <a:extLst>
              <a:ext uri="{FF2B5EF4-FFF2-40B4-BE49-F238E27FC236}">
                <a16:creationId xmlns:a16="http://schemas.microsoft.com/office/drawing/2014/main" id="{C875DAEF-8869-EBE7-1A5D-52776DF47EBC}"/>
              </a:ext>
            </a:extLst>
          </p:cNvPr>
          <p:cNvGraphicFramePr>
            <a:graphicFrameLocks noGrp="1"/>
          </p:cNvGraphicFramePr>
          <p:nvPr>
            <p:ph sz="quarter" idx="13"/>
            <p:extLst>
              <p:ext uri="{D42A27DB-BD31-4B8C-83A1-F6EECF244321}">
                <p14:modId xmlns:p14="http://schemas.microsoft.com/office/powerpoint/2010/main" val="2785642658"/>
              </p:ext>
            </p:extLst>
          </p:nvPr>
        </p:nvGraphicFramePr>
        <p:xfrm>
          <a:off x="4791257" y="3244970"/>
          <a:ext cx="6253792" cy="3615267"/>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9" name="Date Placeholder 4">
            <a:extLst>
              <a:ext uri="{FF2B5EF4-FFF2-40B4-BE49-F238E27FC236}">
                <a16:creationId xmlns:a16="http://schemas.microsoft.com/office/drawing/2014/main" id="{680C9DAE-D3E6-984F-C262-EC65D88A4D03}"/>
              </a:ext>
            </a:extLst>
          </p:cNvPr>
          <p:cNvSpPr>
            <a:spLocks noGrp="1"/>
          </p:cNvSpPr>
          <p:nvPr>
            <p:ph type="dt" sz="half" idx="10"/>
          </p:nvPr>
        </p:nvSpPr>
        <p:spPr/>
        <p:txBody>
          <a:bodyPr vert="horz" lIns="91440" tIns="45720" rIns="91440" bIns="45720" rtlCol="0" anchor="t">
            <a:normAutofit/>
          </a:bodyPr>
          <a:lstStyle/>
          <a:p>
            <a:pPr>
              <a:spcAft>
                <a:spcPts val="600"/>
              </a:spcAft>
            </a:pPr>
            <a:fld id="{5DADBA93-FDFC-45CB-A4D8-31C9DE13E302}" type="datetime1">
              <a:rPr lang="en-US"/>
              <a:pPr>
                <a:spcAft>
                  <a:spcPts val="600"/>
                </a:spcAft>
              </a:pPr>
              <a:t>10/12/2026</a:t>
            </a:fld>
            <a:endParaRPr lang="en-US"/>
          </a:p>
        </p:txBody>
      </p:sp>
      <p:pic>
        <p:nvPicPr>
          <p:cNvPr id="250" name="Picture 249">
            <a:extLst>
              <a:ext uri="{FF2B5EF4-FFF2-40B4-BE49-F238E27FC236}">
                <a16:creationId xmlns:a16="http://schemas.microsoft.com/office/drawing/2014/main" id="{FD809221-8670-14C7-4A8E-99A0DCC76C29}"/>
              </a:ext>
            </a:extLst>
          </p:cNvPr>
          <p:cNvPicPr>
            <a:picLocks noChangeAspect="1"/>
          </p:cNvPicPr>
          <p:nvPr/>
        </p:nvPicPr>
        <p:blipFill>
          <a:blip r:embed="rId7"/>
          <a:stretch>
            <a:fillRect/>
          </a:stretch>
        </p:blipFill>
        <p:spPr>
          <a:xfrm>
            <a:off x="625416" y="2817962"/>
            <a:ext cx="3666227" cy="3349924"/>
          </a:xfrm>
          <a:prstGeom prst="rect">
            <a:avLst/>
          </a:prstGeom>
        </p:spPr>
      </p:pic>
      <p:pic>
        <p:nvPicPr>
          <p:cNvPr id="251" name="Picture 250">
            <a:extLst>
              <a:ext uri="{FF2B5EF4-FFF2-40B4-BE49-F238E27FC236}">
                <a16:creationId xmlns:a16="http://schemas.microsoft.com/office/drawing/2014/main" id="{82E52BDC-254A-CDAC-1C49-624A835E56DA}"/>
              </a:ext>
            </a:extLst>
          </p:cNvPr>
          <p:cNvPicPr>
            <a:picLocks noChangeAspect="1"/>
          </p:cNvPicPr>
          <p:nvPr/>
        </p:nvPicPr>
        <p:blipFill>
          <a:blip r:embed="rId8"/>
          <a:stretch>
            <a:fillRect/>
          </a:stretch>
        </p:blipFill>
        <p:spPr>
          <a:xfrm>
            <a:off x="629819" y="511745"/>
            <a:ext cx="3657422" cy="2312059"/>
          </a:xfrm>
          <a:prstGeom prst="rect">
            <a:avLst/>
          </a:prstGeom>
        </p:spPr>
      </p:pic>
      <p:sp>
        <p:nvSpPr>
          <p:cNvPr id="14" name="Slide Number Placeholder 13">
            <a:extLst>
              <a:ext uri="{FF2B5EF4-FFF2-40B4-BE49-F238E27FC236}">
                <a16:creationId xmlns:a16="http://schemas.microsoft.com/office/drawing/2014/main" id="{23642EC0-8754-38C8-A646-C15B0B983D99}"/>
              </a:ext>
            </a:extLst>
          </p:cNvPr>
          <p:cNvSpPr>
            <a:spLocks noGrp="1"/>
          </p:cNvSpPr>
          <p:nvPr>
            <p:ph type="sldNum" sz="quarter" idx="12"/>
          </p:nvPr>
        </p:nvSpPr>
        <p:spPr/>
        <p:txBody>
          <a:bodyPr/>
          <a:lstStyle/>
          <a:p>
            <a:fld id="{AEAA3239-9EA4-4A65-A281-97F994456D9F}" type="slidenum">
              <a:rPr lang="en-US" dirty="0"/>
              <a:t>1</a:t>
            </a:fld>
            <a:endParaRPr lang="en-US"/>
          </a:p>
        </p:txBody>
      </p:sp>
    </p:spTree>
    <p:extLst>
      <p:ext uri="{BB962C8B-B14F-4D97-AF65-F5344CB8AC3E}">
        <p14:creationId xmlns:p14="http://schemas.microsoft.com/office/powerpoint/2010/main" val="109857222"/>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C0FED3DB-C24F-1C5F-EA7C-CC26344D35E5}"/>
              </a:ext>
            </a:extLst>
          </p:cNvPr>
          <p:cNvSpPr>
            <a:spLocks noGrp="1"/>
          </p:cNvSpPr>
          <p:nvPr>
            <p:ph type="ctrTitle"/>
          </p:nvPr>
        </p:nvSpPr>
        <p:spPr>
          <a:xfrm>
            <a:off x="644414" y="255519"/>
            <a:ext cx="7440700" cy="720959"/>
          </a:xfrm>
        </p:spPr>
        <p:txBody>
          <a:bodyPr vert="horz" lIns="91440" tIns="45720" rIns="91440" bIns="45720" rtlCol="0" anchor="b">
            <a:noAutofit/>
          </a:bodyPr>
          <a:lstStyle/>
          <a:p>
            <a:r>
              <a:rPr lang="en-GB" sz="2000" b="1">
                <a:solidFill>
                  <a:schemeClr val="bg1"/>
                </a:solidFill>
                <a:latin typeface="Arial"/>
                <a:cs typeface="Arial"/>
              </a:rPr>
              <a:t>Staff Communications and daily updates</a:t>
            </a:r>
            <a:endParaRPr lang="en-GB" sz="2000">
              <a:solidFill>
                <a:srgbClr val="000000"/>
              </a:solidFill>
              <a:latin typeface="Arial"/>
              <a:cs typeface="Arial"/>
            </a:endParaRPr>
          </a:p>
          <a:p>
            <a:endParaRPr lang="en-GB" sz="2400"/>
          </a:p>
        </p:txBody>
      </p:sp>
      <p:sp>
        <p:nvSpPr>
          <p:cNvPr id="11" name="Subtitle 10">
            <a:extLst>
              <a:ext uri="{FF2B5EF4-FFF2-40B4-BE49-F238E27FC236}">
                <a16:creationId xmlns:a16="http://schemas.microsoft.com/office/drawing/2014/main" id="{5E17D5F2-7E09-C375-56DC-C0E14F2725BF}"/>
              </a:ext>
            </a:extLst>
          </p:cNvPr>
          <p:cNvSpPr>
            <a:spLocks noGrp="1"/>
          </p:cNvSpPr>
          <p:nvPr>
            <p:ph type="subTitle" idx="1"/>
          </p:nvPr>
        </p:nvSpPr>
        <p:spPr>
          <a:xfrm>
            <a:off x="483346" y="1261386"/>
            <a:ext cx="11228883" cy="5347030"/>
          </a:xfrm>
        </p:spPr>
        <p:txBody>
          <a:bodyPr vert="horz" lIns="91440" tIns="45720" rIns="91440" bIns="45720" rtlCol="0">
            <a:noAutofit/>
          </a:bodyPr>
          <a:lstStyle/>
          <a:p>
            <a:pPr marL="342900" indent="-342900">
              <a:lnSpc>
                <a:spcPct val="80000"/>
              </a:lnSpc>
              <a:spcBef>
                <a:spcPts val="20"/>
              </a:spcBef>
              <a:buFont typeface="Arial" panose="05040102010807070707" pitchFamily="18" charset="2"/>
              <a:buChar char="•"/>
            </a:pPr>
            <a:r>
              <a:rPr lang="en-US" sz="1800">
                <a:latin typeface="Arial"/>
                <a:cs typeface="Arial"/>
              </a:rPr>
              <a:t>Our group chose the workplace task of staff communication and daily updates at Ashford Community Care Service.</a:t>
            </a:r>
          </a:p>
          <a:p>
            <a:pPr marL="342900" indent="-342900">
              <a:lnSpc>
                <a:spcPct val="80000"/>
              </a:lnSpc>
              <a:spcBef>
                <a:spcPts val="20"/>
              </a:spcBef>
              <a:buFont typeface="Arial" panose="05040102010807070707" pitchFamily="18" charset="2"/>
              <a:buChar char="•"/>
            </a:pPr>
            <a:r>
              <a:rPr lang="en-US" sz="1800">
                <a:latin typeface="Arial"/>
                <a:cs typeface="Arial"/>
              </a:rPr>
              <a:t>This task means passing day-to-day information between everyone who works for the service. At Ashford, that could be a change to a service user’s appointment, a reminder about medication, a wellbeing check that needs following up, or a staffing change for the day.</a:t>
            </a:r>
            <a:r>
              <a:rPr lang="en-GB" sz="1800">
                <a:latin typeface="Arial"/>
                <a:cs typeface="Arial"/>
              </a:rPr>
              <a:t>(</a:t>
            </a:r>
            <a:r>
              <a:rPr lang="en-GB" sz="1800" err="1">
                <a:latin typeface="Arial"/>
                <a:cs typeface="Arial"/>
              </a:rPr>
              <a:t>Dalkir</a:t>
            </a:r>
            <a:r>
              <a:rPr lang="en-GB" sz="1800">
                <a:latin typeface="Arial"/>
                <a:cs typeface="Arial"/>
              </a:rPr>
              <a:t>, K. pp48-66,2009)</a:t>
            </a:r>
          </a:p>
          <a:p>
            <a:pPr marL="342900" indent="-342900">
              <a:lnSpc>
                <a:spcPct val="80000"/>
              </a:lnSpc>
              <a:spcBef>
                <a:spcPts val="20"/>
              </a:spcBef>
              <a:buFont typeface="Arial" panose="05040102010807070707" pitchFamily="18" charset="2"/>
              <a:buChar char="•"/>
            </a:pPr>
            <a:r>
              <a:rPr lang="en-US" sz="1800">
                <a:latin typeface="Arial"/>
                <a:cs typeface="Arial"/>
              </a:rPr>
              <a:t>Staff communication and daily updates is important to Ashford because of how the service is organized.</a:t>
            </a:r>
          </a:p>
          <a:p>
            <a:pPr marL="342900" indent="-342900">
              <a:lnSpc>
                <a:spcPct val="80000"/>
              </a:lnSpc>
              <a:spcBef>
                <a:spcPts val="20"/>
              </a:spcBef>
              <a:buClr>
                <a:srgbClr val="FFFFFF"/>
              </a:buClr>
              <a:buFont typeface="Arial" panose="05040102010807070707" pitchFamily="18" charset="2"/>
              <a:buChar char="•"/>
            </a:pPr>
            <a:r>
              <a:rPr lang="en-US" sz="1800">
                <a:latin typeface="Arial"/>
                <a:cs typeface="Arial"/>
              </a:rPr>
              <a:t>Staff work across service users’ homes, supported living settings and the main office.</a:t>
            </a:r>
          </a:p>
          <a:p>
            <a:pPr marL="342900" indent="-342900">
              <a:lnSpc>
                <a:spcPct val="80000"/>
              </a:lnSpc>
              <a:spcBef>
                <a:spcPts val="20"/>
              </a:spcBef>
              <a:buClr>
                <a:srgbClr val="FFFFFF"/>
              </a:buClr>
              <a:buFont typeface="Arial" panose="05040102010807070707" pitchFamily="18" charset="2"/>
              <a:buChar char="•"/>
            </a:pPr>
            <a:r>
              <a:rPr lang="en-US" sz="1800">
                <a:latin typeface="Arial"/>
                <a:cs typeface="Arial"/>
              </a:rPr>
              <a:t>The team includes support workers, senior care workers and nurses. Many of them are put in the community, so they can't just walk over to a colleague to check something. </a:t>
            </a:r>
          </a:p>
          <a:p>
            <a:pPr>
              <a:lnSpc>
                <a:spcPct val="80000"/>
              </a:lnSpc>
              <a:spcBef>
                <a:spcPts val="20"/>
              </a:spcBef>
            </a:pPr>
            <a:endParaRPr lang="en-US" sz="1800">
              <a:latin typeface="Arial"/>
              <a:cs typeface="Arial"/>
            </a:endParaRPr>
          </a:p>
          <a:p>
            <a:pPr>
              <a:lnSpc>
                <a:spcPct val="80000"/>
              </a:lnSpc>
              <a:spcBef>
                <a:spcPts val="20"/>
              </a:spcBef>
            </a:pPr>
            <a:r>
              <a:rPr lang="en-US" sz="1800">
                <a:latin typeface="Arial"/>
                <a:cs typeface="Arial"/>
              </a:rPr>
              <a:t>However, staff are unsure which Microsoft 365 tools to use for different tasks which has led to: </a:t>
            </a:r>
          </a:p>
          <a:p>
            <a:pPr marL="342900" indent="-342900">
              <a:lnSpc>
                <a:spcPct val="80000"/>
              </a:lnSpc>
              <a:spcBef>
                <a:spcPts val="20"/>
              </a:spcBef>
              <a:buFont typeface="Arial" panose="05040102010807070707" pitchFamily="18" charset="2"/>
              <a:buChar char="•"/>
            </a:pPr>
            <a:r>
              <a:rPr lang="en-US" sz="1800">
                <a:latin typeface="Arial"/>
                <a:cs typeface="Arial"/>
              </a:rPr>
              <a:t>Missed updates</a:t>
            </a:r>
          </a:p>
          <a:p>
            <a:pPr marL="342900" indent="-342900">
              <a:lnSpc>
                <a:spcPct val="80000"/>
              </a:lnSpc>
              <a:spcBef>
                <a:spcPts val="20"/>
              </a:spcBef>
              <a:buClr>
                <a:srgbClr val="FFFFFF"/>
              </a:buClr>
              <a:buFont typeface="Arial" panose="05040102010807070707" pitchFamily="18" charset="2"/>
              <a:buChar char="•"/>
            </a:pPr>
            <a:r>
              <a:rPr lang="en-US" sz="1800">
                <a:latin typeface="Arial"/>
                <a:cs typeface="Arial"/>
              </a:rPr>
              <a:t>duplicates work </a:t>
            </a:r>
          </a:p>
          <a:p>
            <a:pPr marL="342900" indent="-342900">
              <a:lnSpc>
                <a:spcPct val="80000"/>
              </a:lnSpc>
              <a:spcBef>
                <a:spcPts val="20"/>
              </a:spcBef>
              <a:buClr>
                <a:srgbClr val="FFFFFF"/>
              </a:buClr>
              <a:buFont typeface="Arial" panose="05040102010807070707" pitchFamily="18" charset="2"/>
              <a:buChar char="•"/>
            </a:pPr>
            <a:r>
              <a:rPr lang="en-US" sz="1800">
                <a:latin typeface="Arial"/>
                <a:cs typeface="Arial"/>
              </a:rPr>
              <a:t>unclear </a:t>
            </a:r>
            <a:r>
              <a:rPr lang="en-US" sz="1800" err="1">
                <a:latin typeface="Arial"/>
                <a:cs typeface="Arial"/>
              </a:rPr>
              <a:t>rotas</a:t>
            </a:r>
            <a:endParaRPr lang="en-US" sz="1800">
              <a:latin typeface="Arial"/>
              <a:cs typeface="Arial"/>
            </a:endParaRPr>
          </a:p>
          <a:p>
            <a:pPr marL="342900" indent="-342900">
              <a:lnSpc>
                <a:spcPct val="80000"/>
              </a:lnSpc>
              <a:spcBef>
                <a:spcPts val="20"/>
              </a:spcBef>
              <a:buClr>
                <a:srgbClr val="FFFFFF"/>
              </a:buClr>
              <a:buFont typeface="Arial" panose="05040102010807070707" pitchFamily="18" charset="2"/>
              <a:buChar char="•"/>
            </a:pPr>
            <a:r>
              <a:rPr lang="en-US" sz="1800">
                <a:latin typeface="Arial"/>
                <a:cs typeface="Arial"/>
              </a:rPr>
              <a:t>inconsistent records</a:t>
            </a:r>
          </a:p>
          <a:p>
            <a:pPr>
              <a:lnSpc>
                <a:spcPct val="80000"/>
              </a:lnSpc>
              <a:spcBef>
                <a:spcPts val="20"/>
              </a:spcBef>
            </a:pPr>
            <a:endParaRPr lang="en-US" sz="1800">
              <a:latin typeface="Arial"/>
              <a:cs typeface="Arial"/>
            </a:endParaRPr>
          </a:p>
          <a:p>
            <a:pPr>
              <a:lnSpc>
                <a:spcPct val="80000"/>
              </a:lnSpc>
              <a:spcBef>
                <a:spcPts val="20"/>
              </a:spcBef>
            </a:pPr>
            <a:r>
              <a:rPr lang="en-US" sz="1800">
                <a:latin typeface="Arial"/>
                <a:cs typeface="Arial"/>
              </a:rPr>
              <a:t>All these problems are due to lack of communication and updates. This is why we chose daily updates as our task.</a:t>
            </a:r>
          </a:p>
          <a:p>
            <a:endParaRPr lang="en-US" sz="1800">
              <a:latin typeface="Arial"/>
              <a:cs typeface="Arial"/>
            </a:endParaRPr>
          </a:p>
        </p:txBody>
      </p:sp>
      <p:sp>
        <p:nvSpPr>
          <p:cNvPr id="2" name="Slide Number Placeholder 1">
            <a:extLst>
              <a:ext uri="{FF2B5EF4-FFF2-40B4-BE49-F238E27FC236}">
                <a16:creationId xmlns:a16="http://schemas.microsoft.com/office/drawing/2014/main" id="{484869DA-5AB3-5378-35C4-B8E6DB52A169}"/>
              </a:ext>
            </a:extLst>
          </p:cNvPr>
          <p:cNvSpPr>
            <a:spLocks noGrp="1"/>
          </p:cNvSpPr>
          <p:nvPr>
            <p:ph type="sldNum" sz="quarter" idx="12"/>
          </p:nvPr>
        </p:nvSpPr>
        <p:spPr/>
        <p:txBody>
          <a:bodyPr/>
          <a:lstStyle/>
          <a:p>
            <a:fld id="{D57F1E4F-1CFF-5643-939E-217C01CDF565}" type="slidenum">
              <a:rPr lang="en-US" dirty="0"/>
              <a:pPr/>
              <a:t>2</a:t>
            </a:fld>
            <a:endParaRPr lang="en-US"/>
          </a:p>
        </p:txBody>
      </p:sp>
    </p:spTree>
    <p:extLst>
      <p:ext uri="{BB962C8B-B14F-4D97-AF65-F5344CB8AC3E}">
        <p14:creationId xmlns:p14="http://schemas.microsoft.com/office/powerpoint/2010/main" val="3436918236"/>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6239DF31-3BC7-BC99-C64F-ECE8A1DB3E42}"/>
              </a:ext>
            </a:extLst>
          </p:cNvPr>
          <p:cNvSpPr>
            <a:spLocks noGrp="1"/>
          </p:cNvSpPr>
          <p:nvPr>
            <p:ph type="subTitle" idx="1"/>
          </p:nvPr>
        </p:nvSpPr>
        <p:spPr>
          <a:xfrm>
            <a:off x="363951" y="1149134"/>
            <a:ext cx="11362855" cy="5281128"/>
          </a:xfrm>
        </p:spPr>
        <p:txBody>
          <a:bodyPr/>
          <a:lstStyle/>
          <a:p>
            <a:pPr>
              <a:spcBef>
                <a:spcPts val="20"/>
              </a:spcBef>
            </a:pPr>
            <a:r>
              <a:rPr lang="en-GB" sz="1800">
                <a:latin typeface="Arial"/>
                <a:cs typeface="Arial"/>
              </a:rPr>
              <a:t>To support this task, we selected Microsoft Teams.</a:t>
            </a:r>
            <a:endParaRPr lang="en-US" sz="1800">
              <a:latin typeface="Arial"/>
              <a:cs typeface="Arial"/>
            </a:endParaRPr>
          </a:p>
          <a:p>
            <a:pPr>
              <a:spcBef>
                <a:spcPts val="20"/>
              </a:spcBef>
            </a:pPr>
            <a:r>
              <a:rPr lang="en-GB" sz="1800">
                <a:latin typeface="Arial"/>
                <a:cs typeface="Arial"/>
              </a:rPr>
              <a:t>Teams is a communication and collaboration platform that is part of Microsoft 365 (Hubbard, M., Bailey, M.J., Hess, D., </a:t>
            </a:r>
            <a:r>
              <a:rPr lang="en-GB" sz="1800" err="1">
                <a:latin typeface="Arial"/>
                <a:cs typeface="Arial"/>
              </a:rPr>
              <a:t>Hellebro</a:t>
            </a:r>
            <a:r>
              <a:rPr lang="en-GB" sz="1800">
                <a:latin typeface="Arial"/>
                <a:cs typeface="Arial"/>
              </a:rPr>
              <a:t>, M., 2021)</a:t>
            </a:r>
          </a:p>
          <a:p>
            <a:pPr>
              <a:spcBef>
                <a:spcPts val="20"/>
              </a:spcBef>
            </a:pPr>
            <a:r>
              <a:rPr lang="en-GB" sz="1800">
                <a:latin typeface="Arial"/>
                <a:cs typeface="Arial"/>
              </a:rPr>
              <a:t>It brings together: </a:t>
            </a:r>
          </a:p>
          <a:p>
            <a:pPr marL="342900" indent="-342900">
              <a:spcBef>
                <a:spcPts val="20"/>
              </a:spcBef>
              <a:buClr>
                <a:srgbClr val="FFFFFF"/>
              </a:buClr>
              <a:buFont typeface="Wingdings" panose="05040102010807070707" pitchFamily="18" charset="2"/>
              <a:buChar char="Ø"/>
            </a:pPr>
            <a:r>
              <a:rPr lang="en-GB" sz="1800">
                <a:latin typeface="Arial"/>
                <a:cs typeface="Arial"/>
              </a:rPr>
              <a:t>Channels</a:t>
            </a:r>
          </a:p>
          <a:p>
            <a:pPr marL="342900" indent="-342900">
              <a:spcBef>
                <a:spcPts val="20"/>
              </a:spcBef>
              <a:buClr>
                <a:srgbClr val="FFFFFF"/>
              </a:buClr>
              <a:buFont typeface="Wingdings" panose="05040102010807070707" pitchFamily="18" charset="2"/>
              <a:buChar char="Ø"/>
            </a:pPr>
            <a:r>
              <a:rPr lang="en-GB" sz="1800">
                <a:latin typeface="Arial"/>
                <a:cs typeface="Arial"/>
              </a:rPr>
              <a:t>Chat</a:t>
            </a:r>
          </a:p>
          <a:p>
            <a:pPr marL="342900" indent="-342900">
              <a:spcBef>
                <a:spcPts val="20"/>
              </a:spcBef>
              <a:buClr>
                <a:srgbClr val="FFFFFF"/>
              </a:buClr>
              <a:buFont typeface="Wingdings" panose="05040102010807070707" pitchFamily="18" charset="2"/>
              <a:buChar char="Ø"/>
            </a:pPr>
            <a:r>
              <a:rPr lang="en-GB" sz="1800">
                <a:latin typeface="Arial"/>
                <a:cs typeface="Arial"/>
              </a:rPr>
              <a:t>video calls</a:t>
            </a:r>
          </a:p>
          <a:p>
            <a:pPr marL="342900" indent="-342900">
              <a:spcBef>
                <a:spcPts val="20"/>
              </a:spcBef>
              <a:buClr>
                <a:srgbClr val="FFFFFF"/>
              </a:buClr>
              <a:buFont typeface="Wingdings" panose="05040102010807070707" pitchFamily="18" charset="2"/>
              <a:buChar char="Ø"/>
            </a:pPr>
            <a:r>
              <a:rPr lang="en-GB" sz="1800">
                <a:latin typeface="Arial"/>
                <a:cs typeface="Arial"/>
              </a:rPr>
              <a:t>Shared files to one place</a:t>
            </a:r>
          </a:p>
          <a:p>
            <a:pPr>
              <a:spcBef>
                <a:spcPts val="20"/>
              </a:spcBef>
            </a:pPr>
            <a:r>
              <a:rPr lang="en-GB" sz="1800">
                <a:latin typeface="Arial"/>
                <a:cs typeface="Arial"/>
              </a:rPr>
              <a:t>Since teams is part of Microsoft 365 it is available to all staff in Ashford.</a:t>
            </a:r>
          </a:p>
          <a:p>
            <a:pPr>
              <a:spcBef>
                <a:spcPts val="20"/>
              </a:spcBef>
            </a:pPr>
            <a:r>
              <a:rPr lang="en-GB" sz="1800">
                <a:latin typeface="Arial"/>
                <a:cs typeface="Arial"/>
              </a:rPr>
              <a:t>The manager could set up cha</a:t>
            </a:r>
            <a:r>
              <a:rPr lang="en-GB" sz="1800">
                <a:solidFill>
                  <a:srgbClr val="0F496F"/>
                </a:solidFill>
                <a:latin typeface="Arial"/>
                <a:cs typeface="Arial"/>
              </a:rPr>
              <a:t>nnels </a:t>
            </a:r>
            <a:r>
              <a:rPr lang="en-GB" sz="1800">
                <a:latin typeface="Arial"/>
                <a:cs typeface="Arial"/>
              </a:rPr>
              <a:t>for different groups, such as supported living staff or community visit staff and post daily updates and necessary information there DeLuca, D., Gasson, S., &amp; Kock, N. pp. 1124-1146, 2009) . Staff can also use the app on mobile to read them on visits.</a:t>
            </a:r>
          </a:p>
          <a:p>
            <a:endParaRPr lang="en-GB" sz="1600">
              <a:latin typeface="Arial"/>
              <a:cs typeface="Arial"/>
            </a:endParaRPr>
          </a:p>
        </p:txBody>
      </p:sp>
      <p:sp>
        <p:nvSpPr>
          <p:cNvPr id="8" name="TextBox 7">
            <a:extLst>
              <a:ext uri="{FF2B5EF4-FFF2-40B4-BE49-F238E27FC236}">
                <a16:creationId xmlns:a16="http://schemas.microsoft.com/office/drawing/2014/main" id="{75BEAB37-2E9A-B13B-1926-336A50F3A43F}"/>
              </a:ext>
            </a:extLst>
          </p:cNvPr>
          <p:cNvSpPr txBox="1"/>
          <p:nvPr/>
        </p:nvSpPr>
        <p:spPr>
          <a:xfrm>
            <a:off x="684696" y="535609"/>
            <a:ext cx="6096000" cy="615553"/>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sz="1600" b="0" i="0">
                <a:solidFill>
                  <a:srgbClr val="000000"/>
                </a:solidFill>
                <a:latin typeface="Arial"/>
                <a:ea typeface="Arial"/>
                <a:cs typeface="Arial"/>
              </a:rPr>
              <a:t>​</a:t>
            </a:r>
            <a:endParaRPr lang="en-GB"/>
          </a:p>
          <a:p>
            <a:pPr algn="ctr"/>
            <a:endParaRPr lang="en-GB"/>
          </a:p>
        </p:txBody>
      </p:sp>
      <p:sp>
        <p:nvSpPr>
          <p:cNvPr id="9" name="TextBox 8">
            <a:extLst>
              <a:ext uri="{FF2B5EF4-FFF2-40B4-BE49-F238E27FC236}">
                <a16:creationId xmlns:a16="http://schemas.microsoft.com/office/drawing/2014/main" id="{7B6B089F-43D6-BA88-208A-02E79A252B87}"/>
              </a:ext>
            </a:extLst>
          </p:cNvPr>
          <p:cNvSpPr txBox="1"/>
          <p:nvPr/>
        </p:nvSpPr>
        <p:spPr>
          <a:xfrm>
            <a:off x="684696" y="535608"/>
            <a:ext cx="6503150" cy="400110"/>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sz="2000" b="1" cap="all">
                <a:solidFill>
                  <a:srgbClr val="000000"/>
                </a:solidFill>
                <a:latin typeface="Arial"/>
                <a:cs typeface="Arial"/>
              </a:rPr>
              <a:t>Recommended Microsoft 365 tool</a:t>
            </a:r>
            <a:endParaRPr lang="en-US" sz="2000">
              <a:solidFill>
                <a:srgbClr val="FFFFFF"/>
              </a:solidFill>
              <a:latin typeface="Century Gothic"/>
              <a:cs typeface="Arial"/>
            </a:endParaRPr>
          </a:p>
        </p:txBody>
      </p:sp>
      <p:sp>
        <p:nvSpPr>
          <p:cNvPr id="2" name="Slide Number Placeholder 1">
            <a:extLst>
              <a:ext uri="{FF2B5EF4-FFF2-40B4-BE49-F238E27FC236}">
                <a16:creationId xmlns:a16="http://schemas.microsoft.com/office/drawing/2014/main" id="{AF3BD0DA-F6D0-C371-9BF0-0D6C510E8A55}"/>
              </a:ext>
            </a:extLst>
          </p:cNvPr>
          <p:cNvSpPr>
            <a:spLocks noGrp="1"/>
          </p:cNvSpPr>
          <p:nvPr>
            <p:ph type="sldNum" sz="quarter" idx="12"/>
          </p:nvPr>
        </p:nvSpPr>
        <p:spPr/>
        <p:txBody>
          <a:bodyPr/>
          <a:lstStyle/>
          <a:p>
            <a:fld id="{D57F1E4F-1CFF-5643-939E-217C01CDF565}" type="slidenum">
              <a:rPr lang="en-US" dirty="0"/>
              <a:pPr/>
              <a:t>3</a:t>
            </a:fld>
            <a:endParaRPr lang="en-US"/>
          </a:p>
        </p:txBody>
      </p:sp>
      <p:pic>
        <p:nvPicPr>
          <p:cNvPr id="4" name="Picture 3" descr="The Microsoft Teams app on a laptop arranged in New York, US, on Tuesday, June 25, 2024. Microsoft Corp. Risks a hefty European Union fine after...">
            <a:extLst>
              <a:ext uri="{FF2B5EF4-FFF2-40B4-BE49-F238E27FC236}">
                <a16:creationId xmlns:a16="http://schemas.microsoft.com/office/drawing/2014/main" id="{4742B9CF-5ECC-60E5-A980-0F4BAF038F5B}"/>
              </a:ext>
            </a:extLst>
          </p:cNvPr>
          <p:cNvPicPr>
            <a:picLocks noChangeAspect="1"/>
          </p:cNvPicPr>
          <p:nvPr/>
        </p:nvPicPr>
        <p:blipFill>
          <a:blip r:embed="rId2"/>
          <a:stretch>
            <a:fillRect/>
          </a:stretch>
        </p:blipFill>
        <p:spPr>
          <a:xfrm>
            <a:off x="8243207" y="1964872"/>
            <a:ext cx="3358243" cy="2177142"/>
          </a:xfrm>
          <a:prstGeom prst="rect">
            <a:avLst/>
          </a:prstGeom>
        </p:spPr>
      </p:pic>
      <p:sp>
        <p:nvSpPr>
          <p:cNvPr id="5" name="TextBox 4">
            <a:extLst>
              <a:ext uri="{FF2B5EF4-FFF2-40B4-BE49-F238E27FC236}">
                <a16:creationId xmlns:a16="http://schemas.microsoft.com/office/drawing/2014/main" id="{D994BA9F-34A2-B6E7-E236-D53ADB635449}"/>
              </a:ext>
            </a:extLst>
          </p:cNvPr>
          <p:cNvSpPr txBox="1"/>
          <p:nvPr/>
        </p:nvSpPr>
        <p:spPr>
          <a:xfrm>
            <a:off x="367392" y="5415643"/>
            <a:ext cx="9783534" cy="1200329"/>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a:solidFill>
                  <a:schemeClr val="bg2">
                    <a:lumMod val="76000"/>
                  </a:schemeClr>
                </a:solidFill>
                <a:latin typeface="Arial"/>
                <a:cs typeface="Arial"/>
              </a:rPr>
              <a:t>Image reference: </a:t>
            </a:r>
            <a:r>
              <a:rPr lang="en-US">
                <a:solidFill>
                  <a:schemeClr val="bg2">
                    <a:lumMod val="76000"/>
                  </a:schemeClr>
                </a:solidFill>
                <a:latin typeface="Arial"/>
                <a:ea typeface="Calibri"/>
                <a:cs typeface="Arial"/>
              </a:rPr>
              <a:t>Bloomberg (2024). Available at: https://www.gettyimages.co.uk/detail/news-photo/the-microsoft-teams-app-on-a-laptop-arranged-in-new-york-us-news-photo/2158707801?adppopup=true [Accessed 11 Oct. 2026].</a:t>
            </a:r>
            <a:endParaRPr lang="en-US">
              <a:solidFill>
                <a:schemeClr val="bg2">
                  <a:lumMod val="76000"/>
                </a:schemeClr>
              </a:solidFill>
              <a:latin typeface="Arial"/>
              <a:cs typeface="Arial"/>
            </a:endParaRPr>
          </a:p>
          <a:p>
            <a:endParaRPr lang="en-US">
              <a:solidFill>
                <a:schemeClr val="bg2">
                  <a:lumMod val="49000"/>
                </a:schemeClr>
              </a:solidFill>
              <a:latin typeface="Arial"/>
              <a:cs typeface="Arial"/>
            </a:endParaRPr>
          </a:p>
        </p:txBody>
      </p:sp>
    </p:spTree>
    <p:extLst>
      <p:ext uri="{BB962C8B-B14F-4D97-AF65-F5344CB8AC3E}">
        <p14:creationId xmlns:p14="http://schemas.microsoft.com/office/powerpoint/2010/main" val="2366138551"/>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descr="I choose Microsoft word, because it can be used to create standardised templates.ie Documents ,Reports,Contracts and fix layouts.&#10;For example, Ashford could have one approved care-record template with sections for the date and time, observations, care provided, concerns, actions taken and any follow up needed. So it saves time &#10;     This means staff would not have to decide each time what information they should include. Everyone would be working from the same structure.&#10;      Word also allows staff to use heading, tables and consistent formatting, which can make important information easier to find.&#10;     Microsoft 365 also supports collaboration, although Ashford would need to make sur that any confidential information is only stored and shared through approved organisational systems.">
            <a:extLst>
              <a:ext uri="{FF2B5EF4-FFF2-40B4-BE49-F238E27FC236}">
                <a16:creationId xmlns:a16="http://schemas.microsoft.com/office/drawing/2014/main" id="{80269DAB-B328-E947-C935-C4656C9C715D}"/>
              </a:ext>
            </a:extLst>
          </p:cNvPr>
          <p:cNvSpPr>
            <a:spLocks noGrp="1"/>
          </p:cNvSpPr>
          <p:nvPr>
            <p:ph type="subTitle" idx="1"/>
          </p:nvPr>
        </p:nvSpPr>
        <p:spPr>
          <a:xfrm>
            <a:off x="684212" y="681464"/>
            <a:ext cx="11050001" cy="3021652"/>
          </a:xfrm>
        </p:spPr>
        <p:txBody>
          <a:bodyPr>
            <a:normAutofit fontScale="85000" lnSpcReduction="20000"/>
          </a:bodyPr>
          <a:lstStyle/>
          <a:p>
            <a:r>
              <a:rPr lang="en-GB" sz="2400" b="1" u="sng">
                <a:latin typeface="Arial"/>
                <a:cs typeface="Arial"/>
              </a:rPr>
              <a:t>The workplace task we have chosen as a group is staff communication and daily updates</a:t>
            </a:r>
            <a:r>
              <a:rPr lang="en-GB" sz="2400" b="1">
                <a:latin typeface="Arial"/>
                <a:cs typeface="Arial"/>
              </a:rPr>
              <a:t>.</a:t>
            </a:r>
          </a:p>
          <a:p>
            <a:pPr marL="342900" indent="-342900">
              <a:buFont typeface="Arial" panose="05040102010807070707" pitchFamily="18" charset="2"/>
              <a:buChar char="•"/>
            </a:pPr>
            <a:endParaRPr lang="en-GB" sz="2000">
              <a:solidFill>
                <a:srgbClr val="0F496F"/>
              </a:solidFill>
              <a:latin typeface="Arial"/>
              <a:cs typeface="Arial"/>
            </a:endParaRPr>
          </a:p>
          <a:p>
            <a:pPr marL="342900" indent="-342900">
              <a:buClr>
                <a:srgbClr val="FFFFFF"/>
              </a:buClr>
              <a:buFont typeface="Arial" panose="05040102010807070707" pitchFamily="18" charset="2"/>
              <a:buChar char="•"/>
            </a:pPr>
            <a:r>
              <a:rPr lang="en-GB" sz="2000">
                <a:solidFill>
                  <a:srgbClr val="0F496F"/>
                </a:solidFill>
                <a:latin typeface="Arial"/>
                <a:cs typeface="Arial"/>
              </a:rPr>
              <a:t>Microsoft teams is suitable for staff communication and daily updates at Ashford because it allows staff member to communicate quicky and share important information in one central place. </a:t>
            </a:r>
            <a:endParaRPr lang="en-GB"/>
          </a:p>
          <a:p>
            <a:pPr marL="342900" indent="-342900">
              <a:buClr>
                <a:srgbClr val="FFFFFF"/>
              </a:buClr>
              <a:buFont typeface="Arial" panose="05040102010807070707" pitchFamily="18" charset="2"/>
              <a:buChar char="•"/>
            </a:pPr>
            <a:r>
              <a:rPr lang="en-GB" sz="2000">
                <a:solidFill>
                  <a:srgbClr val="0F496F"/>
                </a:solidFill>
                <a:latin typeface="Arial"/>
                <a:cs typeface="Arial"/>
              </a:rPr>
              <a:t>Staff can use team channels to post daily updates, share files, ask questions and discuss workplace issues. </a:t>
            </a:r>
            <a:endParaRPr lang="en-GB">
              <a:solidFill>
                <a:srgbClr val="0F496F"/>
              </a:solidFill>
              <a:latin typeface="Century Gothic" panose="020B0502020202020204"/>
              <a:cs typeface="Arial"/>
            </a:endParaRPr>
          </a:p>
          <a:p>
            <a:pPr marL="342900" indent="-342900">
              <a:buClr>
                <a:srgbClr val="FFFFFF"/>
              </a:buClr>
              <a:buFont typeface="Arial" panose="05040102010807070707" pitchFamily="18" charset="2"/>
              <a:buChar char="•"/>
            </a:pPr>
            <a:r>
              <a:rPr lang="en-GB" sz="2000">
                <a:solidFill>
                  <a:srgbClr val="0F496F"/>
                </a:solidFill>
                <a:latin typeface="Arial"/>
                <a:cs typeface="Arial"/>
              </a:rPr>
              <a:t>For example, staff could share updates about daily activities, staff responsibilities, changed to rota and important information that colleagues need to</a:t>
            </a:r>
            <a:r>
              <a:rPr lang="en-GB" sz="2000">
                <a:latin typeface="Arial"/>
                <a:cs typeface="Arial"/>
              </a:rPr>
              <a:t> know. This helps to make sure staff are informed and can work together properly.   </a:t>
            </a:r>
            <a:endParaRPr lang="en-GB"/>
          </a:p>
          <a:p>
            <a:r>
              <a:rPr lang="en-GB" sz="2000">
                <a:latin typeface="Century Gothic"/>
                <a:cs typeface="Arial"/>
              </a:rPr>
              <a:t>( Lane et al.,2024,pp. 140-141)</a:t>
            </a:r>
          </a:p>
          <a:p>
            <a:r>
              <a:rPr lang="en-GB" sz="2000">
                <a:latin typeface="Arial"/>
                <a:cs typeface="Arial"/>
              </a:rPr>
              <a:t>       </a:t>
            </a:r>
            <a:endParaRPr lang="en-GB"/>
          </a:p>
        </p:txBody>
      </p:sp>
      <mc:AlternateContent xmlns:mc="http://schemas.openxmlformats.org/markup-compatibility/2006" xmlns:p14="http://schemas.microsoft.com/office/powerpoint/2010/main">
        <mc:Choice Requires="p14">
          <p:contentPart p14:bwMode="auto" r:id="rId3">
            <p14:nvContentPartPr>
              <p14:cNvPr id="8" name="Ink 7">
                <a:extLst>
                  <a:ext uri="{FF2B5EF4-FFF2-40B4-BE49-F238E27FC236}">
                    <a16:creationId xmlns:a16="http://schemas.microsoft.com/office/drawing/2014/main" id="{4A8CC2EF-254A-4295-C75F-121EB1CC90D7}"/>
                  </a:ext>
                </a:extLst>
              </p14:cNvPr>
              <p14:cNvContentPartPr/>
              <p14:nvPr/>
            </p14:nvContentPartPr>
            <p14:xfrm>
              <a:off x="4011480" y="1500480"/>
              <a:ext cx="360" cy="360"/>
            </p14:xfrm>
          </p:contentPart>
        </mc:Choice>
        <mc:Fallback xmlns="">
          <p:pic>
            <p:nvPicPr>
              <p:cNvPr id="8" name="Ink 7">
                <a:extLst>
                  <a:ext uri="{FF2B5EF4-FFF2-40B4-BE49-F238E27FC236}">
                    <a16:creationId xmlns:a16="http://schemas.microsoft.com/office/drawing/2014/main" id="{4A8CC2EF-254A-4295-C75F-121EB1CC90D7}"/>
                  </a:ext>
                </a:extLst>
              </p:cNvPr>
              <p:cNvPicPr/>
              <p:nvPr/>
            </p:nvPicPr>
            <p:blipFill>
              <a:blip r:embed="rId4"/>
              <a:stretch>
                <a:fillRect/>
              </a:stretch>
            </p:blipFill>
            <p:spPr>
              <a:xfrm>
                <a:off x="4002120" y="1491120"/>
                <a:ext cx="19080" cy="19080"/>
              </a:xfrm>
              <a:prstGeom prst="rect">
                <a:avLst/>
              </a:prstGeom>
            </p:spPr>
          </p:pic>
        </mc:Fallback>
      </mc:AlternateContent>
      <p:sp>
        <p:nvSpPr>
          <p:cNvPr id="2" name="Slide Number Placeholder 1">
            <a:extLst>
              <a:ext uri="{FF2B5EF4-FFF2-40B4-BE49-F238E27FC236}">
                <a16:creationId xmlns:a16="http://schemas.microsoft.com/office/drawing/2014/main" id="{35D9396A-9F80-CF7B-1F2D-5D8E45F3A932}"/>
              </a:ext>
            </a:extLst>
          </p:cNvPr>
          <p:cNvSpPr>
            <a:spLocks noGrp="1"/>
          </p:cNvSpPr>
          <p:nvPr>
            <p:ph type="sldNum" sz="quarter" idx="12"/>
          </p:nvPr>
        </p:nvSpPr>
        <p:spPr/>
        <p:txBody>
          <a:bodyPr/>
          <a:lstStyle/>
          <a:p>
            <a:fld id="{D57F1E4F-1CFF-5643-939E-217C01CDF565}" type="slidenum">
              <a:rPr lang="en-US" dirty="0"/>
              <a:pPr/>
              <a:t>4</a:t>
            </a:fld>
            <a:endParaRPr lang="en-US"/>
          </a:p>
        </p:txBody>
      </p:sp>
      <p:pic>
        <p:nvPicPr>
          <p:cNvPr id="4" name="Picture 3" descr="Premium Vector | A group of people working together to connect puzzle ...">
            <a:extLst>
              <a:ext uri="{FF2B5EF4-FFF2-40B4-BE49-F238E27FC236}">
                <a16:creationId xmlns:a16="http://schemas.microsoft.com/office/drawing/2014/main" id="{45FEABDD-7731-0BFB-BC97-AFC5541072F8}"/>
              </a:ext>
            </a:extLst>
          </p:cNvPr>
          <p:cNvPicPr>
            <a:picLocks noChangeAspect="1"/>
          </p:cNvPicPr>
          <p:nvPr/>
        </p:nvPicPr>
        <p:blipFill>
          <a:blip r:embed="rId5"/>
          <a:srcRect l="412" t="5263" r="-823" b="19270"/>
          <a:stretch>
            <a:fillRect/>
          </a:stretch>
        </p:blipFill>
        <p:spPr>
          <a:xfrm>
            <a:off x="684757" y="4029783"/>
            <a:ext cx="3215668" cy="1884287"/>
          </a:xfrm>
          <a:prstGeom prst="rect">
            <a:avLst/>
          </a:prstGeom>
        </p:spPr>
      </p:pic>
    </p:spTree>
    <p:extLst>
      <p:ext uri="{BB962C8B-B14F-4D97-AF65-F5344CB8AC3E}">
        <p14:creationId xmlns:p14="http://schemas.microsoft.com/office/powerpoint/2010/main" val="3545608363"/>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091DDC5B-0E28-C062-A9BB-6133544AE155}"/>
              </a:ext>
            </a:extLst>
          </p:cNvPr>
          <p:cNvSpPr>
            <a:spLocks noGrp="1"/>
          </p:cNvSpPr>
          <p:nvPr>
            <p:ph type="subTitle" idx="1"/>
          </p:nvPr>
        </p:nvSpPr>
        <p:spPr>
          <a:xfrm>
            <a:off x="626703" y="655981"/>
            <a:ext cx="10929667" cy="5264615"/>
          </a:xfrm>
        </p:spPr>
        <p:txBody>
          <a:bodyPr/>
          <a:lstStyle/>
          <a:p>
            <a:r>
              <a:rPr lang="en-GB" sz="2000" b="1">
                <a:solidFill>
                  <a:schemeClr val="bg1"/>
                </a:solidFill>
                <a:latin typeface="Arial"/>
                <a:cs typeface="Arial"/>
              </a:rPr>
              <a:t>How does Microsoft teams improve efficacy and communication?</a:t>
            </a:r>
          </a:p>
          <a:p>
            <a:endParaRPr lang="en-GB" sz="2000">
              <a:latin typeface="Arial"/>
              <a:cs typeface="Arial"/>
            </a:endParaRPr>
          </a:p>
          <a:p>
            <a:pPr marL="342900" indent="-342900">
              <a:buFont typeface="Wingdings" panose="05040102010807070707" pitchFamily="18" charset="2"/>
              <a:buChar char="q"/>
            </a:pPr>
            <a:r>
              <a:rPr lang="en-GB" sz="2000">
                <a:latin typeface="Arial"/>
                <a:cs typeface="Arial"/>
              </a:rPr>
              <a:t>Microsoft teams improves efficiency and communication at Ashford because it helps staff to share information quickly rather than sharing it face-to-face, phone calls or emails.</a:t>
            </a:r>
            <a:endParaRPr lang="en-GB"/>
          </a:p>
          <a:p>
            <a:pPr marL="342900" indent="-342900">
              <a:buFont typeface="Wingdings" panose="05040102010807070707" pitchFamily="18" charset="2"/>
              <a:buChar char="q"/>
            </a:pPr>
            <a:r>
              <a:rPr lang="en-GB" sz="2000">
                <a:latin typeface="Arial"/>
                <a:cs typeface="Arial"/>
              </a:rPr>
              <a:t>Staff can post daily updates on Microsoft teams making information easier to find.</a:t>
            </a:r>
          </a:p>
          <a:p>
            <a:r>
              <a:rPr lang="en-GB" sz="2000">
                <a:latin typeface="Arial"/>
                <a:cs typeface="Arial"/>
              </a:rPr>
              <a:t>Teams also allows staff to do video meetings, group chats and file sharing.</a:t>
            </a:r>
          </a:p>
          <a:p>
            <a:pPr marL="342900" indent="-342900">
              <a:buFont typeface="Wingdings" panose="05040102010807070707" pitchFamily="18" charset="2"/>
              <a:buChar char="q"/>
            </a:pPr>
            <a:r>
              <a:rPr lang="en-GB" sz="2000">
                <a:latin typeface="Arial"/>
                <a:cs typeface="Arial"/>
              </a:rPr>
              <a:t>For example, if there is change to a rota a staff member can post an update so everyone is aware of the change. </a:t>
            </a:r>
          </a:p>
          <a:p>
            <a:pPr marL="342900" indent="-342900">
              <a:buFont typeface="Wingdings" panose="05040102010807070707" pitchFamily="18" charset="2"/>
              <a:buChar char="q"/>
            </a:pPr>
            <a:r>
              <a:rPr lang="en-GB" sz="2000">
                <a:latin typeface="Arial"/>
                <a:cs typeface="Arial"/>
              </a:rPr>
              <a:t>This can improve teamwork, coordination and quality of service provided</a:t>
            </a:r>
          </a:p>
          <a:p>
            <a:pPr>
              <a:buClr>
                <a:srgbClr val="FFFFFF"/>
              </a:buClr>
            </a:pPr>
            <a:r>
              <a:rPr lang="en-GB" sz="2000">
                <a:latin typeface="Arial"/>
                <a:cs typeface="Arial"/>
              </a:rPr>
              <a:t>(Lane et al.,2024, pp. 141-142).</a:t>
            </a:r>
            <a:endParaRPr lang="en-GB"/>
          </a:p>
          <a:p>
            <a:endParaRPr lang="en-GB" sz="2000">
              <a:latin typeface="Arial"/>
              <a:cs typeface="Arial"/>
            </a:endParaRPr>
          </a:p>
        </p:txBody>
      </p:sp>
      <p:sp>
        <p:nvSpPr>
          <p:cNvPr id="2" name="Slide Number Placeholder 1">
            <a:extLst>
              <a:ext uri="{FF2B5EF4-FFF2-40B4-BE49-F238E27FC236}">
                <a16:creationId xmlns:a16="http://schemas.microsoft.com/office/drawing/2014/main" id="{7D505247-4CBC-A2D8-05DE-16AB1F27A041}"/>
              </a:ext>
            </a:extLst>
          </p:cNvPr>
          <p:cNvSpPr>
            <a:spLocks noGrp="1"/>
          </p:cNvSpPr>
          <p:nvPr>
            <p:ph type="sldNum" sz="quarter" idx="12"/>
          </p:nvPr>
        </p:nvSpPr>
        <p:spPr/>
        <p:txBody>
          <a:bodyPr/>
          <a:lstStyle/>
          <a:p>
            <a:fld id="{D57F1E4F-1CFF-5643-939E-217C01CDF565}" type="slidenum">
              <a:rPr lang="en-US" dirty="0"/>
              <a:pPr/>
              <a:t>5</a:t>
            </a:fld>
            <a:endParaRPr lang="en-US"/>
          </a:p>
        </p:txBody>
      </p:sp>
    </p:spTree>
    <p:extLst>
      <p:ext uri="{BB962C8B-B14F-4D97-AF65-F5344CB8AC3E}">
        <p14:creationId xmlns:p14="http://schemas.microsoft.com/office/powerpoint/2010/main" val="1585534779"/>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258517E-6012-6043-A806-AB50CDFAAEF1}"/>
              </a:ext>
            </a:extLst>
          </p:cNvPr>
          <p:cNvSpPr>
            <a:spLocks noGrp="1"/>
          </p:cNvSpPr>
          <p:nvPr>
            <p:ph type="title"/>
          </p:nvPr>
        </p:nvSpPr>
        <p:spPr>
          <a:xfrm rot="-10800000" flipV="1">
            <a:off x="684211" y="229078"/>
            <a:ext cx="6435306" cy="707047"/>
          </a:xfrm>
        </p:spPr>
        <p:txBody>
          <a:bodyPr>
            <a:normAutofit/>
          </a:bodyPr>
          <a:lstStyle/>
          <a:p>
            <a:r>
              <a:rPr lang="en-US" sz="2000" b="1">
                <a:solidFill>
                  <a:schemeClr val="bg1"/>
                </a:solidFill>
                <a:latin typeface="Arial"/>
                <a:cs typeface="Arial"/>
              </a:rPr>
              <a:t>MST  ADVANTAGES</a:t>
            </a:r>
          </a:p>
        </p:txBody>
      </p:sp>
      <p:sp>
        <p:nvSpPr>
          <p:cNvPr id="3" name="Content Placeholder 2">
            <a:extLst>
              <a:ext uri="{FF2B5EF4-FFF2-40B4-BE49-F238E27FC236}">
                <a16:creationId xmlns:a16="http://schemas.microsoft.com/office/drawing/2014/main" id="{AAA0ED84-8342-288C-28A7-828418461663}"/>
              </a:ext>
            </a:extLst>
          </p:cNvPr>
          <p:cNvSpPr>
            <a:spLocks noGrp="1"/>
          </p:cNvSpPr>
          <p:nvPr>
            <p:ph idx="1"/>
          </p:nvPr>
        </p:nvSpPr>
        <p:spPr>
          <a:xfrm>
            <a:off x="310401" y="930215"/>
            <a:ext cx="11884324" cy="4521040"/>
          </a:xfrm>
        </p:spPr>
        <p:txBody>
          <a:bodyPr>
            <a:normAutofit/>
          </a:bodyPr>
          <a:lstStyle/>
          <a:p>
            <a:pPr>
              <a:buFont typeface="Arial,Sans-Serif" panose="05040102010807070707" pitchFamily="18" charset="2"/>
              <a:buChar char="•"/>
            </a:pPr>
            <a:r>
              <a:rPr lang="en-GB" sz="1800" b="1">
                <a:latin typeface="Arial"/>
                <a:cs typeface="Arial"/>
              </a:rPr>
              <a:t>Integration with Microsoft 365 ecosystem:</a:t>
            </a:r>
            <a:endParaRPr lang="en-US" sz="1800">
              <a:solidFill>
                <a:srgbClr val="FFFFFF"/>
              </a:solidFill>
              <a:latin typeface="Arial"/>
              <a:cs typeface="Arial"/>
            </a:endParaRPr>
          </a:p>
          <a:p>
            <a:pPr marL="0" indent="0">
              <a:buClr>
                <a:srgbClr val="FFFFFF"/>
              </a:buClr>
              <a:buNone/>
            </a:pPr>
            <a:r>
              <a:rPr lang="en-GB" sz="1400">
                <a:latin typeface="Arial"/>
                <a:cs typeface="Arial"/>
              </a:rPr>
              <a:t>    </a:t>
            </a:r>
            <a:r>
              <a:rPr lang="en-GB" sz="1600">
                <a:latin typeface="Arial"/>
                <a:cs typeface="Arial"/>
              </a:rPr>
              <a:t>Document and data management integrated with other Microsoft 365 applications like One Drive and     Share Point. </a:t>
            </a:r>
            <a:r>
              <a:rPr lang="en-GB" sz="1600" err="1">
                <a:latin typeface="Arial"/>
                <a:cs typeface="Arial"/>
              </a:rPr>
              <a:t>Rich.E</a:t>
            </a:r>
            <a:r>
              <a:rPr lang="en-GB" sz="1600">
                <a:latin typeface="Arial"/>
                <a:cs typeface="Arial"/>
              </a:rPr>
              <a:t> (2026) available at :</a:t>
            </a:r>
            <a:r>
              <a:rPr lang="en-GB" sz="1600">
                <a:solidFill>
                  <a:srgbClr val="FFFFFF"/>
                </a:solidFill>
                <a:latin typeface="Arial"/>
                <a:cs typeface="Arial"/>
                <a:hlinkClick r:id="rId2"/>
              </a:rPr>
              <a:t>https://www.jotform.com/blog/microsoft-teams-pros-and-cons/</a:t>
            </a:r>
            <a:endParaRPr lang="en-GB" sz="1600">
              <a:solidFill>
                <a:srgbClr val="FFFFFF"/>
              </a:solidFill>
              <a:latin typeface="Arial"/>
              <a:cs typeface="Arial"/>
            </a:endParaRPr>
          </a:p>
          <a:p>
            <a:pPr marL="0" indent="0">
              <a:buNone/>
            </a:pPr>
            <a:endParaRPr lang="en-GB" sz="1800">
              <a:solidFill>
                <a:srgbClr val="FFFFFF"/>
              </a:solidFill>
              <a:latin typeface="Arial"/>
              <a:cs typeface="Arial"/>
            </a:endParaRPr>
          </a:p>
          <a:p>
            <a:pPr>
              <a:buClr>
                <a:srgbClr val="FFFFFF"/>
              </a:buClr>
              <a:buFont typeface="Arial,Sans-Serif" panose="05040102010807070707" pitchFamily="18" charset="2"/>
              <a:buChar char="•"/>
            </a:pPr>
            <a:r>
              <a:rPr lang="en-GB" sz="1800" b="1">
                <a:latin typeface="Arial"/>
                <a:cs typeface="Arial"/>
              </a:rPr>
              <a:t>Improved productivity:</a:t>
            </a:r>
            <a:endParaRPr lang="en-US" sz="1800">
              <a:solidFill>
                <a:srgbClr val="FFFFFF"/>
              </a:solidFill>
              <a:latin typeface="Arial"/>
              <a:cs typeface="Arial"/>
            </a:endParaRPr>
          </a:p>
          <a:p>
            <a:pPr marL="0" indent="0">
              <a:buClr>
                <a:srgbClr val="FFFFFF"/>
              </a:buClr>
              <a:buNone/>
            </a:pPr>
            <a:r>
              <a:rPr lang="en-GB" sz="1400">
                <a:latin typeface="Arial"/>
                <a:cs typeface="Arial"/>
              </a:rPr>
              <a:t> </a:t>
            </a:r>
            <a:r>
              <a:rPr lang="en-GB" sz="1600">
                <a:latin typeface="Arial"/>
                <a:cs typeface="Arial"/>
              </a:rPr>
              <a:t>Microsoft Teams unified collaboration and communication, facilitate remote work and boost productivity.</a:t>
            </a:r>
            <a:endParaRPr lang="en-GB" sz="1600">
              <a:solidFill>
                <a:srgbClr val="0F496F"/>
              </a:solidFill>
              <a:latin typeface="Arial"/>
              <a:cs typeface="Arial"/>
            </a:endParaRPr>
          </a:p>
          <a:p>
            <a:pPr marL="0" indent="0">
              <a:buNone/>
            </a:pPr>
            <a:endParaRPr lang="en-GB" sz="1600">
              <a:latin typeface="Arial"/>
              <a:cs typeface="Arial"/>
            </a:endParaRPr>
          </a:p>
          <a:p>
            <a:pPr>
              <a:spcBef>
                <a:spcPts val="20"/>
              </a:spcBef>
              <a:buClr>
                <a:srgbClr val="FFFFFF"/>
              </a:buClr>
              <a:buFont typeface="Arial,Sans-Serif" panose="05040102010807070707" pitchFamily="18" charset="2"/>
              <a:buChar char="•"/>
            </a:pPr>
            <a:r>
              <a:rPr lang="en-GB" sz="1800" b="1">
                <a:latin typeface="Arial"/>
                <a:cs typeface="Arial"/>
              </a:rPr>
              <a:t>Meeting tool :</a:t>
            </a:r>
            <a:endParaRPr lang="en-GB" sz="1800">
              <a:solidFill>
                <a:srgbClr val="FFFFFF"/>
              </a:solidFill>
              <a:latin typeface="Arial"/>
              <a:cs typeface="Arial"/>
            </a:endParaRPr>
          </a:p>
          <a:p>
            <a:pPr marL="0" indent="0">
              <a:spcBef>
                <a:spcPts val="20"/>
              </a:spcBef>
              <a:buClr>
                <a:srgbClr val="FFFFFF"/>
              </a:buClr>
              <a:buNone/>
            </a:pPr>
            <a:r>
              <a:rPr lang="en-GB" sz="1400">
                <a:latin typeface="Arial"/>
                <a:cs typeface="Arial"/>
              </a:rPr>
              <a:t> </a:t>
            </a:r>
            <a:r>
              <a:rPr lang="en-GB" sz="1600">
                <a:latin typeface="Arial"/>
                <a:cs typeface="Arial"/>
              </a:rPr>
              <a:t>Full meeting tools, live events, schedule calls, virtual teamwork, and recorded meetings.</a:t>
            </a:r>
            <a:endParaRPr lang="en-GB" sz="1600">
              <a:solidFill>
                <a:srgbClr val="0F496F"/>
              </a:solidFill>
              <a:latin typeface="Arial"/>
              <a:cs typeface="Arial"/>
            </a:endParaRPr>
          </a:p>
          <a:p>
            <a:pPr marL="0" indent="0">
              <a:spcBef>
                <a:spcPts val="20"/>
              </a:spcBef>
              <a:buNone/>
            </a:pPr>
            <a:endParaRPr lang="en-GB" sz="1400">
              <a:latin typeface="Arial"/>
              <a:cs typeface="Arial"/>
            </a:endParaRPr>
          </a:p>
          <a:p>
            <a:pPr>
              <a:spcBef>
                <a:spcPts val="20"/>
              </a:spcBef>
              <a:buClr>
                <a:srgbClr val="FFFFFF"/>
              </a:buClr>
              <a:buFont typeface="Arial,Sans-Serif" panose="05040102010807070707" pitchFamily="18" charset="2"/>
              <a:buChar char="•"/>
            </a:pPr>
            <a:r>
              <a:rPr lang="en-GB" sz="1800" b="1">
                <a:latin typeface="Arial"/>
                <a:cs typeface="Arial"/>
              </a:rPr>
              <a:t>Data security: </a:t>
            </a:r>
            <a:endParaRPr lang="en-GB" sz="1800">
              <a:solidFill>
                <a:srgbClr val="FFFFFF"/>
              </a:solidFill>
              <a:latin typeface="Arial"/>
              <a:cs typeface="Arial"/>
            </a:endParaRPr>
          </a:p>
          <a:p>
            <a:pPr marL="0" indent="0">
              <a:spcBef>
                <a:spcPts val="20"/>
              </a:spcBef>
              <a:buClr>
                <a:srgbClr val="FFFFFF"/>
              </a:buClr>
              <a:buNone/>
            </a:pPr>
            <a:r>
              <a:rPr lang="en-GB" sz="1600">
                <a:latin typeface="Arial"/>
                <a:cs typeface="Arial"/>
              </a:rPr>
              <a:t>This platform has advanced security solutions, reduces the chances of unauthorized access, leaked data and harmful attacks.</a:t>
            </a:r>
            <a:endParaRPr lang="en-US" sz="1600"/>
          </a:p>
        </p:txBody>
      </p:sp>
      <p:sp>
        <p:nvSpPr>
          <p:cNvPr id="4" name="Slide Number Placeholder 3">
            <a:extLst>
              <a:ext uri="{FF2B5EF4-FFF2-40B4-BE49-F238E27FC236}">
                <a16:creationId xmlns:a16="http://schemas.microsoft.com/office/drawing/2014/main" id="{6966746C-7D98-2B16-939D-E76E2CC79A46}"/>
              </a:ext>
            </a:extLst>
          </p:cNvPr>
          <p:cNvSpPr>
            <a:spLocks noGrp="1"/>
          </p:cNvSpPr>
          <p:nvPr>
            <p:ph type="sldNum" sz="quarter" idx="12"/>
          </p:nvPr>
        </p:nvSpPr>
        <p:spPr/>
        <p:txBody>
          <a:bodyPr/>
          <a:lstStyle/>
          <a:p>
            <a:fld id="{D57F1E4F-1CFF-5643-939E-217C01CDF565}" type="slidenum">
              <a:rPr lang="en-US" dirty="0"/>
              <a:pPr/>
              <a:t>6</a:t>
            </a:fld>
            <a:endParaRPr lang="en-US"/>
          </a:p>
        </p:txBody>
      </p:sp>
    </p:spTree>
    <p:extLst>
      <p:ext uri="{BB962C8B-B14F-4D97-AF65-F5344CB8AC3E}">
        <p14:creationId xmlns:p14="http://schemas.microsoft.com/office/powerpoint/2010/main" val="3200572275"/>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8EE306-BC0A-2855-13F3-4AE8E6FECEF2}"/>
              </a:ext>
            </a:extLst>
          </p:cNvPr>
          <p:cNvSpPr>
            <a:spLocks noGrp="1"/>
          </p:cNvSpPr>
          <p:nvPr>
            <p:ph type="title"/>
          </p:nvPr>
        </p:nvSpPr>
        <p:spPr>
          <a:xfrm>
            <a:off x="669835" y="1597"/>
            <a:ext cx="10288437" cy="1032615"/>
          </a:xfrm>
        </p:spPr>
        <p:txBody>
          <a:bodyPr>
            <a:normAutofit/>
          </a:bodyPr>
          <a:lstStyle/>
          <a:p>
            <a:r>
              <a:rPr lang="en-US" sz="1600" b="1">
                <a:solidFill>
                  <a:schemeClr val="bg1"/>
                </a:solidFill>
                <a:latin typeface="Arial"/>
                <a:cs typeface="Arial"/>
              </a:rPr>
              <a:t>Evidence of how positive impact of technology on the Health and Care sector:</a:t>
            </a:r>
            <a:endParaRPr lang="en-US" sz="1600">
              <a:solidFill>
                <a:schemeClr val="bg1"/>
              </a:solidFill>
              <a:latin typeface="Arial"/>
              <a:cs typeface="Arial"/>
            </a:endParaRPr>
          </a:p>
          <a:p>
            <a:endParaRPr lang="en-US" sz="1400" b="1">
              <a:solidFill>
                <a:srgbClr val="0F496F"/>
              </a:solidFill>
              <a:highlight>
                <a:srgbClr val="F5F5F5"/>
              </a:highlight>
              <a:latin typeface="Arial"/>
              <a:cs typeface="Arial"/>
            </a:endParaRPr>
          </a:p>
        </p:txBody>
      </p:sp>
      <p:sp>
        <p:nvSpPr>
          <p:cNvPr id="3" name="Content Placeholder 2">
            <a:extLst>
              <a:ext uri="{FF2B5EF4-FFF2-40B4-BE49-F238E27FC236}">
                <a16:creationId xmlns:a16="http://schemas.microsoft.com/office/drawing/2014/main" id="{7D043836-9142-5982-FA56-744333080E42}"/>
              </a:ext>
            </a:extLst>
          </p:cNvPr>
          <p:cNvSpPr>
            <a:spLocks noGrp="1"/>
          </p:cNvSpPr>
          <p:nvPr>
            <p:ph idx="1"/>
          </p:nvPr>
        </p:nvSpPr>
        <p:spPr>
          <a:xfrm>
            <a:off x="238515" y="-1298275"/>
            <a:ext cx="12085606" cy="8158512"/>
          </a:xfrm>
        </p:spPr>
        <p:txBody>
          <a:bodyPr/>
          <a:lstStyle/>
          <a:p>
            <a:pPr marL="0" indent="0">
              <a:spcBef>
                <a:spcPts val="20"/>
              </a:spcBef>
              <a:buNone/>
            </a:pPr>
            <a:r>
              <a:rPr lang="en-GB" sz="1800">
                <a:latin typeface="Arial"/>
                <a:cs typeface="Arial"/>
              </a:rPr>
              <a:t>1- "The NHS estimates that the technology could save it millions of pounds every month based on 100,000 users, which could reach hundreds of millions of pounds in cost savings every year - cost savings that would be spent on directly improving patient care and frontline services". Ahmed(2025)Major NHS AI trial delivers unprecedented time and cost savings</a:t>
            </a:r>
            <a:endParaRPr lang="en-US" sz="1800">
              <a:solidFill>
                <a:srgbClr val="FFFFFF"/>
              </a:solidFill>
              <a:latin typeface="Arial"/>
              <a:cs typeface="Arial"/>
            </a:endParaRPr>
          </a:p>
          <a:p>
            <a:pPr marL="0" indent="0">
              <a:spcBef>
                <a:spcPts val="20"/>
              </a:spcBef>
              <a:buNone/>
            </a:pPr>
            <a:r>
              <a:rPr lang="en-GB" sz="1800">
                <a:latin typeface="Arial"/>
                <a:cs typeface="Arial"/>
              </a:rPr>
              <a:t>2-"Figures below Shows percentage of participants on the Change NHS website selecting </a:t>
            </a:r>
            <a:endParaRPr lang="en-US" sz="1800">
              <a:solidFill>
                <a:srgbClr val="FFFFFF"/>
              </a:solidFill>
              <a:latin typeface="Arial"/>
              <a:cs typeface="Arial"/>
            </a:endParaRPr>
          </a:p>
          <a:p>
            <a:pPr marL="0" indent="0">
              <a:spcBef>
                <a:spcPts val="20"/>
              </a:spcBef>
              <a:buNone/>
            </a:pPr>
            <a:r>
              <a:rPr lang="en-GB" sz="1800">
                <a:latin typeface="Arial"/>
                <a:cs typeface="Arial"/>
              </a:rPr>
              <a:t>the top 5 coded responses to the question: ‘In what ways, if any, do you think that </a:t>
            </a:r>
            <a:endParaRPr lang="en-GB" sz="1800">
              <a:solidFill>
                <a:srgbClr val="FFFFFF"/>
              </a:solidFill>
              <a:latin typeface="Arial"/>
              <a:cs typeface="Arial"/>
            </a:endParaRPr>
          </a:p>
          <a:p>
            <a:pPr marL="0" indent="0">
              <a:spcBef>
                <a:spcPts val="20"/>
              </a:spcBef>
              <a:buNone/>
            </a:pPr>
            <a:r>
              <a:rPr lang="en-GB" sz="1800">
                <a:latin typeface="Arial"/>
                <a:cs typeface="Arial"/>
              </a:rPr>
              <a:t>technology could be used to improve health and care?’</a:t>
            </a:r>
            <a:endParaRPr lang="en-GB" sz="1800">
              <a:solidFill>
                <a:srgbClr val="FFFFFF"/>
              </a:solidFill>
              <a:latin typeface="Arial"/>
              <a:cs typeface="Arial"/>
            </a:endParaRPr>
          </a:p>
          <a:p>
            <a:pPr marL="0" indent="0">
              <a:spcBef>
                <a:spcPts val="20"/>
              </a:spcBef>
              <a:buNone/>
            </a:pPr>
            <a:r>
              <a:rPr lang="en-GB" sz="1800">
                <a:latin typeface="Arial"/>
                <a:cs typeface="Arial"/>
              </a:rPr>
              <a:t>Change to chart view, Chapter 5: the 3 shifts - analogue to digital(2025).</a:t>
            </a:r>
          </a:p>
          <a:p>
            <a:pPr marL="0" indent="0">
              <a:spcBef>
                <a:spcPts val="20"/>
              </a:spcBef>
              <a:buNone/>
            </a:pPr>
            <a:endParaRPr lang="en-GB" sz="1800">
              <a:latin typeface="Arial"/>
              <a:cs typeface="Arial"/>
            </a:endParaRPr>
          </a:p>
          <a:p>
            <a:pPr marL="0" indent="0" algn="ctr">
              <a:spcBef>
                <a:spcPts val="20"/>
              </a:spcBef>
              <a:buNone/>
            </a:pPr>
            <a:r>
              <a:rPr lang="en-GB" sz="1400">
                <a:solidFill>
                  <a:srgbClr val="000000"/>
                </a:solidFill>
                <a:latin typeface="Century Gothic"/>
                <a:cs typeface="Arial"/>
              </a:rPr>
              <a:t>Figure 1: The main way in which public participants on the Change </a:t>
            </a:r>
            <a:endParaRPr lang="en-GB" sz="1400">
              <a:solidFill>
                <a:srgbClr val="FFFFFF"/>
              </a:solidFill>
              <a:latin typeface="Century Gothic"/>
              <a:cs typeface="Arial"/>
            </a:endParaRPr>
          </a:p>
          <a:p>
            <a:pPr marL="0" indent="0" algn="ctr">
              <a:spcBef>
                <a:spcPts val="20"/>
              </a:spcBef>
              <a:buNone/>
            </a:pPr>
            <a:r>
              <a:rPr lang="en-GB" sz="1400">
                <a:solidFill>
                  <a:srgbClr val="000000"/>
                </a:solidFill>
                <a:latin typeface="Century Gothic"/>
                <a:cs typeface="Arial"/>
              </a:rPr>
              <a:t>NHS website see technology improving health and care.</a:t>
            </a:r>
            <a:endParaRPr lang="en-GB" sz="1400">
              <a:solidFill>
                <a:srgbClr val="FFFFFF"/>
              </a:solidFill>
              <a:latin typeface="Century Gothic"/>
              <a:cs typeface="Arial"/>
            </a:endParaRPr>
          </a:p>
          <a:p>
            <a:pPr marL="0" indent="0">
              <a:spcBef>
                <a:spcPts val="20"/>
              </a:spcBef>
              <a:buNone/>
            </a:pPr>
            <a:endParaRPr lang="en-GB" sz="1800">
              <a:latin typeface="Arial"/>
              <a:cs typeface="Arial"/>
            </a:endParaRPr>
          </a:p>
          <a:p>
            <a:pPr marL="0" indent="0">
              <a:spcBef>
                <a:spcPts val="20"/>
              </a:spcBef>
              <a:buNone/>
            </a:pPr>
            <a:endParaRPr lang="en-GB" sz="1800">
              <a:latin typeface="Arial"/>
              <a:cs typeface="Arial"/>
            </a:endParaRPr>
          </a:p>
        </p:txBody>
      </p:sp>
      <p:sp>
        <p:nvSpPr>
          <p:cNvPr id="4" name="Slide Number Placeholder 3">
            <a:extLst>
              <a:ext uri="{FF2B5EF4-FFF2-40B4-BE49-F238E27FC236}">
                <a16:creationId xmlns:a16="http://schemas.microsoft.com/office/drawing/2014/main" id="{A9FC7D93-A52E-E12C-68F3-E3D55E49488E}"/>
              </a:ext>
            </a:extLst>
          </p:cNvPr>
          <p:cNvSpPr>
            <a:spLocks noGrp="1"/>
          </p:cNvSpPr>
          <p:nvPr>
            <p:ph type="sldNum" sz="quarter" idx="12"/>
          </p:nvPr>
        </p:nvSpPr>
        <p:spPr/>
        <p:txBody>
          <a:bodyPr/>
          <a:lstStyle/>
          <a:p>
            <a:fld id="{D57F1E4F-1CFF-5643-939E-217C01CDF565}" type="slidenum">
              <a:rPr lang="en-US" dirty="0"/>
              <a:pPr/>
              <a:t>7</a:t>
            </a:fld>
            <a:endParaRPr lang="en-US"/>
          </a:p>
        </p:txBody>
      </p:sp>
      <p:graphicFrame>
        <p:nvGraphicFramePr>
          <p:cNvPr id="8" name="Table 7">
            <a:extLst>
              <a:ext uri="{FF2B5EF4-FFF2-40B4-BE49-F238E27FC236}">
                <a16:creationId xmlns:a16="http://schemas.microsoft.com/office/drawing/2014/main" id="{46D5FE99-496E-26DE-B85B-F734014442ED}"/>
              </a:ext>
            </a:extLst>
          </p:cNvPr>
          <p:cNvGraphicFramePr>
            <a:graphicFrameLocks noGrp="1"/>
          </p:cNvGraphicFramePr>
          <p:nvPr>
            <p:extLst>
              <p:ext uri="{D42A27DB-BD31-4B8C-83A1-F6EECF244321}">
                <p14:modId xmlns:p14="http://schemas.microsoft.com/office/powerpoint/2010/main" val="3561702374"/>
              </p:ext>
            </p:extLst>
          </p:nvPr>
        </p:nvGraphicFramePr>
        <p:xfrm>
          <a:off x="3738112" y="4327585"/>
          <a:ext cx="5199732" cy="2497030"/>
        </p:xfrm>
        <a:graphic>
          <a:graphicData uri="http://schemas.openxmlformats.org/drawingml/2006/table">
            <a:tbl>
              <a:tblPr bandRow="1">
                <a:tableStyleId>{5C22544A-7EE6-4342-B048-85BDC9FD1C3A}</a:tableStyleId>
              </a:tblPr>
              <a:tblGrid>
                <a:gridCol w="3861460">
                  <a:extLst>
                    <a:ext uri="{9D8B030D-6E8A-4147-A177-3AD203B41FA5}">
                      <a16:colId xmlns:a16="http://schemas.microsoft.com/office/drawing/2014/main" val="3185640660"/>
                    </a:ext>
                  </a:extLst>
                </a:gridCol>
                <a:gridCol w="1338272">
                  <a:extLst>
                    <a:ext uri="{9D8B030D-6E8A-4147-A177-3AD203B41FA5}">
                      <a16:colId xmlns:a16="http://schemas.microsoft.com/office/drawing/2014/main" val="2132645028"/>
                    </a:ext>
                  </a:extLst>
                </a:gridCol>
              </a:tblGrid>
              <a:tr h="508949">
                <a:tc>
                  <a:txBody>
                    <a:bodyPr/>
                    <a:lstStyle/>
                    <a:p>
                      <a:pPr marL="0" indent="0" algn="l" fontAlgn="base">
                        <a:buNone/>
                      </a:pPr>
                      <a:r>
                        <a:rPr lang="en-GB" sz="1200" b="1" i="0" u="none" strike="noStrike">
                          <a:solidFill>
                            <a:srgbClr val="FFFFFF"/>
                          </a:solidFill>
                          <a:effectLst/>
                          <a:latin typeface="Arial" panose="020B0604020202020204" pitchFamily="34" charset="0"/>
                        </a:rPr>
                        <a:t>Improvements to data management or integrated patient data </a:t>
                      </a:r>
                      <a:endParaRPr lang="en-US" b="1" i="0">
                        <a:solidFill>
                          <a:srgbClr val="FFFFFF"/>
                        </a:solidFill>
                        <a:effectLst/>
                        <a:latin typeface="Segoe UI" panose="020B0502040204020203" pitchFamily="34" charset="0"/>
                      </a:endParaRPr>
                    </a:p>
                  </a:txBody>
                  <a:tcPr>
                    <a:lnL w="9525" cap="flat" cmpd="sng" algn="ctr">
                      <a:solidFill>
                        <a:srgbClr val="800AF0"/>
                      </a:solidFill>
                      <a:prstDash val="solid"/>
                      <a:round/>
                      <a:headEnd type="none" w="med" len="med"/>
                      <a:tailEnd type="none" w="med" len="med"/>
                    </a:lnL>
                    <a:lnR w="12700" cap="flat" cmpd="sng" algn="ctr">
                      <a:solidFill>
                        <a:srgbClr val="800AF0"/>
                      </a:solidFill>
                      <a:prstDash val="solid"/>
                      <a:round/>
                      <a:headEnd type="none" w="med" len="med"/>
                      <a:tailEnd type="none" w="med" len="med"/>
                    </a:lnR>
                    <a:lnT w="9525" cap="flat" cmpd="sng" algn="ctr">
                      <a:solidFill>
                        <a:srgbClr val="800AF0"/>
                      </a:solidFill>
                      <a:prstDash val="solid"/>
                      <a:round/>
                      <a:headEnd type="none" w="med" len="med"/>
                      <a:tailEnd type="none" w="med" len="med"/>
                    </a:lnT>
                    <a:lnB w="16783" cap="flat" cmpd="sng" algn="ctr">
                      <a:solidFill>
                        <a:srgbClr val="50690E"/>
                      </a:solidFill>
                      <a:prstDash val="solid"/>
                      <a:round/>
                      <a:headEnd type="none" w="med" len="med"/>
                      <a:tailEnd type="none" w="med" len="med"/>
                    </a:lnB>
                    <a:solidFill>
                      <a:srgbClr val="C15A16"/>
                    </a:solidFill>
                  </a:tcPr>
                </a:tc>
                <a:tc>
                  <a:txBody>
                    <a:bodyPr/>
                    <a:lstStyle/>
                    <a:p>
                      <a:pPr marL="0" indent="0" algn="l" fontAlgn="base">
                        <a:buNone/>
                      </a:pPr>
                      <a:r>
                        <a:rPr lang="en-GB" sz="1200" b="1" i="0">
                          <a:solidFill>
                            <a:srgbClr val="FFFFFF"/>
                          </a:solidFill>
                          <a:effectLst/>
                          <a:latin typeface="Arial" panose="020B0604020202020204" pitchFamily="34" charset="0"/>
                        </a:rPr>
                        <a:t>30%</a:t>
                      </a:r>
                      <a:endParaRPr lang="en-US" b="1" i="0">
                        <a:solidFill>
                          <a:srgbClr val="FFFFFF"/>
                        </a:solidFill>
                        <a:effectLst/>
                        <a:latin typeface="Segoe UI" panose="020B0502040204020203" pitchFamily="34" charset="0"/>
                      </a:endParaRPr>
                    </a:p>
                  </a:txBody>
                  <a:tcPr>
                    <a:lnL w="12700" cap="flat" cmpd="sng" algn="ctr">
                      <a:solidFill>
                        <a:srgbClr val="800AF0"/>
                      </a:solidFill>
                      <a:prstDash val="solid"/>
                      <a:round/>
                      <a:headEnd type="none" w="med" len="med"/>
                      <a:tailEnd type="none" w="med" len="med"/>
                    </a:lnL>
                    <a:lnR w="9525" cap="flat" cmpd="sng" algn="ctr">
                      <a:solidFill>
                        <a:srgbClr val="800AF0"/>
                      </a:solidFill>
                      <a:prstDash val="solid"/>
                      <a:round/>
                      <a:headEnd type="none" w="med" len="med"/>
                      <a:tailEnd type="none" w="med" len="med"/>
                    </a:lnR>
                    <a:lnT w="9525" cap="flat" cmpd="sng" algn="ctr">
                      <a:solidFill>
                        <a:srgbClr val="800AF0"/>
                      </a:solidFill>
                      <a:prstDash val="solid"/>
                      <a:round/>
                      <a:headEnd type="none" w="med" len="med"/>
                      <a:tailEnd type="none" w="med" len="med"/>
                    </a:lnT>
                    <a:lnB w="16783" cap="flat" cmpd="sng" algn="ctr">
                      <a:solidFill>
                        <a:srgbClr val="F0387F"/>
                      </a:solidFill>
                      <a:prstDash val="solid"/>
                      <a:round/>
                      <a:headEnd type="none" w="med" len="med"/>
                      <a:tailEnd type="none" w="med" len="med"/>
                    </a:lnB>
                    <a:solidFill>
                      <a:srgbClr val="C15A16"/>
                    </a:solidFill>
                  </a:tcPr>
                </a:tc>
                <a:extLst>
                  <a:ext uri="{0D108BD9-81ED-4DB2-BD59-A6C34878D82A}">
                    <a16:rowId xmlns:a16="http://schemas.microsoft.com/office/drawing/2014/main" val="2607584422"/>
                  </a:ext>
                </a:extLst>
              </a:tr>
              <a:tr h="493044">
                <a:tc>
                  <a:txBody>
                    <a:bodyPr/>
                    <a:lstStyle/>
                    <a:p>
                      <a:pPr marL="0" indent="0" algn="l" fontAlgn="base">
                        <a:buNone/>
                      </a:pPr>
                      <a:r>
                        <a:rPr lang="en-GB" sz="1200" b="0" i="0" u="none" strike="noStrike">
                          <a:solidFill>
                            <a:srgbClr val="FFFFFF"/>
                          </a:solidFill>
                          <a:effectLst/>
                          <a:latin typeface="Arial" panose="020B0604020202020204" pitchFamily="34" charset="0"/>
                        </a:rPr>
                        <a:t>Enhance testing, screening or diagnostic capabilities </a:t>
                      </a:r>
                      <a:endParaRPr lang="en-US" b="0" i="0">
                        <a:solidFill>
                          <a:srgbClr val="FFFFFF"/>
                        </a:solidFill>
                        <a:effectLst/>
                        <a:latin typeface="Segoe UI" panose="020B0502040204020203" pitchFamily="34" charset="0"/>
                      </a:endParaRPr>
                    </a:p>
                  </a:txBody>
                  <a:tcPr>
                    <a:lnL w="9525" cap="flat" cmpd="sng" algn="ctr">
                      <a:solidFill>
                        <a:srgbClr val="50690E"/>
                      </a:solidFill>
                      <a:prstDash val="solid"/>
                      <a:round/>
                      <a:headEnd type="none" w="med" len="med"/>
                      <a:tailEnd type="none" w="med" len="med"/>
                    </a:lnL>
                    <a:lnR w="12700" cap="flat" cmpd="sng" algn="ctr">
                      <a:solidFill>
                        <a:srgbClr val="F0387F"/>
                      </a:solidFill>
                      <a:prstDash val="solid"/>
                      <a:round/>
                      <a:headEnd type="none" w="med" len="med"/>
                      <a:tailEnd type="none" w="med" len="med"/>
                    </a:lnR>
                    <a:lnT w="16783" cap="flat" cmpd="sng" algn="ctr">
                      <a:solidFill>
                        <a:srgbClr val="50690E"/>
                      </a:solidFill>
                      <a:prstDash val="solid"/>
                      <a:round/>
                      <a:headEnd type="none" w="med" len="med"/>
                      <a:tailEnd type="none" w="med" len="med"/>
                    </a:lnT>
                    <a:lnB w="12700" cap="flat" cmpd="sng" algn="ctr">
                      <a:solidFill>
                        <a:srgbClr val="90740E"/>
                      </a:solidFill>
                      <a:prstDash val="solid"/>
                      <a:round/>
                      <a:headEnd type="none" w="med" len="med"/>
                      <a:tailEnd type="none" w="med" len="med"/>
                    </a:lnB>
                    <a:solidFill>
                      <a:srgbClr val="7030A0"/>
                    </a:solidFill>
                  </a:tcPr>
                </a:tc>
                <a:tc>
                  <a:txBody>
                    <a:bodyPr/>
                    <a:lstStyle/>
                    <a:p>
                      <a:pPr marL="0" indent="0" algn="l" fontAlgn="base">
                        <a:buNone/>
                      </a:pPr>
                      <a:r>
                        <a:rPr lang="en-GB" sz="1200" b="0" i="0">
                          <a:solidFill>
                            <a:srgbClr val="FFFFFF"/>
                          </a:solidFill>
                          <a:effectLst/>
                          <a:latin typeface="Arial" panose="020B0604020202020204" pitchFamily="34" charset="0"/>
                        </a:rPr>
                        <a:t>14%</a:t>
                      </a:r>
                      <a:endParaRPr lang="en-US" b="0" i="0">
                        <a:solidFill>
                          <a:srgbClr val="FFFFFF"/>
                        </a:solidFill>
                        <a:effectLst/>
                        <a:latin typeface="Segoe UI" panose="020B0502040204020203" pitchFamily="34" charset="0"/>
                      </a:endParaRPr>
                    </a:p>
                  </a:txBody>
                  <a:tcPr>
                    <a:lnL w="12700" cap="flat" cmpd="sng" algn="ctr">
                      <a:solidFill>
                        <a:srgbClr val="F0387F"/>
                      </a:solidFill>
                      <a:prstDash val="solid"/>
                      <a:round/>
                      <a:headEnd type="none" w="med" len="med"/>
                      <a:tailEnd type="none" w="med" len="med"/>
                    </a:lnL>
                    <a:lnR w="9525" cap="flat" cmpd="sng" algn="ctr">
                      <a:solidFill>
                        <a:srgbClr val="F0387F"/>
                      </a:solidFill>
                      <a:prstDash val="solid"/>
                      <a:round/>
                      <a:headEnd type="none" w="med" len="med"/>
                      <a:tailEnd type="none" w="med" len="med"/>
                    </a:lnR>
                    <a:lnT w="16783" cap="flat" cmpd="sng" algn="ctr">
                      <a:solidFill>
                        <a:srgbClr val="F0387F"/>
                      </a:solidFill>
                      <a:prstDash val="solid"/>
                      <a:round/>
                      <a:headEnd type="none" w="med" len="med"/>
                      <a:tailEnd type="none" w="med" len="med"/>
                    </a:lnT>
                    <a:lnB w="12700" cap="flat" cmpd="sng" algn="ctr">
                      <a:solidFill>
                        <a:srgbClr val="E0357F"/>
                      </a:solidFill>
                      <a:prstDash val="solid"/>
                      <a:round/>
                      <a:headEnd type="none" w="med" len="med"/>
                      <a:tailEnd type="none" w="med" len="med"/>
                    </a:lnB>
                    <a:solidFill>
                      <a:srgbClr val="7030A0"/>
                    </a:solidFill>
                  </a:tcPr>
                </a:tc>
                <a:extLst>
                  <a:ext uri="{0D108BD9-81ED-4DB2-BD59-A6C34878D82A}">
                    <a16:rowId xmlns:a16="http://schemas.microsoft.com/office/drawing/2014/main" val="2608852319"/>
                  </a:ext>
                </a:extLst>
              </a:tr>
              <a:tr h="493044">
                <a:tc>
                  <a:txBody>
                    <a:bodyPr/>
                    <a:lstStyle/>
                    <a:p>
                      <a:pPr marL="0" indent="0" algn="l" fontAlgn="base">
                        <a:buNone/>
                      </a:pPr>
                      <a:r>
                        <a:rPr lang="en-GB" sz="1200" b="0" i="0" u="none" strike="noStrike">
                          <a:solidFill>
                            <a:srgbClr val="FFFFFF"/>
                          </a:solidFill>
                          <a:effectLst/>
                          <a:latin typeface="Arial"/>
                        </a:rPr>
                        <a:t>Streamlined administration, improve efficiency or </a:t>
                      </a:r>
                      <a:r>
                        <a:rPr lang="en-GB" sz="1200" b="0" i="0" u="none" strike="noStrike" err="1">
                          <a:solidFill>
                            <a:srgbClr val="FFFFFF"/>
                          </a:solidFill>
                          <a:effectLst/>
                          <a:latin typeface="Arial"/>
                        </a:rPr>
                        <a:t>lss</a:t>
                      </a:r>
                      <a:r>
                        <a:rPr lang="en-GB" sz="1200" b="0" i="0" u="none" strike="noStrike">
                          <a:solidFill>
                            <a:srgbClr val="FFFFFF"/>
                          </a:solidFill>
                          <a:effectLst/>
                          <a:latin typeface="Arial"/>
                        </a:rPr>
                        <a:t> paperwork </a:t>
                      </a:r>
                      <a:endParaRPr lang="en-US" b="0" i="0">
                        <a:solidFill>
                          <a:srgbClr val="FFFFFF"/>
                        </a:solidFill>
                        <a:effectLst/>
                        <a:latin typeface="Arial"/>
                      </a:endParaRPr>
                    </a:p>
                  </a:txBody>
                  <a:tcPr>
                    <a:lnL w="9525" cap="flat" cmpd="sng" algn="ctr">
                      <a:solidFill>
                        <a:srgbClr val="90740E"/>
                      </a:solidFill>
                      <a:prstDash val="solid"/>
                      <a:round/>
                      <a:headEnd type="none" w="med" len="med"/>
                      <a:tailEnd type="none" w="med" len="med"/>
                    </a:lnL>
                    <a:lnR w="12700" cap="flat" cmpd="sng" algn="ctr">
                      <a:solidFill>
                        <a:srgbClr val="E0357F"/>
                      </a:solidFill>
                      <a:prstDash val="solid"/>
                      <a:round/>
                      <a:headEnd type="none" w="med" len="med"/>
                      <a:tailEnd type="none" w="med" len="med"/>
                    </a:lnR>
                    <a:lnT w="12700" cap="flat" cmpd="sng" algn="ctr">
                      <a:solidFill>
                        <a:srgbClr val="90740E"/>
                      </a:solidFill>
                      <a:prstDash val="solid"/>
                      <a:round/>
                      <a:headEnd type="none" w="med" len="med"/>
                      <a:tailEnd type="none" w="med" len="med"/>
                    </a:lnT>
                    <a:lnB w="12700" cap="flat" cmpd="sng" algn="ctr">
                      <a:solidFill>
                        <a:srgbClr val="50860E"/>
                      </a:solidFill>
                      <a:prstDash val="solid"/>
                      <a:round/>
                      <a:headEnd type="none" w="med" len="med"/>
                      <a:tailEnd type="none" w="med" len="med"/>
                    </a:lnB>
                    <a:solidFill>
                      <a:srgbClr val="EF48C9"/>
                    </a:solidFill>
                  </a:tcPr>
                </a:tc>
                <a:tc>
                  <a:txBody>
                    <a:bodyPr/>
                    <a:lstStyle/>
                    <a:p>
                      <a:pPr marL="0" indent="0" algn="l" fontAlgn="base">
                        <a:buNone/>
                      </a:pPr>
                      <a:r>
                        <a:rPr lang="en-GB" sz="1200" b="0" i="0">
                          <a:solidFill>
                            <a:srgbClr val="FFFFFF"/>
                          </a:solidFill>
                          <a:effectLst/>
                          <a:latin typeface="Arial" panose="020B0604020202020204" pitchFamily="34" charset="0"/>
                        </a:rPr>
                        <a:t>13%</a:t>
                      </a:r>
                      <a:endParaRPr lang="en-US" b="0" i="0">
                        <a:solidFill>
                          <a:srgbClr val="FFFFFF"/>
                        </a:solidFill>
                        <a:effectLst/>
                        <a:latin typeface="Segoe UI" panose="020B0502040204020203" pitchFamily="34" charset="0"/>
                      </a:endParaRPr>
                    </a:p>
                  </a:txBody>
                  <a:tcPr>
                    <a:lnL w="12700" cap="flat" cmpd="sng" algn="ctr">
                      <a:solidFill>
                        <a:srgbClr val="E0357F"/>
                      </a:solidFill>
                      <a:prstDash val="solid"/>
                      <a:round/>
                      <a:headEnd type="none" w="med" len="med"/>
                      <a:tailEnd type="none" w="med" len="med"/>
                    </a:lnL>
                    <a:lnR w="9525" cap="flat" cmpd="sng" algn="ctr">
                      <a:solidFill>
                        <a:srgbClr val="E0357F"/>
                      </a:solidFill>
                      <a:prstDash val="solid"/>
                      <a:round/>
                      <a:headEnd type="none" w="med" len="med"/>
                      <a:tailEnd type="none" w="med" len="med"/>
                    </a:lnR>
                    <a:lnT w="12700" cap="flat" cmpd="sng" algn="ctr">
                      <a:solidFill>
                        <a:srgbClr val="E0357F"/>
                      </a:solidFill>
                      <a:prstDash val="solid"/>
                      <a:round/>
                      <a:headEnd type="none" w="med" len="med"/>
                      <a:tailEnd type="none" w="med" len="med"/>
                    </a:lnT>
                    <a:lnB w="12700" cap="flat" cmpd="sng" algn="ctr">
                      <a:solidFill>
                        <a:srgbClr val="40337F"/>
                      </a:solidFill>
                      <a:prstDash val="solid"/>
                      <a:round/>
                      <a:headEnd type="none" w="med" len="med"/>
                      <a:tailEnd type="none" w="med" len="med"/>
                    </a:lnB>
                    <a:solidFill>
                      <a:srgbClr val="EF48C9"/>
                    </a:solidFill>
                  </a:tcPr>
                </a:tc>
                <a:extLst>
                  <a:ext uri="{0D108BD9-81ED-4DB2-BD59-A6C34878D82A}">
                    <a16:rowId xmlns:a16="http://schemas.microsoft.com/office/drawing/2014/main" val="2758218501"/>
                  </a:ext>
                </a:extLst>
              </a:tr>
              <a:tr h="493044">
                <a:tc>
                  <a:txBody>
                    <a:bodyPr/>
                    <a:lstStyle/>
                    <a:p>
                      <a:pPr marL="0" indent="0" algn="l" fontAlgn="base">
                        <a:buNone/>
                      </a:pPr>
                      <a:r>
                        <a:rPr lang="en-GB" sz="1200" b="0" i="0" u="none" strike="noStrike">
                          <a:solidFill>
                            <a:srgbClr val="FFFFFF"/>
                          </a:solidFill>
                          <a:effectLst/>
                          <a:latin typeface="Arial" panose="020B0604020202020204" pitchFamily="34" charset="0"/>
                        </a:rPr>
                        <a:t>Interoperability, or joined-up, compatible or universal IT systems </a:t>
                      </a:r>
                      <a:endParaRPr lang="en-US" b="0" i="0">
                        <a:solidFill>
                          <a:srgbClr val="FFFFFF"/>
                        </a:solidFill>
                        <a:effectLst/>
                        <a:latin typeface="Segoe UI" panose="020B0502040204020203" pitchFamily="34" charset="0"/>
                      </a:endParaRPr>
                    </a:p>
                  </a:txBody>
                  <a:tcPr>
                    <a:lnL w="9525" cap="flat" cmpd="sng" algn="ctr">
                      <a:solidFill>
                        <a:srgbClr val="50860E"/>
                      </a:solidFill>
                      <a:prstDash val="solid"/>
                      <a:round/>
                      <a:headEnd type="none" w="med" len="med"/>
                      <a:tailEnd type="none" w="med" len="med"/>
                    </a:lnL>
                    <a:lnR w="12700" cap="flat" cmpd="sng" algn="ctr">
                      <a:solidFill>
                        <a:srgbClr val="40337F"/>
                      </a:solidFill>
                      <a:prstDash val="solid"/>
                      <a:round/>
                      <a:headEnd type="none" w="med" len="med"/>
                      <a:tailEnd type="none" w="med" len="med"/>
                    </a:lnR>
                    <a:lnT w="12700" cap="flat" cmpd="sng" algn="ctr">
                      <a:solidFill>
                        <a:srgbClr val="50860E"/>
                      </a:solidFill>
                      <a:prstDash val="solid"/>
                      <a:round/>
                      <a:headEnd type="none" w="med" len="med"/>
                      <a:tailEnd type="none" w="med" len="med"/>
                    </a:lnT>
                    <a:lnB w="12700" cap="flat" cmpd="sng" algn="ctr">
                      <a:solidFill>
                        <a:srgbClr val="E0357F"/>
                      </a:solidFill>
                      <a:prstDash val="solid"/>
                      <a:round/>
                      <a:headEnd type="none" w="med" len="med"/>
                      <a:tailEnd type="none" w="med" len="med"/>
                    </a:lnB>
                    <a:solidFill>
                      <a:srgbClr val="0F715D"/>
                    </a:solidFill>
                  </a:tcPr>
                </a:tc>
                <a:tc>
                  <a:txBody>
                    <a:bodyPr/>
                    <a:lstStyle/>
                    <a:p>
                      <a:pPr marL="0" indent="0" algn="l" fontAlgn="base">
                        <a:buNone/>
                      </a:pPr>
                      <a:r>
                        <a:rPr lang="en-GB" sz="1200" b="0" i="0">
                          <a:solidFill>
                            <a:srgbClr val="FFFFFF"/>
                          </a:solidFill>
                          <a:effectLst/>
                          <a:latin typeface="Arial" panose="020B0604020202020204" pitchFamily="34" charset="0"/>
                        </a:rPr>
                        <a:t>13%</a:t>
                      </a:r>
                      <a:endParaRPr lang="en-US" b="0" i="0">
                        <a:solidFill>
                          <a:srgbClr val="FFFFFF"/>
                        </a:solidFill>
                        <a:effectLst/>
                        <a:latin typeface="Segoe UI" panose="020B0502040204020203" pitchFamily="34" charset="0"/>
                      </a:endParaRPr>
                    </a:p>
                  </a:txBody>
                  <a:tcPr>
                    <a:lnL w="12700" cap="flat" cmpd="sng" algn="ctr">
                      <a:solidFill>
                        <a:srgbClr val="40337F"/>
                      </a:solidFill>
                      <a:prstDash val="solid"/>
                      <a:round/>
                      <a:headEnd type="none" w="med" len="med"/>
                      <a:tailEnd type="none" w="med" len="med"/>
                    </a:lnL>
                    <a:lnR w="9525" cap="flat" cmpd="sng" algn="ctr">
                      <a:solidFill>
                        <a:srgbClr val="40337F"/>
                      </a:solidFill>
                      <a:prstDash val="solid"/>
                      <a:round/>
                      <a:headEnd type="none" w="med" len="med"/>
                      <a:tailEnd type="none" w="med" len="med"/>
                    </a:lnR>
                    <a:lnT w="12700" cap="flat" cmpd="sng" algn="ctr">
                      <a:solidFill>
                        <a:srgbClr val="40337F"/>
                      </a:solidFill>
                      <a:prstDash val="solid"/>
                      <a:round/>
                      <a:headEnd type="none" w="med" len="med"/>
                      <a:tailEnd type="none" w="med" len="med"/>
                    </a:lnT>
                    <a:lnB w="12700" cap="flat" cmpd="sng" algn="ctr">
                      <a:solidFill>
                        <a:srgbClr val="90024F"/>
                      </a:solidFill>
                      <a:prstDash val="solid"/>
                      <a:round/>
                      <a:headEnd type="none" w="med" len="med"/>
                      <a:tailEnd type="none" w="med" len="med"/>
                    </a:lnB>
                    <a:solidFill>
                      <a:srgbClr val="0F715D"/>
                    </a:solidFill>
                  </a:tcPr>
                </a:tc>
                <a:extLst>
                  <a:ext uri="{0D108BD9-81ED-4DB2-BD59-A6C34878D82A}">
                    <a16:rowId xmlns:a16="http://schemas.microsoft.com/office/drawing/2014/main" val="518695596"/>
                  </a:ext>
                </a:extLst>
              </a:tr>
              <a:tr h="508949">
                <a:tc>
                  <a:txBody>
                    <a:bodyPr/>
                    <a:lstStyle/>
                    <a:p>
                      <a:pPr marL="0" indent="0" algn="l" fontAlgn="base">
                        <a:buNone/>
                      </a:pPr>
                      <a:r>
                        <a:rPr lang="en-GB" sz="1200" b="0" i="0" u="none" strike="noStrike">
                          <a:solidFill>
                            <a:srgbClr val="FFFFFF"/>
                          </a:solidFill>
                          <a:effectLst/>
                          <a:latin typeface="Arial" panose="020B0604020202020204" pitchFamily="34" charset="0"/>
                        </a:rPr>
                        <a:t>Improve care co-ordination or communication between departments </a:t>
                      </a:r>
                      <a:endParaRPr lang="en-US" b="0" i="0">
                        <a:solidFill>
                          <a:srgbClr val="FFFFFF"/>
                        </a:solidFill>
                        <a:effectLst/>
                        <a:latin typeface="Segoe UI" panose="020B0502040204020203" pitchFamily="34" charset="0"/>
                      </a:endParaRPr>
                    </a:p>
                  </a:txBody>
                  <a:tcPr>
                    <a:lnL w="9525" cap="flat" cmpd="sng" algn="ctr">
                      <a:solidFill>
                        <a:srgbClr val="E0357F"/>
                      </a:solidFill>
                      <a:prstDash val="solid"/>
                      <a:round/>
                      <a:headEnd type="none" w="med" len="med"/>
                      <a:tailEnd type="none" w="med" len="med"/>
                    </a:lnL>
                    <a:lnR w="12700" cap="flat" cmpd="sng" algn="ctr">
                      <a:solidFill>
                        <a:srgbClr val="90024F"/>
                      </a:solidFill>
                      <a:prstDash val="solid"/>
                      <a:round/>
                      <a:headEnd type="none" w="med" len="med"/>
                      <a:tailEnd type="none" w="med" len="med"/>
                    </a:lnR>
                    <a:lnT w="12700" cap="flat" cmpd="sng" algn="ctr">
                      <a:solidFill>
                        <a:srgbClr val="E0357F"/>
                      </a:solidFill>
                      <a:prstDash val="solid"/>
                      <a:round/>
                      <a:headEnd type="none" w="med" len="med"/>
                      <a:tailEnd type="none" w="med" len="med"/>
                    </a:lnT>
                    <a:lnB w="9525" cap="flat" cmpd="sng" algn="ctr">
                      <a:solidFill>
                        <a:srgbClr val="E0357F"/>
                      </a:solidFill>
                      <a:prstDash val="solid"/>
                      <a:round/>
                      <a:headEnd type="none" w="med" len="med"/>
                      <a:tailEnd type="none" w="med" len="med"/>
                    </a:lnB>
                    <a:solidFill>
                      <a:srgbClr val="92D050"/>
                    </a:solidFill>
                  </a:tcPr>
                </a:tc>
                <a:tc>
                  <a:txBody>
                    <a:bodyPr/>
                    <a:lstStyle/>
                    <a:p>
                      <a:pPr marL="0" indent="0" algn="l" fontAlgn="base">
                        <a:buNone/>
                      </a:pPr>
                      <a:r>
                        <a:rPr lang="en-GB" sz="1200" b="0" i="0">
                          <a:solidFill>
                            <a:srgbClr val="FFFFFF"/>
                          </a:solidFill>
                          <a:effectLst/>
                          <a:latin typeface="Arial" panose="020B0604020202020204" pitchFamily="34" charset="0"/>
                        </a:rPr>
                        <a:t>11%</a:t>
                      </a:r>
                      <a:endParaRPr lang="en-US" b="0" i="0">
                        <a:solidFill>
                          <a:srgbClr val="FFFFFF"/>
                        </a:solidFill>
                        <a:effectLst/>
                        <a:latin typeface="Segoe UI" panose="020B0502040204020203" pitchFamily="34" charset="0"/>
                      </a:endParaRPr>
                    </a:p>
                  </a:txBody>
                  <a:tcPr>
                    <a:lnL w="12700" cap="flat" cmpd="sng" algn="ctr">
                      <a:solidFill>
                        <a:srgbClr val="90024F"/>
                      </a:solidFill>
                      <a:prstDash val="solid"/>
                      <a:round/>
                      <a:headEnd type="none" w="med" len="med"/>
                      <a:tailEnd type="none" w="med" len="med"/>
                    </a:lnL>
                    <a:lnR w="9525" cap="flat" cmpd="sng" algn="ctr">
                      <a:solidFill>
                        <a:srgbClr val="90024F"/>
                      </a:solidFill>
                      <a:prstDash val="solid"/>
                      <a:round/>
                      <a:headEnd type="none" w="med" len="med"/>
                      <a:tailEnd type="none" w="med" len="med"/>
                    </a:lnR>
                    <a:lnT w="12700" cap="flat" cmpd="sng" algn="ctr">
                      <a:solidFill>
                        <a:srgbClr val="90024F"/>
                      </a:solidFill>
                      <a:prstDash val="solid"/>
                      <a:round/>
                      <a:headEnd type="none" w="med" len="med"/>
                      <a:tailEnd type="none" w="med" len="med"/>
                    </a:lnT>
                    <a:lnB w="9525" cap="flat" cmpd="sng" algn="ctr">
                      <a:solidFill>
                        <a:srgbClr val="90024F"/>
                      </a:solidFill>
                      <a:prstDash val="solid"/>
                      <a:round/>
                      <a:headEnd type="none" w="med" len="med"/>
                      <a:tailEnd type="none" w="med" len="med"/>
                    </a:lnB>
                    <a:solidFill>
                      <a:srgbClr val="92D050"/>
                    </a:solidFill>
                  </a:tcPr>
                </a:tc>
                <a:extLst>
                  <a:ext uri="{0D108BD9-81ED-4DB2-BD59-A6C34878D82A}">
                    <a16:rowId xmlns:a16="http://schemas.microsoft.com/office/drawing/2014/main" val="1421700115"/>
                  </a:ext>
                </a:extLst>
              </a:tr>
            </a:tbl>
          </a:graphicData>
        </a:graphic>
      </p:graphicFrame>
    </p:spTree>
    <p:extLst>
      <p:ext uri="{BB962C8B-B14F-4D97-AF65-F5344CB8AC3E}">
        <p14:creationId xmlns:p14="http://schemas.microsoft.com/office/powerpoint/2010/main" val="791745818"/>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3EDB33C-A376-6D6D-4FF1-2FF96B85A875}"/>
              </a:ext>
            </a:extLst>
          </p:cNvPr>
          <p:cNvSpPr>
            <a:spLocks noGrp="1"/>
          </p:cNvSpPr>
          <p:nvPr>
            <p:ph type="ctrTitle"/>
          </p:nvPr>
        </p:nvSpPr>
        <p:spPr>
          <a:xfrm flipV="1">
            <a:off x="694372" y="622444"/>
            <a:ext cx="3191678" cy="12555"/>
          </a:xfrm>
        </p:spPr>
        <p:txBody>
          <a:bodyPr>
            <a:normAutofit fontScale="90000"/>
          </a:bodyPr>
          <a:lstStyle/>
          <a:p>
            <a:endParaRPr lang="en-GB" sz="1800" b="1">
              <a:solidFill>
                <a:schemeClr val="bg1"/>
              </a:solidFill>
              <a:latin typeface="Arial"/>
              <a:cs typeface="Arial"/>
            </a:endParaRPr>
          </a:p>
        </p:txBody>
      </p:sp>
      <p:sp>
        <p:nvSpPr>
          <p:cNvPr id="5" name="Subtitle 4">
            <a:extLst>
              <a:ext uri="{FF2B5EF4-FFF2-40B4-BE49-F238E27FC236}">
                <a16:creationId xmlns:a16="http://schemas.microsoft.com/office/drawing/2014/main" id="{6EB95ADE-6A5F-E342-98CE-82B07B60C4E8}"/>
              </a:ext>
            </a:extLst>
          </p:cNvPr>
          <p:cNvSpPr>
            <a:spLocks noGrp="1"/>
          </p:cNvSpPr>
          <p:nvPr>
            <p:ph type="subTitle" idx="1"/>
          </p:nvPr>
        </p:nvSpPr>
        <p:spPr>
          <a:xfrm>
            <a:off x="698589" y="1874169"/>
            <a:ext cx="10814649" cy="3917031"/>
          </a:xfrm>
        </p:spPr>
        <p:txBody>
          <a:bodyPr>
            <a:normAutofit fontScale="92500" lnSpcReduction="10000"/>
          </a:bodyPr>
          <a:lstStyle/>
          <a:p>
            <a:pPr>
              <a:spcBef>
                <a:spcPts val="20"/>
              </a:spcBef>
            </a:pPr>
            <a:endParaRPr lang="en-GB"/>
          </a:p>
          <a:p>
            <a:pPr>
              <a:spcBef>
                <a:spcPts val="20"/>
              </a:spcBef>
            </a:pPr>
            <a:r>
              <a:rPr lang="en-GB" b="1">
                <a:solidFill>
                  <a:srgbClr val="0F496F"/>
                </a:solidFill>
                <a:latin typeface="Arial"/>
                <a:cs typeface="Arial"/>
              </a:rPr>
              <a:t>Key limitations of MS Teams at Ashford:</a:t>
            </a:r>
          </a:p>
          <a:p>
            <a:endParaRPr lang="en-GB" sz="1600">
              <a:solidFill>
                <a:srgbClr val="FFFFFF"/>
              </a:solidFill>
              <a:latin typeface="Arial"/>
              <a:cs typeface="Arial"/>
            </a:endParaRPr>
          </a:p>
          <a:p>
            <a:pPr marL="285750" indent="-285750">
              <a:spcBef>
                <a:spcPts val="20"/>
              </a:spcBef>
              <a:buFont typeface="Arial" panose="05040102010807070707" pitchFamily="18" charset="2"/>
              <a:buChar char="•"/>
            </a:pPr>
            <a:r>
              <a:rPr lang="en-GB" sz="1600" b="1">
                <a:latin typeface="Arial"/>
                <a:cs typeface="Arial"/>
              </a:rPr>
              <a:t>Impacts on relationships, problem solving, psychological safety, well-being, teamwork:</a:t>
            </a:r>
            <a:endParaRPr lang="en-US" sz="1600">
              <a:solidFill>
                <a:srgbClr val="FFFFFF"/>
              </a:solidFill>
              <a:latin typeface="Arial"/>
              <a:cs typeface="Arial"/>
            </a:endParaRPr>
          </a:p>
          <a:p>
            <a:pPr>
              <a:spcBef>
                <a:spcPts val="20"/>
              </a:spcBef>
            </a:pPr>
            <a:endParaRPr lang="en-GB" sz="1600" b="1">
              <a:latin typeface="Arial"/>
              <a:cs typeface="Arial"/>
            </a:endParaRPr>
          </a:p>
          <a:p>
            <a:pPr>
              <a:spcBef>
                <a:spcPts val="20"/>
              </a:spcBef>
            </a:pPr>
            <a:r>
              <a:rPr lang="en-GB" sz="1600">
                <a:latin typeface="Arial"/>
                <a:cs typeface="Arial"/>
              </a:rPr>
              <a:t> Reduced personal interaction can lower social connection, relationships, problem solving ability, psychological safety and teamwork spirit and skills among the staff.  (Ågren et al, 2022).</a:t>
            </a:r>
            <a:endParaRPr lang="en-GB" sz="1600">
              <a:solidFill>
                <a:srgbClr val="FFFFFF"/>
              </a:solidFill>
              <a:latin typeface="Arial"/>
              <a:cs typeface="Arial"/>
            </a:endParaRPr>
          </a:p>
          <a:p>
            <a:pPr>
              <a:spcBef>
                <a:spcPts val="20"/>
              </a:spcBef>
            </a:pPr>
            <a:endParaRPr lang="en-GB" sz="1600">
              <a:latin typeface="Arial"/>
              <a:cs typeface="Arial"/>
            </a:endParaRPr>
          </a:p>
          <a:p>
            <a:pPr marL="285750" indent="-285750">
              <a:buFont typeface="Arial" panose="05040102010807070707" pitchFamily="18" charset="2"/>
              <a:buChar char="•"/>
            </a:pPr>
            <a:r>
              <a:rPr lang="en-GB" sz="1600" b="1">
                <a:latin typeface="Arial"/>
                <a:cs typeface="Arial"/>
              </a:rPr>
              <a:t>Technical Barriers :</a:t>
            </a:r>
            <a:endParaRPr lang="en-US" sz="1600">
              <a:solidFill>
                <a:srgbClr val="FFFFFF"/>
              </a:solidFill>
              <a:latin typeface="Arial"/>
              <a:cs typeface="Arial"/>
            </a:endParaRPr>
          </a:p>
          <a:p>
            <a:r>
              <a:rPr lang="en-GB" sz="1600">
                <a:latin typeface="Arial"/>
                <a:cs typeface="Arial"/>
              </a:rPr>
              <a:t>  dependence on infrastructure quality, limited staff digital literacy, weak technical support, relies on stable connection, security </a:t>
            </a:r>
            <a:r>
              <a:rPr lang="en-GB" sz="1500">
                <a:latin typeface="Arial"/>
                <a:cs typeface="Arial"/>
              </a:rPr>
              <a:t>and data confidentiality risk.</a:t>
            </a:r>
            <a:endParaRPr lang="en-GB" sz="1500">
              <a:solidFill>
                <a:srgbClr val="000000"/>
              </a:solidFill>
              <a:latin typeface="Arial"/>
              <a:cs typeface="Arial"/>
            </a:endParaRPr>
          </a:p>
          <a:p>
            <a:r>
              <a:rPr lang="en-GB" sz="1600">
                <a:latin typeface="Arial"/>
                <a:cs typeface="Arial"/>
              </a:rPr>
              <a:t> Perceived Benefits and Limitations of Digital Platforms, Deliberative Quality in Digital Institutional Settings: The Role of Participation Practices and Digital Empowerment(2026).</a:t>
            </a:r>
            <a:endParaRPr lang="en-GB" sz="1600">
              <a:solidFill>
                <a:srgbClr val="FFFFFF"/>
              </a:solidFill>
              <a:latin typeface="Arial"/>
              <a:cs typeface="Arial"/>
            </a:endParaRPr>
          </a:p>
          <a:p>
            <a:pPr>
              <a:spcBef>
                <a:spcPts val="20"/>
              </a:spcBef>
            </a:pPr>
            <a:endParaRPr lang="en-GB" sz="1600">
              <a:latin typeface="Arial"/>
              <a:cs typeface="Arial"/>
            </a:endParaRPr>
          </a:p>
          <a:p>
            <a:endParaRPr lang="en-GB"/>
          </a:p>
          <a:p>
            <a:endParaRPr lang="en-GB"/>
          </a:p>
          <a:p>
            <a:endParaRPr lang="en-GB"/>
          </a:p>
          <a:p>
            <a:endParaRPr lang="en-GB"/>
          </a:p>
          <a:p>
            <a:endParaRPr lang="en-GB"/>
          </a:p>
        </p:txBody>
      </p:sp>
      <p:pic>
        <p:nvPicPr>
          <p:cNvPr id="4" name="Picture 3" descr="Limitations Stock Illustrations – 1,391 Limitations Stock Illustrations,  Vectors &amp; Clipart - Dreamstime">
            <a:extLst>
              <a:ext uri="{FF2B5EF4-FFF2-40B4-BE49-F238E27FC236}">
                <a16:creationId xmlns:a16="http://schemas.microsoft.com/office/drawing/2014/main" id="{488BD7D6-158E-79D2-2E88-229E189BD544}"/>
              </a:ext>
            </a:extLst>
          </p:cNvPr>
          <p:cNvPicPr>
            <a:picLocks noChangeAspect="1"/>
          </p:cNvPicPr>
          <p:nvPr/>
        </p:nvPicPr>
        <p:blipFill>
          <a:blip r:embed="rId2"/>
          <a:stretch>
            <a:fillRect/>
          </a:stretch>
        </p:blipFill>
        <p:spPr>
          <a:xfrm>
            <a:off x="703137" y="144564"/>
            <a:ext cx="5094593" cy="1379604"/>
          </a:xfrm>
          <a:prstGeom prst="rect">
            <a:avLst/>
          </a:prstGeom>
        </p:spPr>
      </p:pic>
      <p:sp>
        <p:nvSpPr>
          <p:cNvPr id="3" name="Slide Number Placeholder 2">
            <a:extLst>
              <a:ext uri="{FF2B5EF4-FFF2-40B4-BE49-F238E27FC236}">
                <a16:creationId xmlns:a16="http://schemas.microsoft.com/office/drawing/2014/main" id="{587611EC-3AFE-EEE8-8B79-336C02579148}"/>
              </a:ext>
            </a:extLst>
          </p:cNvPr>
          <p:cNvSpPr>
            <a:spLocks noGrp="1"/>
          </p:cNvSpPr>
          <p:nvPr>
            <p:ph type="sldNum" sz="quarter" idx="12"/>
          </p:nvPr>
        </p:nvSpPr>
        <p:spPr/>
        <p:txBody>
          <a:bodyPr/>
          <a:lstStyle/>
          <a:p>
            <a:fld id="{D57F1E4F-1CFF-5643-939E-217C01CDF565}" type="slidenum">
              <a:rPr lang="en-US" dirty="0"/>
              <a:pPr/>
              <a:t>8</a:t>
            </a:fld>
            <a:endParaRPr lang="en-US"/>
          </a:p>
        </p:txBody>
      </p:sp>
    </p:spTree>
    <p:extLst>
      <p:ext uri="{BB962C8B-B14F-4D97-AF65-F5344CB8AC3E}">
        <p14:creationId xmlns:p14="http://schemas.microsoft.com/office/powerpoint/2010/main" val="73818154"/>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bg>
      <p:bgPr>
        <a:gradFill rotWithShape="1">
          <a:gsLst>
            <a:gs pos="10000">
              <a:schemeClr val="bg2">
                <a:tint val="97000"/>
                <a:hueMod val="92000"/>
                <a:satMod val="169000"/>
                <a:lumMod val="164000"/>
              </a:schemeClr>
            </a:gs>
            <a:gs pos="100000">
              <a:schemeClr val="bg2">
                <a:shade val="96000"/>
                <a:satMod val="120000"/>
                <a:lumMod val="90000"/>
              </a:schemeClr>
            </a:gs>
          </a:gsLst>
          <a:lin ang="6120000" scaled="1"/>
        </a:gradFill>
        <a:effectLst/>
      </p:bgPr>
    </p:bg>
    <p:spTree>
      <p:nvGrpSpPr>
        <p:cNvPr id="1" name=""/>
        <p:cNvGrpSpPr/>
        <p:nvPr/>
      </p:nvGrpSpPr>
      <p:grpSpPr>
        <a:xfrm>
          <a:off x="0" y="0"/>
          <a:ext cx="0" cy="0"/>
          <a:chOff x="0" y="0"/>
          <a:chExt cx="0" cy="0"/>
        </a:xfrm>
      </p:grpSpPr>
      <p:grpSp>
        <p:nvGrpSpPr>
          <p:cNvPr id="451" name="Group 450">
            <a:extLst>
              <a:ext uri="{FF2B5EF4-FFF2-40B4-BE49-F238E27FC236}">
                <a16:creationId xmlns:a16="http://schemas.microsoft.com/office/drawing/2014/main" id="{62CE031E-EE35-4AA7-9784-805093327786}"/>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9206969" y="2963333"/>
            <a:ext cx="2981858" cy="3208867"/>
            <a:chOff x="9206969" y="2963333"/>
            <a:chExt cx="2981858" cy="3208867"/>
          </a:xfrm>
        </p:grpSpPr>
        <p:cxnSp>
          <p:nvCxnSpPr>
            <p:cNvPr id="452" name="Straight Connector 451">
              <a:extLst>
                <a:ext uri="{FF2B5EF4-FFF2-40B4-BE49-F238E27FC236}">
                  <a16:creationId xmlns:a16="http://schemas.microsoft.com/office/drawing/2014/main" id="{118D62D3-5800-4F4A-95BE-C1A2BB8B2338}"/>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flipH="1">
              <a:off x="11276012" y="2963333"/>
              <a:ext cx="912814" cy="912812"/>
            </a:xfrm>
            <a:prstGeom prst="line">
              <a:avLst/>
            </a:prstGeom>
            <a:ln w="9525">
              <a:solidFill>
                <a:schemeClr val="tx1"/>
              </a:solidFill>
            </a:ln>
          </p:spPr>
          <p:style>
            <a:lnRef idx="2">
              <a:schemeClr val="accent1"/>
            </a:lnRef>
            <a:fillRef idx="0">
              <a:schemeClr val="accent1"/>
            </a:fillRef>
            <a:effectRef idx="1">
              <a:schemeClr val="accent1"/>
            </a:effectRef>
            <a:fontRef idx="minor">
              <a:schemeClr val="tx1"/>
            </a:fontRef>
          </p:style>
        </p:cxnSp>
        <p:cxnSp>
          <p:nvCxnSpPr>
            <p:cNvPr id="453" name="Straight Connector 452">
              <a:extLst>
                <a:ext uri="{FF2B5EF4-FFF2-40B4-BE49-F238E27FC236}">
                  <a16:creationId xmlns:a16="http://schemas.microsoft.com/office/drawing/2014/main" id="{4C9E4F52-5D94-4242-AC69-EE6A23FAB1D5}"/>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flipH="1">
              <a:off x="9206969" y="3190344"/>
              <a:ext cx="2981857" cy="2981856"/>
            </a:xfrm>
            <a:prstGeom prst="line">
              <a:avLst/>
            </a:prstGeom>
            <a:ln w="9525">
              <a:solidFill>
                <a:schemeClr val="tx1"/>
              </a:solidFill>
            </a:ln>
          </p:spPr>
          <p:style>
            <a:lnRef idx="2">
              <a:schemeClr val="accent1"/>
            </a:lnRef>
            <a:fillRef idx="0">
              <a:schemeClr val="accent1"/>
            </a:fillRef>
            <a:effectRef idx="1">
              <a:schemeClr val="accent1"/>
            </a:effectRef>
            <a:fontRef idx="minor">
              <a:schemeClr val="tx1"/>
            </a:fontRef>
          </p:style>
        </p:cxnSp>
        <p:cxnSp>
          <p:nvCxnSpPr>
            <p:cNvPr id="454" name="Straight Connector 453">
              <a:extLst>
                <a:ext uri="{FF2B5EF4-FFF2-40B4-BE49-F238E27FC236}">
                  <a16:creationId xmlns:a16="http://schemas.microsoft.com/office/drawing/2014/main" id="{322CC7C0-D1D6-4FF0-A60C-1AEB9C8736A0}"/>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flipH="1">
              <a:off x="10292292" y="3285067"/>
              <a:ext cx="1896534" cy="1896533"/>
            </a:xfrm>
            <a:prstGeom prst="line">
              <a:avLst/>
            </a:prstGeom>
            <a:ln w="9525">
              <a:solidFill>
                <a:schemeClr val="tx1"/>
              </a:solidFill>
            </a:ln>
          </p:spPr>
          <p:style>
            <a:lnRef idx="2">
              <a:schemeClr val="accent1"/>
            </a:lnRef>
            <a:fillRef idx="0">
              <a:schemeClr val="accent1"/>
            </a:fillRef>
            <a:effectRef idx="1">
              <a:schemeClr val="accent1"/>
            </a:effectRef>
            <a:fontRef idx="minor">
              <a:schemeClr val="tx1"/>
            </a:fontRef>
          </p:style>
        </p:cxnSp>
        <p:cxnSp>
          <p:nvCxnSpPr>
            <p:cNvPr id="455" name="Straight Connector 454">
              <a:extLst>
                <a:ext uri="{FF2B5EF4-FFF2-40B4-BE49-F238E27FC236}">
                  <a16:creationId xmlns:a16="http://schemas.microsoft.com/office/drawing/2014/main" id="{99B43E48-8275-4871-8745-F5CB75CFDB87}"/>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flipH="1">
              <a:off x="10443103" y="3131080"/>
              <a:ext cx="1745722" cy="1745720"/>
            </a:xfrm>
            <a:prstGeom prst="line">
              <a:avLst/>
            </a:prstGeom>
            <a:ln w="28575">
              <a:solidFill>
                <a:schemeClr val="tx1"/>
              </a:solidFill>
            </a:ln>
          </p:spPr>
          <p:style>
            <a:lnRef idx="2">
              <a:schemeClr val="accent1"/>
            </a:lnRef>
            <a:fillRef idx="0">
              <a:schemeClr val="accent1"/>
            </a:fillRef>
            <a:effectRef idx="1">
              <a:schemeClr val="accent1"/>
            </a:effectRef>
            <a:fontRef idx="minor">
              <a:schemeClr val="tx1"/>
            </a:fontRef>
          </p:style>
        </p:cxnSp>
        <p:cxnSp>
          <p:nvCxnSpPr>
            <p:cNvPr id="456" name="Straight Connector 455">
              <a:extLst>
                <a:ext uri="{FF2B5EF4-FFF2-40B4-BE49-F238E27FC236}">
                  <a16:creationId xmlns:a16="http://schemas.microsoft.com/office/drawing/2014/main" id="{E87ED701-F942-4771-8F92-6EFCC2E8E0E0}"/>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flipH="1">
              <a:off x="10918826" y="3683001"/>
              <a:ext cx="1270001" cy="1269999"/>
            </a:xfrm>
            <a:prstGeom prst="line">
              <a:avLst/>
            </a:prstGeom>
            <a:ln w="28575">
              <a:solidFill>
                <a:schemeClr val="tx1"/>
              </a:solidFill>
            </a:ln>
          </p:spPr>
          <p:style>
            <a:lnRef idx="2">
              <a:schemeClr val="accent1"/>
            </a:lnRef>
            <a:fillRef idx="0">
              <a:schemeClr val="accent1"/>
            </a:fillRef>
            <a:effectRef idx="1">
              <a:schemeClr val="accent1"/>
            </a:effectRef>
            <a:fontRef idx="minor">
              <a:schemeClr val="tx1"/>
            </a:fontRef>
          </p:style>
        </p:cxnSp>
      </p:grpSp>
      <p:sp useBgFill="1">
        <p:nvSpPr>
          <p:cNvPr id="458" name="Rectangle 457">
            <a:extLst>
              <a:ext uri="{FF2B5EF4-FFF2-40B4-BE49-F238E27FC236}">
                <a16:creationId xmlns:a16="http://schemas.microsoft.com/office/drawing/2014/main" id="{9ACA6826-032C-4799-B079-15DB2A6CBD9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2B868B91-F615-0906-B449-79E70125B739}"/>
              </a:ext>
            </a:extLst>
          </p:cNvPr>
          <p:cNvSpPr>
            <a:spLocks noGrp="1"/>
          </p:cNvSpPr>
          <p:nvPr>
            <p:ph type="ctrTitle"/>
          </p:nvPr>
        </p:nvSpPr>
        <p:spPr>
          <a:xfrm>
            <a:off x="684212" y="1596"/>
            <a:ext cx="4336212" cy="975105"/>
          </a:xfrm>
        </p:spPr>
        <p:txBody>
          <a:bodyPr vert="horz" lIns="91440" tIns="45720" rIns="91440" bIns="45720" rtlCol="0" anchor="ctr">
            <a:normAutofit/>
          </a:bodyPr>
          <a:lstStyle/>
          <a:p>
            <a:r>
              <a:rPr lang="en-US" sz="1800" b="1">
                <a:solidFill>
                  <a:schemeClr val="bg1"/>
                </a:solidFill>
                <a:latin typeface="Arial"/>
                <a:cs typeface="Arial"/>
              </a:rPr>
              <a:t>  implementation</a:t>
            </a:r>
            <a:endParaRPr lang="en-US" sz="1800">
              <a:solidFill>
                <a:schemeClr val="bg1"/>
              </a:solidFill>
              <a:latin typeface="Arial"/>
              <a:cs typeface="Arial"/>
            </a:endParaRPr>
          </a:p>
          <a:p>
            <a:endParaRPr lang="en-US" sz="3600" b="1"/>
          </a:p>
        </p:txBody>
      </p:sp>
      <p:sp>
        <p:nvSpPr>
          <p:cNvPr id="3" name="Content Placeholder 2">
            <a:extLst>
              <a:ext uri="{FF2B5EF4-FFF2-40B4-BE49-F238E27FC236}">
                <a16:creationId xmlns:a16="http://schemas.microsoft.com/office/drawing/2014/main" id="{6447C459-60A4-C1D2-986F-573AFF4C00D3}"/>
              </a:ext>
            </a:extLst>
          </p:cNvPr>
          <p:cNvSpPr>
            <a:spLocks noGrp="1"/>
          </p:cNvSpPr>
          <p:nvPr>
            <p:ph type="subTitle" idx="1"/>
          </p:nvPr>
        </p:nvSpPr>
        <p:spPr>
          <a:xfrm>
            <a:off x="-5900" y="369498"/>
            <a:ext cx="8610238" cy="6490738"/>
          </a:xfrm>
        </p:spPr>
        <p:txBody>
          <a:bodyPr vert="horz" lIns="91440" tIns="45720" rIns="91440" bIns="45720" rtlCol="0" anchor="ctr">
            <a:normAutofit/>
          </a:bodyPr>
          <a:lstStyle/>
          <a:p>
            <a:pPr>
              <a:lnSpc>
                <a:spcPct val="90000"/>
              </a:lnSpc>
            </a:pPr>
            <a:r>
              <a:rPr lang="en-US" sz="1400" b="1">
                <a:latin typeface="Arial"/>
                <a:cs typeface="Arial"/>
              </a:rPr>
              <a:t>   </a:t>
            </a:r>
            <a:r>
              <a:rPr lang="en-US" sz="1600" b="1">
                <a:latin typeface="Arial"/>
                <a:cs typeface="Arial"/>
              </a:rPr>
              <a:t> Phase 1 –Foundation :</a:t>
            </a:r>
          </a:p>
          <a:p>
            <a:pPr>
              <a:lnSpc>
                <a:spcPct val="90000"/>
              </a:lnSpc>
            </a:pPr>
            <a:r>
              <a:rPr lang="en-US" sz="1600">
                <a:latin typeface="Arial"/>
                <a:cs typeface="Arial"/>
              </a:rPr>
              <a:t>Stablish clear rules for MS Teams vs formal care records, all the staff should be involved.</a:t>
            </a:r>
          </a:p>
          <a:p>
            <a:pPr>
              <a:lnSpc>
                <a:spcPct val="90000"/>
              </a:lnSpc>
            </a:pPr>
            <a:r>
              <a:rPr lang="en-US" sz="1600">
                <a:latin typeface="Arial"/>
                <a:cs typeface="Arial"/>
              </a:rPr>
              <a:t> </a:t>
            </a:r>
            <a:r>
              <a:rPr lang="en-US" sz="1600" b="1">
                <a:latin typeface="Arial"/>
                <a:cs typeface="Arial"/>
              </a:rPr>
              <a:t>      Phase 2 – Deployment:</a:t>
            </a:r>
          </a:p>
          <a:p>
            <a:pPr>
              <a:lnSpc>
                <a:spcPct val="90000"/>
              </a:lnSpc>
            </a:pPr>
            <a:r>
              <a:rPr lang="en-US" sz="1600">
                <a:latin typeface="Arial"/>
                <a:cs typeface="Arial"/>
              </a:rPr>
              <a:t> Launch a pilot program, for MS Teams for testing purposes, </a:t>
            </a:r>
            <a:r>
              <a:rPr lang="en-US" sz="1600">
                <a:solidFill>
                  <a:srgbClr val="0F496F"/>
                </a:solidFill>
                <a:latin typeface="Arial"/>
                <a:cs typeface="Arial"/>
              </a:rPr>
              <a:t>for all daily tasks such as medication reminders, care records and appointments support.</a:t>
            </a:r>
            <a:r>
              <a:rPr lang="en-US" sz="1600">
                <a:solidFill>
                  <a:srgbClr val="000000"/>
                </a:solidFill>
                <a:latin typeface="Arial"/>
                <a:cs typeface="Arial"/>
              </a:rPr>
              <a:t> </a:t>
            </a:r>
          </a:p>
          <a:p>
            <a:pPr>
              <a:lnSpc>
                <a:spcPct val="90000"/>
              </a:lnSpc>
            </a:pPr>
            <a:r>
              <a:rPr lang="en-US" sz="1600" b="1">
                <a:latin typeface="Arial"/>
                <a:cs typeface="Arial"/>
              </a:rPr>
              <a:t>      Phase 3 – integration:</a:t>
            </a:r>
            <a:endParaRPr lang="en-US" sz="1600">
              <a:latin typeface="Arial"/>
              <a:cs typeface="Arial"/>
            </a:endParaRPr>
          </a:p>
          <a:p>
            <a:pPr>
              <a:lnSpc>
                <a:spcPct val="90000"/>
              </a:lnSpc>
            </a:pPr>
            <a:r>
              <a:rPr lang="en-US" sz="1600">
                <a:latin typeface="Arial"/>
                <a:cs typeface="Arial"/>
              </a:rPr>
              <a:t> Collect staff feed back, make analysis to fill in future gaps and make the necessary adjustments to avoid any future mistakes.</a:t>
            </a:r>
          </a:p>
          <a:p>
            <a:pPr>
              <a:lnSpc>
                <a:spcPct val="90000"/>
              </a:lnSpc>
            </a:pPr>
            <a:r>
              <a:rPr lang="en-US" sz="1600">
                <a:latin typeface="Arial"/>
                <a:cs typeface="Arial"/>
              </a:rPr>
              <a:t>     </a:t>
            </a:r>
            <a:r>
              <a:rPr lang="en-US" sz="1600" b="1">
                <a:latin typeface="Arial"/>
                <a:cs typeface="Arial"/>
              </a:rPr>
              <a:t>Phase 4 – Optimization: </a:t>
            </a:r>
          </a:p>
          <a:p>
            <a:pPr>
              <a:lnSpc>
                <a:spcPct val="90000"/>
              </a:lnSpc>
            </a:pPr>
            <a:r>
              <a:rPr lang="en-US" sz="1600">
                <a:latin typeface="Arial"/>
                <a:cs typeface="Arial"/>
              </a:rPr>
              <a:t>Customize Teams channels to match daily operation tasks like Rota creation, shifts handover and medical alerts and to maximize collaboration and efficiency.</a:t>
            </a:r>
          </a:p>
          <a:p>
            <a:pPr>
              <a:lnSpc>
                <a:spcPct val="90000"/>
              </a:lnSpc>
            </a:pPr>
            <a:r>
              <a:rPr lang="en-US" sz="1600">
                <a:latin typeface="Arial"/>
                <a:cs typeface="Arial"/>
              </a:rPr>
              <a:t>     Phase 5 – Futureproofing: </a:t>
            </a:r>
          </a:p>
          <a:p>
            <a:pPr>
              <a:lnSpc>
                <a:spcPct val="90000"/>
              </a:lnSpc>
            </a:pPr>
            <a:r>
              <a:rPr lang="en-US" sz="1600">
                <a:latin typeface="Arial"/>
                <a:cs typeface="Arial"/>
              </a:rPr>
              <a:t>Stay updated with new Microsoft Teams features and keep continuous digital learning culture.</a:t>
            </a:r>
          </a:p>
          <a:p>
            <a:pPr>
              <a:lnSpc>
                <a:spcPct val="90000"/>
              </a:lnSpc>
            </a:pPr>
            <a:endParaRPr lang="en-US" sz="1600">
              <a:latin typeface="Arial"/>
              <a:cs typeface="Arial"/>
            </a:endParaRPr>
          </a:p>
          <a:p>
            <a:pPr>
              <a:lnSpc>
                <a:spcPct val="90000"/>
              </a:lnSpc>
            </a:pPr>
            <a:r>
              <a:rPr lang="en-US" sz="1600">
                <a:latin typeface="Arial"/>
                <a:cs typeface="Arial"/>
              </a:rPr>
              <a:t>Using (Pinto,2024,pp320-347),phased module can help Ashford community care service smoothly transition to MS Teams, ensuring efficiency and long-term stability.</a:t>
            </a:r>
          </a:p>
          <a:p>
            <a:pPr>
              <a:lnSpc>
                <a:spcPct val="90000"/>
              </a:lnSpc>
              <a:buClr>
                <a:srgbClr val="FFFFFF"/>
              </a:buClr>
              <a:buFont typeface="Arial" panose="05040102010807070707" pitchFamily="18" charset="2"/>
              <a:buChar char="•"/>
            </a:pPr>
            <a:endParaRPr lang="en-US" sz="1600">
              <a:latin typeface="Arial"/>
              <a:cs typeface="Arial"/>
            </a:endParaRPr>
          </a:p>
        </p:txBody>
      </p:sp>
      <p:pic>
        <p:nvPicPr>
          <p:cNvPr id="417" name="Picture 416" descr="A person running up a set of stairs&#10;&#10;AI-generated content may be incorrect." title="Person stepping in stairs">
            <a:extLst>
              <a:ext uri="{FF2B5EF4-FFF2-40B4-BE49-F238E27FC236}">
                <a16:creationId xmlns:a16="http://schemas.microsoft.com/office/drawing/2014/main" id="{96EAC8ED-0755-3924-972B-CFB208F414A0}"/>
              </a:ext>
            </a:extLst>
          </p:cNvPr>
          <p:cNvPicPr>
            <a:picLocks noChangeAspect="1"/>
          </p:cNvPicPr>
          <p:nvPr/>
        </p:nvPicPr>
        <p:blipFill>
          <a:blip r:embed="rId2"/>
          <a:srcRect l="22018" r="32822" b="-1"/>
          <a:stretch>
            <a:fillRect/>
          </a:stretch>
        </p:blipFill>
        <p:spPr>
          <a:xfrm>
            <a:off x="8959257" y="1476555"/>
            <a:ext cx="2653224" cy="3921711"/>
          </a:xfrm>
          <a:prstGeom prst="rect">
            <a:avLst/>
          </a:prstGeom>
          <a:effectLst>
            <a:innerShdw blurRad="57150" dist="38100" dir="14460000">
              <a:prstClr val="black">
                <a:alpha val="70000"/>
              </a:prstClr>
            </a:innerShdw>
          </a:effectLst>
        </p:spPr>
      </p:pic>
      <p:grpSp>
        <p:nvGrpSpPr>
          <p:cNvPr id="460" name="Group 459">
            <a:extLst>
              <a:ext uri="{FF2B5EF4-FFF2-40B4-BE49-F238E27FC236}">
                <a16:creationId xmlns:a16="http://schemas.microsoft.com/office/drawing/2014/main" id="{DD58A807-BD0E-4B1D-A523-2F20E7FE2695}"/>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9206969" y="2933837"/>
            <a:ext cx="2981858" cy="3208867"/>
            <a:chOff x="9206969" y="2963333"/>
            <a:chExt cx="2981858" cy="3208867"/>
          </a:xfrm>
        </p:grpSpPr>
        <p:cxnSp>
          <p:nvCxnSpPr>
            <p:cNvPr id="461" name="Straight Connector 460">
              <a:extLst>
                <a:ext uri="{FF2B5EF4-FFF2-40B4-BE49-F238E27FC236}">
                  <a16:creationId xmlns:a16="http://schemas.microsoft.com/office/drawing/2014/main" id="{AC82FD88-0436-4D5C-B5A2-7B90191949E1}"/>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flipH="1">
              <a:off x="11276012" y="2963333"/>
              <a:ext cx="912814" cy="912812"/>
            </a:xfrm>
            <a:prstGeom prst="line">
              <a:avLst/>
            </a:prstGeom>
            <a:ln w="9525">
              <a:solidFill>
                <a:schemeClr val="tx1"/>
              </a:solidFill>
            </a:ln>
          </p:spPr>
          <p:style>
            <a:lnRef idx="2">
              <a:schemeClr val="accent1"/>
            </a:lnRef>
            <a:fillRef idx="0">
              <a:schemeClr val="accent1"/>
            </a:fillRef>
            <a:effectRef idx="1">
              <a:schemeClr val="accent1"/>
            </a:effectRef>
            <a:fontRef idx="minor">
              <a:schemeClr val="tx1"/>
            </a:fontRef>
          </p:style>
        </p:cxnSp>
        <p:cxnSp>
          <p:nvCxnSpPr>
            <p:cNvPr id="462" name="Straight Connector 461">
              <a:extLst>
                <a:ext uri="{FF2B5EF4-FFF2-40B4-BE49-F238E27FC236}">
                  <a16:creationId xmlns:a16="http://schemas.microsoft.com/office/drawing/2014/main" id="{E2706DBD-9DBD-49D6-80EB-C896096D2F0B}"/>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flipH="1">
              <a:off x="9206969" y="3190344"/>
              <a:ext cx="2981857" cy="2981856"/>
            </a:xfrm>
            <a:prstGeom prst="line">
              <a:avLst/>
            </a:prstGeom>
            <a:ln w="9525">
              <a:solidFill>
                <a:schemeClr val="tx1"/>
              </a:solidFill>
            </a:ln>
          </p:spPr>
          <p:style>
            <a:lnRef idx="2">
              <a:schemeClr val="accent1"/>
            </a:lnRef>
            <a:fillRef idx="0">
              <a:schemeClr val="accent1"/>
            </a:fillRef>
            <a:effectRef idx="1">
              <a:schemeClr val="accent1"/>
            </a:effectRef>
            <a:fontRef idx="minor">
              <a:schemeClr val="tx1"/>
            </a:fontRef>
          </p:style>
        </p:cxnSp>
        <p:cxnSp>
          <p:nvCxnSpPr>
            <p:cNvPr id="463" name="Straight Connector 462">
              <a:extLst>
                <a:ext uri="{FF2B5EF4-FFF2-40B4-BE49-F238E27FC236}">
                  <a16:creationId xmlns:a16="http://schemas.microsoft.com/office/drawing/2014/main" id="{251C7442-3F0F-49E3-9389-D6B4BAE14A89}"/>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flipH="1">
              <a:off x="10292292" y="3285067"/>
              <a:ext cx="1896534" cy="1896533"/>
            </a:xfrm>
            <a:prstGeom prst="line">
              <a:avLst/>
            </a:prstGeom>
            <a:ln w="9525">
              <a:solidFill>
                <a:schemeClr val="tx1"/>
              </a:solidFill>
            </a:ln>
          </p:spPr>
          <p:style>
            <a:lnRef idx="2">
              <a:schemeClr val="accent1"/>
            </a:lnRef>
            <a:fillRef idx="0">
              <a:schemeClr val="accent1"/>
            </a:fillRef>
            <a:effectRef idx="1">
              <a:schemeClr val="accent1"/>
            </a:effectRef>
            <a:fontRef idx="minor">
              <a:schemeClr val="tx1"/>
            </a:fontRef>
          </p:style>
        </p:cxnSp>
        <p:cxnSp>
          <p:nvCxnSpPr>
            <p:cNvPr id="464" name="Straight Connector 463">
              <a:extLst>
                <a:ext uri="{FF2B5EF4-FFF2-40B4-BE49-F238E27FC236}">
                  <a16:creationId xmlns:a16="http://schemas.microsoft.com/office/drawing/2014/main" id="{BA614368-43A5-4794-BA71-09F8585F9FC2}"/>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flipH="1">
              <a:off x="10443103" y="3131080"/>
              <a:ext cx="1745722" cy="1745720"/>
            </a:xfrm>
            <a:prstGeom prst="line">
              <a:avLst/>
            </a:prstGeom>
            <a:ln w="28575">
              <a:solidFill>
                <a:schemeClr val="tx1"/>
              </a:solidFill>
            </a:ln>
          </p:spPr>
          <p:style>
            <a:lnRef idx="2">
              <a:schemeClr val="accent1"/>
            </a:lnRef>
            <a:fillRef idx="0">
              <a:schemeClr val="accent1"/>
            </a:fillRef>
            <a:effectRef idx="1">
              <a:schemeClr val="accent1"/>
            </a:effectRef>
            <a:fontRef idx="minor">
              <a:schemeClr val="tx1"/>
            </a:fontRef>
          </p:style>
        </p:cxnSp>
        <p:cxnSp>
          <p:nvCxnSpPr>
            <p:cNvPr id="465" name="Straight Connector 464">
              <a:extLst>
                <a:ext uri="{FF2B5EF4-FFF2-40B4-BE49-F238E27FC236}">
                  <a16:creationId xmlns:a16="http://schemas.microsoft.com/office/drawing/2014/main" id="{3F42B96B-0C70-40CB-A027-175F2A16571A}"/>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flipH="1">
              <a:off x="10918826" y="3683001"/>
              <a:ext cx="1270001" cy="1269999"/>
            </a:xfrm>
            <a:prstGeom prst="line">
              <a:avLst/>
            </a:prstGeom>
            <a:ln w="28575">
              <a:solidFill>
                <a:schemeClr val="tx1"/>
              </a:solidFill>
            </a:ln>
          </p:spPr>
          <p:style>
            <a:lnRef idx="2">
              <a:schemeClr val="accent1"/>
            </a:lnRef>
            <a:fillRef idx="0">
              <a:schemeClr val="accent1"/>
            </a:fillRef>
            <a:effectRef idx="1">
              <a:schemeClr val="accent1"/>
            </a:effectRef>
            <a:fontRef idx="minor">
              <a:schemeClr val="tx1"/>
            </a:fontRef>
          </p:style>
        </p:cxnSp>
      </p:grpSp>
      <p:sp>
        <p:nvSpPr>
          <p:cNvPr id="4" name="Slide Number Placeholder 3">
            <a:extLst>
              <a:ext uri="{FF2B5EF4-FFF2-40B4-BE49-F238E27FC236}">
                <a16:creationId xmlns:a16="http://schemas.microsoft.com/office/drawing/2014/main" id="{D1D5D1CB-610E-F9A0-B48D-0DB3A8DEB039}"/>
              </a:ext>
            </a:extLst>
          </p:cNvPr>
          <p:cNvSpPr>
            <a:spLocks noGrp="1"/>
          </p:cNvSpPr>
          <p:nvPr>
            <p:ph type="sldNum" sz="quarter" idx="12"/>
          </p:nvPr>
        </p:nvSpPr>
        <p:spPr/>
        <p:txBody>
          <a:bodyPr/>
          <a:lstStyle/>
          <a:p>
            <a:fld id="{D57F1E4F-1CFF-5643-939E-217C01CDF565}" type="slidenum">
              <a:rPr lang="en-US" dirty="0"/>
              <a:pPr/>
              <a:t>9</a:t>
            </a:fld>
            <a:endParaRPr lang="en-US"/>
          </a:p>
        </p:txBody>
      </p:sp>
    </p:spTree>
    <p:extLst>
      <p:ext uri="{BB962C8B-B14F-4D97-AF65-F5344CB8AC3E}">
        <p14:creationId xmlns:p14="http://schemas.microsoft.com/office/powerpoint/2010/main" val="1897239062"/>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8922C68-377B-0787-CE2D-A964B18027B2}"/>
              </a:ext>
            </a:extLst>
          </p:cNvPr>
          <p:cNvSpPr>
            <a:spLocks noGrp="1"/>
          </p:cNvSpPr>
          <p:nvPr>
            <p:ph type="ctrTitle"/>
          </p:nvPr>
        </p:nvSpPr>
        <p:spPr>
          <a:xfrm>
            <a:off x="684212" y="685799"/>
            <a:ext cx="8001000" cy="599538"/>
          </a:xfrm>
        </p:spPr>
        <p:txBody>
          <a:bodyPr>
            <a:normAutofit/>
          </a:bodyPr>
          <a:lstStyle/>
          <a:p>
            <a:r>
              <a:rPr lang="en-GB" sz="2000" b="1">
                <a:solidFill>
                  <a:schemeClr val="bg1"/>
                </a:solidFill>
              </a:rPr>
              <a:t>Reference list</a:t>
            </a:r>
          </a:p>
        </p:txBody>
      </p:sp>
      <p:sp>
        <p:nvSpPr>
          <p:cNvPr id="3" name="Content Placeholder 2">
            <a:extLst>
              <a:ext uri="{FF2B5EF4-FFF2-40B4-BE49-F238E27FC236}">
                <a16:creationId xmlns:a16="http://schemas.microsoft.com/office/drawing/2014/main" id="{F56688B2-4869-3537-5DA8-9E715F7F23CD}"/>
              </a:ext>
            </a:extLst>
          </p:cNvPr>
          <p:cNvSpPr>
            <a:spLocks noGrp="1"/>
          </p:cNvSpPr>
          <p:nvPr>
            <p:ph type="subTitle" idx="1"/>
          </p:nvPr>
        </p:nvSpPr>
        <p:spPr>
          <a:xfrm>
            <a:off x="684212" y="1471603"/>
            <a:ext cx="11504762" cy="4319597"/>
          </a:xfrm>
        </p:spPr>
        <p:txBody>
          <a:bodyPr>
            <a:normAutofit fontScale="92500" lnSpcReduction="20000"/>
          </a:bodyPr>
          <a:lstStyle/>
          <a:p>
            <a:r>
              <a:rPr lang="en-GB" sz="1200">
                <a:latin typeface="Arial"/>
                <a:cs typeface="Arial"/>
              </a:rPr>
              <a:t>1-  Ågren, P., Knoph, E., &amp; Berntsson Svensson, R. (2022). </a:t>
            </a:r>
            <a:r>
              <a:rPr lang="en-GB" sz="1200" i="1">
                <a:latin typeface="Arial"/>
                <a:cs typeface="Arial"/>
              </a:rPr>
              <a:t>Agile software development one year into the COVID19 pandemic</a:t>
            </a:r>
            <a:r>
              <a:rPr lang="en-GB" sz="1200">
                <a:latin typeface="Arial"/>
                <a:cs typeface="Arial"/>
              </a:rPr>
              <a:t>. </a:t>
            </a:r>
            <a:r>
              <a:rPr lang="en-GB" sz="1200" err="1">
                <a:latin typeface="Arial"/>
                <a:cs typeface="Arial"/>
              </a:rPr>
              <a:t>Empir</a:t>
            </a:r>
            <a:r>
              <a:rPr lang="en-GB" sz="1200">
                <a:latin typeface="Arial"/>
                <a:cs typeface="Arial"/>
              </a:rPr>
              <a:t>. </a:t>
            </a:r>
            <a:r>
              <a:rPr lang="en-GB" sz="1200" err="1">
                <a:latin typeface="Arial"/>
                <a:cs typeface="Arial"/>
              </a:rPr>
              <a:t>Softw</a:t>
            </a:r>
            <a:r>
              <a:rPr lang="en-GB" sz="1200">
                <a:latin typeface="Arial"/>
                <a:cs typeface="Arial"/>
              </a:rPr>
              <a:t>. Eng., 27(6), 121.</a:t>
            </a:r>
          </a:p>
          <a:p>
            <a:r>
              <a:rPr lang="en-GB" sz="1200">
                <a:latin typeface="Arial"/>
                <a:cs typeface="Arial"/>
              </a:rPr>
              <a:t>2- </a:t>
            </a:r>
            <a:r>
              <a:rPr lang="en-GB" sz="1100">
                <a:latin typeface="Arial"/>
                <a:cs typeface="Arial"/>
              </a:rPr>
              <a:t>Ahmed(2025)Major NHS AI trial delivers unprecedented time and cost savings</a:t>
            </a:r>
            <a:endParaRPr lang="en-GB" sz="1100">
              <a:solidFill>
                <a:srgbClr val="FFFFFF"/>
              </a:solidFill>
              <a:latin typeface="Arial"/>
              <a:cs typeface="Arial"/>
            </a:endParaRPr>
          </a:p>
          <a:p>
            <a:r>
              <a:rPr lang="en-GB" sz="1300">
                <a:latin typeface="Century Gothic"/>
                <a:cs typeface="Arial"/>
              </a:rPr>
              <a:t> available at: </a:t>
            </a:r>
            <a:r>
              <a:rPr lang="en-GB" sz="1300">
                <a:solidFill>
                  <a:srgbClr val="FFFFFF"/>
                </a:solidFill>
                <a:latin typeface="Century Gothic"/>
                <a:cs typeface="Arial"/>
                <a:hlinkClick r:id="rId2"/>
              </a:rPr>
              <a:t>https://www.gov.uk/government/news/major-nhs-ai-trial-delivers-unprecedented-time-and-cost-savings</a:t>
            </a:r>
            <a:r>
              <a:rPr lang="en-GB" sz="1300">
                <a:latin typeface="Century Gothic"/>
                <a:cs typeface="Arial"/>
              </a:rPr>
              <a:t>,</a:t>
            </a:r>
            <a:endParaRPr lang="en-GB"/>
          </a:p>
          <a:p>
            <a:r>
              <a:rPr lang="en-GB" sz="1200">
                <a:latin typeface="Arial"/>
                <a:cs typeface="Arial"/>
              </a:rPr>
              <a:t>3- </a:t>
            </a:r>
            <a:r>
              <a:rPr lang="en-GB" sz="1100" err="1">
                <a:latin typeface="Arial"/>
                <a:cs typeface="Arial"/>
              </a:rPr>
              <a:t>Cicognani</a:t>
            </a:r>
            <a:r>
              <a:rPr lang="en-GB" sz="1100">
                <a:latin typeface="Arial"/>
                <a:cs typeface="Arial"/>
              </a:rPr>
              <a:t>, Elvira ; Tzankova, Iana Ivanova ; Prati, Gabriele ; Albanesi, Cinzia Basel: MDPI AG; Sustainability, 2026-03, Vol.18 (6), p.3104</a:t>
            </a:r>
            <a:endParaRPr lang="en-GB" sz="1200">
              <a:ea typeface="+mn-lt"/>
              <a:cs typeface="+mn-lt"/>
            </a:endParaRPr>
          </a:p>
          <a:p>
            <a:r>
              <a:rPr lang="en-GB" sz="1200">
                <a:ea typeface="+mn-lt"/>
                <a:cs typeface="+mn-lt"/>
              </a:rPr>
              <a:t>4- </a:t>
            </a:r>
            <a:r>
              <a:rPr lang="en-GB" sz="1200" err="1">
                <a:ea typeface="+mn-lt"/>
                <a:cs typeface="+mn-lt"/>
              </a:rPr>
              <a:t>Dalkir</a:t>
            </a:r>
            <a:r>
              <a:rPr lang="en-GB" sz="1200">
                <a:ea typeface="+mn-lt"/>
                <a:cs typeface="+mn-lt"/>
              </a:rPr>
              <a:t>, K. (2009). Computer-Mediated Knowledge Sharing. In N. Kock (Ed.), E-Collaboration: Concepts, Methodologies, Tools, and Applications (pp. 48-66). IGI Global Scientific Publishing. </a:t>
            </a:r>
            <a:r>
              <a:rPr lang="en-GB" sz="1200" u="sng">
                <a:ea typeface="+mn-lt"/>
                <a:cs typeface="+mn-lt"/>
                <a:hlinkClick r:id="rId3"/>
              </a:rPr>
              <a:t>https://doi-org.uwtsd.idm.oclc.org/10.4018/978-1-60566-652-5.ch005</a:t>
            </a:r>
            <a:endParaRPr lang="en-GB" sz="1200" u="sng">
              <a:latin typeface="Century Gothic"/>
              <a:cs typeface="Arial"/>
              <a:hlinkClick r:id="rId3"/>
            </a:endParaRPr>
          </a:p>
          <a:p>
            <a:r>
              <a:rPr lang="en-GB" sz="1200">
                <a:ea typeface="+mn-lt"/>
                <a:cs typeface="+mn-lt"/>
              </a:rPr>
              <a:t>5- DeLuca, D., Gasson, S., &amp; Kock, N. (2009). Adaptations that Virtual Teams Make so that Complex Tasks Can Be Performed Using Simple E-Collaboration Technologies. In N. Kock (Ed.), E-Collaboration: Concepts, Methodologies, Tools, and Applications (pp. 1124-1146). IGI Global Scientific Publishing. </a:t>
            </a:r>
            <a:r>
              <a:rPr lang="en-GB" sz="1200" u="sng">
                <a:ea typeface="+mn-lt"/>
                <a:cs typeface="+mn-lt"/>
                <a:hlinkClick r:id="rId4"/>
              </a:rPr>
              <a:t>https://doi-org.uwtsd.idm.oclc.org/10.4018/978-1-60566-652-5.ch084</a:t>
            </a:r>
            <a:r>
              <a:rPr lang="en-GB" sz="1200">
                <a:ea typeface="+mn-lt"/>
                <a:cs typeface="+mn-lt"/>
              </a:rPr>
              <a:t> </a:t>
            </a:r>
            <a:endParaRPr lang="en-GB"/>
          </a:p>
          <a:p>
            <a:r>
              <a:rPr lang="en-GB" sz="1200">
                <a:latin typeface="Arial"/>
                <a:cs typeface="Arial"/>
              </a:rPr>
              <a:t>5- </a:t>
            </a:r>
            <a:r>
              <a:rPr lang="en-GB" sz="1100">
                <a:latin typeface="Arial"/>
                <a:cs typeface="Arial"/>
              </a:rPr>
              <a:t>Department of Health and Social Care Research and analysis(2025)Chapter 5: the 3 shifts - analogue to digital</a:t>
            </a:r>
            <a:endParaRPr lang="en-US" sz="1100">
              <a:solidFill>
                <a:srgbClr val="FFFFFF"/>
              </a:solidFill>
              <a:latin typeface="Arial"/>
              <a:cs typeface="Arial"/>
            </a:endParaRPr>
          </a:p>
          <a:p>
            <a:r>
              <a:rPr lang="en-GB" sz="1300">
                <a:latin typeface="Century Gothic"/>
                <a:cs typeface="Arial"/>
              </a:rPr>
              <a:t>  : Available at </a:t>
            </a:r>
            <a:r>
              <a:rPr lang="en-GB" sz="1300">
                <a:latin typeface="Century Gothic"/>
                <a:cs typeface="Arial"/>
                <a:hlinkClick r:id="rId5"/>
              </a:rPr>
              <a:t>https://www.gov.uk/government/publications/engagement-insight-report-10-year-health-plan-for-england/chapter-5-the-3-shifts-analogue-to-digital</a:t>
            </a:r>
            <a:endParaRPr lang="en-GB"/>
          </a:p>
          <a:p>
            <a:r>
              <a:rPr lang="en-GB" sz="1200">
                <a:latin typeface="Arial"/>
                <a:cs typeface="Arial"/>
              </a:rPr>
              <a:t> 6- </a:t>
            </a:r>
            <a:r>
              <a:rPr lang="en-GB" sz="1100">
                <a:latin typeface="Arial"/>
                <a:cs typeface="Arial"/>
              </a:rPr>
              <a:t> </a:t>
            </a:r>
            <a:r>
              <a:rPr lang="en-GB" sz="1100">
                <a:latin typeface="Century Gothic"/>
                <a:cs typeface="Arial"/>
              </a:rPr>
              <a:t>Hubbard, M., Bailey, M.J., Hess, D., </a:t>
            </a:r>
            <a:r>
              <a:rPr lang="en-GB" sz="1100" err="1">
                <a:latin typeface="Century Gothic"/>
                <a:cs typeface="Arial"/>
              </a:rPr>
              <a:t>Hellebro</a:t>
            </a:r>
            <a:r>
              <a:rPr lang="en-GB" sz="1100">
                <a:latin typeface="Century Gothic"/>
                <a:cs typeface="Arial"/>
              </a:rPr>
              <a:t>, M. (2021). Working in Teams. In: Mastering Microsoft Teams. </a:t>
            </a:r>
            <a:r>
              <a:rPr lang="en-GB" sz="1100" err="1">
                <a:latin typeface="Century Gothic"/>
                <a:cs typeface="Arial"/>
              </a:rPr>
              <a:t>Apress</a:t>
            </a:r>
            <a:r>
              <a:rPr lang="en-GB" sz="1100">
                <a:latin typeface="Century Gothic"/>
                <a:cs typeface="Arial"/>
              </a:rPr>
              <a:t>, Berkeley, CA. </a:t>
            </a:r>
            <a:r>
              <a:rPr lang="en-GB" sz="1100">
                <a:latin typeface="Century Gothic"/>
                <a:cs typeface="Arial"/>
                <a:hlinkClick r:id="rId6"/>
              </a:rPr>
              <a:t>https://doi.org/10.1007/978-1-4842-6898-8_2</a:t>
            </a:r>
            <a:endParaRPr lang="en-GB" sz="1200">
              <a:solidFill>
                <a:srgbClr val="000000"/>
              </a:solidFill>
              <a:latin typeface="Arial"/>
              <a:cs typeface="Arial"/>
            </a:endParaRPr>
          </a:p>
          <a:p>
            <a:r>
              <a:rPr lang="en-GB" sz="1400"/>
              <a:t>7-</a:t>
            </a:r>
            <a:r>
              <a:rPr lang="en-GB" sz="1400">
                <a:latin typeface="Arial"/>
                <a:cs typeface="Arial"/>
              </a:rPr>
              <a:t> Pinto, R. (2024). </a:t>
            </a:r>
            <a:r>
              <a:rPr lang="en-GB" sz="1400" i="1">
                <a:latin typeface="Arial"/>
                <a:cs typeface="Arial"/>
              </a:rPr>
              <a:t>Chapter 8: Implementing Microsoft 365 and SharePoint Solutions – Strategic Blueprints. Mastering Microsoft 365 and SharePoint online: a complete guide to boosting organizational efficiency with Microsoft 365's real-world solutions </a:t>
            </a:r>
            <a:r>
              <a:rPr lang="en-GB" sz="1400">
                <a:latin typeface="Arial"/>
                <a:cs typeface="Arial"/>
              </a:rPr>
              <a:t>(pp. 320-347). Packet Publishing</a:t>
            </a:r>
          </a:p>
          <a:p>
            <a:r>
              <a:rPr lang="en-GB" sz="1400">
                <a:latin typeface="Century Gothic"/>
                <a:cs typeface="Arial"/>
              </a:rPr>
              <a:t>8-</a:t>
            </a:r>
            <a:r>
              <a:rPr lang="en-GB" sz="1400"/>
              <a:t>  </a:t>
            </a:r>
            <a:r>
              <a:rPr lang="en-GB" sz="1400" err="1"/>
              <a:t>Withee,R</a:t>
            </a:r>
            <a:r>
              <a:rPr lang="en-GB" sz="1400"/>
              <a:t>(2021),</a:t>
            </a:r>
            <a:r>
              <a:rPr lang="en-GB" sz="1400" i="1"/>
              <a:t>Microsoft Teams</a:t>
            </a:r>
            <a:r>
              <a:rPr lang="en-GB" sz="1400" i="1">
                <a:solidFill>
                  <a:srgbClr val="0F496F"/>
                </a:solidFill>
                <a:latin typeface="Century Gothic"/>
                <a:ea typeface="Source Sans Pro"/>
              </a:rPr>
              <a:t>, John Wiley &amp; Son, Inc.</a:t>
            </a:r>
            <a:endParaRPr lang="en-GB" sz="1400" i="1">
              <a:solidFill>
                <a:srgbClr val="0F496F"/>
              </a:solidFill>
              <a:latin typeface="Century Gothic"/>
            </a:endParaRPr>
          </a:p>
          <a:p>
            <a:r>
              <a:rPr lang="en-GB" sz="1400">
                <a:ea typeface="+mn-lt"/>
                <a:cs typeface="+mn-lt"/>
              </a:rPr>
              <a:t>9- </a:t>
            </a:r>
            <a:r>
              <a:rPr lang="en-GB" sz="1300">
                <a:solidFill>
                  <a:srgbClr val="FFFFFF"/>
                </a:solidFill>
                <a:ea typeface="+mn-lt"/>
                <a:cs typeface="+mn-lt"/>
                <a:hlinkClick r:id="rId7"/>
              </a:rPr>
              <a:t>https://www.jotform.com/blog/microsoft-teams-pros-and-cons/</a:t>
            </a:r>
            <a:endParaRPr lang="en-GB" sz="1300">
              <a:solidFill>
                <a:srgbClr val="FFFFFF"/>
              </a:solidFill>
              <a:ea typeface="+mn-lt"/>
              <a:cs typeface="+mn-lt"/>
            </a:endParaRPr>
          </a:p>
          <a:p>
            <a:r>
              <a:rPr lang="en-GB" sz="1300" err="1">
                <a:ea typeface="+mn-lt"/>
                <a:cs typeface="+mn-lt"/>
              </a:rPr>
              <a:t>Withee</a:t>
            </a:r>
            <a:r>
              <a:rPr lang="en-GB" sz="1300">
                <a:ea typeface="+mn-lt"/>
                <a:cs typeface="+mn-lt"/>
              </a:rPr>
              <a:t>, R. (2021). </a:t>
            </a:r>
            <a:r>
              <a:rPr lang="en-GB" sz="1300" i="1">
                <a:ea typeface="+mn-lt"/>
                <a:cs typeface="+mn-lt"/>
              </a:rPr>
              <a:t>Microsoft Teams</a:t>
            </a:r>
            <a:r>
              <a:rPr lang="en-GB" sz="1300">
                <a:ea typeface="+mn-lt"/>
                <a:cs typeface="+mn-lt"/>
              </a:rPr>
              <a:t> (2nd edition.). John Wiley &amp; Son, Inc.</a:t>
            </a:r>
            <a:endParaRPr lang="en-GB"/>
          </a:p>
          <a:p>
            <a:endParaRPr lang="en-GB" sz="1400"/>
          </a:p>
          <a:p>
            <a:endParaRPr lang="en-GB" sz="1400"/>
          </a:p>
          <a:p>
            <a:endParaRPr lang="en-GB" sz="1400"/>
          </a:p>
          <a:p>
            <a:endParaRPr lang="en-GB"/>
          </a:p>
          <a:p>
            <a:endParaRPr lang="en-GB"/>
          </a:p>
        </p:txBody>
      </p:sp>
      <p:sp>
        <p:nvSpPr>
          <p:cNvPr id="4" name="Slide Number Placeholder 3">
            <a:extLst>
              <a:ext uri="{FF2B5EF4-FFF2-40B4-BE49-F238E27FC236}">
                <a16:creationId xmlns:a16="http://schemas.microsoft.com/office/drawing/2014/main" id="{28BE8BC3-210F-A8E7-4231-810D730FD08F}"/>
              </a:ext>
            </a:extLst>
          </p:cNvPr>
          <p:cNvSpPr>
            <a:spLocks noGrp="1"/>
          </p:cNvSpPr>
          <p:nvPr>
            <p:ph type="sldNum" sz="quarter" idx="12"/>
          </p:nvPr>
        </p:nvSpPr>
        <p:spPr/>
        <p:txBody>
          <a:bodyPr/>
          <a:lstStyle/>
          <a:p>
            <a:fld id="{D57F1E4F-1CFF-5643-939E-217C01CDF565}" type="slidenum">
              <a:rPr lang="en-US" dirty="0"/>
              <a:pPr/>
              <a:t>10</a:t>
            </a:fld>
            <a:endParaRPr lang="en-US"/>
          </a:p>
        </p:txBody>
      </p:sp>
    </p:spTree>
    <p:extLst>
      <p:ext uri="{BB962C8B-B14F-4D97-AF65-F5344CB8AC3E}">
        <p14:creationId xmlns:p14="http://schemas.microsoft.com/office/powerpoint/2010/main" val="1780632060"/>
      </p:ext>
    </p:extLst>
  </p:cSld>
  <p:clrMapOvr>
    <a:masterClrMapping/>
  </p:clrMapOvr>
</p:sld>
</file>

<file path=ppt/theme/theme1.xml><?xml version="1.0" encoding="utf-8"?>
<a:theme xmlns:a="http://schemas.openxmlformats.org/drawingml/2006/main" name="Slice">
  <a:themeElements>
    <a:clrScheme name="Slice">
      <a:dk1>
        <a:sysClr val="windowText" lastClr="000000"/>
      </a:dk1>
      <a:lt1>
        <a:sysClr val="window" lastClr="FFFFFF"/>
      </a:lt1>
      <a:dk2>
        <a:srgbClr val="146194"/>
      </a:dk2>
      <a:lt2>
        <a:srgbClr val="76DBF4"/>
      </a:lt2>
      <a:accent1>
        <a:srgbClr val="052F61"/>
      </a:accent1>
      <a:accent2>
        <a:srgbClr val="A50E82"/>
      </a:accent2>
      <a:accent3>
        <a:srgbClr val="14967C"/>
      </a:accent3>
      <a:accent4>
        <a:srgbClr val="6A9E1F"/>
      </a:accent4>
      <a:accent5>
        <a:srgbClr val="E87D37"/>
      </a:accent5>
      <a:accent6>
        <a:srgbClr val="C62324"/>
      </a:accent6>
      <a:hlink>
        <a:srgbClr val="0D2E46"/>
      </a:hlink>
      <a:folHlink>
        <a:srgbClr val="356A95"/>
      </a:folHlink>
    </a:clrScheme>
    <a:fontScheme name="Slice">
      <a:majorFont>
        <a:latin typeface="Century Gothic" panose="020B0502020202020204"/>
        <a:ea typeface=""/>
        <a:cs typeface=""/>
        <a:font script="Jpan" typeface="メイリオ"/>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entury Gothic" panose="020B0502020202020204"/>
        <a:ea typeface=""/>
        <a:cs typeface=""/>
        <a:font script="Jpan" typeface="メイリオ"/>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inorFont>
    </a:fontScheme>
    <a:fmtScheme name="Slice">
      <a:fillStyleLst>
        <a:solidFill>
          <a:schemeClr val="phClr"/>
        </a:solidFill>
        <a:gradFill rotWithShape="1">
          <a:gsLst>
            <a:gs pos="0">
              <a:schemeClr val="phClr">
                <a:tint val="62000"/>
                <a:hueMod val="94000"/>
                <a:satMod val="140000"/>
                <a:lumMod val="110000"/>
              </a:schemeClr>
            </a:gs>
            <a:gs pos="100000">
              <a:schemeClr val="phClr">
                <a:tint val="84000"/>
                <a:satMod val="160000"/>
              </a:schemeClr>
            </a:gs>
          </a:gsLst>
          <a:lin ang="5400000" scaled="0"/>
        </a:gradFill>
        <a:gradFill rotWithShape="1">
          <a:gsLst>
            <a:gs pos="0">
              <a:schemeClr val="phClr">
                <a:tint val="98000"/>
                <a:hueMod val="94000"/>
                <a:satMod val="130000"/>
                <a:lumMod val="128000"/>
              </a:schemeClr>
            </a:gs>
            <a:gs pos="100000">
              <a:schemeClr val="phClr">
                <a:shade val="94000"/>
                <a:lumMod val="88000"/>
              </a:schemeClr>
            </a:gs>
          </a:gsLst>
          <a:lin ang="5400000" scaled="0"/>
        </a:gradFill>
      </a:fillStyleLst>
      <a:lnStyleLst>
        <a:ln w="9525" cap="rnd" cmpd="sng" algn="ctr">
          <a:solidFill>
            <a:schemeClr val="phClr">
              <a:tint val="76000"/>
              <a:alpha val="60000"/>
              <a:hueMod val="94000"/>
            </a:schemeClr>
          </a:solidFill>
          <a:prstDash val="solid"/>
        </a:ln>
        <a:ln w="15875" cap="rnd" cmpd="sng" algn="ctr">
          <a:solidFill>
            <a:schemeClr val="phClr">
              <a:hueMod val="94000"/>
            </a:schemeClr>
          </a:solidFill>
          <a:prstDash val="solid"/>
        </a:ln>
        <a:ln w="28575" cap="rnd" cmpd="sng" algn="ctr">
          <a:solidFill>
            <a:schemeClr val="phClr"/>
          </a:solidFill>
          <a:prstDash val="solid"/>
        </a:ln>
      </a:lnStyleLst>
      <a:effectStyleLst>
        <a:effectStyle>
          <a:effectLst/>
        </a:effectStyle>
        <a:effectStyle>
          <a:effectLst>
            <a:innerShdw blurRad="25400" dist="12700" dir="13500000">
              <a:srgbClr val="000000">
                <a:alpha val="45000"/>
              </a:srgbClr>
            </a:innerShdw>
          </a:effectLst>
        </a:effectStyle>
        <a:effectStyle>
          <a:effectLst>
            <a:outerShdw blurRad="50800" dist="38100" dir="5400000" rotWithShape="0">
              <a:srgbClr val="000000">
                <a:alpha val="46000"/>
              </a:srgbClr>
            </a:outerShdw>
          </a:effectLst>
          <a:scene3d>
            <a:camera prst="orthographicFront">
              <a:rot lat="0" lon="0" rev="0"/>
            </a:camera>
            <a:lightRig rig="threePt" dir="t"/>
          </a:scene3d>
          <a:sp3d prstMaterial="plastic">
            <a:bevelT w="25400" h="25400"/>
          </a:sp3d>
        </a:effectStyle>
      </a:effectStyleLst>
      <a:bgFillStyleLst>
        <a:solidFill>
          <a:schemeClr val="phClr"/>
        </a:solidFill>
        <a:gradFill rotWithShape="1">
          <a:gsLst>
            <a:gs pos="10000">
              <a:schemeClr val="phClr">
                <a:tint val="97000"/>
                <a:hueMod val="92000"/>
                <a:satMod val="169000"/>
                <a:lumMod val="164000"/>
              </a:schemeClr>
            </a:gs>
            <a:gs pos="100000">
              <a:schemeClr val="phClr">
                <a:shade val="96000"/>
                <a:satMod val="120000"/>
                <a:lumMod val="90000"/>
              </a:schemeClr>
            </a:gs>
          </a:gsLst>
          <a:lin ang="6120000" scaled="1"/>
        </a:gradFill>
        <a:gradFill rotWithShape="1">
          <a:gsLst>
            <a:gs pos="0">
              <a:schemeClr val="phClr">
                <a:tint val="97000"/>
                <a:hueMod val="92000"/>
                <a:satMod val="169000"/>
                <a:lumMod val="164000"/>
              </a:schemeClr>
            </a:gs>
            <a:gs pos="100000">
              <a:schemeClr val="phClr">
                <a:shade val="96000"/>
                <a:satMod val="120000"/>
                <a:lumMod val="90000"/>
              </a:schemeClr>
            </a:gs>
          </a:gsLst>
          <a:path path="circle">
            <a:fillToRect b="100000"/>
          </a:path>
        </a:gradFill>
      </a:bgFillStyleLst>
    </a:fmtScheme>
  </a:themeElements>
  <a:objectDefaults/>
  <a:extraClrSchemeLst/>
  <a:extLst>
    <a:ext uri="{05A4C25C-085E-4340-85A3-A5531E510DB2}">
      <thm15:themeFamily xmlns:thm15="http://schemas.microsoft.com/office/thememl/2012/main" name="Slice" id="{0507925B-6AC9-4358-8E18-C330545D08F8}" vid="{13FEC7C6-62A9-40C4-99D2-581AACACAA2F}"/>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docProps/app.xml><?xml version="1.0" encoding="utf-8"?>
<Properties xmlns="http://schemas.openxmlformats.org/officeDocument/2006/extended-properties" xmlns:vt="http://schemas.openxmlformats.org/officeDocument/2006/docPropsVTypes">
  <Template>office theme</Template>
  <Application>Microsoft Office PowerPoint</Application>
  <PresentationFormat>Widescreen</PresentationFormat>
  <Slides>10</Slides>
  <Notes>1</Notes>
  <HiddenSlides>0</HiddenSlides>
  <ScaleCrop>false</ScaleCrop>
  <HeadingPairs>
    <vt:vector size="4" baseType="variant">
      <vt:variant>
        <vt:lpstr>Theme</vt:lpstr>
      </vt:variant>
      <vt:variant>
        <vt:i4>1</vt:i4>
      </vt:variant>
      <vt:variant>
        <vt:lpstr>Slide Titles</vt:lpstr>
      </vt:variant>
      <vt:variant>
        <vt:i4>10</vt:i4>
      </vt:variant>
    </vt:vector>
  </HeadingPairs>
  <TitlesOfParts>
    <vt:vector size="11" baseType="lpstr">
      <vt:lpstr>Slice</vt:lpstr>
      <vt:lpstr>MODULE CODE LCHS4007 DIGITAL SKILLS AND RESEARCH METHOD   Case Study: Ashford Community Care Service  Chosen Task: Staff Communication &amp; DAILY Updates   Recommended Tool: Microsoft Teams </vt:lpstr>
      <vt:lpstr>Staff Communications and daily updates </vt:lpstr>
      <vt:lpstr>PowerPoint Presentation</vt:lpstr>
      <vt:lpstr>PowerPoint Presentation</vt:lpstr>
      <vt:lpstr>PowerPoint Presentation</vt:lpstr>
      <vt:lpstr>MST  ADVANTAGES</vt:lpstr>
      <vt:lpstr>Evidence of how positive impact of technology on the Health and Care sector: </vt:lpstr>
      <vt:lpstr>PowerPoint Presentation</vt:lpstr>
      <vt:lpstr>  implementation </vt:lpstr>
      <vt:lpstr>Reference list</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MODULE CODE LCHS4007 DIGITAL SKILLS AND RESEARCH METHOD   Case Study: Ashford Community Care Service  Chosen Task: Staff Communication &amp; DAILY Updates   Recommended Tool: Microsoft Teams </dc:title>
  <dc:creator/>
  <cp:revision>2</cp:revision>
  <dcterms:created xsi:type="dcterms:W3CDTF">2026-09-18T10:50:18Z</dcterms:created>
  <dcterms:modified xsi:type="dcterms:W3CDTF">2026-10-12T14:54:01Z</dcterms:modified>
</cp:coreProperties>
</file>