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8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F0FE"/>
    <a:srgbClr val="F3808A"/>
    <a:srgbClr val="9E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C6F2A6-9FD9-4FDF-8F8A-F2BCE0FEEF36}" v="2136" dt="2023-10-19T21:50:40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8" d="100"/>
          <a:sy n="88" d="100"/>
        </p:scale>
        <p:origin x="93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-up unopened pill packets">
            <a:extLst>
              <a:ext uri="{FF2B5EF4-FFF2-40B4-BE49-F238E27FC236}">
                <a16:creationId xmlns:a16="http://schemas.microsoft.com/office/drawing/2014/main" id="{267A467C-8705-2322-B0FF-9521A8AFD3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8" r="3539" b="-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C8CE33-3940-45B3-B089-1E529397F0BD}"/>
              </a:ext>
            </a:extLst>
          </p:cNvPr>
          <p:cNvSpPr txBox="1"/>
          <p:nvPr/>
        </p:nvSpPr>
        <p:spPr>
          <a:xfrm>
            <a:off x="7935402" y="743447"/>
            <a:ext cx="3445765" cy="3692028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Digestive System &amp; Chronic Hepatitis 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5A3A01-08AC-8926-7C1B-91032BC2B033}"/>
              </a:ext>
            </a:extLst>
          </p:cNvPr>
          <p:cNvSpPr txBox="1"/>
          <p:nvPr/>
        </p:nvSpPr>
        <p:spPr>
          <a:xfrm>
            <a:off x="7935403" y="4629234"/>
            <a:ext cx="4257246" cy="2227526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3000" dirty="0"/>
              <a:t>Poster Presentation</a:t>
            </a:r>
            <a:endParaRPr lang="en-US" sz="3000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>
                <a:cs typeface="Calibri"/>
              </a:rPr>
              <a:t>BMHP5003_BIRM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>
                <a:cs typeface="Calibri"/>
              </a:rPr>
              <a:t>Module lead: Raheela Shaikh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>
                <a:cs typeface="Calibri"/>
              </a:rPr>
              <a:t>Name student: Valentina Isabela BORDEA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>
                <a:cs typeface="Calibri"/>
              </a:rPr>
              <a:t>Number of student:2133347</a:t>
            </a:r>
          </a:p>
        </p:txBody>
      </p:sp>
    </p:spTree>
    <p:extLst>
      <p:ext uri="{BB962C8B-B14F-4D97-AF65-F5344CB8AC3E}">
        <p14:creationId xmlns:p14="http://schemas.microsoft.com/office/powerpoint/2010/main" val="800743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50" descr="Abstract network of node and mesh">
            <a:extLst>
              <a:ext uri="{FF2B5EF4-FFF2-40B4-BE49-F238E27FC236}">
                <a16:creationId xmlns:a16="http://schemas.microsoft.com/office/drawing/2014/main" id="{A7E50911-E7F1-9B1A-28F2-395FA62179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8" y="24020"/>
            <a:ext cx="12193401" cy="6864926"/>
          </a:xfrm>
          <a:prstGeom prst="rect">
            <a:avLst/>
          </a:prstGeom>
        </p:spPr>
      </p:pic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1C8E6D7C-0465-6442-F48F-F7256724FF40}"/>
              </a:ext>
            </a:extLst>
          </p:cNvPr>
          <p:cNvSpPr/>
          <p:nvPr/>
        </p:nvSpPr>
        <p:spPr>
          <a:xfrm>
            <a:off x="9440883" y="4235531"/>
            <a:ext cx="2513610" cy="169223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F8A44E1F-30A0-3D52-F4EB-2D050F2B0D51}"/>
              </a:ext>
            </a:extLst>
          </p:cNvPr>
          <p:cNvSpPr/>
          <p:nvPr/>
        </p:nvSpPr>
        <p:spPr>
          <a:xfrm>
            <a:off x="6382987" y="4502727"/>
            <a:ext cx="2365169" cy="17219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0B35C77F-BFA3-767D-4693-75DE453D6EFB}"/>
              </a:ext>
            </a:extLst>
          </p:cNvPr>
          <p:cNvSpPr/>
          <p:nvPr/>
        </p:nvSpPr>
        <p:spPr>
          <a:xfrm>
            <a:off x="9699810" y="1167623"/>
            <a:ext cx="2348753" cy="127298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983CD7DF-7408-2F48-ACE4-FE2D1BFD4000}"/>
              </a:ext>
            </a:extLst>
          </p:cNvPr>
          <p:cNvSpPr/>
          <p:nvPr/>
        </p:nvSpPr>
        <p:spPr>
          <a:xfrm>
            <a:off x="7700682" y="779929"/>
            <a:ext cx="1927412" cy="11833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25836385-806A-0B55-D602-62943EFC7AE7}"/>
              </a:ext>
            </a:extLst>
          </p:cNvPr>
          <p:cNvSpPr/>
          <p:nvPr/>
        </p:nvSpPr>
        <p:spPr>
          <a:xfrm>
            <a:off x="5386961" y="1682561"/>
            <a:ext cx="2259104" cy="14881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: Top Corners Rounded 52">
            <a:extLst>
              <a:ext uri="{FF2B5EF4-FFF2-40B4-BE49-F238E27FC236}">
                <a16:creationId xmlns:a16="http://schemas.microsoft.com/office/drawing/2014/main" id="{282C9D12-9F36-39E5-EEB7-A32C30DCF4CA}"/>
              </a:ext>
            </a:extLst>
          </p:cNvPr>
          <p:cNvSpPr/>
          <p:nvPr/>
        </p:nvSpPr>
        <p:spPr>
          <a:xfrm flipV="1">
            <a:off x="2949038" y="-1"/>
            <a:ext cx="2117766" cy="1088572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: Single Corner Rounded 49">
            <a:extLst>
              <a:ext uri="{FF2B5EF4-FFF2-40B4-BE49-F238E27FC236}">
                <a16:creationId xmlns:a16="http://schemas.microsoft.com/office/drawing/2014/main" id="{4235A66C-8CD3-8FEC-6464-20D914069FE0}"/>
              </a:ext>
            </a:extLst>
          </p:cNvPr>
          <p:cNvSpPr/>
          <p:nvPr/>
        </p:nvSpPr>
        <p:spPr>
          <a:xfrm flipH="1">
            <a:off x="4166259" y="5789219"/>
            <a:ext cx="1791196" cy="1068779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: Single Corner Rounded 48">
            <a:extLst>
              <a:ext uri="{FF2B5EF4-FFF2-40B4-BE49-F238E27FC236}">
                <a16:creationId xmlns:a16="http://schemas.microsoft.com/office/drawing/2014/main" id="{C0EFBE98-68F3-9D3D-EA3F-C7495CBE5E24}"/>
              </a:ext>
            </a:extLst>
          </p:cNvPr>
          <p:cNvSpPr/>
          <p:nvPr/>
        </p:nvSpPr>
        <p:spPr>
          <a:xfrm>
            <a:off x="0" y="5824395"/>
            <a:ext cx="2206046" cy="1033604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the internal organs of a person&#10;&#10;Description automatically generated">
            <a:extLst>
              <a:ext uri="{FF2B5EF4-FFF2-40B4-BE49-F238E27FC236}">
                <a16:creationId xmlns:a16="http://schemas.microsoft.com/office/drawing/2014/main" id="{D6D1684D-AEB4-1A0B-5144-027EB65DE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77" y="626716"/>
            <a:ext cx="5648696" cy="56387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CD5EAB-FE11-D6F6-4180-5FB9935B3D0F}"/>
              </a:ext>
            </a:extLst>
          </p:cNvPr>
          <p:cNvSpPr txBox="1"/>
          <p:nvPr/>
        </p:nvSpPr>
        <p:spPr>
          <a:xfrm>
            <a:off x="456163" y="1518816"/>
            <a:ext cx="97453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u="sng" dirty="0">
                <a:cs typeface="Calibri"/>
              </a:rPr>
              <a:t>Salivary gland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C93824-27E2-4E33-25E4-A9FF06D4E338}"/>
              </a:ext>
            </a:extLst>
          </p:cNvPr>
          <p:cNvSpPr txBox="1"/>
          <p:nvPr/>
        </p:nvSpPr>
        <p:spPr>
          <a:xfrm>
            <a:off x="829387" y="1715796"/>
            <a:ext cx="126999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Parotid</a:t>
            </a:r>
          </a:p>
          <a:p>
            <a:endParaRPr lang="en-US" sz="11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1FF913-9370-DFA8-9735-638A653B813D}"/>
              </a:ext>
            </a:extLst>
          </p:cNvPr>
          <p:cNvSpPr txBox="1"/>
          <p:nvPr/>
        </p:nvSpPr>
        <p:spPr>
          <a:xfrm>
            <a:off x="368041" y="1886857"/>
            <a:ext cx="1212978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Submandibular</a:t>
            </a:r>
          </a:p>
          <a:p>
            <a:pPr algn="l"/>
            <a:endParaRPr lang="en-US" sz="1100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EA3ADB-511E-6EFA-3E71-0BF5FF814B46}"/>
              </a:ext>
            </a:extLst>
          </p:cNvPr>
          <p:cNvSpPr txBox="1"/>
          <p:nvPr/>
        </p:nvSpPr>
        <p:spPr>
          <a:xfrm>
            <a:off x="658327" y="2120122"/>
            <a:ext cx="110412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Sublingual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B7BFB3-D726-E4C4-8497-344881387EE9}"/>
              </a:ext>
            </a:extLst>
          </p:cNvPr>
          <p:cNvSpPr txBox="1"/>
          <p:nvPr/>
        </p:nvSpPr>
        <p:spPr>
          <a:xfrm>
            <a:off x="860488" y="2405223"/>
            <a:ext cx="57020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u="sng" dirty="0">
                <a:cs typeface="Calibri"/>
              </a:rPr>
              <a:t>Throat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E8B45E-BB66-C18C-A054-8930BBF21A33}"/>
              </a:ext>
            </a:extLst>
          </p:cNvPr>
          <p:cNvSpPr txBox="1"/>
          <p:nvPr/>
        </p:nvSpPr>
        <p:spPr>
          <a:xfrm>
            <a:off x="782734" y="2560734"/>
            <a:ext cx="64795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Pharynx</a:t>
            </a:r>
            <a:endParaRPr lang="en-US" sz="11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99CAD3-F04C-4151-DFB9-397E0B76BA08}"/>
              </a:ext>
            </a:extLst>
          </p:cNvPr>
          <p:cNvSpPr txBox="1"/>
          <p:nvPr/>
        </p:nvSpPr>
        <p:spPr>
          <a:xfrm>
            <a:off x="518366" y="2752530"/>
            <a:ext cx="91232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Vocal chords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6AE940-2CC0-54BB-210B-6DC13EB29EF2}"/>
              </a:ext>
            </a:extLst>
          </p:cNvPr>
          <p:cNvSpPr txBox="1"/>
          <p:nvPr/>
        </p:nvSpPr>
        <p:spPr>
          <a:xfrm>
            <a:off x="637591" y="2990979"/>
            <a:ext cx="79310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Esophagus</a:t>
            </a:r>
            <a:endParaRPr lang="en-US" sz="1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193085-52AA-49CB-A2C6-119A33B8D9DE}"/>
              </a:ext>
            </a:extLst>
          </p:cNvPr>
          <p:cNvSpPr txBox="1"/>
          <p:nvPr/>
        </p:nvSpPr>
        <p:spPr>
          <a:xfrm>
            <a:off x="984897" y="3250162"/>
            <a:ext cx="45616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Liver</a:t>
            </a:r>
            <a:endParaRPr lang="en-US" sz="11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5E182E-1F35-F5F2-166F-443FA3944B60}"/>
              </a:ext>
            </a:extLst>
          </p:cNvPr>
          <p:cNvSpPr txBox="1"/>
          <p:nvPr/>
        </p:nvSpPr>
        <p:spPr>
          <a:xfrm>
            <a:off x="590939" y="3447143"/>
            <a:ext cx="85012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Gallbladder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23C9DC-6B65-2624-333D-A70EDAB830CA}"/>
              </a:ext>
            </a:extLst>
          </p:cNvPr>
          <p:cNvSpPr txBox="1"/>
          <p:nvPr/>
        </p:nvSpPr>
        <p:spPr>
          <a:xfrm>
            <a:off x="730898" y="3659674"/>
            <a:ext cx="710163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Common bile duct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C33091-05E1-6210-69CB-6DB99995CAC2}"/>
              </a:ext>
            </a:extLst>
          </p:cNvPr>
          <p:cNvSpPr txBox="1"/>
          <p:nvPr/>
        </p:nvSpPr>
        <p:spPr>
          <a:xfrm>
            <a:off x="419877" y="4069183"/>
            <a:ext cx="10211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u="sng" dirty="0">
                <a:cs typeface="Calibri"/>
              </a:rPr>
              <a:t>Small intestine</a:t>
            </a:r>
          </a:p>
          <a:p>
            <a:endParaRPr lang="en-US" sz="1100" dirty="0"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370756-42E0-70FD-5981-E6838439986F}"/>
              </a:ext>
            </a:extLst>
          </p:cNvPr>
          <p:cNvSpPr txBox="1"/>
          <p:nvPr/>
        </p:nvSpPr>
        <p:spPr>
          <a:xfrm>
            <a:off x="562512" y="4240245"/>
            <a:ext cx="86818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Duodenum</a:t>
            </a:r>
            <a:endParaRPr lang="en-US" sz="11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51D8D0-5F64-E3EB-FE81-DD95EC76164C}"/>
              </a:ext>
            </a:extLst>
          </p:cNvPr>
          <p:cNvSpPr txBox="1"/>
          <p:nvPr/>
        </p:nvSpPr>
        <p:spPr>
          <a:xfrm>
            <a:off x="710916" y="4480615"/>
            <a:ext cx="73014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Jejunum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269FC9-F77B-8AC1-0465-83778E0F3C43}"/>
              </a:ext>
            </a:extLst>
          </p:cNvPr>
          <p:cNvSpPr txBox="1"/>
          <p:nvPr/>
        </p:nvSpPr>
        <p:spPr>
          <a:xfrm>
            <a:off x="886783" y="4698330"/>
            <a:ext cx="54391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Ileum</a:t>
            </a:r>
            <a:endParaRPr lang="en-US" sz="11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B39678-F1A8-9123-4833-6A32E2F869BA}"/>
              </a:ext>
            </a:extLst>
          </p:cNvPr>
          <p:cNvSpPr txBox="1"/>
          <p:nvPr/>
        </p:nvSpPr>
        <p:spPr>
          <a:xfrm>
            <a:off x="690752" y="5018102"/>
            <a:ext cx="73894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Appendix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5E1D7A8-D349-771C-52AD-BAE20CDE880E}"/>
              </a:ext>
            </a:extLst>
          </p:cNvPr>
          <p:cNvSpPr txBox="1"/>
          <p:nvPr/>
        </p:nvSpPr>
        <p:spPr>
          <a:xfrm>
            <a:off x="950613" y="5220832"/>
            <a:ext cx="47907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Anus</a:t>
            </a:r>
            <a:endParaRPr lang="en-US" sz="11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C0BF2F8-24C3-FD79-2366-86EC83344F27}"/>
              </a:ext>
            </a:extLst>
          </p:cNvPr>
          <p:cNvSpPr txBox="1"/>
          <p:nvPr/>
        </p:nvSpPr>
        <p:spPr>
          <a:xfrm>
            <a:off x="4165947" y="1573379"/>
            <a:ext cx="57316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u="sng" dirty="0">
                <a:cs typeface="Calibri"/>
              </a:rPr>
              <a:t>Mouth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262128F-63F2-9EF5-26C0-F122D1E42060}"/>
              </a:ext>
            </a:extLst>
          </p:cNvPr>
          <p:cNvSpPr txBox="1"/>
          <p:nvPr/>
        </p:nvSpPr>
        <p:spPr>
          <a:xfrm>
            <a:off x="4167151" y="1728614"/>
            <a:ext cx="63445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Palate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C0028CF-4D18-1951-4D19-EE62DB8B3FE0}"/>
              </a:ext>
            </a:extLst>
          </p:cNvPr>
          <p:cNvSpPr txBox="1"/>
          <p:nvPr/>
        </p:nvSpPr>
        <p:spPr>
          <a:xfrm>
            <a:off x="4167182" y="1916292"/>
            <a:ext cx="74891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Uvula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4732AB8-E837-8242-F165-51EDDEA111CD}"/>
              </a:ext>
            </a:extLst>
          </p:cNvPr>
          <p:cNvSpPr txBox="1"/>
          <p:nvPr/>
        </p:nvSpPr>
        <p:spPr>
          <a:xfrm>
            <a:off x="4167196" y="2142380"/>
            <a:ext cx="51335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Teeth</a:t>
            </a:r>
            <a:endParaRPr lang="en-US" sz="1100"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74281B9-506D-6444-B8C7-2C69A361909F}"/>
              </a:ext>
            </a:extLst>
          </p:cNvPr>
          <p:cNvSpPr txBox="1"/>
          <p:nvPr/>
        </p:nvSpPr>
        <p:spPr>
          <a:xfrm>
            <a:off x="4166888" y="2343956"/>
            <a:ext cx="101381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Tongue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826CA92-24F8-D506-B3E1-F9E11771AB18}"/>
              </a:ext>
            </a:extLst>
          </p:cNvPr>
          <p:cNvSpPr txBox="1"/>
          <p:nvPr/>
        </p:nvSpPr>
        <p:spPr>
          <a:xfrm>
            <a:off x="4165654" y="3285117"/>
            <a:ext cx="112010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Pancreatic duct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88F031C-D648-E764-2595-20645B7D8FA1}"/>
              </a:ext>
            </a:extLst>
          </p:cNvPr>
          <p:cNvSpPr txBox="1"/>
          <p:nvPr/>
        </p:nvSpPr>
        <p:spPr>
          <a:xfrm>
            <a:off x="4167057" y="3475911"/>
            <a:ext cx="96149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Stomach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9B9B290-F9A8-33CC-2D24-3030246D6FF6}"/>
              </a:ext>
            </a:extLst>
          </p:cNvPr>
          <p:cNvSpPr txBox="1"/>
          <p:nvPr/>
        </p:nvSpPr>
        <p:spPr>
          <a:xfrm>
            <a:off x="4164636" y="3685894"/>
            <a:ext cx="112174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Pancreas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2E7C9BA-7E22-5D98-4528-9F73143175B9}"/>
              </a:ext>
            </a:extLst>
          </p:cNvPr>
          <p:cNvSpPr txBox="1"/>
          <p:nvPr/>
        </p:nvSpPr>
        <p:spPr>
          <a:xfrm>
            <a:off x="4166055" y="4110674"/>
            <a:ext cx="108249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u="sng" dirty="0">
                <a:cs typeface="Calibri"/>
              </a:rPr>
              <a:t>Large intestine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77EEDD5-2008-70FA-5213-3E0E36CF15CA}"/>
              </a:ext>
            </a:extLst>
          </p:cNvPr>
          <p:cNvSpPr txBox="1"/>
          <p:nvPr/>
        </p:nvSpPr>
        <p:spPr>
          <a:xfrm>
            <a:off x="4165931" y="4273066"/>
            <a:ext cx="173180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Transverse colon</a:t>
            </a:r>
            <a:endParaRPr lang="en-US" sz="1100">
              <a:cs typeface="Calibri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CC91B0A-DA9F-6DBF-6170-04E733A17D24}"/>
              </a:ext>
            </a:extLst>
          </p:cNvPr>
          <p:cNvSpPr txBox="1"/>
          <p:nvPr/>
        </p:nvSpPr>
        <p:spPr>
          <a:xfrm>
            <a:off x="4166379" y="4479981"/>
            <a:ext cx="113399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Ascending colon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6907945-9663-C7E4-A5E1-2F85994E8266}"/>
              </a:ext>
            </a:extLst>
          </p:cNvPr>
          <p:cNvSpPr txBox="1"/>
          <p:nvPr/>
        </p:nvSpPr>
        <p:spPr>
          <a:xfrm>
            <a:off x="4167675" y="4700239"/>
            <a:ext cx="103017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Cecum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0DD8D3-CF8F-771C-72F7-C5DEF51D38A0}"/>
              </a:ext>
            </a:extLst>
          </p:cNvPr>
          <p:cNvSpPr txBox="1"/>
          <p:nvPr/>
        </p:nvSpPr>
        <p:spPr>
          <a:xfrm>
            <a:off x="4165098" y="4889567"/>
            <a:ext cx="143242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Descending colon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2CC373E-D982-1BBC-24B7-D80F30048EF9}"/>
              </a:ext>
            </a:extLst>
          </p:cNvPr>
          <p:cNvSpPr txBox="1"/>
          <p:nvPr/>
        </p:nvSpPr>
        <p:spPr>
          <a:xfrm>
            <a:off x="4164574" y="5090156"/>
            <a:ext cx="124601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cs typeface="Calibri"/>
              </a:rPr>
              <a:t>Sigmoid colon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C5447C8-1263-D125-B812-49BF90FB6778}"/>
              </a:ext>
            </a:extLst>
          </p:cNvPr>
          <p:cNvSpPr txBox="1"/>
          <p:nvPr/>
        </p:nvSpPr>
        <p:spPr>
          <a:xfrm>
            <a:off x="4165145" y="5313837"/>
            <a:ext cx="115771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cs typeface="Calibri"/>
              </a:rPr>
              <a:t>Rectum</a:t>
            </a:r>
            <a:endParaRPr lang="en-US" sz="11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5D73878-C664-0761-94B1-5FD89F37A330}"/>
              </a:ext>
            </a:extLst>
          </p:cNvPr>
          <p:cNvSpPr txBox="1"/>
          <p:nvPr/>
        </p:nvSpPr>
        <p:spPr>
          <a:xfrm>
            <a:off x="5125890" y="0"/>
            <a:ext cx="31715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DAF0FE"/>
                </a:solidFill>
                <a:cs typeface="Calibri"/>
              </a:rPr>
              <a:t>Digestive system</a:t>
            </a:r>
          </a:p>
        </p:txBody>
      </p:sp>
      <p:sp>
        <p:nvSpPr>
          <p:cNvPr id="42" name="Rectangle: Single Corner Rounded 41">
            <a:extLst>
              <a:ext uri="{FF2B5EF4-FFF2-40B4-BE49-F238E27FC236}">
                <a16:creationId xmlns:a16="http://schemas.microsoft.com/office/drawing/2014/main" id="{FD6A0CBE-AF07-ACC2-2F8F-7798CFD316DB}"/>
              </a:ext>
            </a:extLst>
          </p:cNvPr>
          <p:cNvSpPr/>
          <p:nvPr/>
        </p:nvSpPr>
        <p:spPr>
          <a:xfrm rot="10800000" flipH="1">
            <a:off x="-863" y="-1"/>
            <a:ext cx="2819401" cy="1088572"/>
          </a:xfrm>
          <a:prstGeom prst="round1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cs typeface="Calibri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566BADC-7A46-16E1-A7A3-B18B8ABCC27A}"/>
              </a:ext>
            </a:extLst>
          </p:cNvPr>
          <p:cNvSpPr txBox="1"/>
          <p:nvPr/>
        </p:nvSpPr>
        <p:spPr>
          <a:xfrm>
            <a:off x="30178" y="51087"/>
            <a:ext cx="275408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cs typeface="Calibri"/>
              </a:rPr>
              <a:t>The digestive system consists of a group of organs that work together to process and absorb food while also getting rid of waste materials that cannot be used by the body.</a:t>
            </a:r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82F56E2-1F50-C950-F316-4A0C864971EB}"/>
              </a:ext>
            </a:extLst>
          </p:cNvPr>
          <p:cNvSpPr txBox="1"/>
          <p:nvPr/>
        </p:nvSpPr>
        <p:spPr>
          <a:xfrm>
            <a:off x="-29308" y="5851768"/>
            <a:ext cx="223715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cs typeface="Calibri"/>
              </a:rPr>
              <a:t>The digestive tract, which measures to about 9 meters and includes:</a:t>
            </a:r>
            <a:endParaRPr lang="en-US" dirty="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  <a:cs typeface="Calibri"/>
              </a:rPr>
              <a:t>the oral cavity, </a:t>
            </a:r>
            <a:r>
              <a:rPr lang="en" sz="1100" dirty="0">
                <a:solidFill>
                  <a:schemeClr val="bg1"/>
                </a:solidFill>
                <a:latin typeface="Calibri"/>
                <a:cs typeface="Calibri"/>
              </a:rPr>
              <a:t>the pharynx, the esophagus, the stomach, the small intestine, and the large intestine.</a:t>
            </a:r>
            <a:endParaRPr lang="en-US" sz="1100" dirty="0">
              <a:solidFill>
                <a:schemeClr val="bg1"/>
              </a:solidFill>
              <a:latin typeface="Calibri"/>
              <a:cs typeface="Calibri"/>
            </a:endParaRPr>
          </a:p>
          <a:p>
            <a:pPr algn="ctr"/>
            <a:endParaRPr lang="en-US" sz="1100" dirty="0">
              <a:solidFill>
                <a:schemeClr val="bg1"/>
              </a:solidFill>
              <a:cs typeface="Calibri"/>
            </a:endParaRPr>
          </a:p>
          <a:p>
            <a:pPr algn="ctr"/>
            <a:endParaRPr lang="en-US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DE00B5A-3044-7737-D948-BADE613AEF54}"/>
              </a:ext>
            </a:extLst>
          </p:cNvPr>
          <p:cNvSpPr txBox="1"/>
          <p:nvPr/>
        </p:nvSpPr>
        <p:spPr>
          <a:xfrm>
            <a:off x="4164994" y="5847261"/>
            <a:ext cx="1792464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cs typeface="Calibri"/>
              </a:rPr>
              <a:t>The accessory glands, 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which contribute to digestion through  secretions​: the salivary glands, the liver, and the pancreas.</a:t>
            </a:r>
            <a:endParaRPr lang="en-US" sz="1100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041A14-E780-48A7-C816-60F042AC4D51}"/>
              </a:ext>
            </a:extLst>
          </p:cNvPr>
          <p:cNvSpPr txBox="1"/>
          <p:nvPr/>
        </p:nvSpPr>
        <p:spPr>
          <a:xfrm>
            <a:off x="2396425" y="6160570"/>
            <a:ext cx="153154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cs typeface="Calibri"/>
              </a:rPr>
              <a:t>The components of the digestive system are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FFB351E4-7028-BE1F-6787-F8AE7BDBDA23}"/>
              </a:ext>
            </a:extLst>
          </p:cNvPr>
          <p:cNvCxnSpPr/>
          <p:nvPr/>
        </p:nvCxnSpPr>
        <p:spPr>
          <a:xfrm flipH="1" flipV="1">
            <a:off x="2263001" y="6377279"/>
            <a:ext cx="272643" cy="838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ACFF2C4D-CE68-5E0E-7B41-EE5DEC69E65B}"/>
              </a:ext>
            </a:extLst>
          </p:cNvPr>
          <p:cNvCxnSpPr>
            <a:cxnSpLocks/>
          </p:cNvCxnSpPr>
          <p:nvPr/>
        </p:nvCxnSpPr>
        <p:spPr>
          <a:xfrm>
            <a:off x="3865346" y="6373418"/>
            <a:ext cx="248814" cy="150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27DD82D0-9196-149E-FD45-E4ECA17B5F85}"/>
              </a:ext>
            </a:extLst>
          </p:cNvPr>
          <p:cNvSpPr txBox="1"/>
          <p:nvPr/>
        </p:nvSpPr>
        <p:spPr>
          <a:xfrm>
            <a:off x="2949038" y="49481"/>
            <a:ext cx="211776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The primary role of the system is to get the food ready, for the </a:t>
            </a:r>
            <a:r>
              <a:rPr lang="en-US" sz="1100" dirty="0" err="1">
                <a:solidFill>
                  <a:schemeClr val="bg1"/>
                </a:solidFill>
                <a:ea typeface="+mn-lt"/>
                <a:cs typeface="+mn-lt"/>
              </a:rPr>
              <a:t>bodys</a:t>
            </a:r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 cells by going through digestion and absorption.</a:t>
            </a:r>
            <a:endParaRPr lang="en-US" sz="1100" dirty="0">
              <a:solidFill>
                <a:schemeClr val="bg1"/>
              </a:solidFill>
              <a:cs typeface="Calibri" panose="020F0502020204030204"/>
            </a:endParaRPr>
          </a:p>
        </p:txBody>
      </p:sp>
      <p:pic>
        <p:nvPicPr>
          <p:cNvPr id="54" name="Picture 53" descr="A liver with bacteria on it&#10;&#10;Description automatically generated">
            <a:extLst>
              <a:ext uri="{FF2B5EF4-FFF2-40B4-BE49-F238E27FC236}">
                <a16:creationId xmlns:a16="http://schemas.microsoft.com/office/drawing/2014/main" id="{2181F8A2-5B89-B1A0-341C-452F2EF10D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8658" y="2069760"/>
            <a:ext cx="3557707" cy="2396331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28B305F6-E017-F9E3-A0D6-44E0F8D0898F}"/>
              </a:ext>
            </a:extLst>
          </p:cNvPr>
          <p:cNvSpPr txBox="1"/>
          <p:nvPr/>
        </p:nvSpPr>
        <p:spPr>
          <a:xfrm>
            <a:off x="7679211" y="620293"/>
            <a:ext cx="195430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Chronic hepatitis C is a type of liver infection that persists over a period of time. It occurs when the acute hepatitis C virus remains untreated. This condition can lead to liver damage, cirrhosis, liver cancer and fatal outcomes.</a:t>
            </a:r>
            <a:endParaRPr lang="en-US" sz="1100" dirty="0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45A12261-6B9B-9C5D-4CB6-297271565F9D}"/>
              </a:ext>
            </a:extLst>
          </p:cNvPr>
          <p:cNvSpPr txBox="1"/>
          <p:nvPr/>
        </p:nvSpPr>
        <p:spPr>
          <a:xfrm>
            <a:off x="9710270" y="1149358"/>
            <a:ext cx="2348752" cy="127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Symptoms:</a:t>
            </a:r>
            <a:endParaRPr lang="en-US" dirty="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Some of the people with chronic hepatitis C feel absolutely normal, but there are people who suffer from severe symptoms: fatigue, difficulty concentrating, stomach cramps, loss of appetite, and jaundice.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BF8D9DA4-BF9B-CD93-5F96-F5228F6DADBF}"/>
              </a:ext>
            </a:extLst>
          </p:cNvPr>
          <p:cNvSpPr txBox="1"/>
          <p:nvPr/>
        </p:nvSpPr>
        <p:spPr>
          <a:xfrm>
            <a:off x="5360893" y="1622611"/>
            <a:ext cx="2384612" cy="16158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Hepatitis C spreads when someone comes into contact with blood, such as accidental injections in healthcare settings the use of illicit drugs through injection transmission from a mother to her baby, during childbirth or unprotected sexual activity. Diagnosis of hepatitis C can only be confirmed through blood tests.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FF00485E-BACB-6B9D-8985-B7DA19E6E50C}"/>
              </a:ext>
            </a:extLst>
          </p:cNvPr>
          <p:cNvSpPr txBox="1"/>
          <p:nvPr/>
        </p:nvSpPr>
        <p:spPr>
          <a:xfrm>
            <a:off x="9323293" y="340659"/>
            <a:ext cx="219635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DAF0FE"/>
                </a:solidFill>
                <a:cs typeface="Calibri"/>
              </a:rPr>
              <a:t>Chronic Hepatitis C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E33879-4BAE-F21F-960C-08A42D725925}"/>
              </a:ext>
            </a:extLst>
          </p:cNvPr>
          <p:cNvSpPr txBox="1"/>
          <p:nvPr/>
        </p:nvSpPr>
        <p:spPr>
          <a:xfrm>
            <a:off x="6353297" y="4562104"/>
            <a:ext cx="2394858" cy="16158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Hepatitis C treatment.</a:t>
            </a:r>
            <a:endParaRPr lang="en-US" sz="1100" dirty="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Antiviral treatment is the most used treatment for 8-24 weeks, and it can completely eliminate the hepatitis C virus from the body. However, complications also occur, such as cirrhosis, where the only treatment is a liver transplant, or liver cancer, a long-term complication.</a:t>
            </a:r>
            <a:endParaRPr lang="en-US" sz="1100" dirty="0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7B575A-F123-8987-82A2-BA6439E599A0}"/>
              </a:ext>
            </a:extLst>
          </p:cNvPr>
          <p:cNvSpPr txBox="1"/>
          <p:nvPr/>
        </p:nvSpPr>
        <p:spPr>
          <a:xfrm>
            <a:off x="9411195" y="4285013"/>
            <a:ext cx="2563091" cy="16158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Prevention.</a:t>
            </a:r>
            <a:endParaRPr lang="en-US" sz="1100" dirty="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Currently, there is no vaccine against hepatitis C.</a:t>
            </a:r>
            <a:endParaRPr lang="en-US" sz="1100" dirty="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  <a:ea typeface="+mn-lt"/>
                <a:cs typeface="+mn-lt"/>
              </a:rPr>
              <a:t>To avoid infection with this virus, it is a: not to share utensils for injecting illegal drugs or medicines, to use a condom during sexual intercourse, not to share razors or toothbrushes that could have blood on them.</a:t>
            </a:r>
            <a:endParaRPr lang="en-US" sz="11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0707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631A8-EA8E-C561-0844-E36E9A5F4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BDE44-2FF4-5AED-C612-07E84EB1F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US" sz="1600" b="0" i="0" dirty="0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Sherwood, L. (2015). </a:t>
            </a:r>
            <a:r>
              <a:rPr lang="en-US" sz="1600" b="0" i="1" dirty="0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Human Physiology: From Cells to Systems</a:t>
            </a:r>
            <a:r>
              <a:rPr lang="en-US" sz="1600" b="0" i="0" dirty="0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. 9th ed. Boston, MA: Cengage Learning.</a:t>
            </a:r>
          </a:p>
          <a:p>
            <a:pPr algn="l"/>
            <a:r>
              <a:rPr lang="en-US" sz="1600" b="0" i="0" dirty="0" err="1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Marieb</a:t>
            </a:r>
            <a:r>
              <a:rPr lang="en-US" sz="1600" b="0" i="0" dirty="0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, E.N., &amp; Hoehn, K. (2018). </a:t>
            </a:r>
            <a:r>
              <a:rPr lang="en-US" sz="1600" b="0" i="1" dirty="0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Human Anatomy &amp; Physiology</a:t>
            </a:r>
            <a:r>
              <a:rPr lang="en-US" sz="1600" b="0" i="0" dirty="0">
                <a:solidFill>
                  <a:srgbClr val="374151"/>
                </a:solidFill>
                <a:effectLst/>
                <a:cs typeface="Arial" panose="020B0604020202020204" pitchFamily="34" charset="0"/>
              </a:rPr>
              <a:t>. 11th ed. Boston, MA: Pearson.</a:t>
            </a:r>
          </a:p>
          <a:p>
            <a:pPr algn="l"/>
            <a:r>
              <a:rPr lang="en-US" sz="1600" b="0" i="0" dirty="0">
                <a:solidFill>
                  <a:srgbClr val="2C3E50"/>
                </a:solidFill>
                <a:effectLst/>
                <a:cs typeface="Arial" panose="020B0604020202020204" pitchFamily="34" charset="0"/>
              </a:rPr>
              <a:t>Centers for Disease Control and Prevention. (2019). </a:t>
            </a:r>
            <a:r>
              <a:rPr lang="en-US" sz="1600" b="0" i="1" dirty="0">
                <a:solidFill>
                  <a:srgbClr val="2C3E50"/>
                </a:solidFill>
                <a:effectLst/>
                <a:cs typeface="Arial" panose="020B0604020202020204" pitchFamily="34" charset="0"/>
              </a:rPr>
              <a:t>Hepatitis C Questions and Answers for Health Professionals</a:t>
            </a:r>
            <a:r>
              <a:rPr lang="en-US" sz="1600" b="0" i="0" dirty="0">
                <a:solidFill>
                  <a:srgbClr val="2C3E50"/>
                </a:solidFill>
                <a:effectLst/>
                <a:cs typeface="Arial" panose="020B0604020202020204" pitchFamily="34" charset="0"/>
              </a:rPr>
              <a:t>. [online] Available at: https://www.cdc.gov/hepatitis/hcv/hcvfaq.htm.</a:t>
            </a:r>
          </a:p>
          <a:p>
            <a:pPr algn="l"/>
            <a:r>
              <a:rPr lang="en-US" sz="1600" b="0" i="0" dirty="0">
                <a:solidFill>
                  <a:srgbClr val="374151"/>
                </a:solidFill>
                <a:effectLst/>
              </a:rPr>
              <a:t>European Association for the Study of the Liver. (2018). </a:t>
            </a:r>
            <a:r>
              <a:rPr lang="en-US" sz="1600" b="0" i="1" dirty="0">
                <a:solidFill>
                  <a:srgbClr val="374151"/>
                </a:solidFill>
                <a:effectLst/>
              </a:rPr>
              <a:t>EASL Recommendations on Treatment of Hepatitis C 2018</a:t>
            </a:r>
            <a:r>
              <a:rPr lang="en-US" sz="1600" b="0" i="0" dirty="0">
                <a:solidFill>
                  <a:srgbClr val="374151"/>
                </a:solidFill>
                <a:effectLst/>
              </a:rPr>
              <a:t>. Journal of Hepatology, 69(2), 461-511.</a:t>
            </a:r>
          </a:p>
          <a:p>
            <a:pPr algn="l"/>
            <a:r>
              <a:rPr lang="en-US" sz="1600" b="0" i="0" dirty="0">
                <a:solidFill>
                  <a:srgbClr val="000000"/>
                </a:solidFill>
                <a:effectLst/>
              </a:rPr>
              <a:t>www.cdc.gov. (2022). </a:t>
            </a:r>
            <a:r>
              <a:rPr lang="en-US" sz="1600" b="0" i="1" dirty="0">
                <a:solidFill>
                  <a:srgbClr val="000000"/>
                </a:solidFill>
                <a:effectLst/>
              </a:rPr>
              <a:t>What is Hepatitis C - FAQ | CDC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. [online] Available at: https://www.cdc.gov/hepatitis/hcv/cfaq.htm#cFAQ31 [Accessed 20 Oct. 2023].</a:t>
            </a:r>
          </a:p>
          <a:p>
            <a:pPr algn="l"/>
            <a:r>
              <a:rPr lang="en-US" sz="1600" b="0" i="0" dirty="0">
                <a:solidFill>
                  <a:srgbClr val="000000"/>
                </a:solidFill>
                <a:effectLst/>
              </a:rPr>
              <a:t>Mayo Clinic (2023). </a:t>
            </a:r>
            <a:r>
              <a:rPr lang="en-US" sz="1600" b="0" i="1" dirty="0">
                <a:solidFill>
                  <a:srgbClr val="000000"/>
                </a:solidFill>
                <a:effectLst/>
              </a:rPr>
              <a:t>Hepatitis C - Symptoms and causes</a:t>
            </a:r>
            <a:r>
              <a:rPr lang="en-US" sz="1600" b="0" i="0" dirty="0">
                <a:solidFill>
                  <a:srgbClr val="000000"/>
                </a:solidFill>
                <a:effectLst/>
              </a:rPr>
              <a:t>. [online] Mayo Clinic. Available at: https://www.mayoclinic.org/diseases-conditions/hepatitis-c/symptoms-causes/syc-20354278.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77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654</Words>
  <Application>Microsoft Office PowerPoint</Application>
  <PresentationFormat>Widescreen</PresentationFormat>
  <Paragraphs>63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2023-10-20T10:03:12Z</dcterms:created>
  <dcterms:modified xsi:type="dcterms:W3CDTF">2023-10-20T10:20:26Z</dcterms:modified>
</cp:coreProperties>
</file>