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815" r:id="rId4"/>
  </p:sldMasterIdLst>
  <p:notesMasterIdLst>
    <p:notesMasterId r:id="rId9"/>
  </p:notesMasterIdLst>
  <p:handoutMasterIdLst>
    <p:handoutMasterId r:id="rId10"/>
  </p:handoutMasterIdLst>
  <p:sldIdLst>
    <p:sldId id="1497" r:id="rId5"/>
    <p:sldId id="1514" r:id="rId6"/>
    <p:sldId id="1498" r:id="rId7"/>
    <p:sldId id="1516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9941987A-41B7-49AC-EE6E-03F2D0BD95BA}" name="Daria Naidenov" initials="DN" userId="S::danaidenov@microsoft.com::ab38ab5f-bdf0-4774-ae5a-d2782abb2027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60"/>
  </p:normalViewPr>
  <p:slideViewPr>
    <p:cSldViewPr snapToGrid="0">
      <p:cViewPr varScale="1">
        <p:scale>
          <a:sx n="76" d="100"/>
          <a:sy n="76" d="100"/>
        </p:scale>
        <p:origin x="132" y="5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72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8/10/relationships/authors" Target="authors.xml"/><Relationship Id="rId10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7/28/2026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7/28/2026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F8955-0F19-465D-B095-4EFD5ED08188}" type="datetime1">
              <a:rPr lang="en-US" smtClean="0"/>
              <a:pPr/>
              <a:t>7/28/2026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3717420"/>
      </p:ext>
    </p:extLst>
  </p:cSld>
  <p:clrMapOvr>
    <a:masterClrMapping/>
  </p:clrMapOvr>
  <p:hf hd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F8955-0F19-465D-B095-4EFD5ED08188}" type="datetime1">
              <a:rPr lang="en-US" smtClean="0"/>
              <a:pPr/>
              <a:t>7/28/2026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9092540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F8955-0F19-465D-B095-4EFD5ED08188}" type="datetime1">
              <a:rPr lang="en-US" smtClean="0"/>
              <a:pPr/>
              <a:t>7/28/2026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5215237"/>
      </p:ext>
    </p:extLst>
  </p:cSld>
  <p:clrMapOvr>
    <a:masterClrMapping/>
  </p:clrMapOvr>
  <p:hf hd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F8955-0F19-465D-B095-4EFD5ED08188}" type="datetime1">
              <a:rPr lang="en-US" smtClean="0"/>
              <a:pPr/>
              <a:t>7/28/2026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1149750"/>
      </p:ext>
    </p:extLst>
  </p:cSld>
  <p:clrMapOvr>
    <a:masterClrMapping/>
  </p:clrMapOvr>
  <p:hf hd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F8955-0F19-465D-B095-4EFD5ED08188}" type="datetime1">
              <a:rPr lang="en-US" smtClean="0"/>
              <a:pPr/>
              <a:t>7/28/2026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9144169"/>
      </p:ext>
    </p:extLst>
  </p:cSld>
  <p:clrMapOvr>
    <a:masterClrMapping/>
  </p:clrMapOvr>
  <p:hf hd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E927C-C7F8-47B0-9A1C-DEAC93AC4235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B436D197-BA6C-13F1-4B8D-7C804F4FC604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79470013-6CFB-2A44-9103-08A29E70C321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5522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EB669C-B2F2-4540-973C-9431C4193843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430823C-66B1-F014-9823-DC9CCC71B0DD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67898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0AE40-9A04-413D-8631-F7A90F9EBCFC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62A681C-1132-9B3F-F1E3-D9B7CD92876E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48FB58E-F387-458F-D85D-57D9A479DD8F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8354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94C3A-EE25-431B-80B1-4EF91AFC3103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4A8114B-653D-E6C3-5B6A-798AFA07DB2F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81C5843-48A4-B66E-A98F-D26A1BBE6071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04422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F8955-0F19-465D-B095-4EFD5ED08188}" type="datetime1">
              <a:rPr lang="en-US" smtClean="0"/>
              <a:pPr/>
              <a:t>7/28/2026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0910435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F8955-0F19-465D-B095-4EFD5ED08188}" type="datetime1">
              <a:rPr lang="en-US" smtClean="0"/>
              <a:pPr/>
              <a:t>7/28/2026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5273634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F8955-0F19-465D-B095-4EFD5ED08188}" type="datetime1">
              <a:rPr lang="en-US" smtClean="0"/>
              <a:pPr/>
              <a:t>7/28/2026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58138697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F8955-0F19-465D-B095-4EFD5ED08188}" type="datetime1">
              <a:rPr lang="en-US" smtClean="0"/>
              <a:pPr/>
              <a:t>7/28/2026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8863868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F8955-0F19-465D-B095-4EFD5ED08188}" type="datetime1">
              <a:rPr lang="en-US" smtClean="0"/>
              <a:pPr/>
              <a:t>7/28/2026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966744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F8955-0F19-465D-B095-4EFD5ED08188}" type="datetime1">
              <a:rPr lang="en-US" smtClean="0"/>
              <a:pPr/>
              <a:t>7/28/2026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9620713"/>
      </p:ext>
    </p:extLst>
  </p:cSld>
  <p:clrMapOvr>
    <a:masterClrMapping/>
  </p:clrMapOvr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F8955-0F19-465D-B095-4EFD5ED08188}" type="datetime1">
              <a:rPr lang="en-US" smtClean="0"/>
              <a:pPr/>
              <a:t>7/28/2026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2581636"/>
      </p:ext>
    </p:extLst>
  </p:cSld>
  <p:clrMapOvr>
    <a:masterClrMapping/>
  </p:clrMapOvr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F8955-0F19-465D-B095-4EFD5ED08188}" type="datetime1">
              <a:rPr lang="en-US" smtClean="0"/>
              <a:pPr/>
              <a:t>7/28/2026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3443217"/>
      </p:ext>
    </p:extLst>
  </p:cSld>
  <p:clrMapOvr>
    <a:masterClrMapping/>
  </p:clrMapOvr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nt with Picture 18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1" y="1001715"/>
            <a:ext cx="5955028" cy="5477511"/>
          </a:xfrm>
        </p:spPr>
        <p:txBody>
          <a:bodyPr anchor="b">
            <a:normAutofit/>
          </a:bodyPr>
          <a:lstStyle>
            <a:lvl1pPr>
              <a:defRPr sz="7200" b="0" i="0">
                <a:latin typeface="+mj-lt"/>
                <a:ea typeface="Dotum" panose="020B0600000101010101" pitchFamily="34" charset="-127"/>
                <a:cs typeface="Noto Sans Kannada Thin" panose="020B0202040504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2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2" y="5260879"/>
            <a:ext cx="1494475" cy="429768"/>
          </a:xfrm>
        </p:spPr>
        <p:txBody>
          <a:bodyPr/>
          <a:lstStyle/>
          <a:p>
            <a:fld id="{341E3BD6-1BE7-4293-98B0-C8B456DEC98E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" y="6492875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065403" y="-1"/>
            <a:ext cx="5131677" cy="6222999"/>
          </a:xfrm>
          <a:blipFill dpi="0" rotWithShape="1">
            <a:blip r:embed="rId2">
              <a:alphaModFix amt="60000"/>
            </a:blip>
            <a:srcRect/>
            <a:stretch>
              <a:fillRect l="-686" t="2" b="-4120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28FA8915-517E-32B2-6836-7A69DEF7C849}"/>
              </a:ext>
            </a:extLst>
          </p:cNvPr>
          <p:cNvCxnSpPr>
            <a:cxnSpLocks/>
          </p:cNvCxnSpPr>
          <p:nvPr userDrawn="1"/>
        </p:nvCxnSpPr>
        <p:spPr>
          <a:xfrm>
            <a:off x="7060324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76B2467-9468-3DE8-CA1C-7B68F7ED9A67}"/>
              </a:ext>
            </a:extLst>
          </p:cNvPr>
          <p:cNvCxnSpPr>
            <a:cxnSpLocks/>
          </p:cNvCxnSpPr>
          <p:nvPr userDrawn="1"/>
        </p:nvCxnSpPr>
        <p:spPr>
          <a:xfrm>
            <a:off x="0" y="164150"/>
            <a:ext cx="70603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77414" y="6375748"/>
            <a:ext cx="4847572" cy="363255"/>
          </a:xfrm>
        </p:spPr>
        <p:txBody>
          <a:bodyPr anchor="ctr">
            <a:normAutofit/>
          </a:bodyPr>
          <a:lstStyle>
            <a:lvl1pPr marL="0" indent="0">
              <a:buNone/>
              <a:defRPr sz="1600" b="0" i="0">
                <a:latin typeface="+mj-lt"/>
              </a:defRPr>
            </a:lvl1pPr>
            <a:lvl2pPr>
              <a:defRPr sz="1600" b="0" i="0">
                <a:latin typeface="Univers Light" panose="020B0403020202020204" pitchFamily="34" charset="0"/>
              </a:defRPr>
            </a:lvl2pPr>
            <a:lvl3pPr>
              <a:defRPr sz="1600" b="0" i="0">
                <a:latin typeface="Univers Light" panose="020B0403020202020204" pitchFamily="34" charset="0"/>
              </a:defRPr>
            </a:lvl3pPr>
            <a:lvl4pPr>
              <a:defRPr sz="1600" b="0" i="0">
                <a:latin typeface="Univers Light" panose="020B0403020202020204" pitchFamily="34" charset="0"/>
              </a:defRPr>
            </a:lvl4pPr>
            <a:lvl5pPr>
              <a:defRPr sz="1600" b="0" i="0">
                <a:latin typeface="Univers Light" panose="020B0403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8055867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900433"/>
            <a:ext cx="3771900" cy="5221285"/>
          </a:xfrm>
        </p:spPr>
        <p:txBody>
          <a:bodyPr anchor="ctr">
            <a:normAutofit/>
          </a:bodyPr>
          <a:lstStyle>
            <a:lvl1pPr algn="ct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B4E55-CD3E-4D87-9041-7A8452BD5273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900432"/>
            <a:ext cx="6209054" cy="5221285"/>
          </a:xfrm>
        </p:spPr>
        <p:txBody>
          <a:bodyPr anchor="ctr"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E7E8DAF-8174-2859-E029-6F85464CAC9F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4228395-2719-9A44-CE27-6CFD8BD848E8}"/>
              </a:ext>
            </a:extLst>
          </p:cNvPr>
          <p:cNvCxnSpPr>
            <a:cxnSpLocks/>
          </p:cNvCxnSpPr>
          <p:nvPr userDrawn="1"/>
        </p:nvCxnSpPr>
        <p:spPr>
          <a:xfrm>
            <a:off x="4883705" y="164150"/>
            <a:ext cx="730829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E83E6F6-12DD-3AC0-8C59-D6E9DEDA1456}"/>
              </a:ext>
            </a:extLst>
          </p:cNvPr>
          <p:cNvCxnSpPr>
            <a:cxnSpLocks/>
          </p:cNvCxnSpPr>
          <p:nvPr userDrawn="1"/>
        </p:nvCxnSpPr>
        <p:spPr>
          <a:xfrm>
            <a:off x="4883705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61013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Agenda with Pictur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1419" y="1001716"/>
            <a:ext cx="4796545" cy="1503374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C92E087-D311-16FB-DFD8-7DFD79458D04}"/>
              </a:ext>
            </a:extLst>
          </p:cNvPr>
          <p:cNvCxnSpPr>
            <a:cxnSpLocks/>
          </p:cNvCxnSpPr>
          <p:nvPr userDrawn="1"/>
        </p:nvCxnSpPr>
        <p:spPr>
          <a:xfrm>
            <a:off x="6096000" y="164150"/>
            <a:ext cx="6096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3" y="5260880"/>
            <a:ext cx="1494474" cy="429768"/>
          </a:xfrm>
        </p:spPr>
        <p:txBody>
          <a:bodyPr/>
          <a:lstStyle/>
          <a:p>
            <a:fld id="{569377BB-3A7F-48AE-8949-DF715FC88965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98329" y="0"/>
            <a:ext cx="533103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76581" y="2886088"/>
            <a:ext cx="4781383" cy="3336912"/>
          </a:xfrm>
        </p:spPr>
        <p:txBody>
          <a:bodyPr anchor="b">
            <a:normAutofit/>
          </a:bodyPr>
          <a:lstStyle>
            <a:lvl1pPr marL="0" indent="0">
              <a:buFont typeface="+mj-lt"/>
              <a:buNone/>
              <a:defRPr sz="1600"/>
            </a:lvl1pPr>
            <a:lvl2pPr marL="228600" indent="0">
              <a:buFont typeface="+mj-lt"/>
              <a:buNone/>
              <a:defRPr sz="1600"/>
            </a:lvl2pPr>
            <a:lvl3pPr marL="457200" indent="0">
              <a:buFont typeface="+mj-lt"/>
              <a:buNone/>
              <a:defRPr sz="1600"/>
            </a:lvl3pPr>
            <a:lvl4pPr marL="685800" indent="0">
              <a:buFont typeface="+mj-lt"/>
              <a:buNone/>
              <a:defRPr sz="1600"/>
            </a:lvl4pPr>
            <a:lvl5pPr marL="914400" indent="0">
              <a:buFont typeface="+mj-lt"/>
              <a:buNone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41EF905-FBC0-6AEE-DA7E-A6361F7EF6BB}"/>
              </a:ext>
            </a:extLst>
          </p:cNvPr>
          <p:cNvCxnSpPr>
            <a:cxnSpLocks/>
          </p:cNvCxnSpPr>
          <p:nvPr userDrawn="1"/>
        </p:nvCxnSpPr>
        <p:spPr>
          <a:xfrm>
            <a:off x="6099047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C5A10F-4276-544F-CA8D-14E3EDCA493B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534239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33CF370-3CA5-B9C3-AA2C-1D52A27AD182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5"/>
            <a:ext cx="10923934" cy="11277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58E83-499B-42C0-A29C-116A7958FAB2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30" y="2129474"/>
            <a:ext cx="5266090" cy="409352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91886" y="2129473"/>
            <a:ext cx="5266078" cy="4093526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0DA0E66B-621F-DCB6-E24E-748318E12F2D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453609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113C676-72E3-B810-A6B9-DCE36B8778AC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itle 1">
            <a:extLst>
              <a:ext uri="{FF2B5EF4-FFF2-40B4-BE49-F238E27FC236}">
                <a16:creationId xmlns:a16="http://schemas.microsoft.com/office/drawing/2014/main" id="{8507528C-7021-C7A4-B156-08D83A3A21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470" y="5109525"/>
            <a:ext cx="10367905" cy="1207192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24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29A1B-A295-4715-B77A-F33006A42EEB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088E26B-9247-68F3-E9B8-157E22E9714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786730A0-A69C-6FA3-06BC-632301E15F2D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340489"/>
            <a:ext cx="10367349" cy="3388035"/>
          </a:xfrm>
        </p:spPr>
        <p:txBody>
          <a:bodyPr anchor="t">
            <a:noAutofit/>
          </a:bodyPr>
          <a:lstStyle>
            <a:lvl1pPr marL="0" indent="0" algn="l">
              <a:lnSpc>
                <a:spcPct val="90000"/>
              </a:lnSpc>
              <a:buNone/>
              <a:defRPr sz="30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114232982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3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B8C624E-4F6C-E890-10DF-FE279DA2597D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itle 1">
            <a:extLst>
              <a:ext uri="{FF2B5EF4-FFF2-40B4-BE49-F238E27FC236}">
                <a16:creationId xmlns:a16="http://schemas.microsoft.com/office/drawing/2014/main" id="{20D33D3A-063E-24F3-6815-CC483F3BF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470" y="5109525"/>
            <a:ext cx="10367905" cy="1207192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24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A5A51-DB18-40F8-9807-F5A86B7E570D}" type="datetime1">
              <a:rPr lang="en-US" smtClean="0"/>
              <a:t>7/28/2026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FD9BA66-49B9-422C-E28F-BA9E9DB6469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D20ABC85-9587-24D5-E6BE-4DBE5CA56973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340489"/>
            <a:ext cx="10367349" cy="3388035"/>
          </a:xfrm>
        </p:spPr>
        <p:txBody>
          <a:bodyPr anchor="t">
            <a:noAutofit/>
          </a:bodyPr>
          <a:lstStyle>
            <a:lvl1pPr marL="0" indent="0" algn="l">
              <a:lnSpc>
                <a:spcPct val="90000"/>
              </a:lnSpc>
              <a:buNone/>
              <a:defRPr sz="30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6671568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52F8955-0F19-465D-B095-4EFD5ED08188}" type="datetime1">
              <a:rPr lang="en-US" smtClean="0"/>
              <a:pPr/>
              <a:t>7/28/2026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40019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6" r:id="rId1"/>
    <p:sldLayoutId id="2147483817" r:id="rId2"/>
    <p:sldLayoutId id="2147483818" r:id="rId3"/>
    <p:sldLayoutId id="2147483819" r:id="rId4"/>
    <p:sldLayoutId id="2147483820" r:id="rId5"/>
    <p:sldLayoutId id="2147483821" r:id="rId6"/>
    <p:sldLayoutId id="2147483822" r:id="rId7"/>
    <p:sldLayoutId id="2147483823" r:id="rId8"/>
    <p:sldLayoutId id="2147483824" r:id="rId9"/>
    <p:sldLayoutId id="2147483825" r:id="rId10"/>
    <p:sldLayoutId id="2147483826" r:id="rId11"/>
    <p:sldLayoutId id="2147483827" r:id="rId12"/>
    <p:sldLayoutId id="2147483828" r:id="rId13"/>
    <p:sldLayoutId id="2147483829" r:id="rId14"/>
    <p:sldLayoutId id="2147483830" r:id="rId15"/>
    <p:sldLayoutId id="2147483831" r:id="rId16"/>
    <p:sldLayoutId id="2147483832" r:id="rId17"/>
    <p:sldLayoutId id="2147483833" r:id="rId18"/>
    <p:sldLayoutId id="2147483834" r:id="rId19"/>
    <p:sldLayoutId id="2147483835" r:id="rId20"/>
    <p:sldLayoutId id="2147483838" r:id="rId21"/>
    <p:sldLayoutId id="2147483798" r:id="rId22"/>
    <p:sldLayoutId id="2147483800" r:id="rId23"/>
  </p:sldLayoutIdLst>
  <p:hf hd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57989-07E4-B482-9F2A-EBF670F7FA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River Fitness </a:t>
            </a:r>
          </a:p>
        </p:txBody>
      </p:sp>
      <p:pic>
        <p:nvPicPr>
          <p:cNvPr id="16" name="Picture Placeholder 15">
            <a:extLst>
              <a:ext uri="{FF2B5EF4-FFF2-40B4-BE49-F238E27FC236}">
                <a16:creationId xmlns:a16="http://schemas.microsoft.com/office/drawing/2014/main" id="{0EF92AAA-69F5-4BBD-D336-59ACECD4452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2" r="12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363CF5F8-0028-8636-5006-5D5C52B32774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US" dirty="0"/>
              <a:t>Customer feedback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629C7C3-212E-9CCF-4848-EEDDA662B4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58050" y="1507172"/>
            <a:ext cx="4686300" cy="101917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0A7A04D-7BB3-2361-097A-41FCE6B40ED8}"/>
              </a:ext>
            </a:extLst>
          </p:cNvPr>
          <p:cNvSpPr txBox="1"/>
          <p:nvPr/>
        </p:nvSpPr>
        <p:spPr>
          <a:xfrm>
            <a:off x="4470400" y="5715654"/>
            <a:ext cx="61366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indent="0" algn="l" fontAlgn="base">
              <a:buNone/>
            </a:pPr>
            <a:r>
              <a:rPr lang="en-GB" b="1" i="1" cap="all" dirty="0">
                <a:effectLst/>
                <a:latin typeface="Montserrat" panose="00000500000000000000" pitchFamily="2" charset="0"/>
              </a:rPr>
              <a:t>where</a:t>
            </a:r>
          </a:p>
          <a:p>
            <a:pPr marL="0" marR="0" indent="0" algn="l" fontAlgn="base">
              <a:buNone/>
            </a:pPr>
            <a:r>
              <a:rPr lang="en-GB" b="1" i="1" cap="all" dirty="0">
                <a:effectLst/>
                <a:latin typeface="Montserrat" panose="00000500000000000000" pitchFamily="2" charset="0"/>
              </a:rPr>
              <a:t>fitness flows</a:t>
            </a:r>
          </a:p>
        </p:txBody>
      </p:sp>
    </p:spTree>
    <p:extLst>
      <p:ext uri="{BB962C8B-B14F-4D97-AF65-F5344CB8AC3E}">
        <p14:creationId xmlns:p14="http://schemas.microsoft.com/office/powerpoint/2010/main" val="17738313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96B45-59A7-C589-9ECA-BA4BE7D7D9F3}"/>
              </a:ext>
            </a:extLst>
          </p:cNvPr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4">
                  <a:lumMod val="67000"/>
                </a:schemeClr>
              </a:gs>
              <a:gs pos="48000">
                <a:schemeClr val="accent4">
                  <a:lumMod val="97000"/>
                  <a:lumOff val="3000"/>
                </a:schemeClr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anchor="ctr"/>
          <a:lstStyle/>
          <a:p>
            <a:r>
              <a:rPr lang="en-US" dirty="0"/>
              <a:t>Customer feedback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0B7AB3-FA55-AF58-6303-A6C6B76223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547D68-CFC1-8AF4-FE7E-36D912B1B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2</a:t>
            </a:fld>
            <a:endParaRPr lang="en-US" dirty="0"/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BC7266EB-3640-6377-3A6D-D2B74966CAF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6113664-C937-D56C-D0D9-CE1246086732}"/>
              </a:ext>
            </a:extLst>
          </p:cNvPr>
          <p:cNvSpPr/>
          <p:nvPr/>
        </p:nvSpPr>
        <p:spPr>
          <a:xfrm>
            <a:off x="5425440" y="1127760"/>
            <a:ext cx="1463040" cy="1117600"/>
          </a:xfrm>
          <a:prstGeom prst="round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0" algn="l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Satisfied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04F6F3E8-7A43-D9FA-6EE4-F608DE751B05}"/>
              </a:ext>
            </a:extLst>
          </p:cNvPr>
          <p:cNvSpPr/>
          <p:nvPr/>
        </p:nvSpPr>
        <p:spPr>
          <a:xfrm>
            <a:off x="5384800" y="2952274"/>
            <a:ext cx="1544320" cy="11176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indent="0" algn="l">
              <a:buFont typeface="Arial" panose="020B0604020202020204" pitchFamily="34" charset="0"/>
              <a:buChar char="•"/>
            </a:pPr>
            <a:r>
              <a:rPr lang="en-GB" sz="1800" b="0" i="0">
                <a:solidFill>
                  <a:srgbClr val="FFC000"/>
                </a:solidFill>
                <a:effectLst/>
                <a:latin typeface="Arial" panose="020B0604020202020204" pitchFamily="34" charset="0"/>
              </a:rPr>
              <a:t>Neutral 18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BBA7D777-C782-21FF-9512-3C78BBCEF8B2}"/>
              </a:ext>
            </a:extLst>
          </p:cNvPr>
          <p:cNvSpPr/>
          <p:nvPr/>
        </p:nvSpPr>
        <p:spPr>
          <a:xfrm>
            <a:off x="5349240" y="4688997"/>
            <a:ext cx="1696720" cy="103981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Not satisfied </a:t>
            </a:r>
            <a:endParaRPr lang="en-GB" dirty="0"/>
          </a:p>
        </p:txBody>
      </p:sp>
      <p:cxnSp>
        <p:nvCxnSpPr>
          <p:cNvPr id="11" name="Connector: Elbow 10">
            <a:extLst>
              <a:ext uri="{FF2B5EF4-FFF2-40B4-BE49-F238E27FC236}">
                <a16:creationId xmlns:a16="http://schemas.microsoft.com/office/drawing/2014/main" id="{F748DA1F-5A96-E153-ADA6-2B567F507988}"/>
              </a:ext>
            </a:extLst>
          </p:cNvPr>
          <p:cNvCxnSpPr>
            <a:cxnSpLocks/>
          </p:cNvCxnSpPr>
          <p:nvPr/>
        </p:nvCxnSpPr>
        <p:spPr>
          <a:xfrm flipV="1">
            <a:off x="6965009" y="1361440"/>
            <a:ext cx="1801013" cy="180658"/>
          </a:xfrm>
          <a:prstGeom prst="bentConnector3">
            <a:avLst/>
          </a:prstGeom>
          <a:ln>
            <a:headEnd type="triangle"/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Connector: Elbow 12">
            <a:extLst>
              <a:ext uri="{FF2B5EF4-FFF2-40B4-BE49-F238E27FC236}">
                <a16:creationId xmlns:a16="http://schemas.microsoft.com/office/drawing/2014/main" id="{32B9FF51-0261-2A1A-6B77-78039889AB40}"/>
              </a:ext>
            </a:extLst>
          </p:cNvPr>
          <p:cNvCxnSpPr>
            <a:cxnSpLocks/>
          </p:cNvCxnSpPr>
          <p:nvPr/>
        </p:nvCxnSpPr>
        <p:spPr>
          <a:xfrm flipV="1">
            <a:off x="7132320" y="3058160"/>
            <a:ext cx="1321118" cy="221298"/>
          </a:xfrm>
          <a:prstGeom prst="bentConnector3">
            <a:avLst/>
          </a:prstGeom>
          <a:ln>
            <a:headEnd type="triangle"/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Connector: Elbow 14">
            <a:extLst>
              <a:ext uri="{FF2B5EF4-FFF2-40B4-BE49-F238E27FC236}">
                <a16:creationId xmlns:a16="http://schemas.microsoft.com/office/drawing/2014/main" id="{62E9040F-8912-A542-D95F-7C5B9043C46F}"/>
              </a:ext>
            </a:extLst>
          </p:cNvPr>
          <p:cNvCxnSpPr>
            <a:cxnSpLocks/>
          </p:cNvCxnSpPr>
          <p:nvPr/>
        </p:nvCxnSpPr>
        <p:spPr>
          <a:xfrm flipV="1">
            <a:off x="7244080" y="4728526"/>
            <a:ext cx="1056640" cy="175577"/>
          </a:xfrm>
          <a:prstGeom prst="bentConnector3">
            <a:avLst/>
          </a:prstGeom>
          <a:ln>
            <a:headEnd type="triangle"/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55A513F4-76CE-AA63-2993-46D0127441C0}"/>
              </a:ext>
            </a:extLst>
          </p:cNvPr>
          <p:cNvSpPr/>
          <p:nvPr/>
        </p:nvSpPr>
        <p:spPr>
          <a:xfrm>
            <a:off x="8969222" y="2600960"/>
            <a:ext cx="2791943" cy="914400"/>
          </a:xfrm>
          <a:prstGeom prst="round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18 per cent </a:t>
            </a: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ADEC65B0-43EF-2E72-0D80-990C03797879}"/>
              </a:ext>
            </a:extLst>
          </p:cNvPr>
          <p:cNvSpPr/>
          <p:nvPr/>
        </p:nvSpPr>
        <p:spPr>
          <a:xfrm>
            <a:off x="8547177" y="4471987"/>
            <a:ext cx="2993577" cy="91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highlight>
                  <a:srgbClr val="000000"/>
                </a:highlight>
              </a:rPr>
              <a:t>11 per cent </a:t>
            </a:r>
          </a:p>
        </p:txBody>
      </p: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C9BDC523-5345-C63B-8355-3761BD80FE2E}"/>
              </a:ext>
            </a:extLst>
          </p:cNvPr>
          <p:cNvSpPr/>
          <p:nvPr/>
        </p:nvSpPr>
        <p:spPr>
          <a:xfrm>
            <a:off x="8842551" y="875586"/>
            <a:ext cx="2604464" cy="914400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46 per cent</a:t>
            </a:r>
          </a:p>
        </p:txBody>
      </p:sp>
    </p:spTree>
    <p:extLst>
      <p:ext uri="{BB962C8B-B14F-4D97-AF65-F5344CB8AC3E}">
        <p14:creationId xmlns:p14="http://schemas.microsoft.com/office/powerpoint/2010/main" val="15662912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0D9FB-B08B-6550-BEBF-B430741924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5179" y="707076"/>
            <a:ext cx="4796545" cy="1503374"/>
          </a:xfrm>
        </p:spPr>
        <p:txBody>
          <a:bodyPr/>
          <a:lstStyle/>
          <a:p>
            <a:r>
              <a:rPr lang="en-US" dirty="0"/>
              <a:t>Overview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E30805-9EDF-DFE1-AE27-78BEC69286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597480-562D-362F-4FFD-70F352A11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3</a:t>
            </a:fld>
            <a:endParaRPr lang="en-US" dirty="0"/>
          </a:p>
        </p:txBody>
      </p:sp>
      <p:pic>
        <p:nvPicPr>
          <p:cNvPr id="8" name="Picture Placeholder 7" descr="A white vase with dried flowers">
            <a:extLst>
              <a:ext uri="{FF2B5EF4-FFF2-40B4-BE49-F238E27FC236}">
                <a16:creationId xmlns:a16="http://schemas.microsoft.com/office/drawing/2014/main" id="{AEA16DDC-C63C-0A75-89CD-9003DA6F199A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5" b="15"/>
          <a:stretch>
            <a:fillRect/>
          </a:stretch>
        </p:blipFill>
        <p:spPr/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C7904-BA22-561E-1DE0-8E716FCEA69E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anchor="ctr">
            <a:normAutofit fontScale="85000" lnSpcReduction="10000"/>
          </a:bodyPr>
          <a:lstStyle/>
          <a:p>
            <a:pPr marL="0" indent="0">
              <a:buNone/>
            </a:pPr>
            <a:r>
              <a:rPr lang="en-US" dirty="0"/>
              <a:t>Satisfied 46 per cent result </a:t>
            </a:r>
            <a:r>
              <a:rPr lang="en-US" sz="1600" dirty="0"/>
              <a:t>felt the equipment was good quality.</a:t>
            </a:r>
          </a:p>
          <a:p>
            <a:pPr marL="0" indent="0">
              <a:buNone/>
            </a:pPr>
            <a:r>
              <a:rPr lang="en-US" sz="1600" dirty="0"/>
              <a:t>The membership was very reasonably priced offering to freeze memberships when you go away on holiday.</a:t>
            </a:r>
          </a:p>
          <a:p>
            <a:pPr marL="0" indent="0">
              <a:buNone/>
            </a:pPr>
            <a:r>
              <a:rPr lang="en-US" dirty="0"/>
              <a:t>There was multiple free drinking fountains so customers could stay well hydrated.</a:t>
            </a:r>
          </a:p>
          <a:p>
            <a:pPr marL="0" indent="0">
              <a:buNone/>
            </a:pPr>
            <a:endParaRPr lang="en-US" sz="1600" dirty="0"/>
          </a:p>
          <a:p>
            <a:r>
              <a:rPr lang="en-GB" dirty="0"/>
              <a:t>Neutral 18 per cent were about overcrowded space. </a:t>
            </a:r>
          </a:p>
          <a:p>
            <a:endParaRPr lang="en-GB" dirty="0"/>
          </a:p>
          <a:p>
            <a:r>
              <a:rPr lang="en-GB" dirty="0"/>
              <a:t>Not satisfied 11 per cent complained about  toilet hygiene as the equipment not being clean after use. </a:t>
            </a:r>
          </a:p>
          <a:p>
            <a:pPr marL="0" indent="0">
              <a:buNone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5451770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CB0929-CD1B-0E1A-BF53-A7DB452F16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0C3E63-211A-BA72-7F7D-8870F352C3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4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35B5EE-EC32-8941-B9F3-74604A29806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30" y="2129475"/>
            <a:ext cx="5266090" cy="174402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why you chose the scenario,</a:t>
            </a:r>
          </a:p>
          <a:p>
            <a:r>
              <a:rPr lang="en-GB" dirty="0"/>
              <a:t>why you chose a particular tool,</a:t>
            </a:r>
          </a:p>
          <a:p>
            <a:r>
              <a:rPr lang="en-GB" dirty="0"/>
              <a:t>and how you developed and improved your work.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5F83F2-AAC5-A5A2-512A-01B647657FF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91882" y="1938973"/>
            <a:ext cx="5266078" cy="409352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I choice this scenario because I go to the gym so I have some personal experience which I felt I could apply to this situation.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I choice to use PowerPoint  because you can add animation and create different slides with  different topics for a business presentation.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I would like to use more of a PowerPoint as well as Exell to improve my computer skills.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8E45FDA-D54E-BD9C-162D-A5FDB82E1E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4499" y="635244"/>
            <a:ext cx="4747761" cy="1181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87357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3301439-688F-4D19-B908-B48B62C5607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1CEDABF-7176-4A42-8EF9-E5D4DD31FF6C}">
  <ds:schemaRefs>
    <ds:schemaRef ds:uri="71af3243-3dd4-4a8d-8c0d-dd76da1f02a5"/>
    <ds:schemaRef ds:uri="http://purl.org/dc/dcmitype/"/>
    <ds:schemaRef ds:uri="16c05727-aa75-4e4a-9b5f-8a80a1165891"/>
    <ds:schemaRef ds:uri="http://purl.org/dc/elements/1.1/"/>
    <ds:schemaRef ds:uri="http://www.w3.org/XML/1998/namespace"/>
    <ds:schemaRef ds:uri="http://schemas.microsoft.com/sharepoint/v3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9EEC3793-C1BC-496C-A03C-202DFFC513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87867195-f2b8-4ac2-b0b6-6bb73cb33afc}" enabled="1" method="Privilege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79</TotalTime>
  <Words>194</Words>
  <Application>Microsoft Office PowerPoint</Application>
  <PresentationFormat>Widescreen</PresentationFormat>
  <Paragraphs>33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Aptos</vt:lpstr>
      <vt:lpstr>Arial</vt:lpstr>
      <vt:lpstr>Century Gothic</vt:lpstr>
      <vt:lpstr>Montserrat</vt:lpstr>
      <vt:lpstr>Univers Light</vt:lpstr>
      <vt:lpstr>Wingdings 3</vt:lpstr>
      <vt:lpstr>Ion</vt:lpstr>
      <vt:lpstr>River Fitness </vt:lpstr>
      <vt:lpstr>Customer feedback </vt:lpstr>
      <vt:lpstr>Overview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Ryan James Cooper (2539381)</dc:creator>
  <cp:lastModifiedBy>Ryan James Cooper (2539381)</cp:lastModifiedBy>
  <cp:revision>1</cp:revision>
  <dcterms:created xsi:type="dcterms:W3CDTF">2026-07-28T15:08:49Z</dcterms:created>
  <dcterms:modified xsi:type="dcterms:W3CDTF">2026-07-28T16:28:48Z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