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58" r:id="rId5"/>
    <p:sldId id="259" r:id="rId6"/>
    <p:sldId id="261" r:id="rId7"/>
    <p:sldId id="262" r:id="rId8"/>
    <p:sldId id="263" r:id="rId9"/>
    <p:sldId id="266" r:id="rId10"/>
    <p:sldId id="264" r:id="rId11"/>
    <p:sldId id="268"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4060756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896032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2569549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9899D3-70F0-4C5C-867A-571AFA82B09C}" type="datetimeFigureOut">
              <a:rPr lang="en-GB" smtClean="0"/>
              <a:t>22/05/2018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2869740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9899D3-70F0-4C5C-867A-571AFA82B09C}" type="datetimeFigureOut">
              <a:rPr lang="en-GB" smtClean="0"/>
              <a:t>22/05/2018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1034380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9899D3-70F0-4C5C-867A-571AFA82B09C}" type="datetimeFigureOut">
              <a:rPr lang="en-GB" smtClean="0"/>
              <a:t>22/05/2018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3194233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9899D3-70F0-4C5C-867A-571AFA82B09C}" type="datetimeFigureOut">
              <a:rPr lang="en-GB" smtClean="0"/>
              <a:t>22/05/2018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2802291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29899D3-70F0-4C5C-867A-571AFA82B09C}" type="datetimeFigureOut">
              <a:rPr lang="en-GB" smtClean="0"/>
              <a:t>22/05/2018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932263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29899D3-70F0-4C5C-867A-571AFA82B09C}" type="datetimeFigureOut">
              <a:rPr lang="en-GB" smtClean="0"/>
              <a:t>22/05/2018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3461987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29899D3-70F0-4C5C-867A-571AFA82B09C}" type="datetimeFigureOut">
              <a:rPr lang="en-GB" smtClean="0"/>
              <a:t>22/05/2018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3975592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2177650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3992170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3656248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24618603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631951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36875708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9899D3-70F0-4C5C-867A-571AFA82B09C}" type="datetimeFigureOut">
              <a:rPr lang="en-GB" smtClean="0"/>
              <a:t>22/05/2018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D5D5D4-DFC9-43EA-BB33-614D4730DBD3}" type="slidenum">
              <a:rPr lang="en-GB" smtClean="0"/>
              <a:t>‹#›</a:t>
            </a:fld>
            <a:endParaRPr lang="en-GB"/>
          </a:p>
        </p:txBody>
      </p:sp>
    </p:spTree>
    <p:extLst>
      <p:ext uri="{BB962C8B-B14F-4D97-AF65-F5344CB8AC3E}">
        <p14:creationId xmlns:p14="http://schemas.microsoft.com/office/powerpoint/2010/main" val="1492846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9899D3-70F0-4C5C-867A-571AFA82B09C}" type="datetimeFigureOut">
              <a:rPr lang="en-GB" smtClean="0"/>
              <a:t>22/05/2018</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BD5D5D4-DFC9-43EA-BB33-614D4730DBD3}" type="slidenum">
              <a:rPr lang="en-GB" smtClean="0"/>
              <a:t>‹#›</a:t>
            </a:fld>
            <a:endParaRPr lang="en-GB"/>
          </a:p>
        </p:txBody>
      </p:sp>
    </p:spTree>
    <p:extLst>
      <p:ext uri="{BB962C8B-B14F-4D97-AF65-F5344CB8AC3E}">
        <p14:creationId xmlns:p14="http://schemas.microsoft.com/office/powerpoint/2010/main" val="17597931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4584F-36B9-4CB5-818D-40AC50A2C27F}"/>
              </a:ext>
            </a:extLst>
          </p:cNvPr>
          <p:cNvSpPr>
            <a:spLocks noGrp="1"/>
          </p:cNvSpPr>
          <p:nvPr>
            <p:ph type="ctrTitle"/>
          </p:nvPr>
        </p:nvSpPr>
        <p:spPr/>
        <p:txBody>
          <a:bodyPr>
            <a:normAutofit fontScale="90000"/>
          </a:bodyPr>
          <a:lstStyle/>
          <a:p>
            <a:r>
              <a:rPr lang="en-GB" dirty="0"/>
              <a:t>The rituals and forms of battle using battles within the classical period as case study.</a:t>
            </a:r>
          </a:p>
        </p:txBody>
      </p:sp>
      <p:sp>
        <p:nvSpPr>
          <p:cNvPr id="3" name="Subtitle 2">
            <a:extLst>
              <a:ext uri="{FF2B5EF4-FFF2-40B4-BE49-F238E27FC236}">
                <a16:creationId xmlns:a16="http://schemas.microsoft.com/office/drawing/2014/main" id="{C68B96BB-60C0-4F52-9A5F-AE4516BAFB00}"/>
              </a:ext>
            </a:extLst>
          </p:cNvPr>
          <p:cNvSpPr>
            <a:spLocks noGrp="1"/>
          </p:cNvSpPr>
          <p:nvPr>
            <p:ph type="subTitle" idx="1"/>
          </p:nvPr>
        </p:nvSpPr>
        <p:spPr/>
        <p:txBody>
          <a:bodyPr/>
          <a:lstStyle/>
          <a:p>
            <a:endParaRPr lang="en-GB" dirty="0"/>
          </a:p>
          <a:p>
            <a:r>
              <a:rPr lang="en-GB" dirty="0"/>
              <a:t>Michael Cope - 1500247</a:t>
            </a:r>
          </a:p>
        </p:txBody>
      </p:sp>
    </p:spTree>
    <p:extLst>
      <p:ext uri="{BB962C8B-B14F-4D97-AF65-F5344CB8AC3E}">
        <p14:creationId xmlns:p14="http://schemas.microsoft.com/office/powerpoint/2010/main" val="3172100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0FFEB-847A-4A91-9741-920504A0B7D8}"/>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E0FF9EDD-7735-4A19-97E5-42D7F94ABA26}"/>
              </a:ext>
            </a:extLst>
          </p:cNvPr>
          <p:cNvSpPr>
            <a:spLocks noGrp="1"/>
          </p:cNvSpPr>
          <p:nvPr>
            <p:ph idx="1"/>
          </p:nvPr>
        </p:nvSpPr>
        <p:spPr/>
        <p:txBody>
          <a:bodyPr>
            <a:normAutofit fontScale="85000" lnSpcReduction="20000"/>
          </a:bodyPr>
          <a:lstStyle/>
          <a:p>
            <a:pPr marL="514350" indent="-514350">
              <a:buFont typeface="+mj-lt"/>
              <a:buAutoNum type="arabicPeriod"/>
            </a:pPr>
            <a:r>
              <a:rPr lang="en-GB" dirty="0"/>
              <a:t>Creating Alliances</a:t>
            </a:r>
          </a:p>
          <a:p>
            <a:pPr marL="514350" indent="-514350">
              <a:buFont typeface="+mj-lt"/>
              <a:buAutoNum type="arabicPeriod"/>
            </a:pPr>
            <a:r>
              <a:rPr lang="en-GB" dirty="0"/>
              <a:t>Omens</a:t>
            </a:r>
          </a:p>
          <a:p>
            <a:pPr marL="514350" indent="-514350">
              <a:buFont typeface="+mj-lt"/>
              <a:buAutoNum type="arabicPeriod"/>
            </a:pPr>
            <a:r>
              <a:rPr lang="en-GB" dirty="0"/>
              <a:t>Spartan rituals </a:t>
            </a:r>
          </a:p>
          <a:p>
            <a:pPr marL="514350" indent="-514350">
              <a:buFont typeface="+mj-lt"/>
              <a:buAutoNum type="arabicPeriod"/>
            </a:pPr>
            <a:r>
              <a:rPr lang="en-GB" dirty="0"/>
              <a:t>Battle</a:t>
            </a:r>
          </a:p>
          <a:p>
            <a:pPr marL="514350" indent="-514350">
              <a:buFont typeface="+mj-lt"/>
              <a:buAutoNum type="arabicPeriod"/>
            </a:pPr>
            <a:r>
              <a:rPr lang="en-GB" dirty="0"/>
              <a:t>Stripping the dead</a:t>
            </a:r>
          </a:p>
          <a:p>
            <a:pPr marL="514350" indent="-514350">
              <a:buFont typeface="+mj-lt"/>
              <a:buAutoNum type="arabicPeriod"/>
            </a:pPr>
            <a:r>
              <a:rPr lang="en-GB" dirty="0"/>
              <a:t>Burial of the dead</a:t>
            </a:r>
          </a:p>
          <a:p>
            <a:pPr marL="514350" indent="-514350">
              <a:buFont typeface="+mj-lt"/>
              <a:buAutoNum type="arabicPeriod"/>
            </a:pPr>
            <a:r>
              <a:rPr lang="en-GB" dirty="0"/>
              <a:t>Spoils of war</a:t>
            </a:r>
          </a:p>
          <a:p>
            <a:pPr marL="514350" indent="-514350">
              <a:buFont typeface="+mj-lt"/>
              <a:buAutoNum type="arabicPeriod"/>
            </a:pPr>
            <a:r>
              <a:rPr lang="en-GB" dirty="0"/>
              <a:t>Peace and treaties</a:t>
            </a:r>
          </a:p>
        </p:txBody>
      </p:sp>
    </p:spTree>
    <p:extLst>
      <p:ext uri="{BB962C8B-B14F-4D97-AF65-F5344CB8AC3E}">
        <p14:creationId xmlns:p14="http://schemas.microsoft.com/office/powerpoint/2010/main" val="4244342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51027-B00F-46B7-B418-926F4B61F588}"/>
              </a:ext>
            </a:extLst>
          </p:cNvPr>
          <p:cNvSpPr>
            <a:spLocks noGrp="1"/>
          </p:cNvSpPr>
          <p:nvPr>
            <p:ph type="title"/>
          </p:nvPr>
        </p:nvSpPr>
        <p:spPr/>
        <p:txBody>
          <a:bodyPr/>
          <a:lstStyle/>
          <a:p>
            <a:r>
              <a:rPr lang="en-GB" dirty="0"/>
              <a:t>Creating Alliances</a:t>
            </a:r>
          </a:p>
        </p:txBody>
      </p:sp>
      <p:sp>
        <p:nvSpPr>
          <p:cNvPr id="3" name="Content Placeholder 2">
            <a:extLst>
              <a:ext uri="{FF2B5EF4-FFF2-40B4-BE49-F238E27FC236}">
                <a16:creationId xmlns:a16="http://schemas.microsoft.com/office/drawing/2014/main" id="{9370B1EB-6234-479D-AD8C-6660607831F3}"/>
              </a:ext>
            </a:extLst>
          </p:cNvPr>
          <p:cNvSpPr>
            <a:spLocks noGrp="1"/>
          </p:cNvSpPr>
          <p:nvPr>
            <p:ph idx="1"/>
          </p:nvPr>
        </p:nvSpPr>
        <p:spPr/>
        <p:txBody>
          <a:bodyPr>
            <a:normAutofit fontScale="92500"/>
          </a:bodyPr>
          <a:lstStyle/>
          <a:p>
            <a:r>
              <a:rPr lang="en-GB" dirty="0"/>
              <a:t>Before going to war states need to consolidate their power and join forces in order to combat the enemy. </a:t>
            </a:r>
          </a:p>
          <a:p>
            <a:r>
              <a:rPr lang="en-GB" dirty="0"/>
              <a:t>Such alliances were commonly made in relation to the neighbouring city states. </a:t>
            </a:r>
          </a:p>
          <a:p>
            <a:r>
              <a:rPr lang="en-GB" dirty="0"/>
              <a:t>When multiple states join forces for a battle and longer they shall be known as a league. Such as the Hellenic league being formed to counter the Persian threat (</a:t>
            </a:r>
            <a:r>
              <a:rPr lang="en-GB" dirty="0" err="1"/>
              <a:t>Hdt</a:t>
            </a:r>
            <a:r>
              <a:rPr lang="en-GB" dirty="0"/>
              <a:t>. 7.145.1)</a:t>
            </a:r>
          </a:p>
          <a:p>
            <a:r>
              <a:rPr lang="en-GB" dirty="0"/>
              <a:t>Delian league and Peloponnesian league (Thy. 1.96 – 1.97)(Larsen 1933, Page 258)</a:t>
            </a:r>
          </a:p>
        </p:txBody>
      </p:sp>
    </p:spTree>
    <p:extLst>
      <p:ext uri="{BB962C8B-B14F-4D97-AF65-F5344CB8AC3E}">
        <p14:creationId xmlns:p14="http://schemas.microsoft.com/office/powerpoint/2010/main" val="3493021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675BF-FF66-472C-8D1A-6F16E1118528}"/>
              </a:ext>
            </a:extLst>
          </p:cNvPr>
          <p:cNvSpPr>
            <a:spLocks noGrp="1"/>
          </p:cNvSpPr>
          <p:nvPr>
            <p:ph type="title"/>
          </p:nvPr>
        </p:nvSpPr>
        <p:spPr/>
        <p:txBody>
          <a:bodyPr/>
          <a:lstStyle/>
          <a:p>
            <a:r>
              <a:rPr lang="en-GB" dirty="0"/>
              <a:t>Sacrifice before battle</a:t>
            </a:r>
          </a:p>
        </p:txBody>
      </p:sp>
      <p:sp>
        <p:nvSpPr>
          <p:cNvPr id="3" name="Content Placeholder 2">
            <a:extLst>
              <a:ext uri="{FF2B5EF4-FFF2-40B4-BE49-F238E27FC236}">
                <a16:creationId xmlns:a16="http://schemas.microsoft.com/office/drawing/2014/main" id="{AFA43CFE-55BC-4C14-9755-4E5172EAEB78}"/>
              </a:ext>
            </a:extLst>
          </p:cNvPr>
          <p:cNvSpPr>
            <a:spLocks noGrp="1"/>
          </p:cNvSpPr>
          <p:nvPr>
            <p:ph idx="1"/>
          </p:nvPr>
        </p:nvSpPr>
        <p:spPr/>
        <p:txBody>
          <a:bodyPr/>
          <a:lstStyle/>
          <a:p>
            <a:pPr marL="0" indent="0">
              <a:buNone/>
            </a:pPr>
            <a:r>
              <a:rPr lang="en-GB" dirty="0"/>
              <a:t>Sacrifices before a battle were common in order to determine if the gods were in your favour at the time of battle. </a:t>
            </a:r>
          </a:p>
          <a:p>
            <a:pPr marL="971550" lvl="1" indent="-514350">
              <a:buFont typeface="+mj-lt"/>
              <a:buAutoNum type="arabicPeriod"/>
            </a:pPr>
            <a:r>
              <a:rPr lang="en-GB" dirty="0"/>
              <a:t>Nicias on Syracuse (Thy. 7.5)</a:t>
            </a:r>
          </a:p>
          <a:p>
            <a:pPr marL="971550" lvl="1" indent="-514350">
              <a:buFont typeface="+mj-lt"/>
              <a:buAutoNum type="arabicPeriod"/>
            </a:pPr>
            <a:r>
              <a:rPr lang="en-GB" dirty="0"/>
              <a:t>Plataea sacrifices same on both sides (</a:t>
            </a:r>
            <a:r>
              <a:rPr lang="en-GB" dirty="0" err="1"/>
              <a:t>Hdt</a:t>
            </a:r>
            <a:r>
              <a:rPr lang="en-GB" dirty="0"/>
              <a:t> 9.33-85)</a:t>
            </a:r>
          </a:p>
          <a:p>
            <a:pPr marL="971550" lvl="1" indent="-514350">
              <a:buFont typeface="+mj-lt"/>
              <a:buAutoNum type="arabicPeriod"/>
            </a:pPr>
            <a:endParaRPr lang="en-GB" dirty="0"/>
          </a:p>
          <a:p>
            <a:pPr marL="0" indent="0">
              <a:buNone/>
            </a:pPr>
            <a:r>
              <a:rPr lang="en-GB" dirty="0"/>
              <a:t>The entire attack would be dependant on the sacrifices being positive, although some generals would twist the results to get their way. (Thy. 7.5)</a:t>
            </a:r>
          </a:p>
        </p:txBody>
      </p:sp>
    </p:spTree>
    <p:extLst>
      <p:ext uri="{BB962C8B-B14F-4D97-AF65-F5344CB8AC3E}">
        <p14:creationId xmlns:p14="http://schemas.microsoft.com/office/powerpoint/2010/main" val="1757617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BF2F0-B2D2-4050-ACFE-5B7F4F85FD4C}"/>
              </a:ext>
            </a:extLst>
          </p:cNvPr>
          <p:cNvSpPr>
            <a:spLocks noGrp="1"/>
          </p:cNvSpPr>
          <p:nvPr>
            <p:ph type="title"/>
          </p:nvPr>
        </p:nvSpPr>
        <p:spPr/>
        <p:txBody>
          <a:bodyPr/>
          <a:lstStyle/>
          <a:p>
            <a:r>
              <a:rPr lang="en-GB" dirty="0"/>
              <a:t>Omens</a:t>
            </a:r>
          </a:p>
        </p:txBody>
      </p:sp>
      <p:sp>
        <p:nvSpPr>
          <p:cNvPr id="3" name="Content Placeholder 2">
            <a:extLst>
              <a:ext uri="{FF2B5EF4-FFF2-40B4-BE49-F238E27FC236}">
                <a16:creationId xmlns:a16="http://schemas.microsoft.com/office/drawing/2014/main" id="{2829AB51-0D55-4766-848E-FEFED4D56E56}"/>
              </a:ext>
            </a:extLst>
          </p:cNvPr>
          <p:cNvSpPr>
            <a:spLocks noGrp="1"/>
          </p:cNvSpPr>
          <p:nvPr>
            <p:ph idx="1"/>
          </p:nvPr>
        </p:nvSpPr>
        <p:spPr/>
        <p:txBody>
          <a:bodyPr/>
          <a:lstStyle/>
          <a:p>
            <a:pPr marL="0" indent="0">
              <a:buNone/>
            </a:pPr>
            <a:r>
              <a:rPr lang="en-GB" dirty="0"/>
              <a:t>Omens were believed to be signs from the gods which before a battle could be seen as a positive or negative thing.</a:t>
            </a:r>
          </a:p>
          <a:p>
            <a:pPr lvl="1"/>
            <a:r>
              <a:rPr lang="en-GB" dirty="0"/>
              <a:t>Earthquake ( Xen. Hell. 3.2.24 and 4.7.4)</a:t>
            </a:r>
          </a:p>
          <a:p>
            <a:pPr lvl="1"/>
            <a:endParaRPr lang="en-GB" dirty="0"/>
          </a:p>
          <a:p>
            <a:pPr marL="0" indent="0">
              <a:buNone/>
            </a:pPr>
            <a:r>
              <a:rPr lang="en-GB" dirty="0"/>
              <a:t>Omens don’t just come as natural disaster in the ancient world : Sightings of specific animals and occurrences</a:t>
            </a:r>
          </a:p>
          <a:p>
            <a:pPr lvl="1"/>
            <a:r>
              <a:rPr lang="en-GB" dirty="0"/>
              <a:t>Sneeze (Xen. Ana. 3.2.9)</a:t>
            </a:r>
          </a:p>
        </p:txBody>
      </p:sp>
    </p:spTree>
    <p:extLst>
      <p:ext uri="{BB962C8B-B14F-4D97-AF65-F5344CB8AC3E}">
        <p14:creationId xmlns:p14="http://schemas.microsoft.com/office/powerpoint/2010/main" val="509867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33C42-B446-4F06-8B76-C968B840A5E5}"/>
              </a:ext>
            </a:extLst>
          </p:cNvPr>
          <p:cNvSpPr>
            <a:spLocks noGrp="1"/>
          </p:cNvSpPr>
          <p:nvPr>
            <p:ph type="title"/>
          </p:nvPr>
        </p:nvSpPr>
        <p:spPr/>
        <p:txBody>
          <a:bodyPr/>
          <a:lstStyle/>
          <a:p>
            <a:r>
              <a:rPr lang="en-GB" dirty="0"/>
              <a:t>Battle</a:t>
            </a:r>
          </a:p>
        </p:txBody>
      </p:sp>
      <p:sp>
        <p:nvSpPr>
          <p:cNvPr id="3" name="Content Placeholder 2">
            <a:extLst>
              <a:ext uri="{FF2B5EF4-FFF2-40B4-BE49-F238E27FC236}">
                <a16:creationId xmlns:a16="http://schemas.microsoft.com/office/drawing/2014/main" id="{3A658D40-DDD2-4146-ACF4-82062BB97B6A}"/>
              </a:ext>
            </a:extLst>
          </p:cNvPr>
          <p:cNvSpPr>
            <a:spLocks noGrp="1"/>
          </p:cNvSpPr>
          <p:nvPr>
            <p:ph idx="1"/>
          </p:nvPr>
        </p:nvSpPr>
        <p:spPr/>
        <p:txBody>
          <a:bodyPr/>
          <a:lstStyle/>
          <a:p>
            <a:r>
              <a:rPr lang="en-GB" dirty="0"/>
              <a:t>Land based battles in the classical period were fought commonly over farm land or other desirable types of land. (Hanson 1998, Page 18) Although later on they came to be based against  ‘outsiders.’ (Wheeler 2007, page 186)</a:t>
            </a:r>
          </a:p>
          <a:p>
            <a:r>
              <a:rPr lang="en-GB" dirty="0"/>
              <a:t>On one known occasion the opposing forces decided upon a way to limit the bloodshed and settle the battle between a small contingent of men each. (</a:t>
            </a:r>
            <a:r>
              <a:rPr lang="en-GB" dirty="0" err="1"/>
              <a:t>Hdt</a:t>
            </a:r>
            <a:r>
              <a:rPr lang="en-GB" dirty="0"/>
              <a:t>. 1.82)</a:t>
            </a:r>
          </a:p>
          <a:p>
            <a:endParaRPr lang="en-GB" dirty="0"/>
          </a:p>
          <a:p>
            <a:endParaRPr lang="en-GB" dirty="0"/>
          </a:p>
        </p:txBody>
      </p:sp>
    </p:spTree>
    <p:extLst>
      <p:ext uri="{BB962C8B-B14F-4D97-AF65-F5344CB8AC3E}">
        <p14:creationId xmlns:p14="http://schemas.microsoft.com/office/powerpoint/2010/main" val="2681923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1C6E0-5DA9-45C0-B632-C5805A0FF623}"/>
              </a:ext>
            </a:extLst>
          </p:cNvPr>
          <p:cNvSpPr>
            <a:spLocks noGrp="1"/>
          </p:cNvSpPr>
          <p:nvPr>
            <p:ph type="title"/>
          </p:nvPr>
        </p:nvSpPr>
        <p:spPr/>
        <p:txBody>
          <a:bodyPr/>
          <a:lstStyle/>
          <a:p>
            <a:r>
              <a:rPr lang="en-GB" dirty="0"/>
              <a:t>Stripping the dead</a:t>
            </a:r>
          </a:p>
        </p:txBody>
      </p:sp>
      <p:sp>
        <p:nvSpPr>
          <p:cNvPr id="3" name="Content Placeholder 2">
            <a:extLst>
              <a:ext uri="{FF2B5EF4-FFF2-40B4-BE49-F238E27FC236}">
                <a16:creationId xmlns:a16="http://schemas.microsoft.com/office/drawing/2014/main" id="{919A9F99-CE69-4737-A1E0-8FDEB2D9E53D}"/>
              </a:ext>
            </a:extLst>
          </p:cNvPr>
          <p:cNvSpPr>
            <a:spLocks noGrp="1"/>
          </p:cNvSpPr>
          <p:nvPr>
            <p:ph idx="1"/>
          </p:nvPr>
        </p:nvSpPr>
        <p:spPr/>
        <p:txBody>
          <a:bodyPr>
            <a:normAutofit fontScale="85000" lnSpcReduction="20000"/>
          </a:bodyPr>
          <a:lstStyle/>
          <a:p>
            <a:pPr marL="0" indent="0">
              <a:buNone/>
            </a:pPr>
            <a:r>
              <a:rPr lang="en-GB" dirty="0"/>
              <a:t>To prove dominance and to portray themselves as victor of the battle that had just taken place. (Sage 1996, pages 100 – 101)</a:t>
            </a:r>
          </a:p>
          <a:p>
            <a:pPr marL="0" indent="0">
              <a:buNone/>
            </a:pPr>
            <a:endParaRPr lang="en-GB" dirty="0"/>
          </a:p>
          <a:p>
            <a:pPr lvl="1"/>
            <a:r>
              <a:rPr lang="en-GB" dirty="0"/>
              <a:t>Battle of the champions (</a:t>
            </a:r>
            <a:r>
              <a:rPr lang="en-GB" dirty="0" err="1"/>
              <a:t>Hdt</a:t>
            </a:r>
            <a:r>
              <a:rPr lang="en-GB" dirty="0"/>
              <a:t>. 1.82)</a:t>
            </a:r>
          </a:p>
          <a:p>
            <a:pPr lvl="1"/>
            <a:r>
              <a:rPr lang="en-GB" dirty="0"/>
              <a:t>Cyzicus capture (</a:t>
            </a:r>
            <a:r>
              <a:rPr lang="en-GB" dirty="0" err="1"/>
              <a:t>Dio</a:t>
            </a:r>
            <a:r>
              <a:rPr lang="en-GB" dirty="0"/>
              <a:t>. 13.51.7)</a:t>
            </a:r>
          </a:p>
          <a:p>
            <a:pPr lvl="1"/>
            <a:r>
              <a:rPr lang="en-GB" dirty="0"/>
              <a:t>Plataea victory (</a:t>
            </a:r>
            <a:r>
              <a:rPr lang="en-GB" dirty="0" err="1"/>
              <a:t>Hdt</a:t>
            </a:r>
            <a:r>
              <a:rPr lang="en-GB" dirty="0"/>
              <a:t>. 9.81)</a:t>
            </a:r>
          </a:p>
          <a:p>
            <a:pPr lvl="1"/>
            <a:endParaRPr lang="en-GB" dirty="0"/>
          </a:p>
          <a:p>
            <a:pPr marL="0" indent="0">
              <a:buNone/>
            </a:pPr>
            <a:r>
              <a:rPr lang="en-GB" dirty="0"/>
              <a:t>Stripping the dead dates back to before the classical period, as far back as the Homeric period.</a:t>
            </a:r>
          </a:p>
          <a:p>
            <a:pPr lvl="1"/>
            <a:r>
              <a:rPr lang="en-GB" dirty="0"/>
              <a:t>Hector stripping Patroclus (</a:t>
            </a:r>
            <a:r>
              <a:rPr lang="en-GB" dirty="0" err="1"/>
              <a:t>Illiad</a:t>
            </a:r>
            <a:r>
              <a:rPr lang="en-GB" dirty="0"/>
              <a:t> Book 17)</a:t>
            </a:r>
          </a:p>
        </p:txBody>
      </p:sp>
    </p:spTree>
    <p:extLst>
      <p:ext uri="{BB962C8B-B14F-4D97-AF65-F5344CB8AC3E}">
        <p14:creationId xmlns:p14="http://schemas.microsoft.com/office/powerpoint/2010/main" val="287148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7217E-5949-45EF-A072-8FB5A1AAD72C}"/>
              </a:ext>
            </a:extLst>
          </p:cNvPr>
          <p:cNvSpPr>
            <a:spLocks noGrp="1"/>
          </p:cNvSpPr>
          <p:nvPr>
            <p:ph type="title"/>
          </p:nvPr>
        </p:nvSpPr>
        <p:spPr/>
        <p:txBody>
          <a:bodyPr/>
          <a:lstStyle/>
          <a:p>
            <a:r>
              <a:rPr lang="en-GB" dirty="0"/>
              <a:t>Burial of the dead</a:t>
            </a:r>
          </a:p>
        </p:txBody>
      </p:sp>
      <p:sp>
        <p:nvSpPr>
          <p:cNvPr id="3" name="Content Placeholder 2">
            <a:extLst>
              <a:ext uri="{FF2B5EF4-FFF2-40B4-BE49-F238E27FC236}">
                <a16:creationId xmlns:a16="http://schemas.microsoft.com/office/drawing/2014/main" id="{BF277D1B-12F0-43B3-A9C8-3E6963D3B54D}"/>
              </a:ext>
            </a:extLst>
          </p:cNvPr>
          <p:cNvSpPr>
            <a:spLocks noGrp="1"/>
          </p:cNvSpPr>
          <p:nvPr>
            <p:ph idx="1"/>
          </p:nvPr>
        </p:nvSpPr>
        <p:spPr/>
        <p:txBody>
          <a:bodyPr>
            <a:normAutofit fontScale="85000" lnSpcReduction="10000"/>
          </a:bodyPr>
          <a:lstStyle/>
          <a:p>
            <a:r>
              <a:rPr lang="en-GB" dirty="0"/>
              <a:t>Burying the dead is considered respectful practice within the ancient world. Not being buried was only accustomed to those of treasonous acts. (Sage 1996, Page 98)</a:t>
            </a:r>
          </a:p>
          <a:p>
            <a:r>
              <a:rPr lang="en-GB" dirty="0"/>
              <a:t>Athenians commonly buried all there dead at the end of the campaign season rather than after every battle on the site or in a neighbouring town. (Thucydides 2.34.1 – 7)</a:t>
            </a:r>
          </a:p>
          <a:p>
            <a:r>
              <a:rPr lang="en-GB" dirty="0"/>
              <a:t>Spartans kept meticulous records of the dead but did not hold games or festivals for their dead. (</a:t>
            </a:r>
            <a:r>
              <a:rPr lang="en-GB" dirty="0" err="1"/>
              <a:t>Cartledge</a:t>
            </a:r>
            <a:r>
              <a:rPr lang="en-GB" dirty="0"/>
              <a:t> 2002)</a:t>
            </a:r>
          </a:p>
          <a:p>
            <a:r>
              <a:rPr lang="en-GB" dirty="0"/>
              <a:t>The only people brought back to Sparta for burial were the kings (Plutarch Agesilaus 40.3)</a:t>
            </a:r>
          </a:p>
        </p:txBody>
      </p:sp>
    </p:spTree>
    <p:extLst>
      <p:ext uri="{BB962C8B-B14F-4D97-AF65-F5344CB8AC3E}">
        <p14:creationId xmlns:p14="http://schemas.microsoft.com/office/powerpoint/2010/main" val="2097151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B1C21-1910-4207-9284-1D3E549BA867}"/>
              </a:ext>
            </a:extLst>
          </p:cNvPr>
          <p:cNvSpPr>
            <a:spLocks noGrp="1"/>
          </p:cNvSpPr>
          <p:nvPr>
            <p:ph type="title"/>
          </p:nvPr>
        </p:nvSpPr>
        <p:spPr/>
        <p:txBody>
          <a:bodyPr/>
          <a:lstStyle/>
          <a:p>
            <a:r>
              <a:rPr lang="en-GB" dirty="0"/>
              <a:t>The Spoils of war</a:t>
            </a:r>
          </a:p>
        </p:txBody>
      </p:sp>
      <p:sp>
        <p:nvSpPr>
          <p:cNvPr id="3" name="Content Placeholder 2">
            <a:extLst>
              <a:ext uri="{FF2B5EF4-FFF2-40B4-BE49-F238E27FC236}">
                <a16:creationId xmlns:a16="http://schemas.microsoft.com/office/drawing/2014/main" id="{11661CED-6F02-43B3-A731-2086782A3DDA}"/>
              </a:ext>
            </a:extLst>
          </p:cNvPr>
          <p:cNvSpPr>
            <a:spLocks noGrp="1"/>
          </p:cNvSpPr>
          <p:nvPr>
            <p:ph idx="1"/>
          </p:nvPr>
        </p:nvSpPr>
        <p:spPr/>
        <p:txBody>
          <a:bodyPr>
            <a:normAutofit fontScale="85000" lnSpcReduction="10000"/>
          </a:bodyPr>
          <a:lstStyle/>
          <a:p>
            <a:pPr marL="0" indent="0">
              <a:buNone/>
            </a:pPr>
            <a:r>
              <a:rPr lang="en-GB" dirty="0"/>
              <a:t>There are many reason why a state would go to war. </a:t>
            </a:r>
          </a:p>
          <a:p>
            <a:r>
              <a:rPr lang="en-GB" dirty="0"/>
              <a:t>Capturing enemy territory was usually part of the aggressors agenda, within the Greco-Persian Wars land was always a target for either force. (Green, 1996)</a:t>
            </a:r>
          </a:p>
          <a:p>
            <a:r>
              <a:rPr lang="en-GB" dirty="0"/>
              <a:t>Financial gain is another factor in which why states would go to war, Once the battle was to finish the winner would most likely take all the losing state had. This would include their wealth as well as livestock and anything they required. (Van Wees 2004, Page 24)</a:t>
            </a:r>
          </a:p>
          <a:p>
            <a:r>
              <a:rPr lang="en-GB" dirty="0"/>
              <a:t>Increasing relations with larger states was an outcome of some battles for the smaller states, whether it be admittance into an alliance or  just making sure they acknowledge their help. (Van Wees, 2004)</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300176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BDEF2-1991-49E1-8A87-E146C4556657}"/>
              </a:ext>
            </a:extLst>
          </p:cNvPr>
          <p:cNvSpPr>
            <a:spLocks noGrp="1"/>
          </p:cNvSpPr>
          <p:nvPr>
            <p:ph type="title"/>
          </p:nvPr>
        </p:nvSpPr>
        <p:spPr/>
        <p:txBody>
          <a:bodyPr/>
          <a:lstStyle/>
          <a:p>
            <a:r>
              <a:rPr lang="en-GB" dirty="0"/>
              <a:t>Peace and treaties</a:t>
            </a:r>
          </a:p>
        </p:txBody>
      </p:sp>
      <p:sp>
        <p:nvSpPr>
          <p:cNvPr id="3" name="Content Placeholder 2">
            <a:extLst>
              <a:ext uri="{FF2B5EF4-FFF2-40B4-BE49-F238E27FC236}">
                <a16:creationId xmlns:a16="http://schemas.microsoft.com/office/drawing/2014/main" id="{A6D1AD84-EA6D-45C0-92DA-D3BCC734276A}"/>
              </a:ext>
            </a:extLst>
          </p:cNvPr>
          <p:cNvSpPr>
            <a:spLocks noGrp="1"/>
          </p:cNvSpPr>
          <p:nvPr>
            <p:ph idx="1"/>
          </p:nvPr>
        </p:nvSpPr>
        <p:spPr/>
        <p:txBody>
          <a:bodyPr/>
          <a:lstStyle/>
          <a:p>
            <a:pPr marL="0" indent="0">
              <a:buNone/>
            </a:pPr>
            <a:r>
              <a:rPr lang="en-GB" dirty="0"/>
              <a:t>A truce comes about when opposing sides come to an agreement to end the war</a:t>
            </a:r>
          </a:p>
          <a:p>
            <a:pPr marL="0" indent="0">
              <a:buNone/>
            </a:pPr>
            <a:r>
              <a:rPr lang="en-GB" dirty="0"/>
              <a:t>Such truces could last a few months or many years, such as the peace of Nicias. (Thucydides 5.13 – 24)</a:t>
            </a:r>
          </a:p>
          <a:p>
            <a:pPr marL="0" indent="0">
              <a:buNone/>
            </a:pPr>
            <a:r>
              <a:rPr lang="en-GB" dirty="0"/>
              <a:t>At times of great war, emissaries would be sent to the leaders of their enemies in order to broker the truce. Such as Artaxerxes sending his envoys to negotiate with the Greeks. (Xen. Hell. 5.1.31)</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62461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FC776-7E21-468D-9D1E-0933D1663CDC}"/>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AD3CAA70-269B-4478-9E6C-A919A031F15E}"/>
              </a:ext>
            </a:extLst>
          </p:cNvPr>
          <p:cNvSpPr>
            <a:spLocks noGrp="1"/>
          </p:cNvSpPr>
          <p:nvPr>
            <p:ph idx="1"/>
          </p:nvPr>
        </p:nvSpPr>
        <p:spPr/>
        <p:txBody>
          <a:bodyPr>
            <a:normAutofit fontScale="70000" lnSpcReduction="20000"/>
          </a:bodyPr>
          <a:lstStyle/>
          <a:p>
            <a:r>
              <a:rPr lang="en-GB" u="sng" dirty="0"/>
              <a:t>Ancient Sources</a:t>
            </a:r>
          </a:p>
          <a:p>
            <a:pPr marL="0" indent="0">
              <a:buNone/>
            </a:pPr>
            <a:r>
              <a:rPr lang="en-GB" dirty="0" err="1"/>
              <a:t>Diodorus</a:t>
            </a:r>
            <a:r>
              <a:rPr lang="en-GB" dirty="0"/>
              <a:t> Siculus. Library. (Trans: C. H. </a:t>
            </a:r>
            <a:r>
              <a:rPr lang="en-GB" dirty="0" err="1"/>
              <a:t>Oldfather</a:t>
            </a:r>
            <a:r>
              <a:rPr lang="en-GB" dirty="0"/>
              <a:t>.) 1989. London. Harvard University Press</a:t>
            </a:r>
          </a:p>
          <a:p>
            <a:pPr marL="0" indent="0">
              <a:buNone/>
            </a:pPr>
            <a:r>
              <a:rPr lang="en-GB" dirty="0"/>
              <a:t>Herodotus. The Histories. (Trans: A. D. Godley) 1920. Cambridge. Harvard University</a:t>
            </a:r>
          </a:p>
          <a:p>
            <a:pPr marL="0" indent="0">
              <a:buNone/>
            </a:pPr>
            <a:r>
              <a:rPr lang="en-GB" dirty="0"/>
              <a:t>Press</a:t>
            </a:r>
          </a:p>
          <a:p>
            <a:pPr marL="0" indent="0">
              <a:buNone/>
            </a:pPr>
            <a:r>
              <a:rPr lang="en-GB" dirty="0"/>
              <a:t>Homer. </a:t>
            </a:r>
            <a:r>
              <a:rPr lang="en-GB" dirty="0" err="1"/>
              <a:t>Illiad</a:t>
            </a:r>
            <a:r>
              <a:rPr lang="en-GB" dirty="0"/>
              <a:t>. (Trans: A. T. Murray.) 1924. London. William Heinemann Ltd</a:t>
            </a:r>
          </a:p>
          <a:p>
            <a:pPr marL="0" indent="0">
              <a:buNone/>
            </a:pPr>
            <a:r>
              <a:rPr lang="en-GB" dirty="0"/>
              <a:t>Plutarch. Agesilaus. (Trans: Bernadette Perrin.) 1917. Cambridge. Harvard University Press</a:t>
            </a:r>
          </a:p>
          <a:p>
            <a:pPr marL="0" indent="0">
              <a:buNone/>
            </a:pPr>
            <a:r>
              <a:rPr lang="en-GB" dirty="0"/>
              <a:t>Thucydides. History of the Peloponnesian War. (Trans: Thomas Hobbes) 1843. London. Bohn</a:t>
            </a:r>
          </a:p>
          <a:p>
            <a:pPr marL="0" indent="0">
              <a:buNone/>
            </a:pPr>
            <a:r>
              <a:rPr lang="en-GB" dirty="0"/>
              <a:t>Xenophon. Anabasis. (Trans: Carleton. L. Brownson.) 1922. Cambridge. Harvard University Press</a:t>
            </a:r>
          </a:p>
          <a:p>
            <a:pPr marL="0" indent="0">
              <a:buNone/>
            </a:pPr>
            <a:r>
              <a:rPr lang="en-GB" dirty="0"/>
              <a:t>Xenophon. </a:t>
            </a:r>
            <a:r>
              <a:rPr lang="en-GB" dirty="0" err="1"/>
              <a:t>Hellenika</a:t>
            </a:r>
            <a:r>
              <a:rPr lang="en-GB" dirty="0"/>
              <a:t>. (Trans: Carleton. L. Brownson.) 1921. Cambridge. Harvard University Press</a:t>
            </a:r>
          </a:p>
        </p:txBody>
      </p:sp>
    </p:spTree>
    <p:extLst>
      <p:ext uri="{BB962C8B-B14F-4D97-AF65-F5344CB8AC3E}">
        <p14:creationId xmlns:p14="http://schemas.microsoft.com/office/powerpoint/2010/main" val="4077513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64415-868C-4BFF-AA34-07721B32A924}"/>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B425BFC3-5749-4794-A761-A03E24F209E7}"/>
              </a:ext>
            </a:extLst>
          </p:cNvPr>
          <p:cNvSpPr>
            <a:spLocks noGrp="1"/>
          </p:cNvSpPr>
          <p:nvPr>
            <p:ph idx="1"/>
          </p:nvPr>
        </p:nvSpPr>
        <p:spPr>
          <a:xfrm>
            <a:off x="1484310" y="2557671"/>
            <a:ext cx="10018713" cy="3233530"/>
          </a:xfrm>
        </p:spPr>
        <p:txBody>
          <a:bodyPr>
            <a:normAutofit fontScale="77500" lnSpcReduction="20000"/>
          </a:bodyPr>
          <a:lstStyle/>
          <a:p>
            <a:pPr marL="0" indent="0">
              <a:buNone/>
            </a:pPr>
            <a:r>
              <a:rPr lang="en-GB" u="sng" dirty="0"/>
              <a:t>Modern Sources</a:t>
            </a:r>
          </a:p>
          <a:p>
            <a:pPr marL="0" indent="0">
              <a:buNone/>
            </a:pPr>
            <a:r>
              <a:rPr lang="en-GB" dirty="0" err="1"/>
              <a:t>Cartledge</a:t>
            </a:r>
            <a:r>
              <a:rPr lang="en-GB" dirty="0"/>
              <a:t>, Paul. 2002. The Spartans. London. Pan Books.</a:t>
            </a:r>
          </a:p>
          <a:p>
            <a:pPr marL="0" indent="0">
              <a:buNone/>
            </a:pPr>
            <a:r>
              <a:rPr lang="en-GB" dirty="0"/>
              <a:t>Green, Peter. 1996. The Greco-Persian Wars. London. California University Press</a:t>
            </a:r>
          </a:p>
          <a:p>
            <a:pPr marL="0" indent="0">
              <a:buNone/>
            </a:pPr>
            <a:r>
              <a:rPr lang="en-GB" dirty="0"/>
              <a:t>Hanson, Victor Davis. 1998. Warfare and Agriculture in Classical Greece. London. University of California Press.</a:t>
            </a:r>
          </a:p>
          <a:p>
            <a:pPr marL="0" indent="0">
              <a:buNone/>
            </a:pPr>
            <a:r>
              <a:rPr lang="en-GB" dirty="0"/>
              <a:t>Larsen, Jakob. 1933. The Constitution of the Peloponnesian League, Classic Philology. Vol 28</a:t>
            </a:r>
          </a:p>
          <a:p>
            <a:pPr marL="0" indent="0">
              <a:buNone/>
            </a:pPr>
            <a:r>
              <a:rPr lang="en-GB" dirty="0"/>
              <a:t>Sage, Michael. M. 1996. Warfare in Ancient Greece a Sourcebook. London. Routledge</a:t>
            </a:r>
          </a:p>
          <a:p>
            <a:pPr marL="0" indent="0">
              <a:buNone/>
            </a:pPr>
            <a:r>
              <a:rPr lang="en-GB" dirty="0"/>
              <a:t>Wheeler, Everett. 2007. The Cambridge History of Greek and Roman Warfare</a:t>
            </a:r>
          </a:p>
          <a:p>
            <a:pPr marL="0" indent="0">
              <a:buNone/>
            </a:pPr>
            <a:r>
              <a:rPr lang="en-GB" dirty="0"/>
              <a:t>Van Wees, Hans. 2004. Greek Warfare Myths and Realities. London. Gerald Duckworth &amp; Co Ltd</a:t>
            </a:r>
          </a:p>
        </p:txBody>
      </p:sp>
    </p:spTree>
    <p:extLst>
      <p:ext uri="{BB962C8B-B14F-4D97-AF65-F5344CB8AC3E}">
        <p14:creationId xmlns:p14="http://schemas.microsoft.com/office/powerpoint/2010/main" val="16326560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597</TotalTime>
  <Words>1012</Words>
  <Application>Microsoft Office PowerPoint</Application>
  <PresentationFormat>Widescreen</PresentationFormat>
  <Paragraphs>74</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Corbel</vt:lpstr>
      <vt:lpstr>Parallax</vt:lpstr>
      <vt:lpstr>The rituals and forms of battle using battles within the classical period as case study.</vt:lpstr>
      <vt:lpstr>Contents</vt:lpstr>
      <vt:lpstr>Creating Alliances</vt:lpstr>
      <vt:lpstr>Sacrifice before battle</vt:lpstr>
      <vt:lpstr>Omens</vt:lpstr>
      <vt:lpstr>Battle</vt:lpstr>
      <vt:lpstr>Stripping the dead</vt:lpstr>
      <vt:lpstr>Burial of the dead</vt:lpstr>
      <vt:lpstr>The Spoils of war</vt:lpstr>
      <vt:lpstr>Peace and treaties</vt:lpstr>
      <vt:lpstr>Bibliography</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rituals and forms of battle using battles within the classical period as case study.</dc:title>
  <dc:creator>Michael Cope</dc:creator>
  <cp:lastModifiedBy>Michael Cope</cp:lastModifiedBy>
  <cp:revision>43</cp:revision>
  <dcterms:created xsi:type="dcterms:W3CDTF">2018-05-22T12:05:30Z</dcterms:created>
  <dcterms:modified xsi:type="dcterms:W3CDTF">2018-05-22T22:03:30Z</dcterms:modified>
</cp:coreProperties>
</file>