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20"/>
  </p:notesMasterIdLst>
  <p:handoutMasterIdLst>
    <p:handoutMasterId r:id="rId21"/>
  </p:handoutMasterIdLst>
  <p:sldIdLst>
    <p:sldId id="258" r:id="rId5"/>
    <p:sldId id="270" r:id="rId6"/>
    <p:sldId id="300" r:id="rId7"/>
    <p:sldId id="261" r:id="rId8"/>
    <p:sldId id="286" r:id="rId9"/>
    <p:sldId id="274" r:id="rId10"/>
    <p:sldId id="264" r:id="rId11"/>
    <p:sldId id="278" r:id="rId12"/>
    <p:sldId id="293" r:id="rId13"/>
    <p:sldId id="262" r:id="rId14"/>
    <p:sldId id="294" r:id="rId15"/>
    <p:sldId id="284" r:id="rId16"/>
    <p:sldId id="299" r:id="rId17"/>
    <p:sldId id="301" r:id="rId18"/>
    <p:sldId id="29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83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81450" autoAdjust="0"/>
  </p:normalViewPr>
  <p:slideViewPr>
    <p:cSldViewPr snapToGrid="0">
      <p:cViewPr varScale="1">
        <p:scale>
          <a:sx n="87" d="100"/>
          <a:sy n="87" d="100"/>
        </p:scale>
        <p:origin x="528" y="78"/>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3/29/2023</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3/29/2023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chemeClr val="tx1"/>
                </a:solidFill>
              </a:rPr>
              <a:t>Contents that will be covered in this presentation are:</a:t>
            </a:r>
          </a:p>
          <a:p>
            <a:endParaRPr lang="en-US" b="0" dirty="0">
              <a:solidFill>
                <a:schemeClr val="tx1"/>
              </a:solidFill>
            </a:endParaRPr>
          </a:p>
          <a:p>
            <a:pPr marL="0" indent="0">
              <a:buFont typeface="+mj-lt"/>
              <a:buNone/>
            </a:pPr>
            <a:r>
              <a:rPr lang="en-US" sz="1200" dirty="0">
                <a:cs typeface="Vrinda" panose="020B0502040204020203" pitchFamily="34" charset="0"/>
              </a:rPr>
              <a:t> 1. What is Talent Acquisition Strategies?</a:t>
            </a:r>
          </a:p>
          <a:p>
            <a:pPr marL="0" indent="0">
              <a:buFont typeface="+mj-lt"/>
              <a:buNone/>
            </a:pPr>
            <a:r>
              <a:rPr lang="en-US" sz="1200" dirty="0">
                <a:cs typeface="Vrinda" panose="020B0502040204020203" pitchFamily="34" charset="0"/>
              </a:rPr>
              <a:t>2. Importance of the Talent Acquisition Strategies in Business</a:t>
            </a:r>
          </a:p>
          <a:p>
            <a:pPr marL="0" indent="0">
              <a:buFont typeface="+mj-lt"/>
              <a:buNone/>
            </a:pPr>
            <a:r>
              <a:rPr lang="en-US" sz="1200" dirty="0">
                <a:cs typeface="Vrinda" panose="020B0502040204020203" pitchFamily="34" charset="0"/>
              </a:rPr>
              <a:t>3. Short-Term Talent Acquisition Strategies</a:t>
            </a:r>
          </a:p>
          <a:p>
            <a:pPr marL="0" indent="0">
              <a:buFont typeface="+mj-lt"/>
              <a:buNone/>
            </a:pPr>
            <a:r>
              <a:rPr lang="en-US" sz="1200" dirty="0">
                <a:cs typeface="Vrinda" panose="020B0502040204020203" pitchFamily="34" charset="0"/>
              </a:rPr>
              <a:t>4. Incentive Methods</a:t>
            </a:r>
          </a:p>
          <a:p>
            <a:pPr marL="0" indent="0">
              <a:buFont typeface="+mj-lt"/>
              <a:buNone/>
            </a:pPr>
            <a:r>
              <a:rPr lang="en-US" sz="1200" dirty="0">
                <a:cs typeface="Vrinda" panose="020B0502040204020203" pitchFamily="34" charset="0"/>
              </a:rPr>
              <a:t>5. References</a:t>
            </a:r>
          </a:p>
          <a:p>
            <a:endParaRPr lang="en-US" sz="1200" dirty="0">
              <a:solidFill>
                <a:schemeClr val="accent1"/>
              </a:solidFill>
            </a:endParaRPr>
          </a:p>
          <a:p>
            <a:endParaRPr lang="en-US" sz="1200" b="0" dirty="0">
              <a:solidFill>
                <a:schemeClr val="tx1"/>
              </a:solidFill>
            </a:endParaRPr>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3800404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US" dirty="0"/>
              <a:t>Introduction of Restaurant-KFC</a:t>
            </a:r>
            <a:endParaRPr lang="en-US" sz="1200" b="0" i="0" dirty="0">
              <a:effectLst/>
            </a:endParaRPr>
          </a:p>
          <a:p>
            <a:pPr marL="342900" indent="-342900" algn="l">
              <a:buFont typeface="Arial" panose="020B0604020202020204" pitchFamily="34" charset="0"/>
              <a:buChar char="•"/>
            </a:pPr>
            <a:r>
              <a:rPr lang="en-US" sz="1200" b="0" i="0" dirty="0">
                <a:effectLst/>
              </a:rPr>
              <a:t>KFC is a global fast-food restaurant chain that specializes in fried chicken.</a:t>
            </a:r>
          </a:p>
          <a:p>
            <a:pPr marL="342900" indent="-342900" algn="l">
              <a:buFont typeface="Arial" panose="020B0604020202020204" pitchFamily="34" charset="0"/>
              <a:buChar char="•"/>
            </a:pPr>
            <a:r>
              <a:rPr lang="en-US" sz="1200" b="0" i="0" dirty="0">
                <a:effectLst/>
              </a:rPr>
              <a:t>The company was founded in 1952 by Colonel Harland Sanders and is now present in over 135 countries.</a:t>
            </a:r>
          </a:p>
          <a:p>
            <a:pPr marL="342900" indent="-342900" algn="l">
              <a:buFont typeface="Arial" panose="020B0604020202020204" pitchFamily="34" charset="0"/>
              <a:buChar char="•"/>
            </a:pPr>
            <a:r>
              <a:rPr lang="en-US" sz="1200" b="0" i="0" dirty="0">
                <a:effectLst/>
              </a:rPr>
              <a:t>In the UK, KFC has over 900 restaurants and employs thousands of team members.</a:t>
            </a:r>
          </a:p>
          <a:p>
            <a:pPr marL="342900" indent="-342900" algn="l">
              <a:buFont typeface="Arial" panose="020B0604020202020204" pitchFamily="34" charset="0"/>
              <a:buChar char="•"/>
            </a:pPr>
            <a:r>
              <a:rPr lang="en-US" sz="1200" b="0" i="0" dirty="0">
                <a:effectLst/>
              </a:rPr>
              <a:t>The company is committed to quality, innovation, and customer service.</a:t>
            </a:r>
          </a:p>
          <a:p>
            <a:pPr marL="342900" indent="-342900" algn="l">
              <a:buFont typeface="Arial" panose="020B0604020202020204" pitchFamily="34" charset="0"/>
              <a:buChar char="•"/>
            </a:pPr>
            <a:r>
              <a:rPr lang="en-US" sz="1200" b="0" i="0" dirty="0">
                <a:effectLst/>
              </a:rPr>
              <a:t>KFC offers a diverse menu that includes classic fried chicken, vegetarian and vegan alternatives.</a:t>
            </a:r>
          </a:p>
          <a:p>
            <a:pPr marL="342900" indent="-342900" algn="l">
              <a:buFont typeface="Arial" panose="020B0604020202020204" pitchFamily="34" charset="0"/>
              <a:buChar char="•"/>
            </a:pPr>
            <a:r>
              <a:rPr lang="en-US" sz="1200" b="0" i="0" dirty="0">
                <a:effectLst/>
              </a:rPr>
              <a:t>KFC offers a range of career opportunities from entry-level roles to management positions.</a:t>
            </a:r>
          </a:p>
          <a:p>
            <a:pPr marL="342900" indent="-342900" algn="l">
              <a:buFont typeface="Arial" panose="020B0604020202020204" pitchFamily="34" charset="0"/>
              <a:buChar char="•"/>
            </a:pPr>
            <a:r>
              <a:rPr lang="en-US" sz="1200" b="0" i="0" dirty="0">
                <a:effectLst/>
              </a:rPr>
              <a:t>The company believes in creating a diverse and inclusive workplace where everyone can thrive.</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3818956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Talent acquisition strategies refer to the methods and approaches used by organizations to identify, attract, and hire top-quality candidates for their job openings. This process involves developing and implementing a set of tactics and techniques to find the best candidates and convince them to join the organization.</a:t>
            </a:r>
          </a:p>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Effective talent acquisition strategies often involve creating a strong employer brand, using various recruitment channels, such as job boards, social media platforms, employee referrals, and campus recruitment events. It also includes screening and selecting candidates through rigorous assessments, interviews, and other evaluation techniques to ensure they have the necessary skills and qualifications to excel in the job.</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3455333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b="0" i="0" dirty="0">
                <a:solidFill>
                  <a:srgbClr val="374151"/>
                </a:solidFill>
                <a:effectLst/>
                <a:latin typeface="Söhne"/>
              </a:rPr>
              <a:t>Here are three short-term and three long-term talent acquisition strategies for attracting potential candidates to work in restaurant operations, which consist of causal and fine dining:</a:t>
            </a:r>
          </a:p>
          <a:p>
            <a:pPr>
              <a:lnSpc>
                <a:spcPct val="150000"/>
              </a:lnSpc>
            </a:pPr>
            <a:br>
              <a:rPr lang="en-US" b="0" i="0" dirty="0">
                <a:solidFill>
                  <a:srgbClr val="374151"/>
                </a:solidFill>
                <a:effectLst/>
                <a:latin typeface="Söhne"/>
              </a:rPr>
            </a:br>
            <a:r>
              <a:rPr lang="en-US" sz="1200" b="0" i="0" kern="1200" dirty="0">
                <a:solidFill>
                  <a:srgbClr val="374151"/>
                </a:solidFill>
                <a:effectLst/>
                <a:latin typeface="Söhne"/>
                <a:ea typeface="+mn-ea"/>
                <a:cs typeface="+mn-cs"/>
              </a:rPr>
              <a:t>Short-Term</a:t>
            </a:r>
          </a:p>
          <a:p>
            <a:pPr marL="228600" indent="-228600">
              <a:lnSpc>
                <a:spcPct val="150000"/>
              </a:lnSpc>
              <a:buFont typeface="+mj-lt"/>
              <a:buAutoNum type="arabicPeriod"/>
            </a:pPr>
            <a:r>
              <a:rPr lang="en-US" sz="1200" b="0" i="0" kern="1200" dirty="0">
                <a:solidFill>
                  <a:srgbClr val="374151"/>
                </a:solidFill>
                <a:effectLst/>
                <a:latin typeface="Söhne"/>
                <a:ea typeface="+mn-ea"/>
                <a:cs typeface="+mn-cs"/>
              </a:rPr>
              <a:t>Job Fairs</a:t>
            </a:r>
          </a:p>
          <a:p>
            <a:pPr marL="228600" indent="-228600">
              <a:lnSpc>
                <a:spcPct val="150000"/>
              </a:lnSpc>
              <a:buFont typeface="+mj-lt"/>
              <a:buAutoNum type="arabicPeriod"/>
            </a:pPr>
            <a:r>
              <a:rPr lang="en-US" sz="1200" b="0" i="0" kern="1200" dirty="0">
                <a:solidFill>
                  <a:srgbClr val="374151"/>
                </a:solidFill>
                <a:effectLst/>
                <a:latin typeface="Söhne"/>
                <a:ea typeface="+mn-ea"/>
                <a:cs typeface="+mn-cs"/>
              </a:rPr>
              <a:t>Referral Programs</a:t>
            </a:r>
          </a:p>
          <a:p>
            <a:pPr marL="228600" indent="-228600">
              <a:lnSpc>
                <a:spcPct val="150000"/>
              </a:lnSpc>
              <a:buFont typeface="+mj-lt"/>
              <a:buAutoNum type="arabicPeriod"/>
            </a:pPr>
            <a:r>
              <a:rPr lang="en-US" sz="1200" b="0" i="0" kern="1200" dirty="0">
                <a:solidFill>
                  <a:srgbClr val="374151"/>
                </a:solidFill>
                <a:effectLst/>
                <a:latin typeface="Söhne"/>
                <a:ea typeface="+mn-ea"/>
                <a:cs typeface="+mn-cs"/>
              </a:rPr>
              <a:t>Social Media</a:t>
            </a:r>
          </a:p>
          <a:p>
            <a:pPr marL="228600" indent="-228600">
              <a:lnSpc>
                <a:spcPct val="150000"/>
              </a:lnSpc>
              <a:buFont typeface="+mj-lt"/>
              <a:buAutoNum type="arabicPeriod"/>
            </a:pPr>
            <a:endParaRPr lang="en-US" sz="1200" b="0" i="0" kern="1200" dirty="0">
              <a:solidFill>
                <a:srgbClr val="374151"/>
              </a:solidFill>
              <a:effectLst/>
              <a:latin typeface="Söhne"/>
              <a:ea typeface="+mn-ea"/>
              <a:cs typeface="+mn-cs"/>
            </a:endParaRPr>
          </a:p>
          <a:p>
            <a:r>
              <a:rPr lang="en-US" sz="1200" b="0" i="0" kern="1200" dirty="0">
                <a:solidFill>
                  <a:srgbClr val="374151"/>
                </a:solidFill>
                <a:effectLst/>
                <a:latin typeface="Söhne"/>
                <a:ea typeface="+mn-ea"/>
                <a:cs typeface="+mn-cs"/>
              </a:rPr>
              <a:t>Long-Term</a:t>
            </a:r>
          </a:p>
          <a:p>
            <a:pPr marL="228600" indent="-228600">
              <a:buFont typeface="+mj-lt"/>
              <a:buAutoNum type="arabicPeriod"/>
            </a:pPr>
            <a:r>
              <a:rPr lang="en-US" sz="1200" b="0" i="0" kern="1200" dirty="0">
                <a:solidFill>
                  <a:srgbClr val="374151"/>
                </a:solidFill>
                <a:effectLst/>
                <a:latin typeface="Söhne"/>
                <a:ea typeface="+mn-ea"/>
                <a:cs typeface="+mn-cs"/>
              </a:rPr>
              <a:t>Employee Branding </a:t>
            </a:r>
          </a:p>
          <a:p>
            <a:pPr marL="228600" indent="-228600">
              <a:buFont typeface="+mj-lt"/>
              <a:buAutoNum type="arabicPeriod"/>
            </a:pPr>
            <a:r>
              <a:rPr lang="en-US" sz="1200" b="0" i="0" kern="1200" dirty="0">
                <a:solidFill>
                  <a:srgbClr val="374151"/>
                </a:solidFill>
                <a:effectLst/>
                <a:latin typeface="Söhne"/>
                <a:ea typeface="+mn-ea"/>
                <a:cs typeface="+mn-cs"/>
              </a:rPr>
              <a:t>Training and Development Programs </a:t>
            </a:r>
          </a:p>
          <a:p>
            <a:pPr marL="228600" indent="-228600">
              <a:buFont typeface="+mj-lt"/>
              <a:buAutoNum type="arabicPeriod"/>
            </a:pPr>
            <a:r>
              <a:rPr lang="en-US" sz="1200" b="0" i="0" kern="1200" dirty="0">
                <a:solidFill>
                  <a:srgbClr val="374151"/>
                </a:solidFill>
                <a:effectLst/>
                <a:latin typeface="Söhne"/>
                <a:ea typeface="+mn-ea"/>
                <a:cs typeface="+mn-cs"/>
              </a:rPr>
              <a:t>Campus Recruitment</a:t>
            </a:r>
          </a:p>
          <a:p>
            <a:pPr>
              <a:lnSpc>
                <a:spcPct val="150000"/>
              </a:lnSpc>
            </a:pPr>
            <a:endParaRPr lang="en-US" sz="1200" b="0" i="0" kern="1200" dirty="0">
              <a:solidFill>
                <a:srgbClr val="374151"/>
              </a:solidFill>
              <a:effectLst/>
              <a:latin typeface="Söhne"/>
              <a:ea typeface="+mn-ea"/>
              <a:cs typeface="+mn-cs"/>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2747931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Font typeface="+mj-lt"/>
              <a:buNone/>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Job Fairs: Participating in local job fairs can be an effective way to connect with a large pool of potential candidates in a short period. By setting up a booth at a job fair, restaurant operators can showcase their brand and culture, interact with candidates, and collect resumes.</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6</a:t>
            </a:fld>
            <a:endParaRPr lang="en-US" noProof="0" dirty="0"/>
          </a:p>
        </p:txBody>
      </p:sp>
    </p:spTree>
    <p:extLst>
      <p:ext uri="{BB962C8B-B14F-4D97-AF65-F5344CB8AC3E}">
        <p14:creationId xmlns:p14="http://schemas.microsoft.com/office/powerpoint/2010/main" val="2848468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Font typeface="+mj-lt"/>
              <a:buNone/>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Referral Programs: Referral programs incentivize current employees to refer friends and acquaintances who may be a good fit for open positions. Incentives such as cash bonuses, gift cards, or paid time off can motivate employees to recommend qualified candidates who are likely to fit in with the company culture.</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2258266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1000"/>
              </a:spcAft>
              <a:buFont typeface="+mj-lt"/>
              <a:buNone/>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Social Media: Posting job openings on social media platforms such as LinkedIn, Twitter, and Facebook can be an effective way to reach a wider audience and attract potential candidates. Social media platforms allow restaurant operators to target specific demographics and reach out to candidates who are actively looking for employment. </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873833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Employer Branding: Building a strong employer brand can help to attract and retain top talent over the long term. By developing a positive reputation as a great place to work, restaurant operators can create a pipeline of candidates who are interested in joining the organization. </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2344407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Training and Development Programs: Investing in training and development programs for existing employees can help to build a talent pipeline of future leaders. By offering opportunities for career advancement and skill development, restaurant operators can attract candidates who are looking for a long-term career path.</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592779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Campus Recruitment: Participating in campus recruitment events can help to attract young and talented candidates who are graduating from culinary or hospitality programs. By establishing relationships with universities and vocational schools, restaurant operators can tap into a pool of potential candidates who are just starting their careers. </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37258041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Signing Bonus: Offering a signing bonus is a common monetary incentive that can attract potential candidates to work in the restaurant industry. A signing bonus is a one-time cash payment given to new employees who accept a job offer. This incentive can be particularly effective for attracting top talent who may have multiple job offers. Offering a signing bonus can also demonstrate a commitment to valuing and investing in new employees.</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7738516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Signing Bonus: Offering a signing bonus is a common monetary incentive that can attract potential candidates to work in the restaurant industry. A signing bonus is a one-time cash payment given to new employees who accept a job offer. This incentive can be particularly effective for attracting top talent who may have multiple job offers. Offering a signing bonus can also demonstrate a commitment to valuing and investing in new employees.</a:t>
            </a:r>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3926625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sz="1200" b="0" i="0" dirty="0">
                <a:solidFill>
                  <a:srgbClr val="374151"/>
                </a:solidFill>
                <a:effectLst/>
              </a:rPr>
              <a:t>Based on the above conclusion, we recommend the following for restaurants looking to improve their talent acquisition methods:</a:t>
            </a:r>
          </a:p>
          <a:p>
            <a:pPr marL="0" indent="0" algn="just">
              <a:buNone/>
            </a:pPr>
            <a:endParaRPr lang="en-US" sz="1200" b="0" i="0" dirty="0">
              <a:solidFill>
                <a:srgbClr val="374151"/>
              </a:solidFill>
              <a:effectLst/>
            </a:endParaRPr>
          </a:p>
          <a:p>
            <a:pPr algn="just"/>
            <a:r>
              <a:rPr lang="en-US" sz="1200" b="0" i="0" dirty="0">
                <a:solidFill>
                  <a:srgbClr val="374151"/>
                </a:solidFill>
                <a:effectLst/>
              </a:rPr>
              <a:t>Use a variety of recruitment methods: Utilize different channels, such as job boards, social media, employee referrals, and industry-specific associations to reach a wider pool of candidates.</a:t>
            </a:r>
          </a:p>
          <a:p>
            <a:pPr algn="just"/>
            <a:r>
              <a:rPr lang="en-US" sz="1200" b="0" i="0" dirty="0">
                <a:solidFill>
                  <a:srgbClr val="374151"/>
                </a:solidFill>
                <a:effectLst/>
              </a:rPr>
              <a:t>Invest in employer branding: Establish a strong employer brand that highlights the restaurant's values, culture, and mission, which can help attract top talent.</a:t>
            </a:r>
          </a:p>
          <a:p>
            <a:pPr algn="just"/>
            <a:r>
              <a:rPr lang="en-US" sz="1200" b="0" i="0" dirty="0">
                <a:solidFill>
                  <a:srgbClr val="374151"/>
                </a:solidFill>
                <a:effectLst/>
              </a:rPr>
              <a:t>Create a positive work environment: Foster a positive work environment that prioritizes employee well-being, growth, and development. This will help retain top performers and attract new talent.</a:t>
            </a:r>
          </a:p>
          <a:p>
            <a:pPr algn="just"/>
            <a:r>
              <a:rPr lang="en-US" sz="1200" b="0" i="0" dirty="0">
                <a:solidFill>
                  <a:srgbClr val="374151"/>
                </a:solidFill>
                <a:effectLst/>
              </a:rPr>
              <a:t>Offer competitive compensation and benefits: Offer competitive compensation and benefits packages that are aligned with industry standards, to attract and retain talented individuals</a:t>
            </a:r>
            <a:endParaRPr lang="en-US" sz="1200"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28844162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extLst>
      <p:ext uri="{BB962C8B-B14F-4D97-AF65-F5344CB8AC3E}">
        <p14:creationId xmlns:p14="http://schemas.microsoft.com/office/powerpoint/2010/main" val="3772327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3/29/2023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3/29/2023</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3/29/2023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3/29/2023</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3/29/2023</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3/29/2023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3/29/2023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3/29/2023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3/29/2023</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3/29/2023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3/29/2023</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3/29/2023</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3/29/2023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3/29/2023</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3/29/2023</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microsoft.com/office/2007/relationships/hdphoto" Target="../media/hdphoto1.wdp"/><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0.jpeg"/><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microsoft.com/office/2007/relationships/hdphoto" Target="../media/hdphoto3.wdp"/><Relationship Id="rId5" Type="http://schemas.openxmlformats.org/officeDocument/2006/relationships/image" Target="../media/image17.png"/><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microsoft.com/office/2007/relationships/hdphoto" Target="../media/hdphoto5.wdp"/><Relationship Id="rId5" Type="http://schemas.openxmlformats.org/officeDocument/2006/relationships/image" Target="../media/image19.png"/><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Group of people talking">
            <a:extLst>
              <a:ext uri="{FF2B5EF4-FFF2-40B4-BE49-F238E27FC236}">
                <a16:creationId xmlns:a16="http://schemas.microsoft.com/office/drawing/2014/main" id="{C7D5F6B1-1228-4C2A-AE2C-950C34054CE4}"/>
              </a:ext>
            </a:extLst>
          </p:cNvPr>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a:xfrm>
            <a:off x="0" y="0"/>
            <a:ext cx="6311900" cy="6858000"/>
          </a:xfrm>
        </p:spPr>
      </p:pic>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6849886" y="1241622"/>
            <a:ext cx="5169803" cy="2864868"/>
          </a:xfrm>
        </p:spPr>
        <p:txBody>
          <a:bodyPr/>
          <a:lstStyle/>
          <a:p>
            <a:r>
              <a:rPr lang="en-US" dirty="0"/>
              <a:t>Talent Acquisition Strategies</a:t>
            </a:r>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a:xfrm>
            <a:off x="6849886" y="4330095"/>
            <a:ext cx="4592210" cy="2246619"/>
          </a:xfrm>
        </p:spPr>
        <p:txBody>
          <a:bodyPr>
            <a:normAutofit/>
          </a:bodyPr>
          <a:lstStyle/>
          <a:p>
            <a:r>
              <a:rPr lang="en-US" b="1" dirty="0">
                <a:solidFill>
                  <a:schemeClr val="accent1">
                    <a:lumMod val="50000"/>
                  </a:schemeClr>
                </a:solidFill>
                <a:latin typeface="Arial" panose="020B0604020202020204" pitchFamily="34" charset="0"/>
                <a:cs typeface="Arial" panose="020B0604020202020204" pitchFamily="34" charset="0"/>
              </a:rPr>
              <a:t>Student id:</a:t>
            </a:r>
            <a:r>
              <a:rPr lang="en-GB" b="1" dirty="0">
                <a:solidFill>
                  <a:schemeClr val="accent1">
                    <a:lumMod val="50000"/>
                  </a:schemeClr>
                </a:solidFill>
                <a:latin typeface="Arial" panose="020B0604020202020204" pitchFamily="34" charset="0"/>
                <a:cs typeface="Arial" panose="020B0604020202020204" pitchFamily="34" charset="0"/>
              </a:rPr>
              <a:t>2123841</a:t>
            </a:r>
          </a:p>
          <a:p>
            <a:r>
              <a:rPr lang="en-GB" b="1" dirty="0">
                <a:solidFill>
                  <a:schemeClr val="accent1">
                    <a:lumMod val="50000"/>
                  </a:schemeClr>
                </a:solidFill>
                <a:latin typeface="Arial" panose="020B0604020202020204" pitchFamily="34" charset="0"/>
                <a:cs typeface="Arial" panose="020B0604020202020204" pitchFamily="34" charset="0"/>
              </a:rPr>
              <a:t>Student name: </a:t>
            </a:r>
            <a:r>
              <a:rPr lang="en-GB" b="1" dirty="0" err="1">
                <a:solidFill>
                  <a:schemeClr val="accent1">
                    <a:lumMod val="50000"/>
                  </a:schemeClr>
                </a:solidFill>
                <a:latin typeface="Arial" panose="020B0604020202020204" pitchFamily="34" charset="0"/>
                <a:cs typeface="Arial" panose="020B0604020202020204" pitchFamily="34" charset="0"/>
              </a:rPr>
              <a:t>Mihael</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velikov</a:t>
            </a:r>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5689E6F-C01A-7649-65D7-20A9DAE968FF}"/>
              </a:ext>
            </a:extLst>
          </p:cNvPr>
          <p:cNvPicPr>
            <a:picLocks noChangeAspect="1"/>
          </p:cNvPicPr>
          <p:nvPr/>
        </p:nvPicPr>
        <p:blipFill>
          <a:blip r:embed="rId4"/>
          <a:stretch>
            <a:fillRect/>
          </a:stretch>
        </p:blipFill>
        <p:spPr>
          <a:xfrm>
            <a:off x="6849886" y="140643"/>
            <a:ext cx="4737353" cy="1100979"/>
          </a:xfrm>
          <a:prstGeom prst="rect">
            <a:avLst/>
          </a:prstGeom>
        </p:spPr>
      </p:pic>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p:txBody>
          <a:bodyPr/>
          <a:lstStyle/>
          <a:p>
            <a:r>
              <a:rPr lang="en-US" dirty="0"/>
              <a:t>Table of Contents</a:t>
            </a:r>
          </a:p>
        </p:txBody>
      </p:sp>
      <p:sp>
        <p:nvSpPr>
          <p:cNvPr id="16" name="TextBox 15">
            <a:extLst>
              <a:ext uri="{FF2B5EF4-FFF2-40B4-BE49-F238E27FC236}">
                <a16:creationId xmlns:a16="http://schemas.microsoft.com/office/drawing/2014/main" id="{516458CD-BE47-82B0-6C37-3E224EC52EDC}"/>
              </a:ext>
            </a:extLst>
          </p:cNvPr>
          <p:cNvSpPr txBox="1"/>
          <p:nvPr/>
        </p:nvSpPr>
        <p:spPr>
          <a:xfrm>
            <a:off x="1097280" y="2043794"/>
            <a:ext cx="11090458" cy="4031873"/>
          </a:xfrm>
          <a:prstGeom prst="rect">
            <a:avLst/>
          </a:prstGeom>
          <a:noFill/>
        </p:spPr>
        <p:txBody>
          <a:bodyPr wrap="square">
            <a:spAutoFit/>
          </a:bodyPr>
          <a:lstStyle/>
          <a:p>
            <a:pPr marL="514350" indent="-514350">
              <a:buFont typeface="+mj-lt"/>
              <a:buAutoNum type="arabicPeriod"/>
            </a:pPr>
            <a:r>
              <a:rPr lang="en-US" sz="3200" dirty="0">
                <a:cs typeface="Vrinda" panose="020B0502040204020203" pitchFamily="34" charset="0"/>
              </a:rPr>
              <a:t>Introduction of Restaurant-KFC</a:t>
            </a:r>
          </a:p>
          <a:p>
            <a:pPr marL="514350" indent="-514350">
              <a:buFont typeface="+mj-lt"/>
              <a:buAutoNum type="arabicPeriod"/>
            </a:pPr>
            <a:r>
              <a:rPr lang="en-US" sz="3200" dirty="0">
                <a:cs typeface="Vrinda" panose="020B0502040204020203" pitchFamily="34" charset="0"/>
              </a:rPr>
              <a:t>What is Talent Acquisition Strategies?</a:t>
            </a:r>
          </a:p>
          <a:p>
            <a:pPr marL="514350" indent="-514350">
              <a:buFont typeface="+mj-lt"/>
              <a:buAutoNum type="arabicPeriod"/>
            </a:pPr>
            <a:r>
              <a:rPr lang="en-US" sz="3200" dirty="0">
                <a:cs typeface="Vrinda" panose="020B0502040204020203" pitchFamily="34" charset="0"/>
              </a:rPr>
              <a:t>Importance of the Talent Acquisition Strategies in Business</a:t>
            </a:r>
          </a:p>
          <a:p>
            <a:pPr marL="514350" indent="-514350">
              <a:buFont typeface="+mj-lt"/>
              <a:buAutoNum type="arabicPeriod"/>
            </a:pPr>
            <a:r>
              <a:rPr lang="en-US" sz="3200" dirty="0">
                <a:cs typeface="Vrinda" panose="020B0502040204020203" pitchFamily="34" charset="0"/>
              </a:rPr>
              <a:t>6 Short-Term Talent Acquisition Strategies</a:t>
            </a:r>
          </a:p>
          <a:p>
            <a:pPr marL="514350" indent="-514350">
              <a:buFont typeface="+mj-lt"/>
              <a:buAutoNum type="arabicPeriod"/>
            </a:pPr>
            <a:r>
              <a:rPr lang="en-US" sz="3200" dirty="0">
                <a:cs typeface="Vrinda" panose="020B0502040204020203" pitchFamily="34" charset="0"/>
              </a:rPr>
              <a:t>4 Incentive Methods</a:t>
            </a:r>
          </a:p>
          <a:p>
            <a:pPr marL="514350" indent="-514350">
              <a:buFont typeface="+mj-lt"/>
              <a:buAutoNum type="arabicPeriod"/>
            </a:pPr>
            <a:r>
              <a:rPr lang="en-US" sz="3200" dirty="0">
                <a:cs typeface="Vrinda" panose="020B0502040204020203" pitchFamily="34" charset="0"/>
              </a:rPr>
              <a:t>Conclusion and Recommendation</a:t>
            </a:r>
          </a:p>
          <a:p>
            <a:pPr marL="514350" indent="-514350">
              <a:buFont typeface="+mj-lt"/>
              <a:buAutoNum type="arabicPeriod"/>
            </a:pPr>
            <a:r>
              <a:rPr lang="en-US" sz="3200" dirty="0">
                <a:cs typeface="Vrinda" panose="020B0502040204020203" pitchFamily="34" charset="0"/>
              </a:rPr>
              <a:t>References</a:t>
            </a:r>
          </a:p>
          <a:p>
            <a:endParaRPr lang="en-US" sz="3200" dirty="0">
              <a:solidFill>
                <a:schemeClr val="accent1"/>
              </a:solidFill>
            </a:endParaRPr>
          </a:p>
        </p:txBody>
      </p:sp>
    </p:spTree>
    <p:extLst>
      <p:ext uri="{BB962C8B-B14F-4D97-AF65-F5344CB8AC3E}">
        <p14:creationId xmlns:p14="http://schemas.microsoft.com/office/powerpoint/2010/main" val="151147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p:txBody>
          <a:bodyPr/>
          <a:lstStyle/>
          <a:p>
            <a:r>
              <a:rPr lang="en-US" dirty="0"/>
              <a:t>Introduction of Restaurant-KFC</a:t>
            </a:r>
          </a:p>
        </p:txBody>
      </p:sp>
      <p:sp>
        <p:nvSpPr>
          <p:cNvPr id="16" name="TextBox 15">
            <a:extLst>
              <a:ext uri="{FF2B5EF4-FFF2-40B4-BE49-F238E27FC236}">
                <a16:creationId xmlns:a16="http://schemas.microsoft.com/office/drawing/2014/main" id="{516458CD-BE47-82B0-6C37-3E224EC52EDC}"/>
              </a:ext>
            </a:extLst>
          </p:cNvPr>
          <p:cNvSpPr txBox="1"/>
          <p:nvPr/>
        </p:nvSpPr>
        <p:spPr>
          <a:xfrm>
            <a:off x="581251" y="1737360"/>
            <a:ext cx="11090458" cy="4154984"/>
          </a:xfrm>
          <a:prstGeom prst="rect">
            <a:avLst/>
          </a:prstGeom>
          <a:noFill/>
        </p:spPr>
        <p:txBody>
          <a:bodyPr wrap="square">
            <a:spAutoFit/>
          </a:bodyPr>
          <a:lstStyle/>
          <a:p>
            <a:pPr marL="342900" indent="-342900" algn="l">
              <a:buFont typeface="Arial" panose="020B0604020202020204" pitchFamily="34" charset="0"/>
              <a:buChar char="•"/>
            </a:pPr>
            <a:r>
              <a:rPr lang="en-US" sz="2400" b="0" i="0" dirty="0">
                <a:effectLst/>
              </a:rPr>
              <a:t>KFC is a global fast-food restaurant chain that specializes in fried chicken.</a:t>
            </a:r>
          </a:p>
          <a:p>
            <a:pPr marL="342900" indent="-342900" algn="l">
              <a:buFont typeface="Arial" panose="020B0604020202020204" pitchFamily="34" charset="0"/>
              <a:buChar char="•"/>
            </a:pPr>
            <a:r>
              <a:rPr lang="en-US" sz="2400" b="0" i="0" dirty="0">
                <a:effectLst/>
              </a:rPr>
              <a:t>The company was founded in 1952 by Colonel Harland Sanders and is now present in over 135 countries.</a:t>
            </a:r>
          </a:p>
          <a:p>
            <a:pPr marL="342900" indent="-342900" algn="l">
              <a:buFont typeface="Arial" panose="020B0604020202020204" pitchFamily="34" charset="0"/>
              <a:buChar char="•"/>
            </a:pPr>
            <a:r>
              <a:rPr lang="en-US" sz="2400" b="0" i="0" dirty="0">
                <a:effectLst/>
              </a:rPr>
              <a:t>In the UK, KFC has over 900 restaurants and employs thousands of team members.</a:t>
            </a:r>
          </a:p>
          <a:p>
            <a:pPr marL="342900" indent="-342900" algn="l">
              <a:buFont typeface="Arial" panose="020B0604020202020204" pitchFamily="34" charset="0"/>
              <a:buChar char="•"/>
            </a:pPr>
            <a:r>
              <a:rPr lang="en-US" sz="2400" b="0" i="0" dirty="0">
                <a:effectLst/>
              </a:rPr>
              <a:t>The company is committed to quality, innovation, and customer service.</a:t>
            </a:r>
          </a:p>
          <a:p>
            <a:pPr marL="342900" indent="-342900" algn="l">
              <a:buFont typeface="Arial" panose="020B0604020202020204" pitchFamily="34" charset="0"/>
              <a:buChar char="•"/>
            </a:pPr>
            <a:r>
              <a:rPr lang="en-US" sz="2400" b="0" i="0" dirty="0">
                <a:effectLst/>
              </a:rPr>
              <a:t>KFC offers a diverse menu that includes classic fried chicken, vegetarian and vegan alternatives.</a:t>
            </a:r>
          </a:p>
          <a:p>
            <a:pPr marL="342900" indent="-342900" algn="l">
              <a:buFont typeface="Arial" panose="020B0604020202020204" pitchFamily="34" charset="0"/>
              <a:buChar char="•"/>
            </a:pPr>
            <a:r>
              <a:rPr lang="en-US" sz="2400" b="0" i="0" dirty="0">
                <a:effectLst/>
              </a:rPr>
              <a:t>KFC offers a range of career opportunities from entry-level roles to management positions.</a:t>
            </a:r>
          </a:p>
          <a:p>
            <a:pPr marL="342900" indent="-342900" algn="l">
              <a:buFont typeface="Arial" panose="020B0604020202020204" pitchFamily="34" charset="0"/>
              <a:buChar char="•"/>
            </a:pPr>
            <a:r>
              <a:rPr lang="en-US" sz="2400" b="0" i="0" dirty="0">
                <a:effectLst/>
              </a:rPr>
              <a:t>The company believes in creating a diverse and inclusive workplace where everyone can thrive.</a:t>
            </a:r>
          </a:p>
        </p:txBody>
      </p:sp>
    </p:spTree>
    <p:extLst>
      <p:ext uri="{BB962C8B-B14F-4D97-AF65-F5344CB8AC3E}">
        <p14:creationId xmlns:p14="http://schemas.microsoft.com/office/powerpoint/2010/main" val="41641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p:txBody>
          <a:bodyPr>
            <a:normAutofit fontScale="90000"/>
          </a:bodyPr>
          <a:lstStyle/>
          <a:p>
            <a:r>
              <a:rPr lang="en-US" dirty="0"/>
              <a:t>What is</a:t>
            </a:r>
            <a:br>
              <a:rPr lang="en-US" dirty="0"/>
            </a:br>
            <a:r>
              <a:rPr lang="en-US" dirty="0"/>
              <a:t>Talent Acquisition Strategies?</a:t>
            </a: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6445504" y="943429"/>
            <a:ext cx="4654296" cy="3977366"/>
          </a:xfrm>
        </p:spPr>
        <p:txBody>
          <a:bodyPr>
            <a:noAutofit/>
          </a:bodyPr>
          <a:lstStyle/>
          <a:p>
            <a:pPr marL="0" indent="0" algn="just">
              <a:buNone/>
            </a:pPr>
            <a:r>
              <a:rPr lang="en-US" sz="2600" dirty="0"/>
              <a:t>Talent acquisition strategies refer to the methods and approaches used by organizations to identify, attract, and hire top-quality candidates for their job openings. This process involves developing and implementing a set of tactics and techniques to find the best candidates and convince them to join the organization.</a:t>
            </a:r>
          </a:p>
        </p:txBody>
      </p:sp>
      <p:grpSp>
        <p:nvGrpSpPr>
          <p:cNvPr id="10" name="Group 9" descr="Info">
            <a:extLst>
              <a:ext uri="{FF2B5EF4-FFF2-40B4-BE49-F238E27FC236}">
                <a16:creationId xmlns:a16="http://schemas.microsoft.com/office/drawing/2014/main" id="{04EACC33-3BBF-4195-8927-841FEBB364AD}"/>
              </a:ext>
            </a:extLst>
          </p:cNvPr>
          <p:cNvGrpSpPr/>
          <p:nvPr/>
        </p:nvGrpSpPr>
        <p:grpSpPr>
          <a:xfrm>
            <a:off x="4637454" y="2530474"/>
            <a:ext cx="803276" cy="803276"/>
            <a:chOff x="4914764" y="3319462"/>
            <a:chExt cx="619125" cy="619125"/>
          </a:xfrm>
          <a:solidFill>
            <a:schemeClr val="bg1"/>
          </a:solidFill>
        </p:grpSpPr>
        <p:sp>
          <p:nvSpPr>
            <p:cNvPr id="11" name="Freeform: Shape 10">
              <a:extLst>
                <a:ext uri="{FF2B5EF4-FFF2-40B4-BE49-F238E27FC236}">
                  <a16:creationId xmlns:a16="http://schemas.microsoft.com/office/drawing/2014/main" id="{400D0FC6-FE6C-422D-87EC-3F2A40F92771}"/>
                </a:ext>
              </a:extLst>
            </p:cNvPr>
            <p:cNvSpPr/>
            <p:nvPr/>
          </p:nvSpPr>
          <p:spPr>
            <a:xfrm>
              <a:off x="4914764" y="3319462"/>
              <a:ext cx="619125" cy="619125"/>
            </a:xfrm>
            <a:custGeom>
              <a:avLst/>
              <a:gdLst>
                <a:gd name="connsiteX0" fmla="*/ 309563 w 619125"/>
                <a:gd name="connsiteY0" fmla="*/ 0 h 619125"/>
                <a:gd name="connsiteX1" fmla="*/ 0 w 619125"/>
                <a:gd name="connsiteY1" fmla="*/ 309563 h 619125"/>
                <a:gd name="connsiteX2" fmla="*/ 309563 w 619125"/>
                <a:gd name="connsiteY2" fmla="*/ 619125 h 619125"/>
                <a:gd name="connsiteX3" fmla="*/ 619125 w 619125"/>
                <a:gd name="connsiteY3" fmla="*/ 309563 h 619125"/>
                <a:gd name="connsiteX4" fmla="*/ 309563 w 619125"/>
                <a:gd name="connsiteY4" fmla="*/ 0 h 619125"/>
                <a:gd name="connsiteX5" fmla="*/ 309563 w 619125"/>
                <a:gd name="connsiteY5" fmla="*/ 581025 h 619125"/>
                <a:gd name="connsiteX6" fmla="*/ 38100 w 619125"/>
                <a:gd name="connsiteY6" fmla="*/ 309563 h 619125"/>
                <a:gd name="connsiteX7" fmla="*/ 309563 w 619125"/>
                <a:gd name="connsiteY7" fmla="*/ 38100 h 619125"/>
                <a:gd name="connsiteX8" fmla="*/ 581025 w 619125"/>
                <a:gd name="connsiteY8" fmla="*/ 309563 h 619125"/>
                <a:gd name="connsiteX9" fmla="*/ 309563 w 619125"/>
                <a:gd name="connsiteY9" fmla="*/ 581025 h 619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125" h="619125">
                  <a:moveTo>
                    <a:pt x="309563" y="0"/>
                  </a:moveTo>
                  <a:cubicBezTo>
                    <a:pt x="138875" y="0"/>
                    <a:pt x="0" y="138865"/>
                    <a:pt x="0" y="309563"/>
                  </a:cubicBezTo>
                  <a:cubicBezTo>
                    <a:pt x="0" y="480260"/>
                    <a:pt x="138875" y="619125"/>
                    <a:pt x="309563" y="619125"/>
                  </a:cubicBezTo>
                  <a:cubicBezTo>
                    <a:pt x="480250" y="619125"/>
                    <a:pt x="619125" y="480260"/>
                    <a:pt x="619125" y="309563"/>
                  </a:cubicBezTo>
                  <a:cubicBezTo>
                    <a:pt x="619125" y="138865"/>
                    <a:pt x="480250" y="0"/>
                    <a:pt x="309563" y="0"/>
                  </a:cubicBezTo>
                  <a:close/>
                  <a:moveTo>
                    <a:pt x="309563" y="581025"/>
                  </a:moveTo>
                  <a:cubicBezTo>
                    <a:pt x="159877" y="581025"/>
                    <a:pt x="38100" y="459248"/>
                    <a:pt x="38100" y="309563"/>
                  </a:cubicBezTo>
                  <a:cubicBezTo>
                    <a:pt x="38100" y="159877"/>
                    <a:pt x="159877" y="38100"/>
                    <a:pt x="309563" y="38100"/>
                  </a:cubicBezTo>
                  <a:cubicBezTo>
                    <a:pt x="459248" y="38100"/>
                    <a:pt x="581025" y="159877"/>
                    <a:pt x="581025" y="309563"/>
                  </a:cubicBezTo>
                  <a:cubicBezTo>
                    <a:pt x="581025" y="459248"/>
                    <a:pt x="459248" y="581025"/>
                    <a:pt x="309563" y="581025"/>
                  </a:cubicBezTo>
                  <a:close/>
                </a:path>
              </a:pathLst>
            </a:custGeom>
            <a:grpFill/>
            <a:ln w="9525"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EADF13BE-BF58-43E3-9534-281EFDABF659}"/>
                </a:ext>
              </a:extLst>
            </p:cNvPr>
            <p:cNvSpPr/>
            <p:nvPr/>
          </p:nvSpPr>
          <p:spPr>
            <a:xfrm>
              <a:off x="5195751" y="3473729"/>
              <a:ext cx="57150" cy="57150"/>
            </a:xfrm>
            <a:custGeom>
              <a:avLst/>
              <a:gdLst>
                <a:gd name="connsiteX0" fmla="*/ 63722 w 57150"/>
                <a:gd name="connsiteY0" fmla="*/ 31861 h 57150"/>
                <a:gd name="connsiteX1" fmla="*/ 31861 w 57150"/>
                <a:gd name="connsiteY1" fmla="*/ 63722 h 57150"/>
                <a:gd name="connsiteX2" fmla="*/ 0 w 57150"/>
                <a:gd name="connsiteY2" fmla="*/ 31861 h 57150"/>
                <a:gd name="connsiteX3" fmla="*/ 31861 w 57150"/>
                <a:gd name="connsiteY3" fmla="*/ 0 h 57150"/>
                <a:gd name="connsiteX4" fmla="*/ 63722 w 57150"/>
                <a:gd name="connsiteY4" fmla="*/ 31861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63722" y="31861"/>
                  </a:moveTo>
                  <a:cubicBezTo>
                    <a:pt x="63722" y="49458"/>
                    <a:pt x="49458" y="63722"/>
                    <a:pt x="31861" y="63722"/>
                  </a:cubicBezTo>
                  <a:cubicBezTo>
                    <a:pt x="14265" y="63722"/>
                    <a:pt x="0" y="49458"/>
                    <a:pt x="0" y="31861"/>
                  </a:cubicBezTo>
                  <a:cubicBezTo>
                    <a:pt x="0" y="14265"/>
                    <a:pt x="14265" y="0"/>
                    <a:pt x="31861" y="0"/>
                  </a:cubicBezTo>
                  <a:cubicBezTo>
                    <a:pt x="49458" y="0"/>
                    <a:pt x="63722" y="14265"/>
                    <a:pt x="63722" y="31861"/>
                  </a:cubicBezTo>
                  <a:close/>
                </a:path>
              </a:pathLst>
            </a:custGeom>
            <a:grpFill/>
            <a:ln w="9525"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914EC720-9A79-4D18-8746-AE0BDD325E79}"/>
                </a:ext>
              </a:extLst>
            </p:cNvPr>
            <p:cNvSpPr/>
            <p:nvPr/>
          </p:nvSpPr>
          <p:spPr>
            <a:xfrm>
              <a:off x="5205276" y="3589420"/>
              <a:ext cx="38100" cy="200025"/>
            </a:xfrm>
            <a:custGeom>
              <a:avLst/>
              <a:gdLst>
                <a:gd name="connsiteX0" fmla="*/ 19050 w 38100"/>
                <a:gd name="connsiteY0" fmla="*/ 0 h 200025"/>
                <a:gd name="connsiteX1" fmla="*/ 0 w 38100"/>
                <a:gd name="connsiteY1" fmla="*/ 19050 h 200025"/>
                <a:gd name="connsiteX2" fmla="*/ 0 w 38100"/>
                <a:gd name="connsiteY2" fmla="*/ 180975 h 200025"/>
                <a:gd name="connsiteX3" fmla="*/ 19050 w 38100"/>
                <a:gd name="connsiteY3" fmla="*/ 200025 h 200025"/>
                <a:gd name="connsiteX4" fmla="*/ 38100 w 38100"/>
                <a:gd name="connsiteY4" fmla="*/ 180975 h 200025"/>
                <a:gd name="connsiteX5" fmla="*/ 38100 w 38100"/>
                <a:gd name="connsiteY5" fmla="*/ 19050 h 200025"/>
                <a:gd name="connsiteX6" fmla="*/ 19050 w 38100"/>
                <a:gd name="connsiteY6" fmla="*/ 0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100" h="200025">
                  <a:moveTo>
                    <a:pt x="19050" y="0"/>
                  </a:moveTo>
                  <a:cubicBezTo>
                    <a:pt x="8534" y="0"/>
                    <a:pt x="0" y="8534"/>
                    <a:pt x="0" y="19050"/>
                  </a:cubicBezTo>
                  <a:lnTo>
                    <a:pt x="0" y="180975"/>
                  </a:lnTo>
                  <a:cubicBezTo>
                    <a:pt x="0" y="191491"/>
                    <a:pt x="8534" y="200025"/>
                    <a:pt x="19050" y="200025"/>
                  </a:cubicBezTo>
                  <a:cubicBezTo>
                    <a:pt x="29566" y="200025"/>
                    <a:pt x="38100" y="191491"/>
                    <a:pt x="38100" y="180975"/>
                  </a:cubicBezTo>
                  <a:lnTo>
                    <a:pt x="38100" y="19050"/>
                  </a:lnTo>
                  <a:cubicBezTo>
                    <a:pt x="38100" y="8525"/>
                    <a:pt x="29566" y="0"/>
                    <a:pt x="19050" y="0"/>
                  </a:cubicBezTo>
                  <a:close/>
                </a:path>
              </a:pathLst>
            </a:custGeom>
            <a:grpFill/>
            <a:ln w="9525" cap="flat">
              <a:noFill/>
              <a:prstDash val="solid"/>
              <a:miter/>
            </a:ln>
          </p:spPr>
          <p:txBody>
            <a:bodyPr rtlCol="0" anchor="ctr"/>
            <a:lstStyle/>
            <a:p>
              <a:endParaRPr lang="en-US" dirty="0"/>
            </a:p>
          </p:txBody>
        </p:sp>
      </p:grpSp>
      <p:sp>
        <p:nvSpPr>
          <p:cNvPr id="3" name="TextBox 2">
            <a:extLst>
              <a:ext uri="{FF2B5EF4-FFF2-40B4-BE49-F238E27FC236}">
                <a16:creationId xmlns:a16="http://schemas.microsoft.com/office/drawing/2014/main" id="{9C868D6A-6F63-2230-5E5B-F4DFFD0CBB9C}"/>
              </a:ext>
            </a:extLst>
          </p:cNvPr>
          <p:cNvSpPr txBox="1"/>
          <p:nvPr/>
        </p:nvSpPr>
        <p:spPr>
          <a:xfrm>
            <a:off x="10364561" y="6222093"/>
            <a:ext cx="1473653" cy="374649"/>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Sahay (2015)</a:t>
            </a:r>
            <a:endParaRPr lang="en-US" i="1" dirty="0"/>
          </a:p>
        </p:txBody>
      </p:sp>
    </p:spTree>
    <p:extLst>
      <p:ext uri="{BB962C8B-B14F-4D97-AF65-F5344CB8AC3E}">
        <p14:creationId xmlns:p14="http://schemas.microsoft.com/office/powerpoint/2010/main" val="1056707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79" y="403981"/>
            <a:ext cx="10058400" cy="1450757"/>
          </a:xfrm>
        </p:spPr>
        <p:txBody>
          <a:bodyPr>
            <a:normAutofit/>
          </a:bodyPr>
          <a:lstStyle/>
          <a:p>
            <a:r>
              <a:rPr lang="en-US" sz="4000" dirty="0">
                <a:solidFill>
                  <a:schemeClr val="tx1"/>
                </a:solidFill>
                <a:ea typeface="Calibri" panose="020F0502020204030204" pitchFamily="34" charset="0"/>
                <a:cs typeface="Vrinda" panose="020B0502040204020203" pitchFamily="34" charset="0"/>
              </a:rPr>
              <a:t>Importance of the</a:t>
            </a:r>
            <a:r>
              <a:rPr lang="en-US" sz="4000" dirty="0">
                <a:solidFill>
                  <a:schemeClr val="tx1"/>
                </a:solidFill>
                <a:effectLst/>
                <a:ea typeface="Calibri" panose="020F0502020204030204" pitchFamily="34" charset="0"/>
                <a:cs typeface="Vrinda" panose="020B0502040204020203" pitchFamily="34" charset="0"/>
              </a:rPr>
              <a:t> Talent Acquisition Strategies in Business</a:t>
            </a:r>
            <a:endParaRPr lang="en-IN" sz="4000" dirty="0"/>
          </a:p>
        </p:txBody>
      </p:sp>
      <p:sp>
        <p:nvSpPr>
          <p:cNvPr id="11" name="TextBox 10">
            <a:extLst>
              <a:ext uri="{FF2B5EF4-FFF2-40B4-BE49-F238E27FC236}">
                <a16:creationId xmlns:a16="http://schemas.microsoft.com/office/drawing/2014/main" id="{266807E9-23D0-1450-0A04-30DF02C5FFA5}"/>
              </a:ext>
            </a:extLst>
          </p:cNvPr>
          <p:cNvSpPr txBox="1"/>
          <p:nvPr/>
        </p:nvSpPr>
        <p:spPr>
          <a:xfrm>
            <a:off x="273277" y="1854740"/>
            <a:ext cx="11575773" cy="4524315"/>
          </a:xfrm>
          <a:prstGeom prst="rect">
            <a:avLst/>
          </a:prstGeom>
          <a:noFill/>
        </p:spPr>
        <p:txBody>
          <a:bodyPr wrap="square">
            <a:spAutoFit/>
          </a:bodyPr>
          <a:lstStyle/>
          <a:p>
            <a:pPr marL="342900" indent="-342900" algn="just">
              <a:buFont typeface="Arial" panose="020B0604020202020204" pitchFamily="34" charset="0"/>
              <a:buChar char="•"/>
            </a:pPr>
            <a:r>
              <a:rPr lang="en-US" sz="2400" b="0" i="0" dirty="0">
                <a:effectLst/>
              </a:rPr>
              <a:t>Business growth: Strategies that are focused on expanding your restaurant's reach and increasing your customer base can help you grow your business and increase your revenue.</a:t>
            </a:r>
          </a:p>
          <a:p>
            <a:pPr marL="342900" indent="-342900" algn="just">
              <a:buFont typeface="Arial" panose="020B0604020202020204" pitchFamily="34" charset="0"/>
              <a:buChar char="•"/>
            </a:pPr>
            <a:r>
              <a:rPr lang="en-US" sz="2400" b="0" i="0" dirty="0">
                <a:effectLst/>
              </a:rPr>
              <a:t>Competitive advantage: With so many restaurants out there, having a clear strategy can help your restaurant stand out from the competition and give you a competitive advantage.</a:t>
            </a:r>
          </a:p>
          <a:p>
            <a:pPr marL="342900" indent="-342900" algn="just">
              <a:buFont typeface="Arial" panose="020B0604020202020204" pitchFamily="34" charset="0"/>
              <a:buChar char="•"/>
            </a:pPr>
            <a:r>
              <a:rPr lang="en-US" sz="2400" b="0" i="0" dirty="0">
                <a:effectLst/>
              </a:rPr>
              <a:t>Cost management: Effective strategies can help you manage costs and increase efficiency in your restaurant operations. This can help you save money, reduce waste, and improve profitability.</a:t>
            </a:r>
          </a:p>
          <a:p>
            <a:pPr marL="342900" indent="-342900" algn="just">
              <a:buFont typeface="Arial" panose="020B0604020202020204" pitchFamily="34" charset="0"/>
              <a:buChar char="•"/>
            </a:pPr>
            <a:r>
              <a:rPr lang="en-US" sz="2400" b="0" i="0" dirty="0">
                <a:effectLst/>
              </a:rPr>
              <a:t>Customer satisfaction: Strategies that focus on improving customer satisfaction can help you build a loyal customer base and increase repeat business. Satisfied customers are more likely to recommend your restaurant to others, which can help drive new business.</a:t>
            </a:r>
          </a:p>
        </p:txBody>
      </p:sp>
      <p:sp>
        <p:nvSpPr>
          <p:cNvPr id="14" name="TextBox 13">
            <a:extLst>
              <a:ext uri="{FF2B5EF4-FFF2-40B4-BE49-F238E27FC236}">
                <a16:creationId xmlns:a16="http://schemas.microsoft.com/office/drawing/2014/main" id="{782937A0-FE03-AE07-65B2-9D0B8E5A3EA5}"/>
              </a:ext>
            </a:extLst>
          </p:cNvPr>
          <p:cNvSpPr txBox="1"/>
          <p:nvPr/>
        </p:nvSpPr>
        <p:spPr>
          <a:xfrm>
            <a:off x="10054320" y="6318327"/>
            <a:ext cx="1711955"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Schuster (2021)</a:t>
            </a:r>
            <a:endParaRPr lang="en-US" i="1" dirty="0"/>
          </a:p>
        </p:txBody>
      </p:sp>
    </p:spTree>
    <p:extLst>
      <p:ext uri="{BB962C8B-B14F-4D97-AF65-F5344CB8AC3E}">
        <p14:creationId xmlns:p14="http://schemas.microsoft.com/office/powerpoint/2010/main" val="79633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86603"/>
            <a:ext cx="6014429" cy="1450757"/>
          </a:xfrm>
        </p:spPr>
        <p:txBody>
          <a:bodyPr vert="horz" lIns="91440" tIns="45720" rIns="91440" bIns="45720" rtlCol="0" anchor="b">
            <a:normAutofit/>
          </a:bodyPr>
          <a:lstStyle/>
          <a:p>
            <a:r>
              <a:rPr lang="en-US" sz="4800" dirty="0">
                <a:solidFill>
                  <a:schemeClr val="tx1"/>
                </a:solidFill>
                <a:effectLst/>
                <a:ea typeface="Calibri" panose="020F0502020204030204" pitchFamily="34" charset="0"/>
                <a:cs typeface="Vrinda" panose="020B0502040204020203" pitchFamily="34" charset="0"/>
              </a:rPr>
              <a:t>3 Short-Term Talent Acquisition Strategies</a:t>
            </a:r>
            <a:endParaRPr lang="en-US" sz="4800" dirty="0">
              <a:solidFill>
                <a:schemeClr val="tx1"/>
              </a:solidFill>
            </a:endParaRPr>
          </a:p>
        </p:txBody>
      </p:sp>
      <p:pic>
        <p:nvPicPr>
          <p:cNvPr id="8" name="Picture Placeholder 7" descr="People are discussing something">
            <a:extLst>
              <a:ext uri="{FF2B5EF4-FFF2-40B4-BE49-F238E27FC236}">
                <a16:creationId xmlns:a16="http://schemas.microsoft.com/office/drawing/2014/main" id="{7830119B-592B-41DB-B601-F7EB61B4E1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42618" r="12950"/>
          <a:stretch/>
        </p:blipFill>
        <p:spPr>
          <a:xfrm>
            <a:off x="20" y="10"/>
            <a:ext cx="4580077" cy="6857990"/>
          </a:xfrm>
          <a:prstGeom prst="rect">
            <a:avLst/>
          </a:prstGeom>
        </p:spPr>
      </p:pic>
      <p:cxnSp>
        <p:nvCxnSpPr>
          <p:cNvPr id="19" name="Straight Connector 18">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0F28FD-683A-4188-810D-0EBFAB2865CA}"/>
              </a:ext>
            </a:extLst>
          </p:cNvPr>
          <p:cNvSpPr>
            <a:spLocks noGrp="1"/>
          </p:cNvSpPr>
          <p:nvPr>
            <p:ph idx="1"/>
          </p:nvPr>
        </p:nvSpPr>
        <p:spPr>
          <a:xfrm>
            <a:off x="5242903" y="3315781"/>
            <a:ext cx="5983606"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Participating in local job fairs can be an effective way to connect with a large pool of potential candidates in a short period. By setting up a booth at a job fair, restaurant operators can showcase their brand and culture, interact with candidates, and collect resumes.</a:t>
            </a:r>
          </a:p>
        </p:txBody>
      </p:sp>
      <p:pic>
        <p:nvPicPr>
          <p:cNvPr id="1026" name="Picture 2" descr="Job Fair Icon Stock Illustration - Download Image Now - Icon, Booth,  Tradeshow - iStock">
            <a:extLst>
              <a:ext uri="{FF2B5EF4-FFF2-40B4-BE49-F238E27FC236}">
                <a16:creationId xmlns:a16="http://schemas.microsoft.com/office/drawing/2014/main" id="{E1747378-1E1B-2E0B-C339-DD00A7CEECF1}"/>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19565" t="14540" r="19565" b="33864"/>
          <a:stretch/>
        </p:blipFill>
        <p:spPr bwMode="auto">
          <a:xfrm>
            <a:off x="5119065" y="2023963"/>
            <a:ext cx="1523995" cy="12918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E2785A-6579-7962-C550-C75F78727474}"/>
              </a:ext>
            </a:extLst>
          </p:cNvPr>
          <p:cNvSpPr txBox="1"/>
          <p:nvPr/>
        </p:nvSpPr>
        <p:spPr>
          <a:xfrm>
            <a:off x="6643060" y="2079984"/>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ffectLst/>
                <a:ea typeface="Calibri" panose="020F0502020204030204" pitchFamily="34" charset="0"/>
                <a:cs typeface="Times New Roman" panose="02020603050405020304" pitchFamily="18" charset="0"/>
              </a:rPr>
              <a:t>1. Job Fairs</a:t>
            </a:r>
          </a:p>
        </p:txBody>
      </p:sp>
      <p:sp>
        <p:nvSpPr>
          <p:cNvPr id="7" name="TextBox 6">
            <a:extLst>
              <a:ext uri="{FF2B5EF4-FFF2-40B4-BE49-F238E27FC236}">
                <a16:creationId xmlns:a16="http://schemas.microsoft.com/office/drawing/2014/main" id="{E99940D5-0E7A-C84A-B932-DD7545CCFC02}"/>
              </a:ext>
            </a:extLst>
          </p:cNvPr>
          <p:cNvSpPr txBox="1"/>
          <p:nvPr/>
        </p:nvSpPr>
        <p:spPr>
          <a:xfrm>
            <a:off x="10304514" y="6357057"/>
            <a:ext cx="1711955"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Schuster (2021)</a:t>
            </a:r>
            <a:endParaRPr lang="en-US" i="1" dirty="0"/>
          </a:p>
        </p:txBody>
      </p:sp>
    </p:spTree>
    <p:extLst>
      <p:ext uri="{BB962C8B-B14F-4D97-AF65-F5344CB8AC3E}">
        <p14:creationId xmlns:p14="http://schemas.microsoft.com/office/powerpoint/2010/main" val="3145513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A picture containing sky, water, outdoor, person. It also reflects philosophy, peace&#10;&#10;">
            <a:extLst>
              <a:ext uri="{FF2B5EF4-FFF2-40B4-BE49-F238E27FC236}">
                <a16:creationId xmlns:a16="http://schemas.microsoft.com/office/drawing/2014/main" id="{94B2FFE9-6D1F-4DC1-8532-95405973ABE7}"/>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20" y="10"/>
            <a:ext cx="4580077" cy="6857990"/>
          </a:xfrm>
          <a:prstGeom prst="rect">
            <a:avLst/>
          </a:prstGeom>
        </p:spPr>
      </p:pic>
      <p:cxnSp>
        <p:nvCxnSpPr>
          <p:cNvPr id="22" name="Straight Connector 21">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C6039933-3C5D-5C76-39DF-DBC194151E91}"/>
              </a:ext>
            </a:extLst>
          </p:cNvPr>
          <p:cNvSpPr>
            <a:spLocks noGrp="1"/>
          </p:cNvSpPr>
          <p:nvPr>
            <p:ph type="title"/>
          </p:nvPr>
        </p:nvSpPr>
        <p:spPr>
          <a:xfrm>
            <a:off x="5172074" y="286603"/>
            <a:ext cx="6014429" cy="1450757"/>
          </a:xfrm>
        </p:spPr>
        <p:txBody>
          <a:bodyPr vert="horz" lIns="91440" tIns="45720" rIns="91440" bIns="45720" rtlCol="0" anchor="b">
            <a:normAutofit/>
          </a:bodyPr>
          <a:lstStyle/>
          <a:p>
            <a:r>
              <a:rPr lang="en-US" sz="4800" dirty="0">
                <a:solidFill>
                  <a:schemeClr val="tx1"/>
                </a:solidFill>
                <a:effectLst/>
                <a:ea typeface="Calibri" panose="020F0502020204030204" pitchFamily="34" charset="0"/>
                <a:cs typeface="Vrinda" panose="020B0502040204020203" pitchFamily="34" charset="0"/>
              </a:rPr>
              <a:t>Short-Term Talent Acquisition Strategies</a:t>
            </a:r>
            <a:endParaRPr lang="en-US" sz="4800" dirty="0">
              <a:solidFill>
                <a:schemeClr val="tx1"/>
              </a:solidFill>
            </a:endParaRPr>
          </a:p>
        </p:txBody>
      </p:sp>
      <p:sp>
        <p:nvSpPr>
          <p:cNvPr id="9" name="Content Placeholder 2">
            <a:extLst>
              <a:ext uri="{FF2B5EF4-FFF2-40B4-BE49-F238E27FC236}">
                <a16:creationId xmlns:a16="http://schemas.microsoft.com/office/drawing/2014/main" id="{FBD83FBD-3EB9-FD57-F34B-3706D150815A}"/>
              </a:ext>
            </a:extLst>
          </p:cNvPr>
          <p:cNvSpPr>
            <a:spLocks noGrp="1"/>
          </p:cNvSpPr>
          <p:nvPr>
            <p:ph idx="1"/>
          </p:nvPr>
        </p:nvSpPr>
        <p:spPr>
          <a:xfrm>
            <a:off x="5242903" y="3098155"/>
            <a:ext cx="6299740"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Referral programs incentivize current employees to refer friends and acquaintances who may be a good fit for open positions. Incentives such as cash bonuses, gift cards, or paid time off can motivate employees to recommend qualified candidates who are likely to fit in with the company culture. </a:t>
            </a:r>
          </a:p>
        </p:txBody>
      </p:sp>
      <p:sp>
        <p:nvSpPr>
          <p:cNvPr id="10" name="TextBox 9">
            <a:extLst>
              <a:ext uri="{FF2B5EF4-FFF2-40B4-BE49-F238E27FC236}">
                <a16:creationId xmlns:a16="http://schemas.microsoft.com/office/drawing/2014/main" id="{8ECC40F9-1BBB-5D80-CA81-6E9779E1C041}"/>
              </a:ext>
            </a:extLst>
          </p:cNvPr>
          <p:cNvSpPr txBox="1"/>
          <p:nvPr/>
        </p:nvSpPr>
        <p:spPr>
          <a:xfrm>
            <a:off x="6446227" y="2138101"/>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ffectLst/>
                <a:ea typeface="Calibri" panose="020F0502020204030204" pitchFamily="34" charset="0"/>
                <a:cs typeface="Times New Roman" panose="02020603050405020304" pitchFamily="18" charset="0"/>
              </a:rPr>
              <a:t>2. Referral Programs </a:t>
            </a:r>
          </a:p>
        </p:txBody>
      </p:sp>
      <p:pic>
        <p:nvPicPr>
          <p:cNvPr id="2050" name="Picture 2" descr="Referral Job Reference Icon Recommendations Performance Stock Vector  (Royalty Free) 1325966849 | Shutterstock">
            <a:extLst>
              <a:ext uri="{FF2B5EF4-FFF2-40B4-BE49-F238E27FC236}">
                <a16:creationId xmlns:a16="http://schemas.microsoft.com/office/drawing/2014/main" id="{B3C38839-824A-99CC-3F3D-CD1D12AC9D7A}"/>
              </a:ext>
            </a:extLst>
          </p:cNvPr>
          <p:cNvPicPr>
            <a:picLocks noChangeAspect="1" noChangeArrowheads="1"/>
          </p:cNvPicPr>
          <p:nvPr/>
        </p:nvPicPr>
        <p:blipFill rotWithShape="1">
          <a:blip r:embed="rId4">
            <a:biLevel thresh="75000"/>
            <a:extLst>
              <a:ext uri="{28A0092B-C50C-407E-A947-70E740481C1C}">
                <a14:useLocalDpi xmlns:a14="http://schemas.microsoft.com/office/drawing/2010/main" val="0"/>
              </a:ext>
            </a:extLst>
          </a:blip>
          <a:srcRect l="24315" t="20042" r="22174" b="29006"/>
          <a:stretch/>
        </p:blipFill>
        <p:spPr bwMode="auto">
          <a:xfrm>
            <a:off x="5172074" y="2023634"/>
            <a:ext cx="1241978" cy="1273536"/>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
            <a:extLst>
              <a:ext uri="{FF2B5EF4-FFF2-40B4-BE49-F238E27FC236}">
                <a16:creationId xmlns:a16="http://schemas.microsoft.com/office/drawing/2014/main" id="{94419B57-67AD-E0AF-0243-2D2D2799106F}"/>
              </a:ext>
            </a:extLst>
          </p:cNvPr>
          <p:cNvSpPr txBox="1">
            <a:spLocks/>
          </p:cNvSpPr>
          <p:nvPr/>
        </p:nvSpPr>
        <p:spPr>
          <a:xfrm>
            <a:off x="5172074"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a:solidFill>
                  <a:schemeClr val="tx1"/>
                </a:solidFill>
                <a:ea typeface="Calibri" panose="020F0502020204030204" pitchFamily="34" charset="0"/>
                <a:cs typeface="Vrinda" panose="020B0502040204020203" pitchFamily="34" charset="0"/>
              </a:rPr>
              <a:t>Short-Term Talent Acquisition Strategies</a:t>
            </a:r>
            <a:endParaRPr lang="en-US" sz="4800" dirty="0">
              <a:solidFill>
                <a:schemeClr val="tx1"/>
              </a:solidFill>
            </a:endParaRPr>
          </a:p>
        </p:txBody>
      </p:sp>
      <p:sp>
        <p:nvSpPr>
          <p:cNvPr id="15" name="TextBox 14">
            <a:extLst>
              <a:ext uri="{FF2B5EF4-FFF2-40B4-BE49-F238E27FC236}">
                <a16:creationId xmlns:a16="http://schemas.microsoft.com/office/drawing/2014/main" id="{88B063C9-E579-5D1E-A0D6-E1B13F8D0EC4}"/>
              </a:ext>
            </a:extLst>
          </p:cNvPr>
          <p:cNvSpPr txBox="1"/>
          <p:nvPr/>
        </p:nvSpPr>
        <p:spPr>
          <a:xfrm>
            <a:off x="10058400" y="6394248"/>
            <a:ext cx="1894114"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Chun et al., (2013)</a:t>
            </a:r>
            <a:endParaRPr lang="en-US" i="1" dirty="0"/>
          </a:p>
        </p:txBody>
      </p:sp>
    </p:spTree>
    <p:extLst>
      <p:ext uri="{BB962C8B-B14F-4D97-AF65-F5344CB8AC3E}">
        <p14:creationId xmlns:p14="http://schemas.microsoft.com/office/powerpoint/2010/main" val="2596897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Placeholder 9" descr="A group of people posing for the camera&#10;">
            <a:extLst>
              <a:ext uri="{FF2B5EF4-FFF2-40B4-BE49-F238E27FC236}">
                <a16:creationId xmlns:a16="http://schemas.microsoft.com/office/drawing/2014/main" id="{802F584E-7FE7-4EA7-A8B5-FD96F72F295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15729"/>
          <a:stretch/>
        </p:blipFill>
        <p:spPr>
          <a:xfrm>
            <a:off x="20" y="10"/>
            <a:ext cx="4580077" cy="6857990"/>
          </a:xfrm>
          <a:prstGeom prst="rect">
            <a:avLst/>
          </a:prstGeom>
        </p:spPr>
      </p:pic>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8B7CE54E-B226-80CC-1A10-02A6393C70BF}"/>
              </a:ext>
            </a:extLst>
          </p:cNvPr>
          <p:cNvSpPr>
            <a:spLocks noGrp="1"/>
          </p:cNvSpPr>
          <p:nvPr>
            <p:ph idx="1"/>
          </p:nvPr>
        </p:nvSpPr>
        <p:spPr>
          <a:xfrm>
            <a:off x="5242903" y="3257179"/>
            <a:ext cx="6096000"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Posting job openings on social media platforms such as LinkedIn, Twitter, and Facebook can be an effective way to reach a wider audience and attract potential candidates. </a:t>
            </a:r>
          </a:p>
        </p:txBody>
      </p:sp>
      <p:sp>
        <p:nvSpPr>
          <p:cNvPr id="12" name="TextBox 11">
            <a:extLst>
              <a:ext uri="{FF2B5EF4-FFF2-40B4-BE49-F238E27FC236}">
                <a16:creationId xmlns:a16="http://schemas.microsoft.com/office/drawing/2014/main" id="{2052F5F6-F676-000E-5CBA-497FFE873C7F}"/>
              </a:ext>
            </a:extLst>
          </p:cNvPr>
          <p:cNvSpPr txBox="1"/>
          <p:nvPr/>
        </p:nvSpPr>
        <p:spPr>
          <a:xfrm>
            <a:off x="6446227" y="2138101"/>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ffectLst/>
                <a:ea typeface="Calibri" panose="020F0502020204030204" pitchFamily="34" charset="0"/>
                <a:cs typeface="Times New Roman" panose="02020603050405020304" pitchFamily="18" charset="0"/>
              </a:rPr>
              <a:t>3. Social Media</a:t>
            </a:r>
          </a:p>
        </p:txBody>
      </p:sp>
      <p:sp>
        <p:nvSpPr>
          <p:cNvPr id="13" name="Title 1">
            <a:extLst>
              <a:ext uri="{FF2B5EF4-FFF2-40B4-BE49-F238E27FC236}">
                <a16:creationId xmlns:a16="http://schemas.microsoft.com/office/drawing/2014/main" id="{3FA474AC-2C5C-3358-A962-0E1A34DB300F}"/>
              </a:ext>
            </a:extLst>
          </p:cNvPr>
          <p:cNvSpPr txBox="1">
            <a:spLocks/>
          </p:cNvSpPr>
          <p:nvPr/>
        </p:nvSpPr>
        <p:spPr>
          <a:xfrm>
            <a:off x="5172074"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Short-Term Talent Acquisition Strategies</a:t>
            </a:r>
            <a:endParaRPr lang="en-US" sz="4800" dirty="0">
              <a:solidFill>
                <a:schemeClr val="tx1"/>
              </a:solidFill>
            </a:endParaRPr>
          </a:p>
        </p:txBody>
      </p:sp>
      <p:pic>
        <p:nvPicPr>
          <p:cNvPr id="3074" name="Picture 2" descr="Facebook, jobs, social, media Icon in Social Media">
            <a:extLst>
              <a:ext uri="{FF2B5EF4-FFF2-40B4-BE49-F238E27FC236}">
                <a16:creationId xmlns:a16="http://schemas.microsoft.com/office/drawing/2014/main" id="{25D67CC9-7781-7A54-A86B-B07449ABC1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2074" y="1986391"/>
            <a:ext cx="1311254" cy="1311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500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8B7CE54E-B226-80CC-1A10-02A6393C70BF}"/>
              </a:ext>
            </a:extLst>
          </p:cNvPr>
          <p:cNvSpPr>
            <a:spLocks noGrp="1"/>
          </p:cNvSpPr>
          <p:nvPr>
            <p:ph idx="1"/>
          </p:nvPr>
        </p:nvSpPr>
        <p:spPr>
          <a:xfrm>
            <a:off x="5242903" y="3257179"/>
            <a:ext cx="6096000"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Building a strong employer brand can help to attract and retain top talent over the long term. By developing a positive reputation as a great place to work, restaurant operators can create a pipeline of candidates who are interested in joining the organization. </a:t>
            </a:r>
          </a:p>
        </p:txBody>
      </p:sp>
      <p:sp>
        <p:nvSpPr>
          <p:cNvPr id="12" name="TextBox 11">
            <a:extLst>
              <a:ext uri="{FF2B5EF4-FFF2-40B4-BE49-F238E27FC236}">
                <a16:creationId xmlns:a16="http://schemas.microsoft.com/office/drawing/2014/main" id="{2052F5F6-F676-000E-5CBA-497FFE873C7F}"/>
              </a:ext>
            </a:extLst>
          </p:cNvPr>
          <p:cNvSpPr txBox="1"/>
          <p:nvPr/>
        </p:nvSpPr>
        <p:spPr>
          <a:xfrm>
            <a:off x="6446227" y="2138101"/>
            <a:ext cx="6096000" cy="920252"/>
          </a:xfrm>
          <a:prstGeom prst="rect">
            <a:avLst/>
          </a:prstGeom>
          <a:noFill/>
        </p:spPr>
        <p:txBody>
          <a:bodyPr wrap="square">
            <a:spAutoFit/>
          </a:bodyPr>
          <a:lstStyle/>
          <a:p>
            <a:pPr marL="0" marR="0" lvl="0" indent="0" algn="just">
              <a:lnSpc>
                <a:spcPct val="150000"/>
              </a:lnSpc>
              <a:spcBef>
                <a:spcPts val="0"/>
              </a:spcBef>
              <a:spcAft>
                <a:spcPts val="1000"/>
              </a:spcAft>
              <a:buNone/>
              <a:tabLst>
                <a:tab pos="457200" algn="l"/>
              </a:tabLst>
            </a:pPr>
            <a:r>
              <a:rPr lang="en-US" sz="4000" b="1" dirty="0">
                <a:solidFill>
                  <a:schemeClr val="accent1"/>
                </a:solidFill>
                <a:ea typeface="Calibri" panose="020F0502020204030204" pitchFamily="34" charset="0"/>
                <a:cs typeface="Times New Roman" panose="02020603050405020304" pitchFamily="18" charset="0"/>
              </a:rPr>
              <a:t>1</a:t>
            </a:r>
            <a:r>
              <a:rPr lang="en-US" sz="4000" b="1" dirty="0">
                <a:solidFill>
                  <a:schemeClr val="accent1"/>
                </a:solidFill>
                <a:effectLst/>
                <a:ea typeface="Calibri" panose="020F0502020204030204" pitchFamily="34" charset="0"/>
                <a:cs typeface="Times New Roman" panose="02020603050405020304" pitchFamily="18" charset="0"/>
              </a:rPr>
              <a:t>. Employee Branding</a:t>
            </a:r>
          </a:p>
        </p:txBody>
      </p:sp>
      <p:sp>
        <p:nvSpPr>
          <p:cNvPr id="13" name="Title 1">
            <a:extLst>
              <a:ext uri="{FF2B5EF4-FFF2-40B4-BE49-F238E27FC236}">
                <a16:creationId xmlns:a16="http://schemas.microsoft.com/office/drawing/2014/main" id="{3FA474AC-2C5C-3358-A962-0E1A34DB300F}"/>
              </a:ext>
            </a:extLst>
          </p:cNvPr>
          <p:cNvSpPr txBox="1">
            <a:spLocks/>
          </p:cNvSpPr>
          <p:nvPr/>
        </p:nvSpPr>
        <p:spPr>
          <a:xfrm>
            <a:off x="5172075"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Long-Term Talent Acquisition Strategies</a:t>
            </a:r>
            <a:endParaRPr lang="en-US" sz="4800" dirty="0">
              <a:solidFill>
                <a:schemeClr val="tx1"/>
              </a:solidFill>
            </a:endParaRPr>
          </a:p>
        </p:txBody>
      </p:sp>
      <p:pic>
        <p:nvPicPr>
          <p:cNvPr id="4098" name="Picture 2" descr="Employer Branding Vector Art, Icons, and Graphics for Free Download">
            <a:extLst>
              <a:ext uri="{FF2B5EF4-FFF2-40B4-BE49-F238E27FC236}">
                <a16:creationId xmlns:a16="http://schemas.microsoft.com/office/drawing/2014/main" id="{2966266C-3DA1-64ED-41AB-4CEDD25D88E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37744" t="8434" r="37743" b="56896"/>
          <a:stretch/>
        </p:blipFill>
        <p:spPr bwMode="auto">
          <a:xfrm>
            <a:off x="5172075" y="2059514"/>
            <a:ext cx="1298292" cy="122416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Employer branding, ¿qué relación tiene con las empresas más exitosas? | MIT  SMR México">
            <a:extLst>
              <a:ext uri="{FF2B5EF4-FFF2-40B4-BE49-F238E27FC236}">
                <a16:creationId xmlns:a16="http://schemas.microsoft.com/office/drawing/2014/main" id="{8D26BA88-93F9-A024-76C7-582996A9E89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998" r="29755"/>
          <a:stretch/>
        </p:blipFill>
        <p:spPr bwMode="auto">
          <a:xfrm>
            <a:off x="-578951" y="0"/>
            <a:ext cx="5233247"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7FDF609-B838-4475-1116-E3E95A95E69A}"/>
              </a:ext>
            </a:extLst>
          </p:cNvPr>
          <p:cNvSpPr txBox="1"/>
          <p:nvPr/>
        </p:nvSpPr>
        <p:spPr>
          <a:xfrm>
            <a:off x="10446955" y="6399983"/>
            <a:ext cx="1783896" cy="369332"/>
          </a:xfrm>
          <a:prstGeom prst="rect">
            <a:avLst/>
          </a:prstGeom>
          <a:noFill/>
        </p:spPr>
        <p:txBody>
          <a:bodyPr wrap="square">
            <a:spAutoFit/>
          </a:bodyPr>
          <a:lstStyle/>
          <a:p>
            <a:r>
              <a:rPr lang="en-US" sz="1800" b="0" i="1" dirty="0">
                <a:solidFill>
                  <a:srgbClr val="000000"/>
                </a:solidFill>
                <a:effectLst/>
                <a:latin typeface="Calibri" panose="020F0502020204030204" pitchFamily="34" charset="0"/>
              </a:rPr>
              <a:t>‌Mervyn (2017)</a:t>
            </a:r>
            <a:endParaRPr lang="en-US" i="1" dirty="0"/>
          </a:p>
        </p:txBody>
      </p:sp>
    </p:spTree>
    <p:extLst>
      <p:ext uri="{BB962C8B-B14F-4D97-AF65-F5344CB8AC3E}">
        <p14:creationId xmlns:p14="http://schemas.microsoft.com/office/powerpoint/2010/main" val="723000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Placeholder 9" descr="A view of a tall building">
            <a:extLst>
              <a:ext uri="{FF2B5EF4-FFF2-40B4-BE49-F238E27FC236}">
                <a16:creationId xmlns:a16="http://schemas.microsoft.com/office/drawing/2014/main" id="{7E7516D5-86C5-48B5-8E66-B9E6F735DF5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6102" r="9892"/>
          <a:stretch/>
        </p:blipFill>
        <p:spPr>
          <a:xfrm>
            <a:off x="20" y="10"/>
            <a:ext cx="4580077" cy="6857990"/>
          </a:xfrm>
          <a:prstGeom prst="rect">
            <a:avLst/>
          </a:prstGeom>
        </p:spPr>
      </p:pic>
      <p:cxnSp>
        <p:nvCxnSpPr>
          <p:cNvPr id="21" name="Straight Connector 2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5DC17D8C-6B6A-911C-BD91-0D1372D737BF}"/>
              </a:ext>
            </a:extLst>
          </p:cNvPr>
          <p:cNvSpPr>
            <a:spLocks noGrp="1"/>
          </p:cNvSpPr>
          <p:nvPr>
            <p:ph idx="1"/>
          </p:nvPr>
        </p:nvSpPr>
        <p:spPr>
          <a:xfrm>
            <a:off x="5242902" y="3257179"/>
            <a:ext cx="6525027"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Investing in training and development programs for existing employees can help to build a talent pipeline of future leaders. By offering opportunities for career advancement and skill development, restaurant operators can attract candidates who are looking for a long-term career path</a:t>
            </a:r>
          </a:p>
        </p:txBody>
      </p:sp>
      <p:sp>
        <p:nvSpPr>
          <p:cNvPr id="9" name="TextBox 8">
            <a:extLst>
              <a:ext uri="{FF2B5EF4-FFF2-40B4-BE49-F238E27FC236}">
                <a16:creationId xmlns:a16="http://schemas.microsoft.com/office/drawing/2014/main" id="{B659651B-CEA9-EF45-4C16-12E90E9F44E9}"/>
              </a:ext>
            </a:extLst>
          </p:cNvPr>
          <p:cNvSpPr txBox="1"/>
          <p:nvPr/>
        </p:nvSpPr>
        <p:spPr>
          <a:xfrm>
            <a:off x="6446207" y="2001961"/>
            <a:ext cx="5745773" cy="1323439"/>
          </a:xfrm>
          <a:prstGeom prst="rect">
            <a:avLst/>
          </a:prstGeom>
          <a:noFill/>
        </p:spPr>
        <p:txBody>
          <a:bodyPr wrap="square">
            <a:spAutoFit/>
          </a:bodyPr>
          <a:lstStyle/>
          <a:p>
            <a:pPr marL="0" marR="0" lvl="0" indent="0">
              <a:spcBef>
                <a:spcPts val="0"/>
              </a:spcBef>
              <a:spcAft>
                <a:spcPts val="1000"/>
              </a:spcAft>
              <a:buNone/>
              <a:tabLst>
                <a:tab pos="457200" algn="l"/>
              </a:tabLst>
            </a:pPr>
            <a:r>
              <a:rPr lang="en-US" sz="4000" b="1" dirty="0">
                <a:solidFill>
                  <a:schemeClr val="accent1"/>
                </a:solidFill>
                <a:ea typeface="Calibri" panose="020F0502020204030204" pitchFamily="34" charset="0"/>
                <a:cs typeface="Times New Roman" panose="02020603050405020304" pitchFamily="18" charset="0"/>
              </a:rPr>
              <a:t>2. Training and Development Programs</a:t>
            </a:r>
            <a:endParaRPr lang="en-US" sz="4000" b="1" dirty="0">
              <a:solidFill>
                <a:schemeClr val="accent1"/>
              </a:solidFill>
              <a:effectLst/>
              <a:ea typeface="Calibri" panose="020F0502020204030204" pitchFamily="34" charset="0"/>
              <a:cs typeface="Times New Roman" panose="02020603050405020304" pitchFamily="18" charset="0"/>
            </a:endParaRPr>
          </a:p>
        </p:txBody>
      </p:sp>
      <p:sp>
        <p:nvSpPr>
          <p:cNvPr id="11" name="Title 1">
            <a:extLst>
              <a:ext uri="{FF2B5EF4-FFF2-40B4-BE49-F238E27FC236}">
                <a16:creationId xmlns:a16="http://schemas.microsoft.com/office/drawing/2014/main" id="{1314DCF8-494A-676A-F498-0E7F507D8DC9}"/>
              </a:ext>
            </a:extLst>
          </p:cNvPr>
          <p:cNvSpPr txBox="1">
            <a:spLocks/>
          </p:cNvSpPr>
          <p:nvPr/>
        </p:nvSpPr>
        <p:spPr>
          <a:xfrm>
            <a:off x="5172075"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Long-Term Talent Acquisition Strategies</a:t>
            </a:r>
            <a:endParaRPr lang="en-US" sz="4800" dirty="0">
              <a:solidFill>
                <a:schemeClr val="tx1"/>
              </a:solidFill>
            </a:endParaRPr>
          </a:p>
        </p:txBody>
      </p:sp>
      <p:pic>
        <p:nvPicPr>
          <p:cNvPr id="5122" name="Picture 2" descr="Premium Vector | Training icon vector training education icon blackboard  with teacher seminar vector sign">
            <a:extLst>
              <a:ext uri="{FF2B5EF4-FFF2-40B4-BE49-F238E27FC236}">
                <a16:creationId xmlns:a16="http://schemas.microsoft.com/office/drawing/2014/main" id="{1001F7C8-A69B-E1B4-1317-4371C1F65FF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85403" y="2197667"/>
            <a:ext cx="1413792" cy="1061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676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2">
            <a:extLst>
              <a:ext uri="{FF2B5EF4-FFF2-40B4-BE49-F238E27FC236}">
                <a16:creationId xmlns:a16="http://schemas.microsoft.com/office/drawing/2014/main" id="{5DC17D8C-6B6A-911C-BD91-0D1372D737BF}"/>
              </a:ext>
            </a:extLst>
          </p:cNvPr>
          <p:cNvSpPr>
            <a:spLocks noGrp="1"/>
          </p:cNvSpPr>
          <p:nvPr>
            <p:ph idx="1"/>
          </p:nvPr>
        </p:nvSpPr>
        <p:spPr>
          <a:xfrm>
            <a:off x="5232441" y="3009967"/>
            <a:ext cx="6376464" cy="3760891"/>
          </a:xfrm>
        </p:spPr>
        <p:txBody>
          <a:bodyPr vert="horz" lIns="0" tIns="45720" rIns="0" bIns="45720" rtlCol="0">
            <a:normAutofit/>
          </a:bodyPr>
          <a:lstStyle/>
          <a:p>
            <a:pPr marL="0" marR="0" lvl="0" indent="0" algn="just">
              <a:lnSpc>
                <a:spcPct val="150000"/>
              </a:lnSpc>
              <a:spcBef>
                <a:spcPts val="0"/>
              </a:spcBef>
              <a:spcAft>
                <a:spcPts val="1000"/>
              </a:spcAft>
              <a:buNone/>
              <a:tabLst>
                <a:tab pos="457200" algn="l"/>
              </a:tabLst>
            </a:pPr>
            <a:r>
              <a:rPr lang="en-US" dirty="0">
                <a:solidFill>
                  <a:schemeClr val="tx1"/>
                </a:solidFill>
                <a:effectLst/>
                <a:ea typeface="Calibri" panose="020F0502020204030204" pitchFamily="34" charset="0"/>
                <a:cs typeface="Vrinda" panose="020B0502040204020203" pitchFamily="34" charset="0"/>
              </a:rPr>
              <a:t>Participating in campus recruitment events can help to attract young and talented candidates who are graduating from culinary or hospitality programs. By establishing relationships, restaurant operators can tap into a pool of potential candidates who are just starting their careers. </a:t>
            </a:r>
          </a:p>
        </p:txBody>
      </p:sp>
      <p:sp>
        <p:nvSpPr>
          <p:cNvPr id="9" name="TextBox 8">
            <a:extLst>
              <a:ext uri="{FF2B5EF4-FFF2-40B4-BE49-F238E27FC236}">
                <a16:creationId xmlns:a16="http://schemas.microsoft.com/office/drawing/2014/main" id="{B659651B-CEA9-EF45-4C16-12E90E9F44E9}"/>
              </a:ext>
            </a:extLst>
          </p:cNvPr>
          <p:cNvSpPr txBox="1"/>
          <p:nvPr/>
        </p:nvSpPr>
        <p:spPr>
          <a:xfrm>
            <a:off x="6446207" y="2001961"/>
            <a:ext cx="5745773" cy="707886"/>
          </a:xfrm>
          <a:prstGeom prst="rect">
            <a:avLst/>
          </a:prstGeom>
          <a:noFill/>
        </p:spPr>
        <p:txBody>
          <a:bodyPr wrap="square">
            <a:spAutoFit/>
          </a:bodyPr>
          <a:lstStyle/>
          <a:p>
            <a:pPr marL="0" marR="0" lvl="0" indent="0">
              <a:spcBef>
                <a:spcPts val="0"/>
              </a:spcBef>
              <a:spcAft>
                <a:spcPts val="1000"/>
              </a:spcAft>
              <a:buNone/>
              <a:tabLst>
                <a:tab pos="457200" algn="l"/>
              </a:tabLst>
            </a:pPr>
            <a:r>
              <a:rPr lang="en-US" sz="4000" b="1" dirty="0">
                <a:solidFill>
                  <a:schemeClr val="accent1"/>
                </a:solidFill>
                <a:ea typeface="Calibri" panose="020F0502020204030204" pitchFamily="34" charset="0"/>
                <a:cs typeface="Times New Roman" panose="02020603050405020304" pitchFamily="18" charset="0"/>
              </a:rPr>
              <a:t>3. Campus Recruitment</a:t>
            </a:r>
            <a:endParaRPr lang="en-US" sz="4000" b="1" dirty="0">
              <a:solidFill>
                <a:schemeClr val="accent1"/>
              </a:solidFill>
              <a:effectLst/>
              <a:ea typeface="Calibri" panose="020F0502020204030204" pitchFamily="34" charset="0"/>
              <a:cs typeface="Times New Roman" panose="02020603050405020304" pitchFamily="18" charset="0"/>
            </a:endParaRPr>
          </a:p>
        </p:txBody>
      </p:sp>
      <p:sp>
        <p:nvSpPr>
          <p:cNvPr id="11" name="Title 1">
            <a:extLst>
              <a:ext uri="{FF2B5EF4-FFF2-40B4-BE49-F238E27FC236}">
                <a16:creationId xmlns:a16="http://schemas.microsoft.com/office/drawing/2014/main" id="{1314DCF8-494A-676A-F498-0E7F507D8DC9}"/>
              </a:ext>
            </a:extLst>
          </p:cNvPr>
          <p:cNvSpPr txBox="1">
            <a:spLocks/>
          </p:cNvSpPr>
          <p:nvPr/>
        </p:nvSpPr>
        <p:spPr>
          <a:xfrm>
            <a:off x="5172075" y="273351"/>
            <a:ext cx="6014429" cy="145075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i="0" kern="1200" spc="-50" baseline="0">
                <a:solidFill>
                  <a:srgbClr val="FFFFFF"/>
                </a:solidFill>
                <a:latin typeface="+mn-lt"/>
                <a:ea typeface="+mj-ea"/>
                <a:cs typeface="+mj-cs"/>
              </a:defRPr>
            </a:lvl1pPr>
          </a:lstStyle>
          <a:p>
            <a:r>
              <a:rPr lang="en-US" sz="4800" dirty="0">
                <a:solidFill>
                  <a:schemeClr val="tx1"/>
                </a:solidFill>
                <a:ea typeface="Calibri" panose="020F0502020204030204" pitchFamily="34" charset="0"/>
                <a:cs typeface="Vrinda" panose="020B0502040204020203" pitchFamily="34" charset="0"/>
              </a:rPr>
              <a:t>3 Long-Term Talent Acquisition Strategies</a:t>
            </a:r>
            <a:endParaRPr lang="en-US" sz="4800" dirty="0">
              <a:solidFill>
                <a:schemeClr val="tx1"/>
              </a:solidFill>
            </a:endParaRPr>
          </a:p>
        </p:txBody>
      </p:sp>
      <p:pic>
        <p:nvPicPr>
          <p:cNvPr id="6146" name="Picture 2" descr="Campus Recruitment And Hiring Monotone Icon In Powerpoint Pptx Png And  Editable Eps Format">
            <a:extLst>
              <a:ext uri="{FF2B5EF4-FFF2-40B4-BE49-F238E27FC236}">
                <a16:creationId xmlns:a16="http://schemas.microsoft.com/office/drawing/2014/main" id="{9EB61DAE-39D2-9775-D9AB-58B616994E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0217" t="21642" r="30217" b="8792"/>
          <a:stretch/>
        </p:blipFill>
        <p:spPr bwMode="auto">
          <a:xfrm>
            <a:off x="5242902" y="1799533"/>
            <a:ext cx="1107679" cy="1095507"/>
          </a:xfrm>
          <a:prstGeom prst="rect">
            <a:avLst/>
          </a:prstGeom>
          <a:noFill/>
          <a:extLst>
            <a:ext uri="{909E8E84-426E-40DD-AFC4-6F175D3DCCD1}">
              <a14:hiddenFill xmlns:a14="http://schemas.microsoft.com/office/drawing/2010/main">
                <a:solidFill>
                  <a:srgbClr val="FFFFFF"/>
                </a:solidFill>
              </a14:hiddenFill>
            </a:ext>
          </a:extLst>
        </p:spPr>
      </p:pic>
      <p:sp>
        <p:nvSpPr>
          <p:cNvPr id="3" name="Picture Placeholder 2">
            <a:extLst>
              <a:ext uri="{FF2B5EF4-FFF2-40B4-BE49-F238E27FC236}">
                <a16:creationId xmlns:a16="http://schemas.microsoft.com/office/drawing/2014/main" id="{EEE11FC8-9E97-B0BA-7D0B-3729AB4F6EAE}"/>
              </a:ext>
            </a:extLst>
          </p:cNvPr>
          <p:cNvSpPr>
            <a:spLocks noGrp="1"/>
          </p:cNvSpPr>
          <p:nvPr>
            <p:ph type="pic" sz="quarter" idx="13"/>
          </p:nvPr>
        </p:nvSpPr>
        <p:spPr/>
      </p:sp>
      <p:pic>
        <p:nvPicPr>
          <p:cNvPr id="6148" name="Picture 4" descr="Recruiters - Investing in Women">
            <a:extLst>
              <a:ext uri="{FF2B5EF4-FFF2-40B4-BE49-F238E27FC236}">
                <a16:creationId xmlns:a16="http://schemas.microsoft.com/office/drawing/2014/main" id="{E46F4FEC-9D98-D984-F0CE-D016C0A5124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676" r="46290"/>
          <a:stretch/>
        </p:blipFill>
        <p:spPr bwMode="auto">
          <a:xfrm>
            <a:off x="7740" y="0"/>
            <a:ext cx="465980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057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lstStyle/>
          <a:p>
            <a:r>
              <a:rPr lang="en-US" dirty="0"/>
              <a:t>Monetary Incentive Methods</a:t>
            </a:r>
          </a:p>
        </p:txBody>
      </p:sp>
      <p:sp>
        <p:nvSpPr>
          <p:cNvPr id="27" name="Rectangle 26" descr="Handshake">
            <a:extLst>
              <a:ext uri="{FF2B5EF4-FFF2-40B4-BE49-F238E27FC236}">
                <a16:creationId xmlns:a16="http://schemas.microsoft.com/office/drawing/2014/main" id="{BEF34E1C-44B9-4EFC-8126-D51A3EA9BF40}"/>
              </a:ext>
            </a:extLst>
          </p:cNvPr>
          <p:cNvSpPr/>
          <p:nvPr/>
        </p:nvSpPr>
        <p:spPr>
          <a:xfrm>
            <a:off x="5032986" y="858892"/>
            <a:ext cx="1208788" cy="120878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F29E64CE-65CA-4230-D4A1-0FDCD9607F61}"/>
              </a:ext>
            </a:extLst>
          </p:cNvPr>
          <p:cNvSpPr txBox="1"/>
          <p:nvPr/>
        </p:nvSpPr>
        <p:spPr>
          <a:xfrm>
            <a:off x="5032986" y="970455"/>
            <a:ext cx="6608280" cy="2563972"/>
          </a:xfrm>
          <a:prstGeom prst="rect">
            <a:avLst/>
          </a:prstGeom>
          <a:noFill/>
        </p:spPr>
        <p:txBody>
          <a:bodyPr wrap="square">
            <a:spAutoFit/>
          </a:bodyPr>
          <a:lstStyle/>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		      </a:t>
            </a:r>
            <a:r>
              <a:rPr lang="en-US" sz="3200" b="1" dirty="0">
                <a:solidFill>
                  <a:srgbClr val="2683C6"/>
                </a:solidFill>
                <a:effectLst/>
                <a:ea typeface="Calibri" panose="020F0502020204030204" pitchFamily="34" charset="0"/>
                <a:cs typeface="Vrinda" panose="020B0502040204020203" pitchFamily="34" charset="0"/>
              </a:rPr>
              <a:t>Signing Bonus</a:t>
            </a:r>
            <a:endParaRPr lang="en-US" sz="3200" b="1" dirty="0">
              <a:solidFill>
                <a:srgbClr val="2683C6"/>
              </a:solidFill>
              <a:ea typeface="Calibri" panose="020F0502020204030204" pitchFamily="34" charset="0"/>
              <a:cs typeface="Vrinda" panose="020B0502040204020203" pitchFamily="34" charset="0"/>
            </a:endParaRPr>
          </a:p>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Offering a signing bonus is a common monetary incentive that can attract potential candidates to work in the restaurant industry. </a:t>
            </a:r>
          </a:p>
        </p:txBody>
      </p:sp>
      <p:sp>
        <p:nvSpPr>
          <p:cNvPr id="2" name="TextBox 1">
            <a:extLst>
              <a:ext uri="{FF2B5EF4-FFF2-40B4-BE49-F238E27FC236}">
                <a16:creationId xmlns:a16="http://schemas.microsoft.com/office/drawing/2014/main" id="{694E9F98-E20A-B346-F963-6F6B69DA028F}"/>
              </a:ext>
            </a:extLst>
          </p:cNvPr>
          <p:cNvSpPr txBox="1"/>
          <p:nvPr/>
        </p:nvSpPr>
        <p:spPr>
          <a:xfrm>
            <a:off x="5032986" y="3736849"/>
            <a:ext cx="6456648" cy="2563972"/>
          </a:xfrm>
          <a:prstGeom prst="rect">
            <a:avLst/>
          </a:prstGeom>
          <a:noFill/>
        </p:spPr>
        <p:txBody>
          <a:bodyPr wrap="square">
            <a:spAutoFit/>
          </a:bodyPr>
          <a:lstStyle/>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		   </a:t>
            </a:r>
            <a:r>
              <a:rPr lang="en-US" sz="3200" b="1" dirty="0">
                <a:solidFill>
                  <a:srgbClr val="2683C6"/>
                </a:solidFill>
                <a:effectLst/>
                <a:ea typeface="Calibri" panose="020F0502020204030204" pitchFamily="34" charset="0"/>
                <a:cs typeface="Vrinda" panose="020B0502040204020203" pitchFamily="34" charset="0"/>
              </a:rPr>
              <a:t>Competitive Compensation</a:t>
            </a:r>
          </a:p>
          <a:p>
            <a:pPr marR="0" lvl="0" algn="just">
              <a:lnSpc>
                <a:spcPct val="150000"/>
              </a:lnSpc>
              <a:spcBef>
                <a:spcPts val="0"/>
              </a:spcBef>
              <a:spcAft>
                <a:spcPts val="1000"/>
              </a:spcAft>
              <a:tabLst>
                <a:tab pos="457200" algn="l"/>
              </a:tabLst>
            </a:pPr>
            <a:r>
              <a:rPr lang="en-US" sz="2400" dirty="0">
                <a:effectLst/>
                <a:ea typeface="Calibri" panose="020F0502020204030204" pitchFamily="34" charset="0"/>
                <a:cs typeface="Vrinda" panose="020B0502040204020203" pitchFamily="34" charset="0"/>
              </a:rPr>
              <a:t>Offering competitive compensation can also be an effective monetary incentive method for attracting potential candidates.. </a:t>
            </a:r>
          </a:p>
        </p:txBody>
      </p:sp>
      <p:pic>
        <p:nvPicPr>
          <p:cNvPr id="3" name="Picture 2">
            <a:extLst>
              <a:ext uri="{FF2B5EF4-FFF2-40B4-BE49-F238E27FC236}">
                <a16:creationId xmlns:a16="http://schemas.microsoft.com/office/drawing/2014/main" id="{487D49EC-F520-9997-4A14-0D9BF3FF7EFF}"/>
              </a:ext>
            </a:extLst>
          </p:cNvPr>
          <p:cNvPicPr>
            <a:picLocks noChangeAspect="1"/>
          </p:cNvPicPr>
          <p:nvPr/>
        </p:nvPicPr>
        <p:blipFill>
          <a:blip r:embed="rId5">
            <a:duotone>
              <a:prstClr val="black"/>
              <a:schemeClr val="accent2">
                <a:tint val="45000"/>
                <a:satMod val="400000"/>
              </a:schemeClr>
            </a:duotone>
            <a:extLst>
              <a:ext uri="{BEBA8EAE-BF5A-486C-A8C5-ECC9F3942E4B}">
                <a14:imgProps xmlns:a14="http://schemas.microsoft.com/office/drawing/2010/main">
                  <a14:imgLayer r:embed="rId6">
                    <a14:imgEffect>
                      <a14:brightnessContrast bright="-20000" contrast="-40000"/>
                    </a14:imgEffect>
                  </a14:imgLayer>
                </a14:imgProps>
              </a:ext>
            </a:extLst>
          </a:blip>
          <a:stretch>
            <a:fillRect/>
          </a:stretch>
        </p:blipFill>
        <p:spPr>
          <a:xfrm>
            <a:off x="5032986" y="3645990"/>
            <a:ext cx="1109367" cy="1109367"/>
          </a:xfrm>
          <a:prstGeom prst="rect">
            <a:avLst/>
          </a:prstGeom>
        </p:spPr>
      </p:pic>
    </p:spTree>
    <p:extLst>
      <p:ext uri="{BB962C8B-B14F-4D97-AF65-F5344CB8AC3E}">
        <p14:creationId xmlns:p14="http://schemas.microsoft.com/office/powerpoint/2010/main" val="2667318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A5C30F-185D-413F-9005-B41DD0FA0924}"/>
              </a:ext>
            </a:extLst>
          </p:cNvPr>
          <p:cNvSpPr>
            <a:spLocks noGrp="1"/>
          </p:cNvSpPr>
          <p:nvPr>
            <p:ph type="title"/>
          </p:nvPr>
        </p:nvSpPr>
        <p:spPr/>
        <p:txBody>
          <a:bodyPr>
            <a:normAutofit fontScale="90000"/>
          </a:bodyPr>
          <a:lstStyle/>
          <a:p>
            <a:r>
              <a:rPr lang="en-US" dirty="0"/>
              <a:t>Non-Monetary Incentive Methods</a:t>
            </a:r>
          </a:p>
        </p:txBody>
      </p:sp>
      <p:pic>
        <p:nvPicPr>
          <p:cNvPr id="6" name="Picture 2" descr="12,752 Flexible Working Icon Images, Stock Photos &amp; Vectors | Shutterstock">
            <a:extLst>
              <a:ext uri="{FF2B5EF4-FFF2-40B4-BE49-F238E27FC236}">
                <a16:creationId xmlns:a16="http://schemas.microsoft.com/office/drawing/2014/main" id="{51CA0BF0-558B-7190-29B6-A914B22AA987}"/>
              </a:ext>
            </a:extLst>
          </p:cNvPr>
          <p:cNvPicPr>
            <a:picLocks noChangeAspect="1" noChangeArrowheads="1"/>
          </p:cNvPicPr>
          <p:nvPr/>
        </p:nvPicPr>
        <p:blipFill rotWithShape="1">
          <a:blip r:embed="rId3">
            <a:duotone>
              <a:schemeClr val="bg2">
                <a:shade val="45000"/>
                <a:satMod val="135000"/>
              </a:schemeClr>
              <a:prstClr val="white"/>
            </a:duotone>
            <a:extLst>
              <a:ext uri="{BEBA8EAE-BF5A-486C-A8C5-ECC9F3942E4B}">
                <a14:imgProps xmlns:a14="http://schemas.microsoft.com/office/drawing/2010/main">
                  <a14:imgLayer r:embed="rId4">
                    <a14:imgEffect>
                      <a14:backgroundRemoval t="14810" b="77622" l="15444" r="85882"/>
                    </a14:imgEffect>
                  </a14:imgLayer>
                </a14:imgProps>
              </a:ext>
              <a:ext uri="{28A0092B-C50C-407E-A947-70E740481C1C}">
                <a14:useLocalDpi xmlns:a14="http://schemas.microsoft.com/office/drawing/2010/main" val="0"/>
              </a:ext>
            </a:extLst>
          </a:blip>
          <a:srcRect l="6639" t="6958" r="5313" b="14527"/>
          <a:stretch/>
        </p:blipFill>
        <p:spPr bwMode="auto">
          <a:xfrm>
            <a:off x="4810132" y="650276"/>
            <a:ext cx="1155202" cy="110936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6">
            <a:extLst>
              <a:ext uri="{FF2B5EF4-FFF2-40B4-BE49-F238E27FC236}">
                <a16:creationId xmlns:a16="http://schemas.microsoft.com/office/drawing/2014/main" id="{6888733E-8936-095F-A88A-69E4D51BFDD2}"/>
              </a:ext>
            </a:extLst>
          </p:cNvPr>
          <p:cNvSpPr>
            <a:spLocks noGrp="1"/>
          </p:cNvSpPr>
          <p:nvPr>
            <p:ph idx="1"/>
          </p:nvPr>
        </p:nvSpPr>
        <p:spPr>
          <a:xfrm>
            <a:off x="4967672" y="31524"/>
            <a:ext cx="6562666" cy="3977366"/>
          </a:xfrm>
        </p:spPr>
        <p:txBody>
          <a:bodyPr>
            <a:normAutofit/>
          </a:bodyPr>
          <a:lstStyle/>
          <a:p>
            <a:pPr marL="0" indent="0" algn="just">
              <a:buNone/>
            </a:pPr>
            <a:r>
              <a:rPr lang="en-US" sz="3000" b="1" dirty="0">
                <a:solidFill>
                  <a:schemeClr val="accent1"/>
                </a:solidFill>
                <a:effectLst/>
                <a:ea typeface="Calibri" panose="020F0502020204030204" pitchFamily="34" charset="0"/>
                <a:cs typeface="Vrinda" panose="020B0502040204020203" pitchFamily="34" charset="0"/>
              </a:rPr>
              <a:t>	 Flexible Work Arrangements</a:t>
            </a:r>
          </a:p>
          <a:p>
            <a:pPr marL="0" indent="0" algn="just">
              <a:buNone/>
            </a:pPr>
            <a:r>
              <a:rPr lang="en-US" sz="2800" dirty="0">
                <a:effectLst/>
                <a:ea typeface="Calibri" panose="020F0502020204030204" pitchFamily="34" charset="0"/>
                <a:cs typeface="Vrinda" panose="020B0502040204020203" pitchFamily="34" charset="0"/>
              </a:rPr>
              <a:t>Offering flexible work arrangements can be an attractive non-monetary incentive method for attracting potential candidates. </a:t>
            </a:r>
            <a:endParaRPr lang="en-US" sz="3600" dirty="0"/>
          </a:p>
        </p:txBody>
      </p:sp>
      <p:sp>
        <p:nvSpPr>
          <p:cNvPr id="10" name="Content Placeholder 6">
            <a:extLst>
              <a:ext uri="{FF2B5EF4-FFF2-40B4-BE49-F238E27FC236}">
                <a16:creationId xmlns:a16="http://schemas.microsoft.com/office/drawing/2014/main" id="{9CD80DC2-13B5-DA80-D2BF-876C236D39F0}"/>
              </a:ext>
            </a:extLst>
          </p:cNvPr>
          <p:cNvSpPr txBox="1">
            <a:spLocks/>
          </p:cNvSpPr>
          <p:nvPr/>
        </p:nvSpPr>
        <p:spPr>
          <a:xfrm>
            <a:off x="5032988" y="2702149"/>
            <a:ext cx="6756242" cy="3977366"/>
          </a:xfrm>
          <a:prstGeom prst="rect">
            <a:avLst/>
          </a:prstGeom>
        </p:spPr>
        <p:txBody>
          <a:bodyPr vert="horz" lIns="0" tIns="45720" rIns="0" bIns="45720" rtlCol="0" anchor="ctr">
            <a:normAutofit/>
          </a:bodyPr>
          <a:lst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Wingdings" panose="05000000000000000000" pitchFamily="2" charset="2"/>
              <a:buNone/>
            </a:pPr>
            <a:r>
              <a:rPr lang="en-US" sz="3000" b="1" dirty="0">
                <a:solidFill>
                  <a:schemeClr val="accent1"/>
                </a:solidFill>
                <a:ea typeface="Calibri" panose="020F0502020204030204" pitchFamily="34" charset="0"/>
                <a:cs typeface="Vrinda" panose="020B0502040204020203" pitchFamily="34" charset="0"/>
              </a:rPr>
              <a:t>	Training and Development 	Opportunities</a:t>
            </a:r>
          </a:p>
          <a:p>
            <a:pPr marL="0" indent="0" algn="just">
              <a:buFont typeface="Wingdings" panose="05000000000000000000" pitchFamily="2" charset="2"/>
              <a:buNone/>
            </a:pPr>
            <a:r>
              <a:rPr lang="en-US" sz="3000" dirty="0">
                <a:solidFill>
                  <a:schemeClr val="tx1"/>
                </a:solidFill>
                <a:ea typeface="Calibri" panose="020F0502020204030204" pitchFamily="34" charset="0"/>
                <a:cs typeface="Vrinda" panose="020B0502040204020203" pitchFamily="34" charset="0"/>
              </a:rPr>
              <a:t>Offering training and development opportunities can also be an effective non-monetary incentive method for attracting potential candidates. </a:t>
            </a:r>
            <a:endParaRPr lang="en-US" sz="3600" dirty="0">
              <a:solidFill>
                <a:schemeClr val="tx1"/>
              </a:solidFill>
            </a:endParaRPr>
          </a:p>
        </p:txBody>
      </p:sp>
      <p:pic>
        <p:nvPicPr>
          <p:cNvPr id="11" name="Picture 2" descr="personal development Icon - Free PNG &amp; SVG 3117272 - Noun Project">
            <a:extLst>
              <a:ext uri="{FF2B5EF4-FFF2-40B4-BE49-F238E27FC236}">
                <a16:creationId xmlns:a16="http://schemas.microsoft.com/office/drawing/2014/main" id="{A30E5F48-7077-8BAE-3EAD-DA5C316B0F0A}"/>
              </a:ext>
            </a:extLst>
          </p:cNvPr>
          <p:cNvPicPr>
            <a:picLocks noChangeAspect="1" noChangeArrowheads="1"/>
          </p:cNvPicPr>
          <p:nvPr/>
        </p:nvPicPr>
        <p:blipFill>
          <a:blip r:embed="rId5">
            <a:duotone>
              <a:schemeClr val="bg2">
                <a:shade val="45000"/>
                <a:satMod val="135000"/>
              </a:schemeClr>
              <a:prstClr val="white"/>
            </a:duotone>
            <a:extLst>
              <a:ext uri="{BEBA8EAE-BF5A-486C-A8C5-ECC9F3942E4B}">
                <a14:imgProps xmlns:a14="http://schemas.microsoft.com/office/drawing/2010/main">
                  <a14:imgLayer r:embed="rId6">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4911483" y="3121706"/>
            <a:ext cx="952500" cy="9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071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84240-44D0-1EED-7BC1-58DD284A35CA}"/>
              </a:ext>
            </a:extLst>
          </p:cNvPr>
          <p:cNvSpPr>
            <a:spLocks noGrp="1"/>
          </p:cNvSpPr>
          <p:nvPr>
            <p:ph type="title"/>
          </p:nvPr>
        </p:nvSpPr>
        <p:spPr/>
        <p:txBody>
          <a:bodyPr/>
          <a:lstStyle/>
          <a:p>
            <a:r>
              <a:rPr lang="en-US" dirty="0"/>
              <a:t>Conclusion and Recommendation</a:t>
            </a:r>
          </a:p>
        </p:txBody>
      </p:sp>
      <p:sp>
        <p:nvSpPr>
          <p:cNvPr id="4" name="Content Placeholder 3">
            <a:extLst>
              <a:ext uri="{FF2B5EF4-FFF2-40B4-BE49-F238E27FC236}">
                <a16:creationId xmlns:a16="http://schemas.microsoft.com/office/drawing/2014/main" id="{A49EB256-1A47-6700-94A3-166D3F58A733}"/>
              </a:ext>
            </a:extLst>
          </p:cNvPr>
          <p:cNvSpPr>
            <a:spLocks noGrp="1"/>
          </p:cNvSpPr>
          <p:nvPr>
            <p:ph sz="half" idx="2"/>
          </p:nvPr>
        </p:nvSpPr>
        <p:spPr>
          <a:xfrm>
            <a:off x="518160" y="1737360"/>
            <a:ext cx="11155680" cy="4131735"/>
          </a:xfrm>
        </p:spPr>
        <p:txBody>
          <a:bodyPr>
            <a:noAutofit/>
          </a:bodyPr>
          <a:lstStyle/>
          <a:p>
            <a:pPr marL="0" indent="0" algn="just">
              <a:buNone/>
            </a:pPr>
            <a:r>
              <a:rPr lang="en-US" sz="2200" b="0" i="0" dirty="0">
                <a:solidFill>
                  <a:srgbClr val="374151"/>
                </a:solidFill>
                <a:effectLst/>
              </a:rPr>
              <a:t>Based on the above conclusion, we recommend the following for restaurants looking to improve their talent acquisition methods:</a:t>
            </a:r>
          </a:p>
          <a:p>
            <a:pPr algn="just"/>
            <a:r>
              <a:rPr lang="en-US" sz="2200" b="0" i="0" dirty="0">
                <a:solidFill>
                  <a:srgbClr val="374151"/>
                </a:solidFill>
                <a:effectLst/>
              </a:rPr>
              <a:t>Use a variety of recruitment methods: Utilize different channels, such as job boards, social media, employee referrals, and industry-specific associations to reach a wider pool of candidates.</a:t>
            </a:r>
          </a:p>
          <a:p>
            <a:pPr algn="just"/>
            <a:r>
              <a:rPr lang="en-US" sz="2200" b="0" i="0" dirty="0">
                <a:solidFill>
                  <a:srgbClr val="374151"/>
                </a:solidFill>
                <a:effectLst/>
              </a:rPr>
              <a:t>Invest in employer branding: Establish a strong employer brand that highlights the restaurant's values, culture, and mission, which can help attract top talent.</a:t>
            </a:r>
          </a:p>
          <a:p>
            <a:pPr algn="just"/>
            <a:r>
              <a:rPr lang="en-US" sz="2200" b="0" i="0" dirty="0">
                <a:solidFill>
                  <a:srgbClr val="374151"/>
                </a:solidFill>
                <a:effectLst/>
              </a:rPr>
              <a:t>Create a positive work environment: Foster a positive work environment that prioritizes employee well-being, growth, and development. This will help retain top performers and attract new talent.</a:t>
            </a:r>
          </a:p>
          <a:p>
            <a:pPr algn="just"/>
            <a:r>
              <a:rPr lang="en-US" sz="2200" b="0" i="0" dirty="0">
                <a:solidFill>
                  <a:srgbClr val="374151"/>
                </a:solidFill>
                <a:effectLst/>
              </a:rPr>
              <a:t>Offer competitive compensation and benefits: Offer competitive compensation and benefits packages that are aligned with industry standards, to attract and retain talented individuals</a:t>
            </a:r>
          </a:p>
          <a:p>
            <a:pPr marL="0" indent="0" algn="just">
              <a:buNone/>
            </a:pPr>
            <a:endParaRPr lang="en-US" sz="2200" dirty="0"/>
          </a:p>
        </p:txBody>
      </p:sp>
    </p:spTree>
    <p:extLst>
      <p:ext uri="{BB962C8B-B14F-4D97-AF65-F5344CB8AC3E}">
        <p14:creationId xmlns:p14="http://schemas.microsoft.com/office/powerpoint/2010/main" val="21709037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p:txBody>
          <a:bodyPr/>
          <a:lstStyle/>
          <a:p>
            <a:r>
              <a:rPr lang="en-US" dirty="0"/>
              <a:t>References</a:t>
            </a:r>
          </a:p>
        </p:txBody>
      </p:sp>
      <p:sp>
        <p:nvSpPr>
          <p:cNvPr id="3" name="TextBox 2">
            <a:extLst>
              <a:ext uri="{FF2B5EF4-FFF2-40B4-BE49-F238E27FC236}">
                <a16:creationId xmlns:a16="http://schemas.microsoft.com/office/drawing/2014/main" id="{9BE2AB26-6AD9-79BB-FAA5-51790E60AE3D}"/>
              </a:ext>
            </a:extLst>
          </p:cNvPr>
          <p:cNvSpPr txBox="1"/>
          <p:nvPr/>
        </p:nvSpPr>
        <p:spPr>
          <a:xfrm>
            <a:off x="1097280" y="1922306"/>
            <a:ext cx="10447020" cy="4154984"/>
          </a:xfrm>
          <a:prstGeom prst="rect">
            <a:avLst/>
          </a:prstGeom>
          <a:noFill/>
        </p:spPr>
        <p:txBody>
          <a:bodyPr wrap="square">
            <a:spAutoFit/>
          </a:bodyPr>
          <a:lstStyle/>
          <a:p>
            <a:pPr marL="342900" indent="-342900" algn="l">
              <a:buAutoNum type="arabicPeriod"/>
            </a:pPr>
            <a:r>
              <a:rPr lang="en-US" sz="2400" b="0" i="0" dirty="0">
                <a:solidFill>
                  <a:srgbClr val="000000"/>
                </a:solidFill>
                <a:effectLst/>
                <a:latin typeface="Calibri" panose="020F0502020204030204" pitchFamily="34" charset="0"/>
              </a:rPr>
              <a:t>Sahay, P. (2015). </a:t>
            </a:r>
            <a:r>
              <a:rPr lang="en-US" sz="2400" b="0" i="1" dirty="0">
                <a:solidFill>
                  <a:srgbClr val="000000"/>
                </a:solidFill>
                <a:effectLst/>
                <a:latin typeface="Calibri" panose="020F0502020204030204" pitchFamily="34" charset="0"/>
              </a:rPr>
              <a:t>A Strategic Approach to Talent Acquisition</a:t>
            </a:r>
            <a:r>
              <a:rPr lang="en-US" sz="2400" b="0" i="0" dirty="0">
                <a:solidFill>
                  <a:srgbClr val="000000"/>
                </a:solidFill>
                <a:effectLst/>
                <a:latin typeface="Calibri" panose="020F0502020204030204" pitchFamily="34" charset="0"/>
              </a:rPr>
              <a:t>. CreateSpace.</a:t>
            </a:r>
          </a:p>
          <a:p>
            <a:pPr marL="342900" indent="-342900" algn="l">
              <a:buAutoNum type="arabicPeriod"/>
            </a:pPr>
            <a:r>
              <a:rPr lang="en-US" sz="2400" b="0" i="0" dirty="0">
                <a:solidFill>
                  <a:srgbClr val="000000"/>
                </a:solidFill>
                <a:effectLst/>
                <a:latin typeface="Calibri" panose="020F0502020204030204" pitchFamily="34" charset="0"/>
              </a:rPr>
              <a:t>Schuster, M. (2021). </a:t>
            </a:r>
            <a:r>
              <a:rPr lang="en-US" sz="2400" b="0" i="1" dirty="0">
                <a:solidFill>
                  <a:srgbClr val="000000"/>
                </a:solidFill>
                <a:effectLst/>
                <a:latin typeface="Calibri" panose="020F0502020204030204" pitchFamily="34" charset="0"/>
              </a:rPr>
              <a:t>Recruiting During Challenging Times</a:t>
            </a:r>
            <a:r>
              <a:rPr lang="en-US" sz="2400" b="0" i="0" dirty="0">
                <a:solidFill>
                  <a:srgbClr val="000000"/>
                </a:solidFill>
                <a:effectLst/>
                <a:latin typeface="Calibri" panose="020F0502020204030204" pitchFamily="34" charset="0"/>
              </a:rPr>
              <a:t>.</a:t>
            </a:r>
          </a:p>
          <a:p>
            <a:pPr marL="342900" indent="-342900" algn="l">
              <a:buAutoNum type="arabicPeriod"/>
            </a:pPr>
            <a:r>
              <a:rPr lang="en-US" sz="2400" b="0" i="0" dirty="0">
                <a:solidFill>
                  <a:srgbClr val="000000"/>
                </a:solidFill>
                <a:effectLst/>
                <a:latin typeface="Calibri" panose="020F0502020204030204" pitchFamily="34" charset="0"/>
              </a:rPr>
              <a:t>Chun, E. and Evans, A. (2013). </a:t>
            </a:r>
            <a:r>
              <a:rPr lang="en-US" sz="2400" b="0" i="1" dirty="0">
                <a:solidFill>
                  <a:srgbClr val="000000"/>
                </a:solidFill>
                <a:effectLst/>
                <a:latin typeface="Calibri" panose="020F0502020204030204" pitchFamily="34" charset="0"/>
              </a:rPr>
              <a:t>The New Talent Acquisition Frontier</a:t>
            </a:r>
            <a:r>
              <a:rPr lang="en-US" sz="2400" b="0" i="0" dirty="0">
                <a:solidFill>
                  <a:srgbClr val="000000"/>
                </a:solidFill>
                <a:effectLst/>
                <a:latin typeface="Calibri" panose="020F0502020204030204" pitchFamily="34" charset="0"/>
              </a:rPr>
              <a:t>. Stylus Publishing, LLC.</a:t>
            </a:r>
          </a:p>
          <a:p>
            <a:pPr marL="342900" indent="-342900" algn="l">
              <a:buAutoNum type="arabicPeriod"/>
            </a:pPr>
            <a:r>
              <a:rPr lang="en-US" sz="2400" b="0" i="0" dirty="0">
                <a:solidFill>
                  <a:srgbClr val="000000"/>
                </a:solidFill>
                <a:effectLst/>
                <a:latin typeface="Calibri" panose="020F0502020204030204" pitchFamily="34" charset="0"/>
              </a:rPr>
              <a:t>‌Mervyn </a:t>
            </a:r>
            <a:r>
              <a:rPr lang="en-US" sz="2400" b="0" i="0" dirty="0" err="1">
                <a:solidFill>
                  <a:srgbClr val="000000"/>
                </a:solidFill>
                <a:effectLst/>
                <a:latin typeface="Calibri" panose="020F0502020204030204" pitchFamily="34" charset="0"/>
              </a:rPr>
              <a:t>Dinnen</a:t>
            </a:r>
            <a:r>
              <a:rPr lang="en-US" sz="2400" b="0" i="0" dirty="0">
                <a:solidFill>
                  <a:srgbClr val="000000"/>
                </a:solidFill>
                <a:effectLst/>
                <a:latin typeface="Calibri" panose="020F0502020204030204" pitchFamily="34" charset="0"/>
              </a:rPr>
              <a:t> (2017). </a:t>
            </a:r>
            <a:r>
              <a:rPr lang="en-US" sz="2400" b="0" i="1" dirty="0">
                <a:solidFill>
                  <a:srgbClr val="000000"/>
                </a:solidFill>
                <a:effectLst/>
                <a:latin typeface="Calibri" panose="020F0502020204030204" pitchFamily="34" charset="0"/>
              </a:rPr>
              <a:t>Exceptional talent : how to attract, acquire and retain the very best employees</a:t>
            </a:r>
            <a:r>
              <a:rPr lang="en-US" sz="2400" b="0" i="0" dirty="0">
                <a:solidFill>
                  <a:srgbClr val="000000"/>
                </a:solidFill>
                <a:effectLst/>
                <a:latin typeface="Calibri" panose="020F0502020204030204" pitchFamily="34" charset="0"/>
              </a:rPr>
              <a:t>. London: </a:t>
            </a:r>
            <a:r>
              <a:rPr lang="en-US" sz="2400" b="0" i="0" dirty="0" err="1">
                <a:solidFill>
                  <a:srgbClr val="000000"/>
                </a:solidFill>
                <a:effectLst/>
                <a:latin typeface="Calibri" panose="020F0502020204030204" pitchFamily="34" charset="0"/>
              </a:rPr>
              <a:t>Koganpage</a:t>
            </a:r>
            <a:r>
              <a:rPr lang="en-US" sz="2400" b="0" i="0" dirty="0">
                <a:solidFill>
                  <a:srgbClr val="000000"/>
                </a:solidFill>
                <a:effectLst/>
                <a:latin typeface="Calibri" panose="020F0502020204030204" pitchFamily="34" charset="0"/>
              </a:rPr>
              <a:t>.</a:t>
            </a:r>
          </a:p>
          <a:p>
            <a:pPr marL="342900" indent="-342900" algn="l">
              <a:buAutoNum type="arabicPeriod"/>
            </a:pPr>
            <a:r>
              <a:rPr lang="en-US" sz="2400" b="0" i="0" dirty="0">
                <a:solidFill>
                  <a:srgbClr val="000000"/>
                </a:solidFill>
                <a:effectLst/>
                <a:latin typeface="Calibri" panose="020F0502020204030204" pitchFamily="34" charset="0"/>
              </a:rPr>
              <a:t>Mello, J.A. (2019). Strategic human resource management. Singapore: Cengage Learning Asia Pte Ltd.</a:t>
            </a:r>
          </a:p>
          <a:p>
            <a:pPr marL="342900" indent="-342900" algn="l">
              <a:buAutoNum type="arabicPeriod"/>
            </a:pPr>
            <a:r>
              <a:rPr lang="en-US" sz="2400" b="0" i="0" dirty="0">
                <a:solidFill>
                  <a:srgbClr val="000000"/>
                </a:solidFill>
                <a:effectLst/>
                <a:latin typeface="Calibri" panose="020F0502020204030204" pitchFamily="34" charset="0"/>
              </a:rPr>
              <a:t>‌Alder, M. and </a:t>
            </a:r>
            <a:r>
              <a:rPr lang="en-US" sz="2400" b="0" i="0" dirty="0" err="1">
                <a:solidFill>
                  <a:srgbClr val="000000"/>
                </a:solidFill>
                <a:effectLst/>
                <a:latin typeface="Calibri" panose="020F0502020204030204" pitchFamily="34" charset="0"/>
              </a:rPr>
              <a:t>Dinnen</a:t>
            </a:r>
            <a:r>
              <a:rPr lang="en-US" sz="2400" b="0" i="0" dirty="0">
                <a:solidFill>
                  <a:srgbClr val="000000"/>
                </a:solidFill>
                <a:effectLst/>
                <a:latin typeface="Calibri" panose="020F0502020204030204" pitchFamily="34" charset="0"/>
              </a:rPr>
              <a:t>, M. (2020). Digital Talent. Kogan Page.</a:t>
            </a:r>
          </a:p>
          <a:p>
            <a:pPr algn="l"/>
            <a:endParaRPr lang="en-US" sz="2400" b="0" i="0" dirty="0">
              <a:solidFill>
                <a:srgbClr val="000000"/>
              </a:solidFill>
              <a:effectLst/>
              <a:latin typeface="Calibri" panose="020F0502020204030204" pitchFamily="34" charset="0"/>
            </a:endParaRPr>
          </a:p>
          <a:p>
            <a:pPr algn="l"/>
            <a:r>
              <a:rPr lang="en-US" sz="2400" b="0" i="0" dirty="0">
                <a:solidFill>
                  <a:srgbClr val="000000"/>
                </a:solidFill>
                <a:effectLst/>
                <a:latin typeface="Calibri" panose="020F0502020204030204" pitchFamily="34" charset="0"/>
              </a:rPr>
              <a:t>‌</a:t>
            </a:r>
          </a:p>
        </p:txBody>
      </p:sp>
    </p:spTree>
    <p:extLst>
      <p:ext uri="{BB962C8B-B14F-4D97-AF65-F5344CB8AC3E}">
        <p14:creationId xmlns:p14="http://schemas.microsoft.com/office/powerpoint/2010/main" val="278004424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E879E6-8FFE-4154-8F2A-F7518B89B376}">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E0A2CB4-6869-426F-8BC4-A32C90CBE2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178</TotalTime>
  <Words>1983</Words>
  <Application>Microsoft Office PowerPoint</Application>
  <PresentationFormat>Widescreen</PresentationFormat>
  <Paragraphs>131</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Söhne</vt:lpstr>
      <vt:lpstr>Arial</vt:lpstr>
      <vt:lpstr>Calibri</vt:lpstr>
      <vt:lpstr>Times New Roman</vt:lpstr>
      <vt:lpstr>Wingdings</vt:lpstr>
      <vt:lpstr>RetrospectVTI</vt:lpstr>
      <vt:lpstr>Talent Acquisition Strategies</vt:lpstr>
      <vt:lpstr>Table of Contents</vt:lpstr>
      <vt:lpstr>Introduction of Restaurant-KFC</vt:lpstr>
      <vt:lpstr>What is Talent Acquisition Strategies?</vt:lpstr>
      <vt:lpstr>Importance of the Talent Acquisition Strategies in Business</vt:lpstr>
      <vt:lpstr>3 Short-Term Talent Acquisition Strategies</vt:lpstr>
      <vt:lpstr>Short-Term Talent Acquisition Strategies</vt:lpstr>
      <vt:lpstr>PowerPoint Presentation</vt:lpstr>
      <vt:lpstr>PowerPoint Presentation</vt:lpstr>
      <vt:lpstr>PowerPoint Presentation</vt:lpstr>
      <vt:lpstr>PowerPoint Presentation</vt:lpstr>
      <vt:lpstr>Monetary Incentive Methods</vt:lpstr>
      <vt:lpstr>Non-Monetary Incentive Methods</vt:lpstr>
      <vt:lpstr>Conclusion and Recommendation</vt:lpstr>
      <vt:lpstr>References</vt:lpstr>
    </vt:vector>
  </TitlesOfParts>
  <Manager/>
  <Company>home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 Strategies</dc:title>
  <dc:subject/>
  <dc:creator>Eliane Mukeba (Institute of Inner City Learning)</dc:creator>
  <cp:keywords/>
  <dc:description/>
  <cp:lastModifiedBy>Eliane Mukeba (Institute of Inner City Learning)</cp:lastModifiedBy>
  <cp:revision>14</cp:revision>
  <dcterms:created xsi:type="dcterms:W3CDTF">2023-03-08T09:32:10Z</dcterms:created>
  <dcterms:modified xsi:type="dcterms:W3CDTF">2023-03-29T12:55:04Z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